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96" r:id="rId5"/>
    <p:sldId id="261" r:id="rId6"/>
    <p:sldId id="297" r:id="rId7"/>
    <p:sldId id="304" r:id="rId8"/>
    <p:sldId id="298" r:id="rId9"/>
    <p:sldId id="301" r:id="rId10"/>
    <p:sldId id="303" r:id="rId11"/>
    <p:sldId id="302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5" r:id="rId21"/>
    <p:sldId id="314" r:id="rId22"/>
    <p:sldId id="315" r:id="rId23"/>
    <p:sldId id="299" r:id="rId24"/>
    <p:sldId id="30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A960F-AE38-45D2-9EE6-9578D6E03986}">
  <a:tblStyle styleId="{6D9A960F-AE38-45D2-9EE6-9578D6E03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6a62f15a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6a62f15a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48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0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92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27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3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04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a62f15a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a62f15a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48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3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38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a62f15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a62f15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88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a62f15a7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a62f15a7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a62f15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a62f15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4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2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8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ba.tuck.dartmouth.edu/pages/faculty/ken.frenc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apkinfinance.com/napkin/finance-option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inance.yahoo.com/quote/%5ESPX/options?p=%5ESPX" TargetMode="External"/><Relationship Id="rId5" Type="http://schemas.openxmlformats.org/officeDocument/2006/relationships/image" Target="../media/image32.png"/><Relationship Id="rId10" Type="http://schemas.openxmlformats.org/officeDocument/2006/relationships/hyperlink" Target="https://en.wikipedia.org/wiki/Black%E2%80%93Scholes_model" TargetMode="External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orats.com/analyzer/tradebuilder" TargetMode="External"/><Relationship Id="rId7" Type="http://schemas.openxmlformats.org/officeDocument/2006/relationships/hyperlink" Target="https://www.nasdaq.com/glossary/r/realized-volatil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9129" y="1859367"/>
            <a:ext cx="7813757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400" b="1" dirty="0" err="1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2400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Conformal Volatility Prediction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Alejandro Canete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ACANETE@UCHICAGO.EDU</a:t>
            </a:r>
            <a:endParaRPr sz="10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B2A20A-B0AE-D6AF-8708-E4FEFCB0F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92" y="483173"/>
            <a:ext cx="4096658" cy="9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724927C2-6EAA-9AA4-13A4-1CD174BD3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3" y="4294413"/>
            <a:ext cx="1928382" cy="548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20">
            <a:extLst>
              <a:ext uri="{FF2B5EF4-FFF2-40B4-BE49-F238E27FC236}">
                <a16:creationId xmlns:a16="http://schemas.microsoft.com/office/drawing/2014/main" id="{B88229DF-E77C-248E-7C84-0F4192B04B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2360"/>
          <a:stretch/>
        </p:blipFill>
        <p:spPr>
          <a:xfrm>
            <a:off x="0" y="1967593"/>
            <a:ext cx="9144000" cy="156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4A9E6-1E1E-1B05-20EE-91CC5E240731}"/>
              </a:ext>
            </a:extLst>
          </p:cNvPr>
          <p:cNvSpPr txBox="1"/>
          <p:nvPr/>
        </p:nvSpPr>
        <p:spPr>
          <a:xfrm>
            <a:off x="809503" y="725036"/>
            <a:ext cx="752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with an existing realized volatility prediction methodology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given a target error rate for predictive intervals: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97063-A656-611F-CDFF-14481A04B15A}"/>
              </a:ext>
            </a:extLst>
          </p:cNvPr>
          <p:cNvSpPr txBox="1"/>
          <p:nvPr/>
        </p:nvSpPr>
        <p:spPr>
          <a:xfrm>
            <a:off x="1334861" y="2286819"/>
            <a:ext cx="7300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studentize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non-conformity scores using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build predictive intervals under normality</a:t>
            </a:r>
          </a:p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adjust on-line the significance-level using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ACI’s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77480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Studentization</a:t>
            </a: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non-conformity scores is done by minimizing the empirical excess kurtosis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close-up of a number&#10;&#10;Description automatically generated">
            <a:extLst>
              <a:ext uri="{FF2B5EF4-FFF2-40B4-BE49-F238E27FC236}">
                <a16:creationId xmlns:a16="http://schemas.microsoft.com/office/drawing/2014/main" id="{53A8F86D-110A-BD11-606F-D59865DBE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85" r="53436" b="24576"/>
          <a:stretch/>
        </p:blipFill>
        <p:spPr>
          <a:xfrm>
            <a:off x="615258" y="1142760"/>
            <a:ext cx="2747281" cy="670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80BCFD-56FF-7CEB-71FA-026B1B20ECA3}"/>
              </a:ext>
            </a:extLst>
          </p:cNvPr>
          <p:cNvSpPr txBox="1"/>
          <p:nvPr/>
        </p:nvSpPr>
        <p:spPr>
          <a:xfrm>
            <a:off x="1569799" y="1961070"/>
            <a:ext cx="1004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Realized Volatility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39F6A-224E-E1FF-FEB2-5221721CC99E}"/>
              </a:ext>
            </a:extLst>
          </p:cNvPr>
          <p:cNvSpPr txBox="1"/>
          <p:nvPr/>
        </p:nvSpPr>
        <p:spPr>
          <a:xfrm>
            <a:off x="2556442" y="1951177"/>
            <a:ext cx="1004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Forecasted Volatility</a:t>
            </a:r>
          </a:p>
        </p:txBody>
      </p:sp>
      <p:pic>
        <p:nvPicPr>
          <p:cNvPr id="23" name="Picture 22" descr="A square root of a square object&#10;&#10;Description automatically generated">
            <a:extLst>
              <a:ext uri="{FF2B5EF4-FFF2-40B4-BE49-F238E27FC236}">
                <a16:creationId xmlns:a16="http://schemas.microsoft.com/office/drawing/2014/main" id="{573E60DB-023A-B162-90EE-CEF8BAE7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093" y="2239744"/>
            <a:ext cx="2434771" cy="578559"/>
          </a:xfrm>
          <a:prstGeom prst="rect">
            <a:avLst/>
          </a:prstGeom>
        </p:spPr>
      </p:pic>
      <p:pic>
        <p:nvPicPr>
          <p:cNvPr id="25" name="Picture 2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08A7B360-67BD-3D8E-FFAC-760645F3A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087" y="2866079"/>
            <a:ext cx="1403554" cy="323496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9D457C-F2FE-45D8-B7D0-D7801B8B3D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794"/>
          <a:stretch/>
        </p:blipFill>
        <p:spPr>
          <a:xfrm>
            <a:off x="846182" y="3833199"/>
            <a:ext cx="3640698" cy="4001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591E48-0E44-15F2-5AA1-BB3EA2806411}"/>
              </a:ext>
            </a:extLst>
          </p:cNvPr>
          <p:cNvSpPr txBox="1"/>
          <p:nvPr/>
        </p:nvSpPr>
        <p:spPr>
          <a:xfrm>
            <a:off x="333376" y="3257814"/>
            <a:ext cx="556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is found by minimizing the excess kurtosis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71B3DD0-E41D-58F2-3C8B-7407FF9F9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504" y="3733863"/>
            <a:ext cx="2903481" cy="7075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FBFAEDB-5794-5927-319E-4E5C1F067DCE}"/>
              </a:ext>
            </a:extLst>
          </p:cNvPr>
          <p:cNvSpPr txBox="1"/>
          <p:nvPr/>
        </p:nvSpPr>
        <p:spPr>
          <a:xfrm>
            <a:off x="333375" y="828032"/>
            <a:ext cx="407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define studentized non-conformity scores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0B7CF46-C448-305A-65C1-AE728EFBC06D}"/>
              </a:ext>
            </a:extLst>
          </p:cNvPr>
          <p:cNvSpPr/>
          <p:nvPr/>
        </p:nvSpPr>
        <p:spPr>
          <a:xfrm rot="5400000">
            <a:off x="2011610" y="1570984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6A128C8-BB17-EDFA-DBB0-1895814810F3}"/>
              </a:ext>
            </a:extLst>
          </p:cNvPr>
          <p:cNvSpPr/>
          <p:nvPr/>
        </p:nvSpPr>
        <p:spPr>
          <a:xfrm rot="5400000">
            <a:off x="2998253" y="1583448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4AA6A6-AB18-2916-C973-BAEA37FBA8FF}"/>
              </a:ext>
            </a:extLst>
          </p:cNvPr>
          <p:cNvSpPr txBox="1"/>
          <p:nvPr/>
        </p:nvSpPr>
        <p:spPr>
          <a:xfrm>
            <a:off x="615258" y="4709042"/>
            <a:ext cx="808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Dimitris N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Dimitrios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Thomakos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transformations: flexible inference for volatility forecasting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Springer, 2013.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121BC5-C6E5-3AC7-03BE-11FC85758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7761" y="2506681"/>
            <a:ext cx="1071206" cy="3221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F5D8B17-8194-C3DB-C56C-BB25B08FA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207" y="1027253"/>
            <a:ext cx="4051300" cy="1168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D2B351B-A38C-2C5C-DBE2-4819F7B233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8058" y="686244"/>
            <a:ext cx="1756229" cy="3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Intervals are built using normality of studentized scores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91E48-0E44-15F2-5AA1-BB3EA2806411}"/>
              </a:ext>
            </a:extLst>
          </p:cNvPr>
          <p:cNvSpPr txBox="1"/>
          <p:nvPr/>
        </p:nvSpPr>
        <p:spPr>
          <a:xfrm>
            <a:off x="604157" y="871130"/>
            <a:ext cx="3967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studentized scores are normal, we can know trivially build a predictive interval for a given confidence level</a:t>
            </a:r>
          </a:p>
        </p:txBody>
      </p:sp>
      <p:pic>
        <p:nvPicPr>
          <p:cNvPr id="2" name="Picture 1" descr="A mathematical symbols on a white background&#10;&#10;Description automatically generated">
            <a:extLst>
              <a:ext uri="{FF2B5EF4-FFF2-40B4-BE49-F238E27FC236}">
                <a16:creationId xmlns:a16="http://schemas.microsoft.com/office/drawing/2014/main" id="{2275AC04-62F5-F0FA-33E3-C56F390A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24" y="812203"/>
            <a:ext cx="2599434" cy="856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2AEB6-E6E8-E237-7DCD-A583683EE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57" y="2270280"/>
            <a:ext cx="6368143" cy="795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270C1-F3AF-8610-B3B5-93627BAED2BF}"/>
              </a:ext>
            </a:extLst>
          </p:cNvPr>
          <p:cNvSpPr txBox="1"/>
          <p:nvPr/>
        </p:nvSpPr>
        <p:spPr>
          <a:xfrm>
            <a:off x="1890964" y="3248836"/>
            <a:ext cx="100420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ex-ante significance level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3C81A86-24A7-7315-C703-71B161EB9F53}"/>
              </a:ext>
            </a:extLst>
          </p:cNvPr>
          <p:cNvSpPr/>
          <p:nvPr/>
        </p:nvSpPr>
        <p:spPr>
          <a:xfrm rot="5400000">
            <a:off x="2302954" y="2682658"/>
            <a:ext cx="180228" cy="79823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B41D-23A8-9CA3-C722-D6B1401AF6FF}"/>
              </a:ext>
            </a:extLst>
          </p:cNvPr>
          <p:cNvSpPr txBox="1"/>
          <p:nvPr/>
        </p:nvSpPr>
        <p:spPr>
          <a:xfrm>
            <a:off x="3201331" y="3325742"/>
            <a:ext cx="1004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Forecasted Volatility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5769A21-11C1-76AF-EAEC-0BB33550932D}"/>
              </a:ext>
            </a:extLst>
          </p:cNvPr>
          <p:cNvSpPr/>
          <p:nvPr/>
        </p:nvSpPr>
        <p:spPr>
          <a:xfrm rot="5400000">
            <a:off x="3613321" y="2874520"/>
            <a:ext cx="180229" cy="4145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20F0B2-8516-C5D8-73A8-79CB49EC3BB9}"/>
              </a:ext>
            </a:extLst>
          </p:cNvPr>
          <p:cNvCxnSpPr>
            <a:cxnSpLocks/>
          </p:cNvCxnSpPr>
          <p:nvPr/>
        </p:nvCxnSpPr>
        <p:spPr>
          <a:xfrm flipH="1">
            <a:off x="4825093" y="1668721"/>
            <a:ext cx="726621" cy="829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53C2B0-0E1B-D218-17BC-8748BCB2F24E}"/>
              </a:ext>
            </a:extLst>
          </p:cNvPr>
          <p:cNvSpPr txBox="1"/>
          <p:nvPr/>
        </p:nvSpPr>
        <p:spPr>
          <a:xfrm>
            <a:off x="5691398" y="3325742"/>
            <a:ext cx="13276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Quantile Function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7AB233-4852-BBE5-98F6-9D25C73355B4}"/>
              </a:ext>
            </a:extLst>
          </p:cNvPr>
          <p:cNvSpPr/>
          <p:nvPr/>
        </p:nvSpPr>
        <p:spPr>
          <a:xfrm rot="5400000">
            <a:off x="6280355" y="1928241"/>
            <a:ext cx="273548" cy="236764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ex-ante significance level is updated online to match the empirical </a:t>
            </a:r>
            <a:r>
              <a:rPr lang="en" b="1" dirty="0" err="1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miscoverage</a:t>
            </a: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its target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CFD11-D320-DC85-1A07-AFBEA7CE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6" y="1581302"/>
            <a:ext cx="5212442" cy="557055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5422AE1-115F-B107-FD36-14B0D46524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94"/>
          <a:stretch/>
        </p:blipFill>
        <p:spPr>
          <a:xfrm>
            <a:off x="4909587" y="901476"/>
            <a:ext cx="3640698" cy="400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A404A-BB56-257B-8C7E-61C26F45C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66" y="2754011"/>
            <a:ext cx="5308600" cy="330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21A535-6E1D-60B2-FF51-669EA0C88E36}"/>
              </a:ext>
            </a:extLst>
          </p:cNvPr>
          <p:cNvSpPr txBox="1"/>
          <p:nvPr/>
        </p:nvSpPr>
        <p:spPr>
          <a:xfrm>
            <a:off x="464004" y="4578201"/>
            <a:ext cx="8475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ACI: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Isaac Gibbs and Emmanuel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Candes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conformal inference under distribution shift.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Systems, 34:1660–1672, 2021.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910B3-4D99-0B47-F4BE-5B385DEF5A2D}"/>
              </a:ext>
            </a:extLst>
          </p:cNvPr>
          <p:cNvCxnSpPr>
            <a:cxnSpLocks/>
          </p:cNvCxnSpPr>
          <p:nvPr/>
        </p:nvCxnSpPr>
        <p:spPr>
          <a:xfrm flipH="1">
            <a:off x="4849587" y="1301675"/>
            <a:ext cx="212270" cy="493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9423914-D6F7-F691-8FE3-820F41751918}"/>
              </a:ext>
            </a:extLst>
          </p:cNvPr>
          <p:cNvSpPr/>
          <p:nvPr/>
        </p:nvSpPr>
        <p:spPr>
          <a:xfrm rot="5400000" flipH="1">
            <a:off x="4034185" y="68722"/>
            <a:ext cx="330199" cy="521244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C1289-D2B3-72DB-5008-043D42E93B9A}"/>
              </a:ext>
            </a:extLst>
          </p:cNvPr>
          <p:cNvCxnSpPr>
            <a:cxnSpLocks/>
          </p:cNvCxnSpPr>
          <p:nvPr/>
        </p:nvCxnSpPr>
        <p:spPr>
          <a:xfrm>
            <a:off x="4196447" y="2138357"/>
            <a:ext cx="0" cy="37148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8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4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DFE68-77E8-BC82-356F-7E313B944A66}"/>
              </a:ext>
            </a:extLst>
          </p:cNvPr>
          <p:cNvSpPr txBox="1"/>
          <p:nvPr/>
        </p:nvSpPr>
        <p:spPr>
          <a:xfrm>
            <a:off x="612321" y="568582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http://mba.tuck.dartmouth.edu/pages/faculty/ken.french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03339-C89C-8B86-7C08-43772D70BE40}"/>
              </a:ext>
            </a:extLst>
          </p:cNvPr>
          <p:cNvSpPr txBox="1"/>
          <p:nvPr/>
        </p:nvSpPr>
        <p:spPr>
          <a:xfrm>
            <a:off x="612321" y="1913888"/>
            <a:ext cx="396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848F9-6CAD-CD6E-9105-297B0E0C6C2C}"/>
              </a:ext>
            </a:extLst>
          </p:cNvPr>
          <p:cNvSpPr txBox="1"/>
          <p:nvPr/>
        </p:nvSpPr>
        <p:spPr>
          <a:xfrm>
            <a:off x="177000" y="4756958"/>
            <a:ext cx="879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Adam Clements and Daniel PA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practical guide to harnessing the </a:t>
            </a:r>
            <a:r>
              <a:rPr lang="en-US" sz="11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volatility model.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Banking &amp; Finance, 133:106285, 2021.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338EA-399C-1FBE-7C45-1E137DB52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74" y="2249477"/>
            <a:ext cx="4357007" cy="414953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304D7A3F-79AF-D1A3-14B9-5F247B2B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2" y="2209129"/>
            <a:ext cx="1578451" cy="561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63A39-CEBF-DB91-834C-081A2B9C5ED5}"/>
              </a:ext>
            </a:extLst>
          </p:cNvPr>
          <p:cNvSpPr txBox="1"/>
          <p:nvPr/>
        </p:nvSpPr>
        <p:spPr>
          <a:xfrm>
            <a:off x="612321" y="3096507"/>
            <a:ext cx="396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08AB772-D801-DFA0-2A5E-34D7E98CC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174" y="3461872"/>
            <a:ext cx="5347606" cy="1152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BFCC92-7605-8B18-D19C-25B182B98C64}"/>
              </a:ext>
            </a:extLst>
          </p:cNvPr>
          <p:cNvSpPr txBox="1"/>
          <p:nvPr/>
        </p:nvSpPr>
        <p:spPr>
          <a:xfrm>
            <a:off x="1793174" y="986403"/>
            <a:ext cx="4580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industry portfolios </a:t>
            </a: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equal weighted returns from 1926 to 2023</a:t>
            </a:r>
          </a:p>
        </p:txBody>
      </p:sp>
    </p:spTree>
    <p:extLst>
      <p:ext uri="{BB962C8B-B14F-4D97-AF65-F5344CB8AC3E}">
        <p14:creationId xmlns:p14="http://schemas.microsoft.com/office/powerpoint/2010/main" val="258290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2247D-6491-3570-CD67-E60D9479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20439"/>
            <a:ext cx="7772400" cy="4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09FDD36D-991A-2666-C8F0-B5228EDC5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56"/>
          <a:stretch/>
        </p:blipFill>
        <p:spPr>
          <a:xfrm>
            <a:off x="1267949" y="200100"/>
            <a:ext cx="6608100" cy="4300832"/>
          </a:xfrm>
          <a:prstGeom prst="rect">
            <a:avLst/>
          </a:prstGeom>
        </p:spPr>
      </p:pic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8D25FE41-80AC-FBDC-F8D5-C4AC762CF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98"/>
          <a:stretch/>
        </p:blipFill>
        <p:spPr>
          <a:xfrm>
            <a:off x="2917134" y="4515127"/>
            <a:ext cx="3309731" cy="5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6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AEACC856-1831-F575-B31A-CD485E0E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98" y="200100"/>
            <a:ext cx="5897803" cy="413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71869-99E0-FC9C-D04E-A48FD967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41" y="4334161"/>
            <a:ext cx="4190318" cy="6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4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9050" y="1114657"/>
            <a:ext cx="7845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and Motivation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64B06-28C2-C8D3-E4A2-031F83CF04F2}"/>
              </a:ext>
            </a:extLst>
          </p:cNvPr>
          <p:cNvSpPr txBox="1"/>
          <p:nvPr/>
        </p:nvSpPr>
        <p:spPr>
          <a:xfrm>
            <a:off x="1240971" y="889907"/>
            <a:ext cx="4615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performance (in line with ACI)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On-line setting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(bounded) fix memory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C5D4-F852-C590-E2DB-02EE41846264}"/>
              </a:ext>
            </a:extLst>
          </p:cNvPr>
          <p:cNvSpPr txBox="1"/>
          <p:nvPr/>
        </p:nvSpPr>
        <p:spPr>
          <a:xfrm>
            <a:off x="1240971" y="2854778"/>
            <a:ext cx="675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 Questions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performance break with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this approach work for other financial forecasting use cases?</a:t>
            </a:r>
          </a:p>
        </p:txBody>
      </p:sp>
    </p:spTree>
    <p:extLst>
      <p:ext uri="{BB962C8B-B14F-4D97-AF65-F5344CB8AC3E}">
        <p14:creationId xmlns:p14="http://schemas.microsoft.com/office/powerpoint/2010/main" val="123879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9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: 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provide the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buy or sell an asset at a given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price by a certain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endParaRPr sz="13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176" t="2414" r="3382" b="5061"/>
          <a:stretch/>
        </p:blipFill>
        <p:spPr>
          <a:xfrm>
            <a:off x="2447350" y="627525"/>
            <a:ext cx="4119299" cy="40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87700" y="4706450"/>
            <a:ext cx="4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https://napkinfinance.com/napkin/finance-options/</a:t>
            </a:r>
            <a:r>
              <a:rPr lang="en" sz="800"/>
              <a:t> 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161220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Prices and Implied Volatility: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Implied volatility is reflected in option </a:t>
            </a:r>
            <a:r>
              <a:rPr lang="en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u="sng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530575"/>
            <a:ext cx="1627000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5" y="1086550"/>
            <a:ext cx="4036475" cy="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88" y="1661050"/>
            <a:ext cx="3940650" cy="30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8200" y="4740300"/>
            <a:ext cx="39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https://finance.yahoo.com/quote/%5ESPX/options?p=%5ESPX</a:t>
            </a:r>
            <a:r>
              <a:rPr lang="en" sz="800"/>
              <a:t> </a:t>
            </a:r>
            <a:endParaRPr sz="800"/>
          </a:p>
        </p:txBody>
      </p:sp>
      <p:sp>
        <p:nvSpPr>
          <p:cNvPr id="110" name="Google Shape;110;p19"/>
          <p:cNvSpPr/>
          <p:nvPr/>
        </p:nvSpPr>
        <p:spPr>
          <a:xfrm>
            <a:off x="268950" y="3275200"/>
            <a:ext cx="3990000" cy="14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2050" y="2546811"/>
            <a:ext cx="2050625" cy="16004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2" name="Google Shape;112;p19"/>
          <p:cNvCxnSpPr>
            <a:stCxn id="110" idx="3"/>
            <a:endCxn id="111" idx="1"/>
          </p:cNvCxnSpPr>
          <p:nvPr/>
        </p:nvCxnSpPr>
        <p:spPr>
          <a:xfrm>
            <a:off x="4258950" y="3347050"/>
            <a:ext cx="353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19"/>
          <p:cNvGrpSpPr/>
          <p:nvPr/>
        </p:nvGrpSpPr>
        <p:grpSpPr>
          <a:xfrm>
            <a:off x="7063720" y="2809450"/>
            <a:ext cx="1781750" cy="1075800"/>
            <a:chOff x="5481975" y="3249400"/>
            <a:chExt cx="1720500" cy="1075800"/>
          </a:xfrm>
        </p:grpSpPr>
        <p:sp>
          <p:nvSpPr>
            <p:cNvPr id="114" name="Google Shape;114;p19"/>
            <p:cNvSpPr/>
            <p:nvPr/>
          </p:nvSpPr>
          <p:spPr>
            <a:xfrm>
              <a:off x="5481975" y="3249400"/>
              <a:ext cx="17205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5" name="Google Shape;11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39575" y="3385425"/>
              <a:ext cx="1494925" cy="53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42453" y="3916375"/>
              <a:ext cx="1177625" cy="268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19"/>
          <p:cNvCxnSpPr>
            <a:stCxn id="114" idx="1"/>
            <a:endCxn id="111" idx="3"/>
          </p:cNvCxnSpPr>
          <p:nvPr/>
        </p:nvCxnSpPr>
        <p:spPr>
          <a:xfrm flipH="1">
            <a:off x="6662620" y="3347350"/>
            <a:ext cx="4011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6986450" y="3825763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10"/>
              </a:rPr>
              <a:t>https://en.wikipedia.org/wiki/Black%E2%80%93Scholes_model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12411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: 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of asset returns</a:t>
            </a:r>
            <a:endParaRPr sz="13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ound wave graph with text&#10;&#10;Description automatically generated">
            <a:extLst>
              <a:ext uri="{FF2B5EF4-FFF2-40B4-BE49-F238E27FC236}">
                <a16:creationId xmlns:a16="http://schemas.microsoft.com/office/drawing/2014/main" id="{68BA2574-18C6-E531-DDE0-24E72715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80" y="726535"/>
            <a:ext cx="6490605" cy="346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50C4A-6927-F98A-A042-B223D5B2828E}"/>
              </a:ext>
            </a:extLst>
          </p:cNvPr>
          <p:cNvSpPr txBox="1"/>
          <p:nvPr/>
        </p:nvSpPr>
        <p:spPr>
          <a:xfrm>
            <a:off x="1917688" y="4194703"/>
            <a:ext cx="547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Gatheral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Jim.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volatility surface: a practitioner's guide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2011.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3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Volatility: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happened in the past”*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89875" y="3428225"/>
            <a:ext cx="266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3"/>
              </a:rPr>
              <a:t>https://dashboard.orats.com/analyzer/tradebuilder</a:t>
            </a:r>
            <a:r>
              <a:rPr lang="en" sz="800" dirty="0"/>
              <a:t> </a:t>
            </a:r>
            <a:endParaRPr sz="800" dirty="0"/>
          </a:p>
        </p:txBody>
      </p:sp>
      <p:sp>
        <p:nvSpPr>
          <p:cNvPr id="92" name="Google Shape;92;p18"/>
          <p:cNvSpPr/>
          <p:nvPr/>
        </p:nvSpPr>
        <p:spPr>
          <a:xfrm rot="5400000">
            <a:off x="3662775" y="682900"/>
            <a:ext cx="125400" cy="6104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664375" y="3849500"/>
            <a:ext cx="2122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Realized</a:t>
            </a:r>
            <a:endParaRPr sz="1000" b="1" dirty="0">
              <a:solidFill>
                <a:srgbClr val="98000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989550" y="3816225"/>
            <a:ext cx="12711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Expected</a:t>
            </a:r>
            <a:endParaRPr sz="1000" b="1" dirty="0">
              <a:solidFill>
                <a:srgbClr val="980000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rot="5400000">
            <a:off x="7562400" y="3035200"/>
            <a:ext cx="125400" cy="1400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r="35583"/>
          <a:stretch/>
        </p:blipFill>
        <p:spPr>
          <a:xfrm>
            <a:off x="548025" y="963150"/>
            <a:ext cx="1613574" cy="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75" y="1338000"/>
            <a:ext cx="8002074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>
            <a:off x="6836750" y="1321775"/>
            <a:ext cx="3600" cy="26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8"/>
          <p:cNvSpPr txBox="1"/>
          <p:nvPr/>
        </p:nvSpPr>
        <p:spPr>
          <a:xfrm>
            <a:off x="6203000" y="4018700"/>
            <a:ext cx="12711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“Instantaneous”</a:t>
            </a:r>
            <a:endParaRPr sz="1000" b="1" dirty="0">
              <a:solidFill>
                <a:srgbClr val="980000"/>
              </a:solidFill>
            </a:endParaRPr>
          </a:p>
        </p:txBody>
      </p:sp>
      <p:pic>
        <p:nvPicPr>
          <p:cNvPr id="2" name="Picture 1" descr="A math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D5B659D-2622-9194-D8B4-A50345D33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520" y="4184024"/>
            <a:ext cx="2439058" cy="81648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4C1B47-0C0E-7D28-EF21-BC6E8CFF6131}"/>
              </a:ext>
            </a:extLst>
          </p:cNvPr>
          <p:cNvCxnSpPr/>
          <p:nvPr/>
        </p:nvCxnSpPr>
        <p:spPr>
          <a:xfrm>
            <a:off x="6836750" y="4202900"/>
            <a:ext cx="152800" cy="3201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1B49EB-DF04-E93A-17F6-59944E0D823D}"/>
              </a:ext>
            </a:extLst>
          </p:cNvPr>
          <p:cNvSpPr txBox="1"/>
          <p:nvPr/>
        </p:nvSpPr>
        <p:spPr>
          <a:xfrm>
            <a:off x="378375" y="478506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7"/>
              </a:rPr>
              <a:t>*https://www.nasdaq.com/glossary/r/realized-volatility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and Motivation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0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934191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25;p20">
            <a:extLst>
              <a:ext uri="{FF2B5EF4-FFF2-40B4-BE49-F238E27FC236}">
                <a16:creationId xmlns:a16="http://schemas.microsoft.com/office/drawing/2014/main" id="{0F7B618D-FCA7-5DA4-0688-55776A70CF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2360"/>
          <a:stretch/>
        </p:blipFill>
        <p:spPr>
          <a:xfrm>
            <a:off x="0" y="1278375"/>
            <a:ext cx="9144000" cy="22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56533453-F4B4-2810-CBE4-1ADD3933C24F}"/>
              </a:ext>
            </a:extLst>
          </p:cNvPr>
          <p:cNvSpPr txBox="1"/>
          <p:nvPr/>
        </p:nvSpPr>
        <p:spPr>
          <a:xfrm>
            <a:off x="277050" y="1674459"/>
            <a:ext cx="85899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realized volatility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a risk aware way)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Traders need to predict realized volatility to manage their </a:t>
            </a: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32C6E-D2D8-336B-888A-433825E87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24624" r="6334"/>
          <a:stretch/>
        </p:blipFill>
        <p:spPr bwMode="auto">
          <a:xfrm>
            <a:off x="3884909" y="1132048"/>
            <a:ext cx="5107451" cy="30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6C17E-C501-B6DA-2F23-CC2280146897}"/>
              </a:ext>
            </a:extLst>
          </p:cNvPr>
          <p:cNvSpPr txBox="1"/>
          <p:nvPr/>
        </p:nvSpPr>
        <p:spPr>
          <a:xfrm>
            <a:off x="269423" y="4743300"/>
            <a:ext cx="8956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Reference: Bennett, Colin, and Miguel A. Gil. "Volatility trading."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 volatility, Correlation, Term Structure and Skew, Santander Equity Derivatives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(2012).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5CA2D-99BC-D25F-FD3A-5D5E7BDCF855}"/>
              </a:ext>
            </a:extLst>
          </p:cNvPr>
          <p:cNvSpPr txBox="1"/>
          <p:nvPr/>
        </p:nvSpPr>
        <p:spPr>
          <a:xfrm>
            <a:off x="2334307" y="2580212"/>
            <a:ext cx="1004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1EC27-19FB-091E-5BBA-90A7BF565794}"/>
              </a:ext>
            </a:extLst>
          </p:cNvPr>
          <p:cNvSpPr/>
          <p:nvPr/>
        </p:nvSpPr>
        <p:spPr>
          <a:xfrm rot="5400000">
            <a:off x="2784713" y="2189553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DB477-9051-0D6C-CE91-BD9263E521D3}"/>
              </a:ext>
            </a:extLst>
          </p:cNvPr>
          <p:cNvSpPr txBox="1"/>
          <p:nvPr/>
        </p:nvSpPr>
        <p:spPr>
          <a:xfrm>
            <a:off x="3147122" y="2530582"/>
            <a:ext cx="7612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BAB5E-7043-F2B7-1EC6-0147F3BF444E}"/>
              </a:ext>
            </a:extLst>
          </p:cNvPr>
          <p:cNvSpPr txBox="1"/>
          <p:nvPr/>
        </p:nvSpPr>
        <p:spPr>
          <a:xfrm>
            <a:off x="189267" y="2522418"/>
            <a:ext cx="1004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Hedged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92C51-001C-D541-7496-9DB5A5275824}"/>
              </a:ext>
            </a:extLst>
          </p:cNvPr>
          <p:cNvSpPr txBox="1"/>
          <p:nvPr/>
        </p:nvSpPr>
        <p:spPr>
          <a:xfrm>
            <a:off x="1147489" y="2556639"/>
            <a:ext cx="1004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8E3982D-E027-7BA8-B624-61081EBBC320}"/>
              </a:ext>
            </a:extLst>
          </p:cNvPr>
          <p:cNvSpPr/>
          <p:nvPr/>
        </p:nvSpPr>
        <p:spPr>
          <a:xfrm rot="5400000">
            <a:off x="3430074" y="2189876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and white number&#10;&#10;Description automatically generated with medium confidence">
            <a:extLst>
              <a:ext uri="{FF2B5EF4-FFF2-40B4-BE49-F238E27FC236}">
                <a16:creationId xmlns:a16="http://schemas.microsoft.com/office/drawing/2014/main" id="{86E9AB09-6869-99E2-85A9-BC2B95ED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0" y="1629889"/>
            <a:ext cx="3806111" cy="7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8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538</Words>
  <Application>Microsoft Macintosh PowerPoint</Application>
  <PresentationFormat>On-screen Show (16:9)</PresentationFormat>
  <Paragraphs>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Canete</cp:lastModifiedBy>
  <cp:revision>33</cp:revision>
  <dcterms:modified xsi:type="dcterms:W3CDTF">2023-09-13T04:18:55Z</dcterms:modified>
</cp:coreProperties>
</file>