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"/>
  </p:notesMasterIdLst>
  <p:sldIdLst>
    <p:sldId id="266" r:id="rId3"/>
    <p:sldId id="26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2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3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5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6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7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8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9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10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/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28650" y="1294765"/>
            <a:ext cx="7886700" cy="1935480"/>
          </a:xfrm>
        </p:spPr>
        <p:txBody>
          <a:bodyPr/>
          <a:p>
            <a:r>
              <a:rPr lang="en-US"/>
              <a:t>   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  HEART    BEAT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67410" y="3530600"/>
            <a:ext cx="7886700" cy="1241425"/>
          </a:xfrm>
        </p:spPr>
        <p:txBody>
          <a:bodyPr/>
          <a:p>
            <a:r>
              <a:rPr lang="en-US"/>
              <a:t>                     </a:t>
            </a:r>
            <a:r>
              <a:rPr lang="en-US" sz="6000" b="1">
                <a:latin typeface="Times New Roman" panose="02020603050405020304" charset="0"/>
                <a:cs typeface="Times New Roman" panose="02020603050405020304" charset="0"/>
              </a:rPr>
              <a:t> SENSOR</a:t>
            </a:r>
            <a:endParaRPr lang="en-US" sz="6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0" descr="PPP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642910" y="1214422"/>
            <a:ext cx="7344816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heart beat monitoring system using GSM technology is used for periodic monitoring of patients those who are suffering from heart disease (cardiac disease)</a:t>
            </a:r>
            <a:endParaRPr lang="en-GB" sz="24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GB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heart beat sensor named pulse oximeter is interfaced with GSM modem to send the heartrate to the user interfaced with the system</a:t>
            </a:r>
            <a:endParaRPr lang="en-GB" sz="2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GB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Control action is taken by Arduino &amp; communication is taken by GSM with the help of UART</a:t>
            </a:r>
            <a:endParaRPr sz="2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4" name="Google Shape;94;p2"/>
          <p:cNvSpPr txBox="1"/>
          <p:nvPr/>
        </p:nvSpPr>
        <p:spPr>
          <a:xfrm flipH="1">
            <a:off x="2500298" y="357166"/>
            <a:ext cx="37707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INTRODUCTION</a:t>
            </a:r>
            <a:endParaRPr sz="36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214282" y="1500174"/>
            <a:ext cx="8554023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GB" sz="28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Normal range of BPM is 60-80 BPM</a:t>
            </a:r>
            <a:endParaRPr sz="2800" b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 b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GB" sz="28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If heart beat &lt;40 times a minute, BRADYCARDIA occurs leads to short of breath. </a:t>
            </a:r>
            <a:endParaRPr sz="2800" b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 b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GB" sz="28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If heart beat&gt;100 times a minute, TACHYCARDIA occurs leads to heart failure, stroke or sudden cardiac death</a:t>
            </a:r>
            <a:endParaRPr sz="2800" b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0" y="0"/>
            <a:ext cx="9144000" cy="1214398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THRESHOLD VALUE</a:t>
            </a:r>
            <a:endParaRPr sz="36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642910" y="1643050"/>
            <a:ext cx="8072494" cy="1214446"/>
          </a:xfrm>
          <a:prstGeom prst="rect">
            <a:avLst/>
          </a:prstGeom>
          <a:solidFill>
            <a:srgbClr val="E5B8B7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SENSOR</a:t>
            </a:r>
            <a:r>
              <a:rPr lang="en-GB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GB"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heart beat is sensed by heart beat sensor and given to the arduino through op-amp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642910" y="3143248"/>
            <a:ext cx="8072494" cy="1000132"/>
          </a:xfrm>
          <a:prstGeom prst="rect">
            <a:avLst/>
          </a:prstGeom>
          <a:solidFill>
            <a:srgbClr val="E5B8B7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ARDUINO</a:t>
            </a:r>
            <a:endParaRPr lang="en-GB" sz="2800" b="1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Loaded with the corresponding program and interface with the GSM</a:t>
            </a:r>
            <a:endParaRPr lang="en-GB"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642910" y="4429132"/>
            <a:ext cx="8072494" cy="1143008"/>
          </a:xfrm>
          <a:prstGeom prst="rect">
            <a:avLst/>
          </a:prstGeom>
          <a:solidFill>
            <a:srgbClr val="E5B8B7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GSM</a:t>
            </a:r>
            <a:endParaRPr lang="en-GB" sz="3200" b="1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SIM is inserted to the GSM and 12v 1A power supply is given to the GSM </a:t>
            </a:r>
            <a:endParaRPr lang="en-GB"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642910" y="5786454"/>
            <a:ext cx="8072494" cy="857256"/>
          </a:xfrm>
          <a:prstGeom prst="rect">
            <a:avLst/>
          </a:prstGeom>
          <a:solidFill>
            <a:srgbClr val="E5B8B7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PHONE</a:t>
            </a:r>
            <a:endParaRPr lang="en-GB" sz="2400" b="1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Call or message received by a  relative mobile</a:t>
            </a:r>
            <a:endParaRPr lang="en-GB"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2571736" y="285728"/>
            <a:ext cx="4286280" cy="1000132"/>
          </a:xfrm>
          <a:prstGeom prst="rect">
            <a:avLst/>
          </a:prstGeom>
          <a:solidFill>
            <a:srgbClr val="E5B8B7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FLOW CHART</a:t>
            </a:r>
            <a:endParaRPr lang="en-GB" sz="32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0" name="Google Shape;110;p4"/>
          <p:cNvCxnSpPr>
            <a:stCxn id="105" idx="2"/>
            <a:endCxn id="106" idx="0"/>
          </p:cNvCxnSpPr>
          <p:nvPr/>
        </p:nvCxnSpPr>
        <p:spPr>
          <a:xfrm>
            <a:off x="4679157" y="2857496"/>
            <a:ext cx="0" cy="285900"/>
          </a:xfrm>
          <a:prstGeom prst="straightConnector1">
            <a:avLst/>
          </a:prstGeom>
          <a:noFill/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1" name="Google Shape;111;p4"/>
          <p:cNvCxnSpPr/>
          <p:nvPr/>
        </p:nvCxnSpPr>
        <p:spPr>
          <a:xfrm rot="5400000">
            <a:off x="4429918" y="5642784"/>
            <a:ext cx="285752" cy="1588"/>
          </a:xfrm>
          <a:prstGeom prst="straightConnector1">
            <a:avLst/>
          </a:prstGeom>
          <a:noFill/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2" name="Google Shape;112;p4"/>
          <p:cNvCxnSpPr/>
          <p:nvPr/>
        </p:nvCxnSpPr>
        <p:spPr>
          <a:xfrm rot="5400000">
            <a:off x="4429918" y="4285462"/>
            <a:ext cx="285752" cy="1588"/>
          </a:xfrm>
          <a:prstGeom prst="straightConnector1">
            <a:avLst/>
          </a:prstGeom>
          <a:noFill/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 descr="heat beat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643306" y="857232"/>
            <a:ext cx="1643074" cy="128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 descr="hh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1472" y="785795"/>
            <a:ext cx="1500198" cy="115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 descr="op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00826" y="714356"/>
            <a:ext cx="1714513" cy="142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 descr="GGGG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286116" y="2643182"/>
            <a:ext cx="2286016" cy="19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 descr="12VVV.jp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42910" y="2643182"/>
            <a:ext cx="2000264" cy="1857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 descr="KKK.jpg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428992" y="5000636"/>
            <a:ext cx="2357454" cy="16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/>
          <p:nvPr/>
        </p:nvSpPr>
        <p:spPr>
          <a:xfrm>
            <a:off x="2714612" y="1357298"/>
            <a:ext cx="857256" cy="14287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2571736" y="3500438"/>
            <a:ext cx="857256" cy="14287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5357818" y="1428736"/>
            <a:ext cx="857256" cy="14287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6" name="Google Shape;126;p5"/>
          <p:cNvSpPr/>
          <p:nvPr/>
        </p:nvSpPr>
        <p:spPr>
          <a:xfrm rot="10800000">
            <a:off x="5643570" y="3429000"/>
            <a:ext cx="857256" cy="14287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7" name="Google Shape;127;p5"/>
          <p:cNvSpPr/>
          <p:nvPr/>
        </p:nvSpPr>
        <p:spPr>
          <a:xfrm flipH="1">
            <a:off x="4571999" y="4572008"/>
            <a:ext cx="45719" cy="4286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3714744" y="4500570"/>
            <a:ext cx="714380" cy="28575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GSM</a:t>
            </a:r>
            <a:endParaRPr lang="en-GB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6715140" y="4357694"/>
            <a:ext cx="1714512" cy="42862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ARDUINO</a:t>
            </a:r>
            <a:endParaRPr lang="en-GB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6500826" y="2071678"/>
            <a:ext cx="1714512" cy="42862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OP-AMP</a:t>
            </a:r>
            <a:endParaRPr lang="en-GB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3500430" y="2071678"/>
            <a:ext cx="1714512" cy="42862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SENSOR</a:t>
            </a:r>
            <a:endParaRPr lang="en-GB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500034" y="2000240"/>
            <a:ext cx="1714512" cy="42862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HEART</a:t>
            </a:r>
            <a:endParaRPr lang="en-GB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5786446" y="5572140"/>
            <a:ext cx="1571636" cy="5715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RELATIVE </a:t>
            </a:r>
            <a:endParaRPr lang="en-GB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MOBILE</a:t>
            </a:r>
            <a:endParaRPr lang="en-GB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214282" y="4572008"/>
            <a:ext cx="2562244" cy="34766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POWER SUPPLY</a:t>
            </a:r>
            <a:endParaRPr lang="en-GB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2714612" y="214290"/>
            <a:ext cx="3786214" cy="64291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BLOCK DIAGRAM</a:t>
            </a:r>
            <a:endParaRPr lang="en-GB" sz="32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36" name="Google Shape;136;p5" descr="ARDD.jpg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6429388" y="2928934"/>
            <a:ext cx="2071702" cy="140017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/>
          <p:nvPr/>
        </p:nvSpPr>
        <p:spPr>
          <a:xfrm>
            <a:off x="7429520" y="2500306"/>
            <a:ext cx="80962" cy="3667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/>
        </p:nvSpPr>
        <p:spPr>
          <a:xfrm>
            <a:off x="437247" y="415002"/>
            <a:ext cx="85892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COMMUNICATION   BETWEEN ARDUINO AND                     GSM:</a:t>
            </a:r>
            <a:endParaRPr sz="24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597119" y="1546889"/>
            <a:ext cx="7949761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GB" sz="28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Tx and Rx pin of Arduino board are connected to Rx and Tx pins of GSM modem respectively</a:t>
            </a:r>
            <a:endParaRPr sz="2800" b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GB" sz="28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When patient put his finger on heart beat sensor then the sensor counts the heart beat according to pumping of heart and generates output in the form of pulses.</a:t>
            </a:r>
            <a:endParaRPr lang="en-GB" sz="2800" b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 b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GB" sz="28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This count is given to Arduino pin no.</a:t>
            </a:r>
            <a:endParaRPr lang="en-GB" sz="2800" b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457200" y="274638"/>
            <a:ext cx="8229600" cy="93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GB"/>
              <a:t>ARDUINO CODE</a:t>
            </a:r>
            <a:endParaRPr lang="en-GB"/>
          </a:p>
        </p:txBody>
      </p:sp>
      <p:sp>
        <p:nvSpPr>
          <p:cNvPr id="149" name="Google Shape;149;p7"/>
          <p:cNvSpPr txBox="1"/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1.To change sms sending mode : AT+CMGF=1</a:t>
            </a:r>
            <a:endParaRPr lang="en-GB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 myserial.println(“AT+CMGF=1”);</a:t>
            </a:r>
            <a:endParaRPr lang="en-GB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2.To read SMS in text mode : AT+CNMI=2,2,0,0,0</a:t>
            </a:r>
            <a:endParaRPr lang="en-GB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myserial.println(“AT+CNMI=2,2,0,0,0”);</a:t>
            </a:r>
            <a:endParaRPr lang="en-GB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3.To make a call : ATD+60XXXXXXXXXX;</a:t>
            </a:r>
            <a:endParaRPr lang="en-GB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//replace X with number you want to call,change +60 to your country code </a:t>
            </a:r>
            <a:endParaRPr lang="en-GB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myserial,.println(“ATD+60XXXXXXX;”);</a:t>
            </a:r>
            <a:endParaRPr lang="en-GB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GB"/>
              <a:t>ARDUINO CODE</a:t>
            </a:r>
            <a:endParaRPr lang="en-GB"/>
          </a:p>
        </p:txBody>
      </p:sp>
      <p:sp>
        <p:nvSpPr>
          <p:cNvPr id="155" name="Google Shape;155;p8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4.To disconnect / hangup call : ATH</a:t>
            </a:r>
            <a:endParaRPr lang="en-GB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myserial.println(“ATH”);</a:t>
            </a:r>
            <a:endParaRPr lang="en-GB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5.To redial : ATDL</a:t>
            </a:r>
            <a:endParaRPr lang="en-GB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myserial.println(“ATD”);</a:t>
            </a:r>
            <a:endParaRPr lang="en-GB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6.To receive a phone call : ATA</a:t>
            </a:r>
            <a:endParaRPr lang="en-GB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myserial.println(“ATA”);</a:t>
            </a:r>
            <a:endParaRPr lang="en-GB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</a:pP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ADVANTAGES</a:t>
            </a:r>
            <a:endParaRPr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9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>
                <a:solidFill>
                  <a:srgbClr val="000000"/>
                </a:solidFill>
              </a:rPr>
              <a:t>I</a:t>
            </a:r>
            <a:r>
              <a:rPr lang="en-GB" b="0">
                <a:solidFill>
                  <a:srgbClr val="000000"/>
                </a:solidFill>
              </a:rPr>
              <a:t>nexpensive alternative to smart watches and other expensive heart rate monitors</a:t>
            </a:r>
            <a:endParaRPr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 b="0">
                <a:solidFill>
                  <a:srgbClr val="000000"/>
                </a:solidFill>
              </a:rPr>
              <a:t>The device can be used by non-professional people at home.</a:t>
            </a:r>
            <a:endParaRPr lang="en-GB" b="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>
                <a:solidFill>
                  <a:srgbClr val="000000"/>
                </a:solidFill>
              </a:rPr>
              <a:t>The continuous monitoring  allows doctors to patient any abnormal conditions in the heart</a:t>
            </a:r>
            <a:endParaRPr lang="en-GB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 b="0">
                <a:solidFill>
                  <a:srgbClr val="000000"/>
                </a:solidFill>
              </a:rPr>
              <a:t>Machine learning and deep learning algorithms can be implemented for predicting the heart dieseases based on the recorded data</a:t>
            </a:r>
            <a:endParaRPr lang="en-GB" b="0">
              <a:solidFill>
                <a:srgbClr val="000000"/>
              </a:solidFill>
            </a:endParaRPr>
          </a:p>
          <a:p>
            <a:pPr marL="342900" lvl="0" indent="-15494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0">
              <a:solidFill>
                <a:srgbClr val="000000"/>
              </a:solidFill>
            </a:endParaRPr>
          </a:p>
          <a:p>
            <a:pPr marL="342900" lvl="0" indent="-15494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2229</Words>
  <Application>WPS Presentation</Application>
  <PresentationFormat/>
  <Paragraphs>95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Algerian</vt:lpstr>
      <vt:lpstr>Segoe Print</vt:lpstr>
      <vt:lpstr>Noto Sans Symbols</vt:lpstr>
      <vt:lpstr>Microsoft YaHei</vt:lpstr>
      <vt:lpstr>Arial Unicode MS</vt:lpstr>
      <vt:lpstr>Times New Roman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ARDUINO CODE</vt:lpstr>
      <vt:lpstr>ARDUINO CODE</vt:lpstr>
      <vt:lpstr>ADVANTAGES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HEART    BEAT</dc:title>
  <dc:creator>Poorani</dc:creator>
  <cp:lastModifiedBy>Poorani</cp:lastModifiedBy>
  <cp:revision>1</cp:revision>
  <dcterms:created xsi:type="dcterms:W3CDTF">2023-03-19T04:24:38Z</dcterms:created>
  <dcterms:modified xsi:type="dcterms:W3CDTF">2023-03-19T04:24:38Z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64daf0985212422e93c071cb3b41821e</vt:lpwstr>
  </property>
  <property fmtid="{D5CDD505-2E9C-101B-9397-08002B2CF9AE}" pid="3" name="KSOProductBuildVer">
    <vt:lpwstr>1033-11.2.0.11486</vt:lpwstr>
  </property>
</Properties>
</file>