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B255-AEB3-B78A-5E2C-223CEF024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22636-9716-7CC3-A71B-341EC2161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6376-8FF1-0349-012F-6C6BBBF5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D72-5F2E-4863-BAFF-543D6B82EF2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3032-DBCE-5976-1AC8-6E77DFD4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0433-800A-894E-50B1-B54FC531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F08-4595-45C3-9802-3230F9039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407C-4809-B632-E125-C2F49EF3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82241-BB3A-58AF-4014-DB0E23F5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CB4F-7045-62AE-7270-107AC056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D72-5F2E-4863-BAFF-543D6B82EF2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9B089-9DDF-6A91-5D9E-AB5DB10B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43C1D-1B53-95B5-4308-DAE7C47E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F08-4595-45C3-9802-3230F9039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F850B-BE2F-3025-7ED7-148F23FF3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9C318-EF89-0F92-883E-99DB77DD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1C1D-8CCE-5FDF-E186-49A5B5EE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D72-5F2E-4863-BAFF-543D6B82EF2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098F-0F68-1318-6E83-BD75FD03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68D0-F9CE-46D7-A795-3AB0DD1E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F08-4595-45C3-9802-3230F9039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AC77-EA79-CA4C-2192-382BDED5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0B69-32DA-059F-8F7B-F73F713A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B8D52-9D48-1F67-4495-AE66BAAD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D72-5F2E-4863-BAFF-543D6B82EF2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A88BB-927E-9B69-A968-6B3D0765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5156-D1BA-C6DC-9AD9-EB06ABD0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F08-4595-45C3-9802-3230F9039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0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6D39-1900-6632-EE45-0D740F9E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978AE-C17B-C990-6249-5D4A9008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CC2D-55FB-4667-3B93-5B21D5DF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D72-5F2E-4863-BAFF-543D6B82EF2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EEFA6-0B0D-7FC0-285E-D6885DC8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21FA-D6E3-55A1-1B96-808F82E7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F08-4595-45C3-9802-3230F9039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0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C38F-5BD3-E2BF-5239-E0F8B1FE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59FB-A89B-B547-ADE7-D641251B8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0E80F-7C38-13BD-A1D3-C1E2242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9A26F-400E-68B8-602A-0328E83E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D72-5F2E-4863-BAFF-543D6B82EF2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1FBD7-F385-060C-2398-D1523173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B5634-8A9D-6ED8-9C2A-EC5666B3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F08-4595-45C3-9802-3230F9039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0CA4-1F50-56A9-C10D-6FAA5361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CC494-4E18-B5A4-E24A-78294423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5BC74-605D-E853-22E0-4D8E77538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1733A-AD0D-7F72-9B8F-6903CC8F1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426CD-51DB-B156-127E-E17938B0C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2084F-71B1-F112-7751-F6862F6B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D72-5F2E-4863-BAFF-543D6B82EF2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CEB4F-B1AC-41FF-290B-2783AD9F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D4754-26E1-DE44-2A7B-897E003F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F08-4595-45C3-9802-3230F9039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C16A-5F49-3273-D79A-1A924C30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16375-5FE0-5BC1-C207-42A6AE3E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D72-5F2E-4863-BAFF-543D6B82EF2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00C45-64BA-905F-CB92-6BAA7971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DBF98-FD0A-8F42-10F6-49C3B1E7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F08-4595-45C3-9802-3230F9039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C61A5-D03A-518B-F371-B1A615AF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D72-5F2E-4863-BAFF-543D6B82EF2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DC379-2257-30C5-C511-0B781BDF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7CAD5-556C-5591-A490-8E800DA7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F08-4595-45C3-9802-3230F9039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7E95-B6E7-C438-FA59-AD365F5B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B7A9-55CF-643E-BED4-3664477CB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1A96C-AD62-DA06-8FB0-C1A27EFA8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26C80-02B8-F23E-83BC-B8B16A6E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D72-5F2E-4863-BAFF-543D6B82EF2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72132-5FD3-6BC9-87C6-4A10D3DF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94E5F-E184-2711-2A5F-AB0B6D04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F08-4595-45C3-9802-3230F9039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F0CC-43CE-78FA-2B97-A967176C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7B4A1-7396-719E-CD32-B8B813649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9ACC0-5DFC-7435-2E46-ACACCE2E4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63D40-115A-D653-42C8-3651F8A4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ED72-5F2E-4863-BAFF-543D6B82EF2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DCCBA-CBDA-0F41-0D8B-9ADF7629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13D6F-1D25-302E-3E44-BBB90A46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0F08-4595-45C3-9802-3230F9039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9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E5E53-C8D9-CB62-8EE3-3CD7C545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76097-71D6-C812-DB28-8DD2ADBE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9872-C281-1B49-459D-DC9821487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ED72-5F2E-4863-BAFF-543D6B82EF2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7640A-187A-0BAD-EE50-390824033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9F1E-C97C-5C7B-51DC-52269309F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0F08-4595-45C3-9802-3230F9039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7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349F-FFAD-375B-28F9-6068B4EE3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58" y="452285"/>
            <a:ext cx="11041626" cy="865086"/>
          </a:xfrm>
        </p:spPr>
        <p:txBody>
          <a:bodyPr>
            <a:normAutofit/>
          </a:bodyPr>
          <a:lstStyle/>
          <a:p>
            <a:r>
              <a:rPr lang="en-US" sz="5400" b="1" dirty="0"/>
              <a:t>Linear Algebra For Machine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18B351-F20D-34BA-DD37-D1A66623D9C1}"/>
              </a:ext>
            </a:extLst>
          </p:cNvPr>
          <p:cNvSpPr/>
          <p:nvPr/>
        </p:nvSpPr>
        <p:spPr>
          <a:xfrm>
            <a:off x="1553496" y="1571091"/>
            <a:ext cx="3923071" cy="5604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</a:rPr>
              <a:t>Scalars, Vectors, and Matrices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4A2CC5-510C-5553-E1A2-A2B300BCEC16}"/>
              </a:ext>
            </a:extLst>
          </p:cNvPr>
          <p:cNvSpPr/>
          <p:nvPr/>
        </p:nvSpPr>
        <p:spPr>
          <a:xfrm>
            <a:off x="1543662" y="2220710"/>
            <a:ext cx="3923071" cy="5604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Vector and Matrix Operations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1FAF13-D22D-A35C-B9F0-B8680FD4C2EB}"/>
              </a:ext>
            </a:extLst>
          </p:cNvPr>
          <p:cNvSpPr/>
          <p:nvPr/>
        </p:nvSpPr>
        <p:spPr>
          <a:xfrm>
            <a:off x="1553496" y="2870330"/>
            <a:ext cx="3923071" cy="66859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Dot Product, Norm, and Angle Between Vectors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B4FDEA-3B7F-E985-7139-A8BD98D03544}"/>
              </a:ext>
            </a:extLst>
          </p:cNvPr>
          <p:cNvSpPr/>
          <p:nvPr/>
        </p:nvSpPr>
        <p:spPr>
          <a:xfrm>
            <a:off x="1553496" y="3628105"/>
            <a:ext cx="3923071" cy="66859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Linear Equations and Matrix Inverse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986A5F-AB12-4681-C7DA-544377EFC379}"/>
              </a:ext>
            </a:extLst>
          </p:cNvPr>
          <p:cNvSpPr/>
          <p:nvPr/>
        </p:nvSpPr>
        <p:spPr>
          <a:xfrm>
            <a:off x="1543662" y="4395022"/>
            <a:ext cx="3923071" cy="66859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Linear Transformations and Projections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FC4D74-3B37-3D2F-F04F-BDAB2D5B78B6}"/>
              </a:ext>
            </a:extLst>
          </p:cNvPr>
          <p:cNvSpPr/>
          <p:nvPr/>
        </p:nvSpPr>
        <p:spPr>
          <a:xfrm>
            <a:off x="1553496" y="5161939"/>
            <a:ext cx="3923071" cy="66859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Eigenvalues, Eigenvectors &amp; Intro to PCA</a:t>
            </a:r>
          </a:p>
        </p:txBody>
      </p:sp>
      <p:pic>
        <p:nvPicPr>
          <p:cNvPr id="1026" name="Picture 2" descr="Mathematics for Machine Learning ...">
            <a:extLst>
              <a:ext uri="{FF2B5EF4-FFF2-40B4-BE49-F238E27FC236}">
                <a16:creationId xmlns:a16="http://schemas.microsoft.com/office/drawing/2014/main" id="{946B5BF1-759F-3EBB-653F-611E63F8F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30" y="2292480"/>
            <a:ext cx="5235676" cy="289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6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E46CC6-3180-7E86-6713-0E17D33E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92" y="4392394"/>
            <a:ext cx="5360924" cy="18879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03FA84-930E-C524-D993-3C269E376CCE}"/>
              </a:ext>
            </a:extLst>
          </p:cNvPr>
          <p:cNvSpPr/>
          <p:nvPr/>
        </p:nvSpPr>
        <p:spPr>
          <a:xfrm>
            <a:off x="4140052" y="1899685"/>
            <a:ext cx="2911131" cy="5604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What is Scaler?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2148BB-2DA8-CF48-30CD-812AEBB67DA2}"/>
              </a:ext>
            </a:extLst>
          </p:cNvPr>
          <p:cNvSpPr/>
          <p:nvPr/>
        </p:nvSpPr>
        <p:spPr>
          <a:xfrm>
            <a:off x="4140052" y="2519140"/>
            <a:ext cx="2911131" cy="5604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What is Vector?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F5BBFC-119B-5D71-F330-AC26089FD96D}"/>
              </a:ext>
            </a:extLst>
          </p:cNvPr>
          <p:cNvSpPr/>
          <p:nvPr/>
        </p:nvSpPr>
        <p:spPr>
          <a:xfrm>
            <a:off x="4140052" y="3148780"/>
            <a:ext cx="2911131" cy="5604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What is Matrix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7647C0-E600-6E86-EF07-5DB6A6CA024D}"/>
              </a:ext>
            </a:extLst>
          </p:cNvPr>
          <p:cNvSpPr txBox="1">
            <a:spLocks/>
          </p:cNvSpPr>
          <p:nvPr/>
        </p:nvSpPr>
        <p:spPr>
          <a:xfrm>
            <a:off x="575187" y="810735"/>
            <a:ext cx="11041626" cy="8650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Linear Algebra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6681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03396D-BD71-0071-8ACF-C21A50229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52968"/>
              </p:ext>
            </p:extLst>
          </p:nvPr>
        </p:nvGraphicFramePr>
        <p:xfrm>
          <a:off x="2470355" y="1435074"/>
          <a:ext cx="8630263" cy="3500720"/>
        </p:xfrm>
        <a:graphic>
          <a:graphicData uri="http://schemas.openxmlformats.org/drawingml/2006/table">
            <a:tbl>
              <a:tblPr/>
              <a:tblGrid>
                <a:gridCol w="1176122">
                  <a:extLst>
                    <a:ext uri="{9D8B030D-6E8A-4147-A177-3AD203B41FA5}">
                      <a16:colId xmlns:a16="http://schemas.microsoft.com/office/drawing/2014/main" val="3788002611"/>
                    </a:ext>
                  </a:extLst>
                </a:gridCol>
                <a:gridCol w="2146469">
                  <a:extLst>
                    <a:ext uri="{9D8B030D-6E8A-4147-A177-3AD203B41FA5}">
                      <a16:colId xmlns:a16="http://schemas.microsoft.com/office/drawing/2014/main" val="3511717623"/>
                    </a:ext>
                  </a:extLst>
                </a:gridCol>
                <a:gridCol w="2202956">
                  <a:extLst>
                    <a:ext uri="{9D8B030D-6E8A-4147-A177-3AD203B41FA5}">
                      <a16:colId xmlns:a16="http://schemas.microsoft.com/office/drawing/2014/main" val="2951463022"/>
                    </a:ext>
                  </a:extLst>
                </a:gridCol>
                <a:gridCol w="3104716">
                  <a:extLst>
                    <a:ext uri="{9D8B030D-6E8A-4147-A177-3AD203B41FA5}">
                      <a16:colId xmlns:a16="http://schemas.microsoft.com/office/drawing/2014/main" val="3138896585"/>
                    </a:ext>
                  </a:extLst>
                </a:gridCol>
              </a:tblGrid>
              <a:tr h="700144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Salary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Experience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027183"/>
                  </a:ext>
                </a:extLst>
              </a:tr>
              <a:tr h="700144"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923373"/>
                  </a:ext>
                </a:extLst>
              </a:tr>
              <a:tr h="700144"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734534"/>
                  </a:ext>
                </a:extLst>
              </a:tr>
              <a:tr h="700144">
                <a:tc>
                  <a:txBody>
                    <a:bodyPr/>
                    <a:lstStyle/>
                    <a:p>
                      <a:r>
                        <a:rPr lang="en-US"/>
                        <a:t>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16830"/>
                  </a:ext>
                </a:extLst>
              </a:tr>
              <a:tr h="700144">
                <a:tc>
                  <a:txBody>
                    <a:bodyPr/>
                    <a:lstStyle/>
                    <a:p>
                      <a:r>
                        <a:rPr lang="en-US"/>
                        <a:t>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58000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10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21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B50D2-A5D6-DC8D-AAA5-454795615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7B9A5E-84B1-BD32-F48B-AFC91DEA13DC}"/>
              </a:ext>
            </a:extLst>
          </p:cNvPr>
          <p:cNvSpPr/>
          <p:nvPr/>
        </p:nvSpPr>
        <p:spPr>
          <a:xfrm>
            <a:off x="3490450" y="302730"/>
            <a:ext cx="4463846" cy="5625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What is scaler?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7A14C-4A76-EB1B-237D-B7598E16C6EC}"/>
              </a:ext>
            </a:extLst>
          </p:cNvPr>
          <p:cNvSpPr txBox="1"/>
          <p:nvPr/>
        </p:nvSpPr>
        <p:spPr>
          <a:xfrm>
            <a:off x="978307" y="800449"/>
            <a:ext cx="12973667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Scalar:</a:t>
            </a:r>
          </a:p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scalar</a:t>
            </a:r>
            <a:r>
              <a:rPr lang="en-US" dirty="0"/>
              <a:t> is a single number – just one value.</a:t>
            </a:r>
          </a:p>
          <a:p>
            <a:pPr>
              <a:buNone/>
            </a:pPr>
            <a:r>
              <a:rPr lang="en-US" b="1" dirty="0"/>
              <a:t>Example:</a:t>
            </a:r>
            <a:endParaRPr lang="en-US" dirty="0"/>
          </a:p>
          <a:p>
            <a:pPr>
              <a:buNone/>
            </a:pPr>
            <a:r>
              <a:rPr lang="en-US" dirty="0"/>
              <a:t>a=5 or b=−3.14</a:t>
            </a:r>
          </a:p>
          <a:p>
            <a:pPr>
              <a:buNone/>
            </a:pPr>
            <a:r>
              <a:rPr lang="en-US" dirty="0"/>
              <a:t>A scalar has </a:t>
            </a:r>
            <a:r>
              <a:rPr lang="en-US" b="1" dirty="0"/>
              <a:t>magnitude</a:t>
            </a:r>
            <a:r>
              <a:rPr lang="en-US" dirty="0"/>
              <a:t> but no direction.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example, if the scalar is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magnitude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|−5| = 5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Magnitude gives you the "size" or "length" of a scalar without considering its direction (sign).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In machine learning, a scalar might represent: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111B78-0517-DDDB-21A8-32625D857698}"/>
              </a:ext>
            </a:extLst>
          </p:cNvPr>
          <p:cNvSpPr/>
          <p:nvPr/>
        </p:nvSpPr>
        <p:spPr>
          <a:xfrm>
            <a:off x="978307" y="3895863"/>
            <a:ext cx="4748981" cy="5604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single weight in a linear regression model.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030BD-F288-2DE4-6DB7-428DA22380EA}"/>
              </a:ext>
            </a:extLst>
          </p:cNvPr>
          <p:cNvSpPr/>
          <p:nvPr/>
        </p:nvSpPr>
        <p:spPr>
          <a:xfrm>
            <a:off x="978307" y="4592089"/>
            <a:ext cx="4748981" cy="5604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loss value (like MSE or cross-entropy).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E66B6E-6451-67A5-A4A8-E9674A6995ED}"/>
              </a:ext>
            </a:extLst>
          </p:cNvPr>
          <p:cNvSpPr/>
          <p:nvPr/>
        </p:nvSpPr>
        <p:spPr>
          <a:xfrm>
            <a:off x="978307" y="5288315"/>
            <a:ext cx="4748981" cy="5604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learning rate.</a:t>
            </a:r>
          </a:p>
        </p:txBody>
      </p:sp>
    </p:spTree>
    <p:extLst>
      <p:ext uri="{BB962C8B-B14F-4D97-AF65-F5344CB8AC3E}">
        <p14:creationId xmlns:p14="http://schemas.microsoft.com/office/powerpoint/2010/main" val="2573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3F287-F112-2439-BBDE-FF2C7007F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A951BF-C6F1-65DC-C898-CD95D457BED5}"/>
              </a:ext>
            </a:extLst>
          </p:cNvPr>
          <p:cNvSpPr/>
          <p:nvPr/>
        </p:nvSpPr>
        <p:spPr>
          <a:xfrm>
            <a:off x="3490450" y="302730"/>
            <a:ext cx="4463846" cy="5625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What is Vector?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3851B-3742-E7C8-6B5B-4CB226B67BB0}"/>
              </a:ext>
            </a:extLst>
          </p:cNvPr>
          <p:cNvSpPr txBox="1"/>
          <p:nvPr/>
        </p:nvSpPr>
        <p:spPr>
          <a:xfrm>
            <a:off x="1111044" y="1073015"/>
            <a:ext cx="10225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vector</a:t>
            </a:r>
            <a:r>
              <a:rPr lang="en-US" dirty="0"/>
              <a:t> is an ordered array of numbers – think of it as a </a:t>
            </a:r>
            <a:r>
              <a:rPr lang="en-US" b="1" dirty="0"/>
              <a:t>list</a:t>
            </a:r>
            <a:r>
              <a:rPr lang="en-US" dirty="0"/>
              <a:t> or a </a:t>
            </a:r>
            <a:r>
              <a:rPr lang="en-US" b="1" dirty="0"/>
              <a:t>column of scalars</a:t>
            </a:r>
            <a:r>
              <a:rPr lang="en-US" dirty="0"/>
              <a:t>. It has both </a:t>
            </a:r>
            <a:r>
              <a:rPr lang="en-US" b="1" dirty="0"/>
              <a:t>magnitude and direction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5DA93-16AE-A9E7-B3DE-2342CC9B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4" y="1922875"/>
            <a:ext cx="5031290" cy="2550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923C8C-58BC-C212-09C0-13FD1A90AAAE}"/>
              </a:ext>
            </a:extLst>
          </p:cNvPr>
          <p:cNvSpPr txBox="1"/>
          <p:nvPr/>
        </p:nvSpPr>
        <p:spPr>
          <a:xfrm>
            <a:off x="1118050" y="4509623"/>
            <a:ext cx="10048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 ML: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data point</a:t>
            </a:r>
            <a:r>
              <a:rPr lang="en-US" dirty="0"/>
              <a:t> (e.g., an image pixel row, user preferences, or features in a dataset) is a vector.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Word embeddings like </a:t>
            </a:r>
            <a:r>
              <a:rPr lang="en-US" b="1" dirty="0"/>
              <a:t>Word2Vec</a:t>
            </a:r>
            <a:r>
              <a:rPr lang="en-US" dirty="0"/>
              <a:t> or </a:t>
            </a:r>
            <a:r>
              <a:rPr lang="en-US" b="1" dirty="0"/>
              <a:t>BERT embeddings</a:t>
            </a:r>
            <a:r>
              <a:rPr lang="en-US" dirty="0"/>
              <a:t> are high-dimensional vectors.</a:t>
            </a:r>
          </a:p>
        </p:txBody>
      </p:sp>
    </p:spTree>
    <p:extLst>
      <p:ext uri="{BB962C8B-B14F-4D97-AF65-F5344CB8AC3E}">
        <p14:creationId xmlns:p14="http://schemas.microsoft.com/office/powerpoint/2010/main" val="111426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D8E9D-F10F-4D45-D81E-3AA54BC79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76F085-837C-EEE4-43C0-74628C55F5CA}"/>
              </a:ext>
            </a:extLst>
          </p:cNvPr>
          <p:cNvSpPr/>
          <p:nvPr/>
        </p:nvSpPr>
        <p:spPr>
          <a:xfrm>
            <a:off x="3490450" y="302730"/>
            <a:ext cx="4463846" cy="5625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What is Matrix?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9C91F-FEAA-6FC8-6F25-E9C36410D4E0}"/>
              </a:ext>
            </a:extLst>
          </p:cNvPr>
          <p:cNvSpPr txBox="1"/>
          <p:nvPr/>
        </p:nvSpPr>
        <p:spPr>
          <a:xfrm>
            <a:off x="1106129" y="1042671"/>
            <a:ext cx="10171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Matrix:</a:t>
            </a:r>
          </a:p>
          <a:p>
            <a:r>
              <a:rPr lang="en-US" dirty="0"/>
              <a:t>A </a:t>
            </a:r>
            <a:r>
              <a:rPr lang="en-US" b="1" dirty="0"/>
              <a:t>matrix</a:t>
            </a:r>
            <a:r>
              <a:rPr lang="en-US" dirty="0"/>
              <a:t> is a </a:t>
            </a:r>
            <a:r>
              <a:rPr lang="en-US" b="1" dirty="0"/>
              <a:t>2D grid of numbers</a:t>
            </a:r>
            <a:r>
              <a:rPr lang="en-US" dirty="0"/>
              <a:t> – essentially a table with rows and columns.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58D78C-103D-4D78-94DE-1A4908EE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12" y="1866433"/>
            <a:ext cx="5212143" cy="1437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86D860-910C-3A98-28D2-AB6B1E84CB8C}"/>
              </a:ext>
            </a:extLst>
          </p:cNvPr>
          <p:cNvSpPr txBox="1"/>
          <p:nvPr/>
        </p:nvSpPr>
        <p:spPr>
          <a:xfrm>
            <a:off x="1179312" y="3920979"/>
            <a:ext cx="93215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in ML: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dataset is usually represented as a matrix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Rows = examples (samples)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Columns = features (attributes)</a:t>
            </a:r>
          </a:p>
          <a:p>
            <a:r>
              <a:rPr lang="en-US" dirty="0"/>
              <a:t>For example, a dataset with 1000 samples and 10 features = matrix of size 1000×10</a:t>
            </a:r>
          </a:p>
        </p:txBody>
      </p:sp>
    </p:spTree>
    <p:extLst>
      <p:ext uri="{BB962C8B-B14F-4D97-AF65-F5344CB8AC3E}">
        <p14:creationId xmlns:p14="http://schemas.microsoft.com/office/powerpoint/2010/main" val="344650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AEE9B-3D24-1506-E8D0-F83ACEBF0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94D4DB-0592-6EFC-BBA7-E7A645034455}"/>
              </a:ext>
            </a:extLst>
          </p:cNvPr>
          <p:cNvSpPr/>
          <p:nvPr/>
        </p:nvSpPr>
        <p:spPr>
          <a:xfrm>
            <a:off x="3293805" y="335367"/>
            <a:ext cx="5820698" cy="5625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Example 1: Dataset as a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B92C7-BD31-B390-BC86-4439AB2CDB65}"/>
              </a:ext>
            </a:extLst>
          </p:cNvPr>
          <p:cNvSpPr txBox="1"/>
          <p:nvPr/>
        </p:nvSpPr>
        <p:spPr>
          <a:xfrm>
            <a:off x="1101213" y="1111771"/>
            <a:ext cx="73250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Imagine a dataset of house prices with 3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Size (sqft)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No. of bedrooms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 of the house</a:t>
            </a:r>
          </a:p>
          <a:p>
            <a:r>
              <a:rPr lang="en-US" dirty="0"/>
              <a:t>A single data point (vector):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22892-4626-DAEA-F88E-961AEAF16A67}"/>
              </a:ext>
            </a:extLst>
          </p:cNvPr>
          <p:cNvSpPr txBox="1"/>
          <p:nvPr/>
        </p:nvSpPr>
        <p:spPr>
          <a:xfrm>
            <a:off x="1101213" y="4370335"/>
            <a:ext cx="43065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Inputs to a layer = vector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Weights =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Output = vector (after activation)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EBCE99-15A7-686D-A596-6AA8051A695E}"/>
              </a:ext>
            </a:extLst>
          </p:cNvPr>
          <p:cNvSpPr/>
          <p:nvPr/>
        </p:nvSpPr>
        <p:spPr>
          <a:xfrm>
            <a:off x="3293805" y="2879883"/>
            <a:ext cx="5820698" cy="56250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3200" b="1" dirty="0">
                <a:solidFill>
                  <a:schemeClr val="tx1"/>
                </a:solidFill>
              </a:rPr>
              <a:t>Example 2: Neural Networks</a:t>
            </a:r>
          </a:p>
        </p:txBody>
      </p:sp>
      <p:pic>
        <p:nvPicPr>
          <p:cNvPr id="2050" name="Picture 2" descr="ANN Machine Learning ...">
            <a:extLst>
              <a:ext uri="{FF2B5EF4-FFF2-40B4-BE49-F238E27FC236}">
                <a16:creationId xmlns:a16="http://schemas.microsoft.com/office/drawing/2014/main" id="{8C0B1D2C-66D2-1B5E-683B-00FF85ECB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1" t="16590" r="15251" b="15323"/>
          <a:stretch/>
        </p:blipFill>
        <p:spPr bwMode="auto">
          <a:xfrm>
            <a:off x="5953550" y="3580102"/>
            <a:ext cx="4596461" cy="25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05D3A7-3579-FA39-64AB-9E8D0DA86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752713"/>
              </p:ext>
            </p:extLst>
          </p:nvPr>
        </p:nvGraphicFramePr>
        <p:xfrm>
          <a:off x="4914491" y="1472002"/>
          <a:ext cx="5293032" cy="1193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344">
                  <a:extLst>
                    <a:ext uri="{9D8B030D-6E8A-4147-A177-3AD203B41FA5}">
                      <a16:colId xmlns:a16="http://schemas.microsoft.com/office/drawing/2014/main" val="1622606641"/>
                    </a:ext>
                  </a:extLst>
                </a:gridCol>
                <a:gridCol w="1764344">
                  <a:extLst>
                    <a:ext uri="{9D8B030D-6E8A-4147-A177-3AD203B41FA5}">
                      <a16:colId xmlns:a16="http://schemas.microsoft.com/office/drawing/2014/main" val="754764461"/>
                    </a:ext>
                  </a:extLst>
                </a:gridCol>
                <a:gridCol w="1764344">
                  <a:extLst>
                    <a:ext uri="{9D8B030D-6E8A-4147-A177-3AD203B41FA5}">
                      <a16:colId xmlns:a16="http://schemas.microsoft.com/office/drawing/2014/main" val="2561044477"/>
                    </a:ext>
                  </a:extLst>
                </a:gridCol>
              </a:tblGrid>
              <a:tr h="397878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No of 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81233"/>
                  </a:ext>
                </a:extLst>
              </a:tr>
              <a:tr h="397878">
                <a:tc>
                  <a:txBody>
                    <a:bodyPr/>
                    <a:lstStyle/>
                    <a:p>
                      <a:r>
                        <a:rPr lang="en-US" dirty="0"/>
                        <a:t>1000 sqf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65892"/>
                  </a:ext>
                </a:extLst>
              </a:tr>
              <a:tr h="397878">
                <a:tc>
                  <a:txBody>
                    <a:bodyPr/>
                    <a:lstStyle/>
                    <a:p>
                      <a:r>
                        <a:rPr lang="en-US" dirty="0"/>
                        <a:t>1000 sqf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5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57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6DF5A7-6C56-E0D1-8FDC-A3B61512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22796"/>
              </p:ext>
            </p:extLst>
          </p:nvPr>
        </p:nvGraphicFramePr>
        <p:xfrm>
          <a:off x="1900084" y="2533829"/>
          <a:ext cx="9318522" cy="1584960"/>
        </p:xfrm>
        <a:graphic>
          <a:graphicData uri="http://schemas.openxmlformats.org/drawingml/2006/table">
            <a:tbl>
              <a:tblPr/>
              <a:tblGrid>
                <a:gridCol w="1492045">
                  <a:extLst>
                    <a:ext uri="{9D8B030D-6E8A-4147-A177-3AD203B41FA5}">
                      <a16:colId xmlns:a16="http://schemas.microsoft.com/office/drawing/2014/main" val="3219353453"/>
                    </a:ext>
                  </a:extLst>
                </a:gridCol>
                <a:gridCol w="3824748">
                  <a:extLst>
                    <a:ext uri="{9D8B030D-6E8A-4147-A177-3AD203B41FA5}">
                      <a16:colId xmlns:a16="http://schemas.microsoft.com/office/drawing/2014/main" val="3469781539"/>
                    </a:ext>
                  </a:extLst>
                </a:gridCol>
                <a:gridCol w="4001729">
                  <a:extLst>
                    <a:ext uri="{9D8B030D-6E8A-4147-A177-3AD203B41FA5}">
                      <a16:colId xmlns:a16="http://schemas.microsoft.com/office/drawing/2014/main" val="1658116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>
                          <a:highlight>
                            <a:srgbClr val="FFFF00"/>
                          </a:highlight>
                        </a:rPr>
                        <a:t>Term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highlight>
                            <a:srgbClr val="FFFF00"/>
                          </a:highlight>
                        </a:rPr>
                        <a:t>Definition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highlight>
                            <a:srgbClr val="FFFF00"/>
                          </a:highlight>
                        </a:rPr>
                        <a:t>ML 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80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Scalar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Single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Loss value, learning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433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Vector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1D array (magnitude &amp; direction)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Feature vector, embeddings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452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Matrix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2D array of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Dataset, weight matrix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6925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1F95CB-8E17-9F31-0C72-6A403F8F52AF}"/>
              </a:ext>
            </a:extLst>
          </p:cNvPr>
          <p:cNvSpPr txBox="1"/>
          <p:nvPr/>
        </p:nvSpPr>
        <p:spPr>
          <a:xfrm>
            <a:off x="4483510" y="1290173"/>
            <a:ext cx="2684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Summary Table:</a:t>
            </a:r>
          </a:p>
        </p:txBody>
      </p:sp>
    </p:spTree>
    <p:extLst>
      <p:ext uri="{BB962C8B-B14F-4D97-AF65-F5344CB8AC3E}">
        <p14:creationId xmlns:p14="http://schemas.microsoft.com/office/powerpoint/2010/main" val="308889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429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Office Theme</vt:lpstr>
      <vt:lpstr>Linear Algebra For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12</cp:revision>
  <dcterms:created xsi:type="dcterms:W3CDTF">2025-04-15T12:06:59Z</dcterms:created>
  <dcterms:modified xsi:type="dcterms:W3CDTF">2025-04-16T10:09:49Z</dcterms:modified>
</cp:coreProperties>
</file>