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7545-69D3-E947-5B89-6386D0C00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DDCD3-2427-5339-6A5C-BB5096D00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55FB-EBFE-E47C-9839-211D56900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0803-BFBA-4C2C-AE29-B83793DDC167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B6822-902C-2C4C-DE77-1CBFBC3FF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BC6DE-1D0D-9994-525C-BF89550CD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BEBF-A2D0-435B-AE08-F4FED18D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2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DE1EE-665A-F721-E065-5A910570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68A72-9753-FE82-A97A-872075D26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326B3-1925-2CF1-75B0-7D9C4614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0803-BFBA-4C2C-AE29-B83793DDC167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409BE-5C5C-DC7C-41D5-823208377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664E4-0E11-F230-3341-A83A2A93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BEBF-A2D0-435B-AE08-F4FED18D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6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D1230-BDBE-8C05-C3E6-59B2332E3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98CF6-DE2A-2886-71C6-51C942B83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555BA-0984-782D-246E-2B424598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0803-BFBA-4C2C-AE29-B83793DDC167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6EA88-FD17-0CF3-F8E2-A917AAFB3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1ADE0-8A16-2BA3-D5F0-AFE63E3B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BEBF-A2D0-435B-AE08-F4FED18D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8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00727-FBCC-F3AA-321C-B12728436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E61D5-4EAA-DF89-27CE-5FC69CC90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9B899-FB71-EEB9-234D-34C1B384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0803-BFBA-4C2C-AE29-B83793DDC167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13344-C3EF-DEA5-4E99-0F3EBC22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E5DAA-8B8B-EC3D-E6EC-CD25A682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BEBF-A2D0-435B-AE08-F4FED18D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0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F753-4AB5-A6C4-AA9C-CA3454F60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BA20C-62CB-426B-DB33-3E3158716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2942D-D5B7-A320-EF3F-C4C9E234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0803-BFBA-4C2C-AE29-B83793DDC167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6586E-E946-E1E5-29A7-066FA569B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808F-CB69-1612-C1B7-D15AC5EA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BEBF-A2D0-435B-AE08-F4FED18D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0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2F50E-BB19-140C-CE8D-EF121CF14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FE84E-2BF1-3BEB-2491-FAFD3284A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45699-0D33-7210-27A0-D54FC60B9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6A5F4-E3B1-335D-BA37-ABFB322C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0803-BFBA-4C2C-AE29-B83793DDC167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B0BAF-5F80-F907-DBF0-889F0032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41693-C736-D81E-FD56-A6F90B56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BEBF-A2D0-435B-AE08-F4FED18D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1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3EED-59C5-B4C9-5F9C-3034C8BB7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90D68-4821-9454-5505-65DFC779C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94ECA-9D8A-C875-A466-0B9581E31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81B5B-EE5B-E029-0525-42CE3F2AA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CE9A20-C5F8-BDDF-C638-9258FF621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51D4C3-A3EB-0FE6-0448-F4997B45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0803-BFBA-4C2C-AE29-B83793DDC167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3F4451-F7F3-2893-CFFE-CC44AC31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F46B8A-2463-722F-4A1D-1F1E41F9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BEBF-A2D0-435B-AE08-F4FED18D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4569-13D1-D589-FB0C-4364EBCE6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A60598-C420-7BAF-DCC7-93509122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0803-BFBA-4C2C-AE29-B83793DDC167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E17B9-5D59-589F-9C6E-D75DF2E7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04DDE-F2B4-3878-C2FC-B80657A5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BEBF-A2D0-435B-AE08-F4FED18D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4A9684-F958-239E-602A-A071A06A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0803-BFBA-4C2C-AE29-B83793DDC167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5A6D8-C6FC-7619-13BE-7EC02B98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08E3A-D7CB-B4EE-1FA7-E140481E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BEBF-A2D0-435B-AE08-F4FED18D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5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1F6A-8C89-0646-1770-7DC58CD63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E41C8-056F-9A02-0768-B2AD1B7FC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E4207-0CFD-E4FB-1689-B93BDB6E8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CE124-C18E-94B5-2ABB-01D9B0F1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0803-BFBA-4C2C-AE29-B83793DDC167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E34D5-48D6-3551-8E9F-9D7C3403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A258D-B598-43A8-7D7A-6046DD11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BEBF-A2D0-435B-AE08-F4FED18D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AC5F-49A7-8717-77C8-CD24A6DCF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1FD12D-BF15-A77A-51F0-32F14EE15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345D8-7D69-FDF4-7595-F6803894E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63CA1-35C3-FFFF-07FF-964C98DAE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40803-BFBA-4C2C-AE29-B83793DDC167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BC156-7FD4-2B46-FF17-F2CE442D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FBFC3-C4F3-AE1B-9A0A-099DAC77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0BEBF-A2D0-435B-AE08-F4FED18D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5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65DEED-0F11-91E4-57AC-666D8149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8A23D-1DCC-D6E8-55F5-49D908AB6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8ED82-383F-26C7-78A8-9DF90EA25E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40803-BFBA-4C2C-AE29-B83793DDC167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1031A-2711-9602-E816-04D4DE7E4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55BA5-8BC7-E5A5-D051-46DBC92D1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0BEBF-A2D0-435B-AE08-F4FED18D5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4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C7E4-65A6-CE1A-8FEF-447D1BB97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0593" y="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Arial Black" panose="020B0A04020102020204" pitchFamily="34" charset="0"/>
              </a:rPr>
              <a:t>Statistic for Machine Learning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A9EBA6-5F80-B728-CEE8-D218D5707AE4}"/>
              </a:ext>
            </a:extLst>
          </p:cNvPr>
          <p:cNvSpPr/>
          <p:nvPr/>
        </p:nvSpPr>
        <p:spPr>
          <a:xfrm>
            <a:off x="1020096" y="2438394"/>
            <a:ext cx="10151807" cy="149449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statistic, Types of Statistic, Role in machine learning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D08E440-B15E-4F4F-EFDF-43969150F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Descriptive Statistics (Mean, Median, Mode, Variance, Standard Deviation)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21D54C-2594-3921-7ED1-A742F63DB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750" y="4014799"/>
            <a:ext cx="8174500" cy="224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37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4DEADB-51BC-7E27-3985-64AD7B598DF4}"/>
              </a:ext>
            </a:extLst>
          </p:cNvPr>
          <p:cNvSpPr/>
          <p:nvPr/>
        </p:nvSpPr>
        <p:spPr>
          <a:xfrm>
            <a:off x="1745226" y="1381432"/>
            <a:ext cx="8701548" cy="57027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</a:rPr>
              <a:t>Descriptive Statistics (Mean, Median, Mode, Variance, Standard Deviation)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9278B22-6866-E387-C886-4F7D8694AA79}"/>
              </a:ext>
            </a:extLst>
          </p:cNvPr>
          <p:cNvSpPr/>
          <p:nvPr/>
        </p:nvSpPr>
        <p:spPr>
          <a:xfrm>
            <a:off x="1745226" y="2064774"/>
            <a:ext cx="8701548" cy="57027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Probability Basics (Conditional Probability, Bayes’ Theorem)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9FF9A4-A554-0F02-8927-68E8066C8674}"/>
              </a:ext>
            </a:extLst>
          </p:cNvPr>
          <p:cNvSpPr/>
          <p:nvPr/>
        </p:nvSpPr>
        <p:spPr>
          <a:xfrm>
            <a:off x="1745226" y="2748116"/>
            <a:ext cx="8701548" cy="57027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Distributions (Normal, Binomial, Poisson)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1C770C-1B40-4809-83F3-32834627B38F}"/>
              </a:ext>
            </a:extLst>
          </p:cNvPr>
          <p:cNvSpPr/>
          <p:nvPr/>
        </p:nvSpPr>
        <p:spPr>
          <a:xfrm>
            <a:off x="1745226" y="3431458"/>
            <a:ext cx="8701548" cy="57027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Hypothesis Testing (p-values, t-test, Chi-square test)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008C3C-BA4F-5C3F-1DA9-E0564B949C8E}"/>
              </a:ext>
            </a:extLst>
          </p:cNvPr>
          <p:cNvSpPr/>
          <p:nvPr/>
        </p:nvSpPr>
        <p:spPr>
          <a:xfrm>
            <a:off x="1745226" y="4114800"/>
            <a:ext cx="8701548" cy="57027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chemeClr val="tx1"/>
                </a:solidFill>
              </a:rPr>
              <a:t>Correlation and Covariance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72BF9F6-A59A-C29D-C0A6-EEE3E63DB029}"/>
              </a:ext>
            </a:extLst>
          </p:cNvPr>
          <p:cNvSpPr/>
          <p:nvPr/>
        </p:nvSpPr>
        <p:spPr>
          <a:xfrm>
            <a:off x="1745226" y="4798142"/>
            <a:ext cx="8701548" cy="57027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Sampling and Central Limit Theorem</a:t>
            </a:r>
          </a:p>
        </p:txBody>
      </p:sp>
    </p:spTree>
    <p:extLst>
      <p:ext uri="{BB962C8B-B14F-4D97-AF65-F5344CB8AC3E}">
        <p14:creationId xmlns:p14="http://schemas.microsoft.com/office/powerpoint/2010/main" val="284858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4AC94E-C5A4-1B30-9B7F-EF3DE71DDACB}"/>
              </a:ext>
            </a:extLst>
          </p:cNvPr>
          <p:cNvSpPr/>
          <p:nvPr/>
        </p:nvSpPr>
        <p:spPr>
          <a:xfrm>
            <a:off x="4168877" y="521110"/>
            <a:ext cx="3067664" cy="6194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What is statistic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BE40EB-9E0A-4111-93A3-0495CB6D3489}"/>
              </a:ext>
            </a:extLst>
          </p:cNvPr>
          <p:cNvSpPr txBox="1"/>
          <p:nvPr/>
        </p:nvSpPr>
        <p:spPr>
          <a:xfrm>
            <a:off x="648928" y="1523922"/>
            <a:ext cx="1115961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/>
              <a:t>Statistics is a branch of mathematics that deals with </a:t>
            </a:r>
            <a:r>
              <a:rPr lang="en-US" sz="2400" b="1" dirty="0"/>
              <a:t>collecting, analyzing, interpreting, and presenting data</a:t>
            </a:r>
            <a:r>
              <a:rPr lang="en-US" sz="2400" dirty="0"/>
              <a:t>. It helps in finding patterns, making predictions, and making informed decisions based on data.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>
                <a:highlight>
                  <a:srgbClr val="FFFF00"/>
                </a:highlight>
              </a:rPr>
              <a:t>answer questions like: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What is the </a:t>
            </a:r>
            <a:r>
              <a:rPr lang="en-US" sz="2400" b="1" dirty="0"/>
              <a:t>average</a:t>
            </a:r>
            <a:r>
              <a:rPr lang="en-US" sz="2400" dirty="0"/>
              <a:t> height of students in a school?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How </a:t>
            </a:r>
            <a:r>
              <a:rPr lang="en-US" sz="2400" b="1" dirty="0"/>
              <a:t>spread out</a:t>
            </a:r>
            <a:r>
              <a:rPr lang="en-US" sz="2400" dirty="0"/>
              <a:t> are exam scores in a class?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If we observe </a:t>
            </a:r>
            <a:r>
              <a:rPr lang="en-US" sz="2400" b="1" dirty="0"/>
              <a:t>past trends</a:t>
            </a:r>
            <a:r>
              <a:rPr lang="en-US" sz="2400" dirty="0"/>
              <a:t>, can we predict future sales of a product?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C55C84-6872-D6DA-7C5A-95D445FC7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330" y="4570910"/>
            <a:ext cx="5456758" cy="206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8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A85B21-AFAC-AE78-DA66-CD9301454A33}"/>
              </a:ext>
            </a:extLst>
          </p:cNvPr>
          <p:cNvSpPr txBox="1"/>
          <p:nvPr/>
        </p:nvSpPr>
        <p:spPr>
          <a:xfrm>
            <a:off x="875070" y="1280535"/>
            <a:ext cx="11680724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1. Data Understanding &amp; Preprocessing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Mean, Median, Mode</a:t>
            </a:r>
            <a:r>
              <a:rPr lang="en-US" sz="2000" dirty="0"/>
              <a:t> → To understand central tendencies.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Standard Deviation, Variance</a:t>
            </a:r>
            <a:r>
              <a:rPr lang="en-US" sz="2000" dirty="0"/>
              <a:t> → To measure data spread.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Outlier Detection</a:t>
            </a:r>
            <a:r>
              <a:rPr lang="en-US" sz="2000" dirty="0"/>
              <a:t> → Identifying anomalies using Z-score or IQR.</a:t>
            </a:r>
          </a:p>
          <a:p>
            <a:pPr>
              <a:buNone/>
            </a:pPr>
            <a:r>
              <a:rPr lang="en-US" sz="2000" b="1" dirty="0"/>
              <a:t>2. Feature Selection &amp; Engineering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Correlation &amp; Covariance</a:t>
            </a:r>
            <a:r>
              <a:rPr lang="en-US" sz="2000" dirty="0"/>
              <a:t> → Identify relationships between features.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Chi-Square Test &amp; ANOVA</a:t>
            </a:r>
            <a:r>
              <a:rPr lang="en-US" sz="2000" dirty="0"/>
              <a:t> → Check if a feature significantly impacts the target variable.</a:t>
            </a:r>
          </a:p>
          <a:p>
            <a:pPr>
              <a:buNone/>
            </a:pPr>
            <a:r>
              <a:rPr lang="en-US" sz="2000" b="1" dirty="0"/>
              <a:t>3. Probability &amp; Decision Making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Bayesian Networks</a:t>
            </a:r>
            <a:r>
              <a:rPr lang="en-US" sz="2000" dirty="0"/>
              <a:t> → Based on conditional probability.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Naïve Bayes Classifier</a:t>
            </a:r>
            <a:r>
              <a:rPr lang="en-US" sz="2000" dirty="0"/>
              <a:t> → Assumes independence between features.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Markov Chains</a:t>
            </a:r>
            <a:r>
              <a:rPr lang="en-US" sz="2000" dirty="0"/>
              <a:t> → Used in sequential predictions like weather forecasting.</a:t>
            </a:r>
          </a:p>
          <a:p>
            <a:pPr>
              <a:buNone/>
            </a:pPr>
            <a:r>
              <a:rPr lang="en-US" sz="2000" b="1" dirty="0"/>
              <a:t>4. Model Evaluation &amp; Validation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Accuracy, Precision, Recall, F1-score</a:t>
            </a:r>
            <a:r>
              <a:rPr lang="en-US" sz="2000" dirty="0"/>
              <a:t> → Measure model correctness.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Confusion Matrix</a:t>
            </a:r>
            <a:r>
              <a:rPr lang="en-US" sz="2000" dirty="0"/>
              <a:t> → Analyzes classification errors.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R² Score &amp; RMSE (Root Mean Squared Error)</a:t>
            </a:r>
            <a:r>
              <a:rPr lang="en-US" sz="2000" dirty="0"/>
              <a:t> → Evaluate regression models.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2C3006-6297-AE7E-F137-AA79226519FA}"/>
              </a:ext>
            </a:extLst>
          </p:cNvPr>
          <p:cNvSpPr/>
          <p:nvPr/>
        </p:nvSpPr>
        <p:spPr>
          <a:xfrm>
            <a:off x="3126659" y="245806"/>
            <a:ext cx="5083278" cy="83574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Role In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11078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68F0E-8227-12EC-AA6D-9EB33F3F6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15678B-B0D3-03C4-B8AF-C011141DC90E}"/>
              </a:ext>
            </a:extLst>
          </p:cNvPr>
          <p:cNvSpPr/>
          <p:nvPr/>
        </p:nvSpPr>
        <p:spPr>
          <a:xfrm>
            <a:off x="3126659" y="245806"/>
            <a:ext cx="5083278" cy="83574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Types of statistic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C657C17-8D6C-A3BD-D81D-4394FBDCB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" y="3429000"/>
            <a:ext cx="923443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Descriptive Statistics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This type summarizes and describes the main features of a dataset. It includes measures like mean, median, mode, standard deviation, variance, and visual tools such as histograms and box plots.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Inferential Statistics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This type makes predictions or inferences about a larger population based on a sample. It involves hypothesis testing, confidence intervals, regression analysis, and probability distributions to draw conclusions beyond the observed data.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6E9BF4-609B-93F5-5CA2-217CA3D67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886899"/>
              </p:ext>
            </p:extLst>
          </p:nvPr>
        </p:nvGraphicFramePr>
        <p:xfrm>
          <a:off x="585020" y="1137537"/>
          <a:ext cx="5083278" cy="23185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94426">
                  <a:extLst>
                    <a:ext uri="{9D8B030D-6E8A-4147-A177-3AD203B41FA5}">
                      <a16:colId xmlns:a16="http://schemas.microsoft.com/office/drawing/2014/main" val="1299576467"/>
                    </a:ext>
                  </a:extLst>
                </a:gridCol>
                <a:gridCol w="1694426">
                  <a:extLst>
                    <a:ext uri="{9D8B030D-6E8A-4147-A177-3AD203B41FA5}">
                      <a16:colId xmlns:a16="http://schemas.microsoft.com/office/drawing/2014/main" val="2815128317"/>
                    </a:ext>
                  </a:extLst>
                </a:gridCol>
                <a:gridCol w="1694426">
                  <a:extLst>
                    <a:ext uri="{9D8B030D-6E8A-4147-A177-3AD203B41FA5}">
                      <a16:colId xmlns:a16="http://schemas.microsoft.com/office/drawing/2014/main" val="655986092"/>
                    </a:ext>
                  </a:extLst>
                </a:gridCol>
              </a:tblGrid>
              <a:tr h="772834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053734"/>
                  </a:ext>
                </a:extLst>
              </a:tr>
              <a:tr h="772834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656856"/>
                  </a:ext>
                </a:extLst>
              </a:tr>
              <a:tr h="772834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98134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69A3FD2-0548-57C4-F154-B5F8FEEA1A81}"/>
              </a:ext>
            </a:extLst>
          </p:cNvPr>
          <p:cNvSpPr/>
          <p:nvPr/>
        </p:nvSpPr>
        <p:spPr>
          <a:xfrm>
            <a:off x="6263148" y="1851879"/>
            <a:ext cx="1297858" cy="83574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47C664-1910-69A6-DC77-48D47F17DD77}"/>
              </a:ext>
            </a:extLst>
          </p:cNvPr>
          <p:cNvSpPr/>
          <p:nvPr/>
        </p:nvSpPr>
        <p:spPr>
          <a:xfrm>
            <a:off x="8740876" y="1714500"/>
            <a:ext cx="1846627" cy="10815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3028936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398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Statistic for Machine Learning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Noor Saeed</dc:creator>
  <cp:lastModifiedBy>Noor Saeed</cp:lastModifiedBy>
  <cp:revision>8</cp:revision>
  <dcterms:created xsi:type="dcterms:W3CDTF">2025-04-02T02:01:41Z</dcterms:created>
  <dcterms:modified xsi:type="dcterms:W3CDTF">2025-04-04T10:03:09Z</dcterms:modified>
</cp:coreProperties>
</file>