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9" r:id="rId3"/>
    <p:sldId id="261" r:id="rId4"/>
    <p:sldId id="269" r:id="rId5"/>
    <p:sldId id="260" r:id="rId6"/>
    <p:sldId id="270" r:id="rId7"/>
    <p:sldId id="262" r:id="rId8"/>
    <p:sldId id="265" r:id="rId9"/>
    <p:sldId id="263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46E85-A04E-440E-D286-D8B5EE8EE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29B5A-25D2-0DEC-70E3-04AE74549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59EB1-DD77-2F53-64A3-AE092246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B85E-D498-42CA-A89E-37EC240C8C1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B3E08-CC30-B16A-B35A-F5537767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9D9FE-FFBD-8276-5FAC-EF3B901DD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0A9E-7946-4B02-9375-992D1199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3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A2CC-7C6F-ED4D-A66D-17F8FDC14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8A59D-E4EE-7F3A-CF71-98A3109C9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83ECC-93CB-BC8F-D6A4-AC0F35FF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B85E-D498-42CA-A89E-37EC240C8C1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6854B-8E0F-A3B5-F8AC-4511E8BC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4A58-7E63-069A-D7A7-C6D51C66C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0A9E-7946-4B02-9375-992D1199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4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3EF31D-BE2E-B9FB-92C3-005EC0EAE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576FE-77B2-4B82-8079-D62351E24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08462-444C-4309-9479-B5817FBC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B85E-D498-42CA-A89E-37EC240C8C1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7727E-10B5-27DC-5D78-9E6867A08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5B7A2-8BFE-6A47-AC3C-5EE7CF4F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0A9E-7946-4B02-9375-992D1199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11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3883-0541-92EF-4643-25CA4D90C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7DE2E-17EE-190F-F846-96D8DBA56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79C0B-9CAF-A36A-B582-9250D413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B85E-D498-42CA-A89E-37EC240C8C1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DFE0A-5543-A8B0-306C-158CACED2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EDED5-DCD4-3E16-CE2D-66CE026C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0A9E-7946-4B02-9375-992D1199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6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4B53-3B4B-EFCA-0CCF-D1D57326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DC638-401D-7015-EBC9-777333523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B0651-A384-4360-A6FE-0F1D1E668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B85E-D498-42CA-A89E-37EC240C8C1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22A07-D2A8-8B8A-0472-5CFE9714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42F3C-580A-368B-D276-880FA66C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0A9E-7946-4B02-9375-992D1199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3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63DE-1B1B-C258-7A9E-CC9550556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B9085-E74F-CD3E-DF26-0D97A81B5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A8686-3D2B-F8A0-CBEE-785E868C6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382FD-F6BA-2A15-6125-F5E36C1F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B85E-D498-42CA-A89E-37EC240C8C1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879DB-9162-7561-6153-C2E2EBA5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B6AB6-63F8-0867-265C-E7143D14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0A9E-7946-4B02-9375-992D1199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5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CC50-7EBC-0305-0F46-4B2DAE091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5E069-44AD-F142-1B6A-F7077EA46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4B4F9-844F-E0CD-C07C-82C53CC86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4EA96A-637D-9CFC-63D7-D95F17C29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EA97A-B15D-9A60-AC5F-DCBF8DEA3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C4169-2821-53AA-4263-DBE180518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B85E-D498-42CA-A89E-37EC240C8C1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A894D1-8751-8962-9895-D2A55A06A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115ACE-555F-B81E-724E-ABE7C36F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0A9E-7946-4B02-9375-992D1199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3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F4A5-C904-8772-2031-FBBB6B7B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ED147-482A-267B-7173-0FF6D6E1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B85E-D498-42CA-A89E-37EC240C8C1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CCD6EC-C05E-DF2E-FA4D-0FDCBD1D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AE6A3-83EE-678F-B886-221FED7C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0A9E-7946-4B02-9375-992D1199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7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2FFE2D-F590-6B78-458E-C0F8F78A6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B85E-D498-42CA-A89E-37EC240C8C1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B5496A-7E5C-1C49-856F-9B0DC5DA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17DE3-7E87-45FC-808A-E01714C2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0A9E-7946-4B02-9375-992D1199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2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03E90-CE2B-D392-AE74-9CF83C725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E630-6C88-D92B-4898-61B21980D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DF36A-C365-D5E1-147B-762F7B716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0069F-B459-21B6-D2B3-4DB4F630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B85E-D498-42CA-A89E-37EC240C8C1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C8F8F-F582-D263-C741-A4E86A473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7CFBF-0F24-C701-20C0-3F0B761A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0A9E-7946-4B02-9375-992D1199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5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8169-CCD9-6587-B2C6-C470EC86F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A39BC8-727B-6682-4B56-9E045B7B1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DEE5B-07EF-87A2-6AE5-075718E52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714A0-F66B-64A8-7A04-1E9FB802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B85E-D498-42CA-A89E-37EC240C8C1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26AD8-CD6B-5837-5DC2-463B90D19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AF431-0B8D-534A-EC6B-F6C373E9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50A9E-7946-4B02-9375-992D1199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43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FBF19F-3FDE-5DF2-5C61-37FFEE8F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9D5A3-BEB2-E97F-2977-C1AEDB4BF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45797-B77D-BA71-7971-3FC8EF4FF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6B85E-D498-42CA-A89E-37EC240C8C1E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53FF7-3A69-0E7F-B167-4AB3C7E65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98CF6-5E74-5DD4-B03E-D482BCED1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50A9E-7946-4B02-9375-992D1199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5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895DC-8166-8DB1-126C-D344930A1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3CE8-F1A7-F1FD-E0F1-C3D844C5D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593" y="0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Arial Black" panose="020B0A04020102020204" pitchFamily="34" charset="0"/>
              </a:rPr>
              <a:t>Maths for Machine Learning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4B88FA-6C5B-696D-3B5A-FBF212D2E1E1}"/>
              </a:ext>
            </a:extLst>
          </p:cNvPr>
          <p:cNvSpPr/>
          <p:nvPr/>
        </p:nvSpPr>
        <p:spPr>
          <a:xfrm>
            <a:off x="1020096" y="2438394"/>
            <a:ext cx="10151807" cy="149449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Descriptive Statistics </a:t>
            </a:r>
          </a:p>
          <a:p>
            <a:pPr algn="ctr"/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(Mean, Median, Mode, Variance, Standard Deviation)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D0630A2-FED4-CE16-4B36-C56F2BE52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Descriptive Statistics (Mean, Median, Mode, Variance, Standard Deviation)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ow to Find Mean, Mean, Mode and Range: Your Complete Guide — Mashup Math">
            <a:extLst>
              <a:ext uri="{FF2B5EF4-FFF2-40B4-BE49-F238E27FC236}">
                <a16:creationId xmlns:a16="http://schemas.microsoft.com/office/drawing/2014/main" id="{4B18F3D7-7224-04AD-2CE7-9F8B8DE707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58"/>
          <a:stretch/>
        </p:blipFill>
        <p:spPr bwMode="auto">
          <a:xfrm>
            <a:off x="2430259" y="3932892"/>
            <a:ext cx="7534734" cy="261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754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D37AE-5848-3E4E-7093-90C7EB4AA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D91244-5DE9-CA54-D582-85E3DC6DA521}"/>
              </a:ext>
            </a:extLst>
          </p:cNvPr>
          <p:cNvSpPr/>
          <p:nvPr/>
        </p:nvSpPr>
        <p:spPr>
          <a:xfrm>
            <a:off x="2045108" y="314633"/>
            <a:ext cx="8101781" cy="6194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800" b="1" dirty="0"/>
              <a:t>5. Standard Deviation – Variation Ka Asaan Estimate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0CEB70-C708-80FD-15C4-2E8759456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48" y="1364545"/>
            <a:ext cx="5625819" cy="16441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E07C7D-42B2-18AC-9CED-53660D9FD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963" y="3278394"/>
            <a:ext cx="4344392" cy="175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3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C8C78-C6DD-23FC-6270-271962730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E801FB-7576-5A8E-5352-36B767FB43FC}"/>
              </a:ext>
            </a:extLst>
          </p:cNvPr>
          <p:cNvSpPr/>
          <p:nvPr/>
        </p:nvSpPr>
        <p:spPr>
          <a:xfrm>
            <a:off x="4178709" y="442255"/>
            <a:ext cx="3067664" cy="6194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1. Mean (Average)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DFFF8E-AE65-D01C-B1C6-989701C62156}"/>
              </a:ext>
            </a:extLst>
          </p:cNvPr>
          <p:cNvSpPr txBox="1"/>
          <p:nvPr/>
        </p:nvSpPr>
        <p:spPr>
          <a:xfrm>
            <a:off x="698090" y="1073883"/>
            <a:ext cx="1079582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/>
              <a:t>The </a:t>
            </a:r>
            <a:r>
              <a:rPr lang="en-US" sz="2400" b="1" dirty="0"/>
              <a:t>mean</a:t>
            </a:r>
            <a:r>
              <a:rPr lang="en-US" sz="2400" dirty="0"/>
              <a:t> (also called the arithmetic average) is a measure of central </a:t>
            </a:r>
            <a:r>
              <a:rPr lang="en-US" sz="2800" dirty="0"/>
              <a:t>tendency</a:t>
            </a:r>
            <a:r>
              <a:rPr lang="en-US" sz="2400" dirty="0"/>
              <a:t> that represents the average value of a dataset. It is calculated by </a:t>
            </a:r>
            <a:r>
              <a:rPr lang="en-US" sz="2400" b="1" dirty="0"/>
              <a:t>summing all the values</a:t>
            </a:r>
            <a:r>
              <a:rPr lang="en-US" sz="2400" dirty="0"/>
              <a:t> and then </a:t>
            </a:r>
            <a:r>
              <a:rPr lang="en-US" sz="2400" b="1" dirty="0"/>
              <a:t>dividing by the number of values</a:t>
            </a:r>
            <a:r>
              <a:rPr lang="en-US" sz="2400" dirty="0"/>
              <a:t>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</a:t>
            </a:r>
            <a:r>
              <a:rPr lang="en-US" sz="2400" dirty="0">
                <a:highlight>
                  <a:srgbClr val="FFFF00"/>
                </a:highlight>
              </a:rPr>
              <a:t>Formula</a:t>
            </a:r>
            <a:r>
              <a:rPr lang="en-US" sz="2400" dirty="0"/>
              <a:t> = sum of all values / count of values</a:t>
            </a:r>
          </a:p>
          <a:p>
            <a:pPr>
              <a:buNone/>
            </a:pPr>
            <a:r>
              <a:rPr lang="en-US" sz="2400" dirty="0"/>
              <a:t>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FDA06D9-0C2F-A791-C953-17B750194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639" y="3059446"/>
            <a:ext cx="996007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Data = [2,4,6,8,10]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 = (2 + 4 + 6 + 8 + 10) = 30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 = 30 / 5 = 6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652D3BD-4DB9-E871-0A49-D85E986B1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9639" y="4678910"/>
            <a:ext cx="996007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Data = [10,10,20,20]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 = (10 + 10 + 20 + 20) </a:t>
            </a:r>
            <a:r>
              <a:rPr lang="en-US" altLang="en-US" sz="2800" dirty="0">
                <a:latin typeface="Arial" panose="020B0604020202020204" pitchFamily="34" charset="0"/>
              </a:rPr>
              <a:t> = 60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 = 60 / 4 = 15</a:t>
            </a:r>
          </a:p>
        </p:txBody>
      </p:sp>
      <p:pic>
        <p:nvPicPr>
          <p:cNvPr id="1027" name="Picture 3" descr="Statistics | Ms Garcia Math">
            <a:extLst>
              <a:ext uri="{FF2B5EF4-FFF2-40B4-BE49-F238E27FC236}">
                <a16:creationId xmlns:a16="http://schemas.microsoft.com/office/drawing/2014/main" id="{10D57EB4-C089-3397-969B-F5B105C19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637" y="2815405"/>
            <a:ext cx="4067175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9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4B03F-ABD1-5306-1FDC-552C596C4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337D3A-12CB-CF50-2EBA-6F4567304307}"/>
              </a:ext>
            </a:extLst>
          </p:cNvPr>
          <p:cNvSpPr/>
          <p:nvPr/>
        </p:nvSpPr>
        <p:spPr>
          <a:xfrm>
            <a:off x="3072580" y="576308"/>
            <a:ext cx="6046840" cy="6194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800" b="1" dirty="0"/>
              <a:t>2. Median – Beech Ka Number Kya Hai?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D5A92A-5DF9-E0A2-6C23-1CD3025B7B52}"/>
              </a:ext>
            </a:extLst>
          </p:cNvPr>
          <p:cNvSpPr txBox="1"/>
          <p:nvPr/>
        </p:nvSpPr>
        <p:spPr>
          <a:xfrm>
            <a:off x="1573161" y="1195740"/>
            <a:ext cx="115823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The </a:t>
            </a:r>
            <a:r>
              <a:rPr lang="en-US" b="1" dirty="0"/>
              <a:t>median</a:t>
            </a:r>
            <a:r>
              <a:rPr lang="en-US" dirty="0"/>
              <a:t> is the middle value of a dataset when arranged in </a:t>
            </a:r>
            <a:r>
              <a:rPr lang="en-US" b="1" dirty="0"/>
              <a:t>ascending</a:t>
            </a:r>
            <a:r>
              <a:rPr lang="en-US" dirty="0"/>
              <a:t> or </a:t>
            </a:r>
            <a:r>
              <a:rPr lang="en-US" b="1" dirty="0"/>
              <a:t>descending</a:t>
            </a:r>
            <a:r>
              <a:rPr lang="en-US" dirty="0"/>
              <a:t> order. </a:t>
            </a:r>
          </a:p>
          <a:p>
            <a:pPr>
              <a:buNone/>
            </a:pPr>
            <a:endParaRPr lang="en-US" sz="1400" b="1" dirty="0"/>
          </a:p>
          <a:p>
            <a:pPr>
              <a:buNone/>
            </a:pPr>
            <a:endParaRPr lang="en-US" sz="1400" b="1" dirty="0"/>
          </a:p>
          <a:p>
            <a:pPr>
              <a:buNone/>
            </a:pPr>
            <a:endParaRPr lang="en-US" sz="1400" b="1" dirty="0"/>
          </a:p>
        </p:txBody>
      </p:sp>
      <p:pic>
        <p:nvPicPr>
          <p:cNvPr id="2050" name="Picture 2" descr="Median Definition, Formula, and Example: Quick Guide (2014)">
            <a:extLst>
              <a:ext uri="{FF2B5EF4-FFF2-40B4-BE49-F238E27FC236}">
                <a16:creationId xmlns:a16="http://schemas.microsoft.com/office/drawing/2014/main" id="{706B606A-389F-224F-667D-AD766B075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328" y="4038102"/>
            <a:ext cx="4393639" cy="162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g 1 - Median Person Example - Mime">
            <a:extLst>
              <a:ext uri="{FF2B5EF4-FFF2-40B4-BE49-F238E27FC236}">
                <a16:creationId xmlns:a16="http://schemas.microsoft.com/office/drawing/2014/main" id="{9093CC2D-958F-57B8-D538-11CD1AB2BE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4" b="10585"/>
          <a:stretch/>
        </p:blipFill>
        <p:spPr bwMode="auto">
          <a:xfrm>
            <a:off x="3460955" y="1569366"/>
            <a:ext cx="4935794" cy="1714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DFD72C-0837-F460-11A1-569FAA536EEB}"/>
              </a:ext>
            </a:extLst>
          </p:cNvPr>
          <p:cNvSpPr txBox="1"/>
          <p:nvPr/>
        </p:nvSpPr>
        <p:spPr>
          <a:xfrm>
            <a:off x="909485" y="3106998"/>
            <a:ext cx="65777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How to Find the Median?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1:</a:t>
            </a:r>
            <a:r>
              <a:rPr lang="en-US" dirty="0"/>
              <a:t> Arrange the data in </a:t>
            </a:r>
            <a:r>
              <a:rPr lang="en-US" b="1" dirty="0"/>
              <a:t>ascending order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2: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 (total number of values) is </a:t>
            </a:r>
            <a:r>
              <a:rPr lang="en-US" b="1" dirty="0"/>
              <a:t>odd</a:t>
            </a:r>
            <a:r>
              <a:rPr lang="en-US" dirty="0"/>
              <a:t>, the median is the </a:t>
            </a:r>
            <a:r>
              <a:rPr lang="en-US" b="1" dirty="0"/>
              <a:t>middle value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                            (1,2,3,4,5,6,7) = odd  ( so 4 is median)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it is </a:t>
            </a:r>
            <a:r>
              <a:rPr lang="en-US" b="1" dirty="0"/>
              <a:t>even</a:t>
            </a:r>
            <a:r>
              <a:rPr lang="en-US" dirty="0"/>
              <a:t>, the median is the </a:t>
            </a:r>
            <a:r>
              <a:rPr lang="en-US" b="1" dirty="0"/>
              <a:t>average of the two middle values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                            (1,2,3,4,5,6) = even (so average of 3 and 4 will be median)</a:t>
            </a:r>
          </a:p>
        </p:txBody>
      </p:sp>
    </p:spTree>
    <p:extLst>
      <p:ext uri="{BB962C8B-B14F-4D97-AF65-F5344CB8AC3E}">
        <p14:creationId xmlns:p14="http://schemas.microsoft.com/office/powerpoint/2010/main" val="184870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8EEE5-FDE8-33BC-23C9-76C8252AA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5A003F-D9FF-72C5-EC18-A09F52EBD2AB}"/>
              </a:ext>
            </a:extLst>
          </p:cNvPr>
          <p:cNvSpPr/>
          <p:nvPr/>
        </p:nvSpPr>
        <p:spPr>
          <a:xfrm>
            <a:off x="3072580" y="576308"/>
            <a:ext cx="6046840" cy="6194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800" b="1" dirty="0"/>
              <a:t>2. Median – Beech Ka Number Kya Hai?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38E21-D318-03D7-0AB9-B54094A40779}"/>
              </a:ext>
            </a:extLst>
          </p:cNvPr>
          <p:cNvSpPr txBox="1"/>
          <p:nvPr/>
        </p:nvSpPr>
        <p:spPr>
          <a:xfrm>
            <a:off x="3320846" y="1405580"/>
            <a:ext cx="64057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= (3, </a:t>
            </a:r>
            <a:r>
              <a:rPr lang="en-US" altLang="en-US" sz="2400" dirty="0">
                <a:latin typeface="Arial" panose="020B0604020202020204" pitchFamily="34" charset="0"/>
              </a:rPr>
              <a:t>7, 5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Arrange = (3,5,7)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Middle value =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35E80A-A306-EB73-44FA-950CCD947D26}"/>
              </a:ext>
            </a:extLst>
          </p:cNvPr>
          <p:cNvSpPr txBox="1"/>
          <p:nvPr/>
        </p:nvSpPr>
        <p:spPr>
          <a:xfrm>
            <a:off x="3320846" y="2808342"/>
            <a:ext cx="64057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= (10, 20, 30, 40)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middle two values = (20 + 30) / 2 = 25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Median = 25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B8E3B9-E677-A21D-C4D6-6392BBE00227}"/>
              </a:ext>
            </a:extLst>
          </p:cNvPr>
          <p:cNvSpPr txBox="1"/>
          <p:nvPr/>
        </p:nvSpPr>
        <p:spPr>
          <a:xfrm>
            <a:off x="3320846" y="4026438"/>
            <a:ext cx="63516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= (2, 4, 6, 8, 10)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Middle value =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BDA553-2251-6BE3-CA7E-35C16CDF93C6}"/>
              </a:ext>
            </a:extLst>
          </p:cNvPr>
          <p:cNvSpPr txBox="1"/>
          <p:nvPr/>
        </p:nvSpPr>
        <p:spPr>
          <a:xfrm>
            <a:off x="3320846" y="493675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= (1, 3, 5, 7, 9, 11)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Average middle two values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(5 + 7) / 2 =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Median = 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30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1A781-B1CC-14D9-9697-D1E2A3CE9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DA24EA-C459-D1B7-45F7-373ECD8146F4}"/>
              </a:ext>
            </a:extLst>
          </p:cNvPr>
          <p:cNvSpPr/>
          <p:nvPr/>
        </p:nvSpPr>
        <p:spPr>
          <a:xfrm>
            <a:off x="2802192" y="452547"/>
            <a:ext cx="6046840" cy="6194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800" b="1" dirty="0"/>
              <a:t>3. Mode – Sabse Zyada Common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DCA365-D93C-BD58-E87E-D8DABD2C5A24}"/>
              </a:ext>
            </a:extLst>
          </p:cNvPr>
          <p:cNvSpPr txBox="1"/>
          <p:nvPr/>
        </p:nvSpPr>
        <p:spPr>
          <a:xfrm>
            <a:off x="2772696" y="1069358"/>
            <a:ext cx="113464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The </a:t>
            </a:r>
            <a:r>
              <a:rPr lang="en-US" b="1" dirty="0"/>
              <a:t>mode</a:t>
            </a:r>
            <a:r>
              <a:rPr lang="en-US" dirty="0"/>
              <a:t> is the value that appears </a:t>
            </a:r>
            <a:r>
              <a:rPr lang="en-US" b="1" dirty="0"/>
              <a:t>most frequently</a:t>
            </a:r>
            <a:r>
              <a:rPr lang="en-US" dirty="0"/>
              <a:t> in a dataset. </a:t>
            </a:r>
          </a:p>
          <a:p>
            <a:pPr>
              <a:buNone/>
            </a:pPr>
            <a:r>
              <a:rPr lang="en-US" b="1" dirty="0">
                <a:highlight>
                  <a:srgbClr val="FFFF00"/>
                </a:highlight>
              </a:rPr>
              <a:t>Types of mode:</a:t>
            </a:r>
            <a:endParaRPr lang="en-US" dirty="0">
              <a:highlight>
                <a:srgbClr val="FFFF00"/>
              </a:highlight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one mode (unimodal)</a:t>
            </a:r>
            <a:r>
              <a:rPr lang="en-US" dirty="0"/>
              <a:t>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two modes (bimodal)</a:t>
            </a:r>
            <a:r>
              <a:rPr lang="en-US" dirty="0"/>
              <a:t>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multiple modes (multimodal)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all values appear equally, there is </a:t>
            </a:r>
            <a:r>
              <a:rPr lang="en-US" b="1" dirty="0"/>
              <a:t>no mode</a:t>
            </a:r>
            <a:r>
              <a:rPr lang="en-US" dirty="0"/>
              <a:t>.</a:t>
            </a:r>
          </a:p>
        </p:txBody>
      </p:sp>
      <p:pic>
        <p:nvPicPr>
          <p:cNvPr id="4098" name="Picture 2" descr="Descriptive Statistics | Aprende con Alf">
            <a:extLst>
              <a:ext uri="{FF2B5EF4-FFF2-40B4-BE49-F238E27FC236}">
                <a16:creationId xmlns:a16="http://schemas.microsoft.com/office/drawing/2014/main" id="{5A1E047E-E950-8257-380C-716143CAA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723" y="3063721"/>
            <a:ext cx="6833420" cy="24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50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039C9-8328-2652-E516-C0E54FD3A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563230-850A-7E75-AA75-C6BFB0300E77}"/>
              </a:ext>
            </a:extLst>
          </p:cNvPr>
          <p:cNvSpPr/>
          <p:nvPr/>
        </p:nvSpPr>
        <p:spPr>
          <a:xfrm>
            <a:off x="2989005" y="355984"/>
            <a:ext cx="6046840" cy="6194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800" b="1" dirty="0"/>
              <a:t>3. Mode – Sabse Zyada Common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CC524B-68E5-B404-4EB1-9A0F6050B7FF}"/>
              </a:ext>
            </a:extLst>
          </p:cNvPr>
          <p:cNvSpPr txBox="1"/>
          <p:nvPr/>
        </p:nvSpPr>
        <p:spPr>
          <a:xfrm>
            <a:off x="3126656" y="1180658"/>
            <a:ext cx="617779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highlight>
                  <a:srgbClr val="FFFF00"/>
                </a:highlight>
              </a:rPr>
              <a:t>Example 1: Exam Scores (Unimodal)</a:t>
            </a:r>
          </a:p>
          <a:p>
            <a:pPr>
              <a:buNone/>
            </a:pPr>
            <a:r>
              <a:rPr lang="en-US" dirty="0"/>
              <a:t>Scores: </a:t>
            </a:r>
            <a:r>
              <a:rPr lang="en-US" b="1" dirty="0"/>
              <a:t>85, 90, 92, 85, 88, 90, 85, 91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1:</a:t>
            </a:r>
            <a:r>
              <a:rPr lang="en-US" dirty="0"/>
              <a:t> Count the occurrences of each 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85 appears </a:t>
            </a:r>
            <a:r>
              <a:rPr lang="en-US" b="1" dirty="0"/>
              <a:t>3 times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90 appears </a:t>
            </a:r>
            <a:r>
              <a:rPr lang="en-US" b="1" dirty="0"/>
              <a:t>2 times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92, 88, and 91 appear </a:t>
            </a:r>
            <a:r>
              <a:rPr lang="en-US" b="1" dirty="0"/>
              <a:t>once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Mode = 85</a:t>
            </a:r>
            <a:r>
              <a:rPr lang="en-US" dirty="0"/>
              <a:t> (since it appears the most)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8B262D-8D86-0E43-7BB2-67C06D5110DC}"/>
              </a:ext>
            </a:extLst>
          </p:cNvPr>
          <p:cNvSpPr txBox="1"/>
          <p:nvPr/>
        </p:nvSpPr>
        <p:spPr>
          <a:xfrm>
            <a:off x="3194619" y="3472458"/>
            <a:ext cx="89906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highlight>
                  <a:srgbClr val="FFFF00"/>
                </a:highlight>
              </a:rPr>
              <a:t>Example 2: Shoe Sizes (Bimodal)</a:t>
            </a:r>
          </a:p>
          <a:p>
            <a:pPr>
              <a:buNone/>
            </a:pPr>
            <a:r>
              <a:rPr lang="en-US" dirty="0"/>
              <a:t>Sizes: </a:t>
            </a:r>
            <a:r>
              <a:rPr lang="en-US" b="1" dirty="0"/>
              <a:t>7, 8, 9, 7, 10, 8, 9, 7, 8, 9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 1:</a:t>
            </a:r>
            <a:r>
              <a:rPr lang="en-US" dirty="0"/>
              <a:t> Count the occurrences of each value.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7 appears </a:t>
            </a:r>
            <a:r>
              <a:rPr lang="en-US" b="1" dirty="0"/>
              <a:t>3 times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8 appears </a:t>
            </a:r>
            <a:r>
              <a:rPr lang="en-US" b="1" dirty="0"/>
              <a:t>3 times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9 appears </a:t>
            </a:r>
            <a:r>
              <a:rPr lang="en-US" b="1" dirty="0"/>
              <a:t>3 times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 appears </a:t>
            </a:r>
            <a:r>
              <a:rPr lang="en-US" b="1" dirty="0"/>
              <a:t>once</a:t>
            </a:r>
            <a:endParaRPr lang="en-US" dirty="0"/>
          </a:p>
          <a:p>
            <a:r>
              <a:rPr lang="en-US" b="1" dirty="0"/>
              <a:t>Modes = 7, 8, and 9</a:t>
            </a:r>
            <a:r>
              <a:rPr lang="en-US" dirty="0"/>
              <a:t> (since they all appear </a:t>
            </a:r>
            <a:r>
              <a:rPr lang="en-US" b="1" dirty="0"/>
              <a:t>most frequently</a:t>
            </a:r>
            <a:r>
              <a:rPr lang="en-US" dirty="0"/>
              <a:t>—the dataset is </a:t>
            </a:r>
            <a:r>
              <a:rPr lang="en-US" b="1" dirty="0"/>
              <a:t>multimodal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93633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0115A-DA89-8D21-8FF1-DE87EAF7B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981ECB-1EB1-F394-C697-001B8DCC5AB8}"/>
              </a:ext>
            </a:extLst>
          </p:cNvPr>
          <p:cNvSpPr/>
          <p:nvPr/>
        </p:nvSpPr>
        <p:spPr>
          <a:xfrm>
            <a:off x="3072579" y="271182"/>
            <a:ext cx="6046840" cy="6194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800" b="1" dirty="0"/>
              <a:t>4. Variance – Data Kitna Spread Hai?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3FD740-B0D4-1B00-0C53-9ABA51C612A4}"/>
              </a:ext>
            </a:extLst>
          </p:cNvPr>
          <p:cNvSpPr txBox="1"/>
          <p:nvPr/>
        </p:nvSpPr>
        <p:spPr>
          <a:xfrm>
            <a:off x="707922" y="1041489"/>
            <a:ext cx="114054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Variance measures how much the values in a dataset </a:t>
            </a:r>
            <a:r>
              <a:rPr lang="en-US" sz="2000" b="1" dirty="0"/>
              <a:t>spread out</a:t>
            </a:r>
            <a:r>
              <a:rPr lang="en-US" sz="2000" dirty="0"/>
              <a:t> from the mean. A </a:t>
            </a:r>
            <a:r>
              <a:rPr lang="en-US" sz="2000" b="1" dirty="0"/>
              <a:t>higher variance</a:t>
            </a:r>
            <a:r>
              <a:rPr lang="en-US" sz="2000" dirty="0"/>
              <a:t> means the values are more spread out, while a </a:t>
            </a:r>
            <a:r>
              <a:rPr lang="en-US" sz="2000" b="1" dirty="0"/>
              <a:t>lower variance</a:t>
            </a:r>
            <a:r>
              <a:rPr lang="en-US" sz="2000" dirty="0"/>
              <a:t> means the values are closer to the mean.</a:t>
            </a:r>
          </a:p>
        </p:txBody>
      </p:sp>
      <p:pic>
        <p:nvPicPr>
          <p:cNvPr id="5124" name="Picture 4" descr="How to Calculate the Variance">
            <a:extLst>
              <a:ext uri="{FF2B5EF4-FFF2-40B4-BE49-F238E27FC236}">
                <a16:creationId xmlns:a16="http://schemas.microsoft.com/office/drawing/2014/main" id="{4ED34133-6C28-4AE0-FB98-98725E990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828" y="2445774"/>
            <a:ext cx="5951093" cy="337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Variance and standard deviation. The complete guide to understand… | by  Yassine EL KHAL | Medium">
            <a:extLst>
              <a:ext uri="{FF2B5EF4-FFF2-40B4-BE49-F238E27FC236}">
                <a16:creationId xmlns:a16="http://schemas.microsoft.com/office/drawing/2014/main" id="{1A379E05-D7A3-0351-54AC-46A507546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22" y="2202425"/>
            <a:ext cx="4818780" cy="361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A6C6B8-0F7A-0A69-5621-A4C1D2D89BBC}"/>
              </a:ext>
            </a:extLst>
          </p:cNvPr>
          <p:cNvSpPr txBox="1"/>
          <p:nvPr/>
        </p:nvSpPr>
        <p:spPr>
          <a:xfrm>
            <a:off x="5196348" y="1791234"/>
            <a:ext cx="17993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10, 20, 30, 40, 50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498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E45ED-03C6-2ABB-0F06-B089074DA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924E41-9B41-8F7B-CF96-EC9D8CF993A6}"/>
              </a:ext>
            </a:extLst>
          </p:cNvPr>
          <p:cNvSpPr/>
          <p:nvPr/>
        </p:nvSpPr>
        <p:spPr>
          <a:xfrm>
            <a:off x="3072580" y="275304"/>
            <a:ext cx="6046840" cy="6194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800" b="1" dirty="0"/>
              <a:t>4. Variance – Data Kitna Spread Hai?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239EA7-3F8C-001D-312C-D2172CC49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495" y="2244097"/>
            <a:ext cx="5626983" cy="16077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3B2B4E-3308-10AB-42EC-4DF49570AA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9579"/>
          <a:stretch/>
        </p:blipFill>
        <p:spPr>
          <a:xfrm>
            <a:off x="7292059" y="2101578"/>
            <a:ext cx="3577503" cy="1750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5C637F-8977-EE6D-2A15-E9C1FD175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595" y="3664991"/>
            <a:ext cx="4482417" cy="16077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90BC30-79CE-9B97-6FBF-6E618426B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6620" y="3982199"/>
            <a:ext cx="4508539" cy="1477313"/>
          </a:xfrm>
          <a:prstGeom prst="rect">
            <a:avLst/>
          </a:prstGeom>
        </p:spPr>
      </p:pic>
      <p:pic>
        <p:nvPicPr>
          <p:cNvPr id="3" name="Picture 4" descr="How to Calculate the Variance">
            <a:extLst>
              <a:ext uri="{FF2B5EF4-FFF2-40B4-BE49-F238E27FC236}">
                <a16:creationId xmlns:a16="http://schemas.microsoft.com/office/drawing/2014/main" id="{100F7A25-D3F4-1EEE-F70F-A2B53B4BB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942" y="1042103"/>
            <a:ext cx="2122141" cy="120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26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4FDF0-8AF8-3132-9A53-F58172522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6D441D-B6BA-9928-772A-32172AB46330}"/>
              </a:ext>
            </a:extLst>
          </p:cNvPr>
          <p:cNvSpPr/>
          <p:nvPr/>
        </p:nvSpPr>
        <p:spPr>
          <a:xfrm>
            <a:off x="2045108" y="314633"/>
            <a:ext cx="8101781" cy="6194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800" b="1" dirty="0"/>
              <a:t>5. Standard Deviation – Variation Ka Asaan Estimate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D612B-DF9D-EE4D-1F40-B6EC4CC0B439}"/>
              </a:ext>
            </a:extLst>
          </p:cNvPr>
          <p:cNvSpPr txBox="1"/>
          <p:nvPr/>
        </p:nvSpPr>
        <p:spPr>
          <a:xfrm>
            <a:off x="639096" y="1061885"/>
            <a:ext cx="109138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Standard deviation is </a:t>
            </a:r>
            <a:r>
              <a:rPr lang="en-US" sz="2400" b="1" dirty="0"/>
              <a:t>the square root of variance</a:t>
            </a:r>
            <a:r>
              <a:rPr lang="en-US" sz="2400" dirty="0"/>
              <a:t> and measures how much the values in a dataset </a:t>
            </a:r>
            <a:r>
              <a:rPr lang="en-US" sz="2400" b="1" dirty="0"/>
              <a:t>deviate from the mean</a:t>
            </a:r>
            <a:r>
              <a:rPr lang="en-US" sz="2400" dirty="0"/>
              <a:t>. It is useful because it provides the </a:t>
            </a:r>
            <a:r>
              <a:rPr lang="en-US" sz="2400" b="1" dirty="0"/>
              <a:t>spread of data in the same unit</a:t>
            </a:r>
            <a:r>
              <a:rPr lang="en-US" sz="2400" dirty="0"/>
              <a:t> as the original values.</a:t>
            </a:r>
          </a:p>
        </p:txBody>
      </p:sp>
      <p:pic>
        <p:nvPicPr>
          <p:cNvPr id="7170" name="Picture 2" descr="Standard Deviation: Variation from the Mean - Curvebreakers">
            <a:extLst>
              <a:ext uri="{FF2B5EF4-FFF2-40B4-BE49-F238E27FC236}">
                <a16:creationId xmlns:a16="http://schemas.microsoft.com/office/drawing/2014/main" id="{74C92B01-FA85-C885-038F-0E785C24A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06" y="2390034"/>
            <a:ext cx="4270425" cy="320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A5F68E-868C-57DE-2D0F-1A3772739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147" y="3608912"/>
            <a:ext cx="5465782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1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680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Maths for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Noor Saeed</dc:creator>
  <cp:lastModifiedBy>Noor Saeed</cp:lastModifiedBy>
  <cp:revision>27</cp:revision>
  <dcterms:created xsi:type="dcterms:W3CDTF">2025-04-01T05:25:50Z</dcterms:created>
  <dcterms:modified xsi:type="dcterms:W3CDTF">2025-04-08T04:56:13Z</dcterms:modified>
</cp:coreProperties>
</file>