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0595-3035-F976-A5ED-CF5749511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DEC6C-4A36-D635-A4A7-BAC908327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DB17FC-2899-BF75-0431-8AB53A5B6385}"/>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5" name="Footer Placeholder 4">
            <a:extLst>
              <a:ext uri="{FF2B5EF4-FFF2-40B4-BE49-F238E27FC236}">
                <a16:creationId xmlns:a16="http://schemas.microsoft.com/office/drawing/2014/main" id="{96026255-C8F5-89A7-EEC2-8552D54A8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A4681-60F0-7323-3DCA-BDCBA7C55248}"/>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101303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3916-05D7-1807-2334-DD17DC8B23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1E487-B2A1-F377-D108-78BD81D67F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BD451-43B2-CDC1-61F9-2B05581EDFBD}"/>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5" name="Footer Placeholder 4">
            <a:extLst>
              <a:ext uri="{FF2B5EF4-FFF2-40B4-BE49-F238E27FC236}">
                <a16:creationId xmlns:a16="http://schemas.microsoft.com/office/drawing/2014/main" id="{9222423F-24D6-1AB7-26BF-8CEF82324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0FD84-6A3B-39BD-6E1A-178609833870}"/>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390162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56B3B-B805-8BF0-A139-6E03E746CE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AFE2A-095B-9771-D0B1-72B14DD4C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57A05-F012-A959-55BD-8D23DB6FD3CD}"/>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5" name="Footer Placeholder 4">
            <a:extLst>
              <a:ext uri="{FF2B5EF4-FFF2-40B4-BE49-F238E27FC236}">
                <a16:creationId xmlns:a16="http://schemas.microsoft.com/office/drawing/2014/main" id="{E2BEBA3D-462A-05BB-EE7B-2FE8B0FF7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2A5EF-5023-442C-274D-0F4C5D17B346}"/>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176048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B120-E779-4680-45CF-23A8CF7D7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72022-C2D6-9229-EE4B-3B1B17410C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9CBE0-4D2D-8D18-3A6B-72AE337C3E3F}"/>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5" name="Footer Placeholder 4">
            <a:extLst>
              <a:ext uri="{FF2B5EF4-FFF2-40B4-BE49-F238E27FC236}">
                <a16:creationId xmlns:a16="http://schemas.microsoft.com/office/drawing/2014/main" id="{B124F48D-78E9-DA95-DD50-3C669D25A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708A-76CB-9E8B-B8CC-AB344A000C67}"/>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159677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00AA-4948-23B9-9EEA-F4DB04B18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5F3FD0-A3FF-CAA7-D3E1-FD3AC54CC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70B14-7D75-4E7C-4451-58E640F4BD79}"/>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5" name="Footer Placeholder 4">
            <a:extLst>
              <a:ext uri="{FF2B5EF4-FFF2-40B4-BE49-F238E27FC236}">
                <a16:creationId xmlns:a16="http://schemas.microsoft.com/office/drawing/2014/main" id="{06E5E8BE-E0F0-1AAD-FA8A-E24B17197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28A0-D77E-2946-F108-C7225C004132}"/>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247273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CC2-49D3-3E2B-6AC9-96B01A6A7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47773-0240-F7EA-4F69-363BCBEE9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FEDDD0-6A2F-B0BB-627A-F2D115E7A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1F09B0-1CCC-5C26-537F-E10D5BFE7342}"/>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6" name="Footer Placeholder 5">
            <a:extLst>
              <a:ext uri="{FF2B5EF4-FFF2-40B4-BE49-F238E27FC236}">
                <a16:creationId xmlns:a16="http://schemas.microsoft.com/office/drawing/2014/main" id="{F507565C-25A3-9E32-AD75-4F96945DD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74EDE-B501-68D3-C402-63956AA81AE0}"/>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27217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E593-9A9A-9419-4204-DC3779C56F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E5FA8-B449-3B8C-8CFB-67CE3F3FC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1FE690-60BB-F479-ADC3-3E9C39760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F3F79-862E-E3A1-A16A-0A4C07B28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A38B6-539E-9D5B-A783-CB66D259F3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CFA4D2-722A-5D71-265E-9CFA19200C60}"/>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8" name="Footer Placeholder 7">
            <a:extLst>
              <a:ext uri="{FF2B5EF4-FFF2-40B4-BE49-F238E27FC236}">
                <a16:creationId xmlns:a16="http://schemas.microsoft.com/office/drawing/2014/main" id="{EF8743EF-111C-C514-3D7B-89D5722B36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82892-4237-5D16-FFC2-06C8F24F4D67}"/>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73918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1D77-4953-38EA-28E7-F67D2F2F3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8ECB7-128D-F801-EDB3-F3A6D076293C}"/>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4" name="Footer Placeholder 3">
            <a:extLst>
              <a:ext uri="{FF2B5EF4-FFF2-40B4-BE49-F238E27FC236}">
                <a16:creationId xmlns:a16="http://schemas.microsoft.com/office/drawing/2014/main" id="{231DE7A6-BA9E-73D9-1970-3198BB746F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87B394-D905-8458-59CA-8E1879B50E26}"/>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39272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9DF16-06BE-056C-EF01-D6EDFB34E8BC}"/>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3" name="Footer Placeholder 2">
            <a:extLst>
              <a:ext uri="{FF2B5EF4-FFF2-40B4-BE49-F238E27FC236}">
                <a16:creationId xmlns:a16="http://schemas.microsoft.com/office/drawing/2014/main" id="{6DE010E9-5F2F-01EC-4299-88E450C546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8D6E57-4FD3-8E62-F343-FE75A53144AF}"/>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172113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40FA-2753-0A7F-CE7F-2AAF63C55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69F79-2B9D-806A-46F5-613E1D4DA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222ED-5ECE-AD2D-43B9-CE80D4434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D4C19-AB1F-F346-158E-8BE9299F1117}"/>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6" name="Footer Placeholder 5">
            <a:extLst>
              <a:ext uri="{FF2B5EF4-FFF2-40B4-BE49-F238E27FC236}">
                <a16:creationId xmlns:a16="http://schemas.microsoft.com/office/drawing/2014/main" id="{3F8D9AEC-120E-2E52-6485-47591DE55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37F04-A649-276E-CC9F-965C6F69FEED}"/>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181017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91CD-2919-08E2-FB67-149EF7508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D79301-253D-096B-7E3F-C717D5441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06CA41-153F-6583-D109-A002F890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82CA4-65AB-1411-05F2-47A8F808522E}"/>
              </a:ext>
            </a:extLst>
          </p:cNvPr>
          <p:cNvSpPr>
            <a:spLocks noGrp="1"/>
          </p:cNvSpPr>
          <p:nvPr>
            <p:ph type="dt" sz="half" idx="10"/>
          </p:nvPr>
        </p:nvSpPr>
        <p:spPr/>
        <p:txBody>
          <a:bodyPr/>
          <a:lstStyle/>
          <a:p>
            <a:fld id="{68C44E73-4147-4D89-9E17-34B2908E841C}" type="datetimeFigureOut">
              <a:rPr lang="en-US" smtClean="0"/>
              <a:t>3/30/2025</a:t>
            </a:fld>
            <a:endParaRPr lang="en-US"/>
          </a:p>
        </p:txBody>
      </p:sp>
      <p:sp>
        <p:nvSpPr>
          <p:cNvPr id="6" name="Footer Placeholder 5">
            <a:extLst>
              <a:ext uri="{FF2B5EF4-FFF2-40B4-BE49-F238E27FC236}">
                <a16:creationId xmlns:a16="http://schemas.microsoft.com/office/drawing/2014/main" id="{66D35108-92F4-9E13-7725-2320AD40D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0C324-7F5D-8FFD-D1E3-5207B64F4207}"/>
              </a:ext>
            </a:extLst>
          </p:cNvPr>
          <p:cNvSpPr>
            <a:spLocks noGrp="1"/>
          </p:cNvSpPr>
          <p:nvPr>
            <p:ph type="sldNum" sz="quarter" idx="12"/>
          </p:nvPr>
        </p:nvSpPr>
        <p:spPr/>
        <p:txBody>
          <a:bodyPr/>
          <a:lstStyle/>
          <a:p>
            <a:fld id="{2D4B35E2-6086-49AD-B75F-7F0F97964042}" type="slidenum">
              <a:rPr lang="en-US" smtClean="0"/>
              <a:t>‹#›</a:t>
            </a:fld>
            <a:endParaRPr lang="en-US"/>
          </a:p>
        </p:txBody>
      </p:sp>
    </p:spTree>
    <p:extLst>
      <p:ext uri="{BB962C8B-B14F-4D97-AF65-F5344CB8AC3E}">
        <p14:creationId xmlns:p14="http://schemas.microsoft.com/office/powerpoint/2010/main" val="366084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262F4D-2A32-4DC6-2C46-A74699C9F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90865A-D34B-DCF0-72F4-E99B20683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7A742-A169-52F5-E5A6-BB760AD29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44E73-4147-4D89-9E17-34B2908E841C}" type="datetimeFigureOut">
              <a:rPr lang="en-US" smtClean="0"/>
              <a:t>3/30/2025</a:t>
            </a:fld>
            <a:endParaRPr lang="en-US"/>
          </a:p>
        </p:txBody>
      </p:sp>
      <p:sp>
        <p:nvSpPr>
          <p:cNvPr id="5" name="Footer Placeholder 4">
            <a:extLst>
              <a:ext uri="{FF2B5EF4-FFF2-40B4-BE49-F238E27FC236}">
                <a16:creationId xmlns:a16="http://schemas.microsoft.com/office/drawing/2014/main" id="{11A291BF-F0AD-1ED4-30E3-7667037B0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102787-2FB3-CA93-9FAA-576E18522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B35E2-6086-49AD-B75F-7F0F97964042}" type="slidenum">
              <a:rPr lang="en-US" smtClean="0"/>
              <a:t>‹#›</a:t>
            </a:fld>
            <a:endParaRPr lang="en-US"/>
          </a:p>
        </p:txBody>
      </p:sp>
    </p:spTree>
    <p:extLst>
      <p:ext uri="{BB962C8B-B14F-4D97-AF65-F5344CB8AC3E}">
        <p14:creationId xmlns:p14="http://schemas.microsoft.com/office/powerpoint/2010/main" val="353628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BBD7-9DFD-A014-4628-BD19ACCB0571}"/>
              </a:ext>
            </a:extLst>
          </p:cNvPr>
          <p:cNvSpPr>
            <a:spLocks noGrp="1"/>
          </p:cNvSpPr>
          <p:nvPr>
            <p:ph type="ctrTitle"/>
          </p:nvPr>
        </p:nvSpPr>
        <p:spPr>
          <a:xfrm>
            <a:off x="1524000" y="2473182"/>
            <a:ext cx="9144000" cy="2387600"/>
          </a:xfrm>
        </p:spPr>
        <p:txBody>
          <a:bodyPr>
            <a:normAutofit fontScale="90000"/>
          </a:bodyPr>
          <a:lstStyle/>
          <a:p>
            <a:r>
              <a:rPr lang="en-US" b="1" dirty="0"/>
              <a:t>Continuous vs Categorical Data, Regression vs classification, Images, Audios, Videos, Text Data</a:t>
            </a:r>
          </a:p>
        </p:txBody>
      </p:sp>
    </p:spTree>
    <p:extLst>
      <p:ext uri="{BB962C8B-B14F-4D97-AF65-F5344CB8AC3E}">
        <p14:creationId xmlns:p14="http://schemas.microsoft.com/office/powerpoint/2010/main" val="29863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6290E-89A6-78EF-E0D3-A3A6B41A2159}"/>
              </a:ext>
            </a:extLst>
          </p:cNvPr>
          <p:cNvSpPr txBox="1"/>
          <p:nvPr/>
        </p:nvSpPr>
        <p:spPr>
          <a:xfrm>
            <a:off x="127819" y="1362049"/>
            <a:ext cx="12191999" cy="3139321"/>
          </a:xfrm>
          <a:prstGeom prst="rect">
            <a:avLst/>
          </a:prstGeom>
          <a:noFill/>
        </p:spPr>
        <p:txBody>
          <a:bodyPr wrap="square">
            <a:spAutoFit/>
          </a:bodyPr>
          <a:lstStyle/>
          <a:p>
            <a:pPr>
              <a:buFont typeface="Arial" panose="020B0604020202020204" pitchFamily="34" charset="0"/>
              <a:buChar char="•"/>
            </a:pPr>
            <a:r>
              <a:rPr lang="en-US" b="1" dirty="0"/>
              <a:t>Continuous Data:</a:t>
            </a:r>
            <a:r>
              <a:rPr lang="en-US" dirty="0"/>
              <a:t> This type of data can take any value within a range. Examples include height, temperature, or time. They are typically measured on a continuous scale and can have fractional parts.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a:buFont typeface="Arial" panose="020B0604020202020204" pitchFamily="34" charset="0"/>
              <a:buChar char="•"/>
            </a:pPr>
            <a:endParaRPr lang="en-US" dirty="0"/>
          </a:p>
          <a:p>
            <a:endParaRPr lang="en-US" dirty="0"/>
          </a:p>
          <a:p>
            <a:pPr>
              <a:buFont typeface="Arial" panose="020B0604020202020204" pitchFamily="34" charset="0"/>
              <a:buChar char="•"/>
            </a:pPr>
            <a:r>
              <a:rPr lang="en-US" b="1" dirty="0"/>
              <a:t>Categorical Data:</a:t>
            </a:r>
            <a:r>
              <a:rPr lang="en-US" dirty="0"/>
              <a:t> This type involves data that can be divided into groups or categories that do not have an inherent numerical order. Examples include colors, types of cuisine, or survey responses like "Yes/No."</a:t>
            </a:r>
          </a:p>
        </p:txBody>
      </p:sp>
      <p:sp>
        <p:nvSpPr>
          <p:cNvPr id="4" name="Rectangle 3">
            <a:extLst>
              <a:ext uri="{FF2B5EF4-FFF2-40B4-BE49-F238E27FC236}">
                <a16:creationId xmlns:a16="http://schemas.microsoft.com/office/drawing/2014/main" id="{817C2EE9-030B-CB80-53BA-F6552A5484CB}"/>
              </a:ext>
            </a:extLst>
          </p:cNvPr>
          <p:cNvSpPr/>
          <p:nvPr/>
        </p:nvSpPr>
        <p:spPr>
          <a:xfrm>
            <a:off x="2733368" y="147484"/>
            <a:ext cx="6744929" cy="101272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buNone/>
            </a:pPr>
            <a:r>
              <a:rPr lang="en-US" sz="4000" b="1"/>
              <a:t>Continuous vs Categorical Data</a:t>
            </a:r>
            <a:endParaRPr lang="en-US" sz="4000" dirty="0"/>
          </a:p>
        </p:txBody>
      </p:sp>
      <p:pic>
        <p:nvPicPr>
          <p:cNvPr id="6" name="Picture 5">
            <a:extLst>
              <a:ext uri="{FF2B5EF4-FFF2-40B4-BE49-F238E27FC236}">
                <a16:creationId xmlns:a16="http://schemas.microsoft.com/office/drawing/2014/main" id="{C1D12415-EB8D-377A-7BFB-DCB0C1803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330" y="2184884"/>
            <a:ext cx="6408975" cy="1493649"/>
          </a:xfrm>
          <a:prstGeom prst="rect">
            <a:avLst/>
          </a:prstGeom>
        </p:spPr>
      </p:pic>
      <p:pic>
        <p:nvPicPr>
          <p:cNvPr id="8" name="Picture 7">
            <a:extLst>
              <a:ext uri="{FF2B5EF4-FFF2-40B4-BE49-F238E27FC236}">
                <a16:creationId xmlns:a16="http://schemas.microsoft.com/office/drawing/2014/main" id="{6BD6F495-651C-E017-E3E0-7DC0DD8B4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330" y="4703213"/>
            <a:ext cx="6530906" cy="1539373"/>
          </a:xfrm>
          <a:prstGeom prst="rect">
            <a:avLst/>
          </a:prstGeom>
        </p:spPr>
      </p:pic>
    </p:spTree>
    <p:extLst>
      <p:ext uri="{BB962C8B-B14F-4D97-AF65-F5344CB8AC3E}">
        <p14:creationId xmlns:p14="http://schemas.microsoft.com/office/powerpoint/2010/main" val="204931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B6AB9-2284-7221-436F-B77B5254E7D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655E37-EB48-F0A1-0AB9-587867D6A636}"/>
              </a:ext>
            </a:extLst>
          </p:cNvPr>
          <p:cNvSpPr/>
          <p:nvPr/>
        </p:nvSpPr>
        <p:spPr>
          <a:xfrm>
            <a:off x="2389239" y="196646"/>
            <a:ext cx="7413522" cy="101272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buNone/>
            </a:pPr>
            <a:r>
              <a:rPr lang="en-US" sz="4000" b="1" dirty="0"/>
              <a:t>Classification vs Regression Data</a:t>
            </a:r>
            <a:endParaRPr lang="en-US" sz="4000" dirty="0"/>
          </a:p>
        </p:txBody>
      </p:sp>
      <p:sp>
        <p:nvSpPr>
          <p:cNvPr id="5" name="TextBox 4">
            <a:extLst>
              <a:ext uri="{FF2B5EF4-FFF2-40B4-BE49-F238E27FC236}">
                <a16:creationId xmlns:a16="http://schemas.microsoft.com/office/drawing/2014/main" id="{90E88A12-395A-0EDC-AE11-615BCB57197B}"/>
              </a:ext>
            </a:extLst>
          </p:cNvPr>
          <p:cNvSpPr txBox="1"/>
          <p:nvPr/>
        </p:nvSpPr>
        <p:spPr>
          <a:xfrm>
            <a:off x="855406" y="1428105"/>
            <a:ext cx="10884309" cy="1477328"/>
          </a:xfrm>
          <a:prstGeom prst="rect">
            <a:avLst/>
          </a:prstGeom>
          <a:noFill/>
        </p:spPr>
        <p:txBody>
          <a:bodyPr wrap="square">
            <a:spAutoFit/>
          </a:bodyPr>
          <a:lstStyle/>
          <a:p>
            <a:pPr>
              <a:buFont typeface="Arial" panose="020B0604020202020204" pitchFamily="34" charset="0"/>
              <a:buChar char="•"/>
            </a:pPr>
            <a:r>
              <a:rPr lang="en-US" b="1" dirty="0"/>
              <a:t>Classification Data:</a:t>
            </a:r>
            <a:r>
              <a:rPr lang="en-US" dirty="0"/>
              <a:t> In classification problems, the goal is to predict a discrete label or category. For example, determining whether an email is "spam" or "not spam" or classifying images into categories like "dog," "cat," or "bird."</a:t>
            </a:r>
          </a:p>
          <a:p>
            <a:pPr>
              <a:buFont typeface="Arial" panose="020B0604020202020204" pitchFamily="34" charset="0"/>
              <a:buChar char="•"/>
            </a:pPr>
            <a:r>
              <a:rPr lang="en-US" b="1" dirty="0"/>
              <a:t>Regression Data:</a:t>
            </a:r>
            <a:r>
              <a:rPr lang="en-US" dirty="0"/>
              <a:t> Here, the objective is to predict a continuous value. This involves modeling the relationship between variables to forecast outcomes such as house prices, stock market trends, or temperature forecasts.</a:t>
            </a:r>
          </a:p>
        </p:txBody>
      </p:sp>
      <p:pic>
        <p:nvPicPr>
          <p:cNvPr id="9" name="Picture 8">
            <a:extLst>
              <a:ext uri="{FF2B5EF4-FFF2-40B4-BE49-F238E27FC236}">
                <a16:creationId xmlns:a16="http://schemas.microsoft.com/office/drawing/2014/main" id="{CE3C1EF6-3E57-E748-3DAC-78B110F06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283" y="3495366"/>
            <a:ext cx="4704260" cy="2708787"/>
          </a:xfrm>
          <a:prstGeom prst="rect">
            <a:avLst/>
          </a:prstGeom>
        </p:spPr>
      </p:pic>
      <p:pic>
        <p:nvPicPr>
          <p:cNvPr id="11" name="Picture 10">
            <a:extLst>
              <a:ext uri="{FF2B5EF4-FFF2-40B4-BE49-F238E27FC236}">
                <a16:creationId xmlns:a16="http://schemas.microsoft.com/office/drawing/2014/main" id="{61CB866C-02D5-8A35-0A05-6DFFE1FBC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6" y="3495366"/>
            <a:ext cx="5319252" cy="2222687"/>
          </a:xfrm>
          <a:prstGeom prst="rect">
            <a:avLst/>
          </a:prstGeom>
        </p:spPr>
      </p:pic>
    </p:spTree>
    <p:extLst>
      <p:ext uri="{BB962C8B-B14F-4D97-AF65-F5344CB8AC3E}">
        <p14:creationId xmlns:p14="http://schemas.microsoft.com/office/powerpoint/2010/main" val="35851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BCD9B-2872-4AC0-2262-1E92B92D80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68BA1BE-B86C-7FF9-0081-153ADEF1D8FF}"/>
              </a:ext>
            </a:extLst>
          </p:cNvPr>
          <p:cNvSpPr/>
          <p:nvPr/>
        </p:nvSpPr>
        <p:spPr>
          <a:xfrm>
            <a:off x="781664" y="275304"/>
            <a:ext cx="10859729" cy="101272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buNone/>
            </a:pPr>
            <a:r>
              <a:rPr lang="en-US" sz="4000" b="1" dirty="0"/>
              <a:t>Images, Audio, Video, and Object Detection Data</a:t>
            </a:r>
            <a:endParaRPr lang="en-US" sz="4000" dirty="0"/>
          </a:p>
        </p:txBody>
      </p:sp>
      <p:sp>
        <p:nvSpPr>
          <p:cNvPr id="3" name="TextBox 2">
            <a:extLst>
              <a:ext uri="{FF2B5EF4-FFF2-40B4-BE49-F238E27FC236}">
                <a16:creationId xmlns:a16="http://schemas.microsoft.com/office/drawing/2014/main" id="{E0C0D6C1-9B50-0742-8833-DFF9D78C5F23}"/>
              </a:ext>
            </a:extLst>
          </p:cNvPr>
          <p:cNvSpPr txBox="1"/>
          <p:nvPr/>
        </p:nvSpPr>
        <p:spPr>
          <a:xfrm>
            <a:off x="688258" y="1288026"/>
            <a:ext cx="11366090" cy="1754326"/>
          </a:xfrm>
          <a:prstGeom prst="rect">
            <a:avLst/>
          </a:prstGeom>
          <a:noFill/>
        </p:spPr>
        <p:txBody>
          <a:bodyPr wrap="square">
            <a:spAutoFit/>
          </a:bodyPr>
          <a:lstStyle/>
          <a:p>
            <a:pPr>
              <a:buFont typeface="Arial" panose="020B0604020202020204" pitchFamily="34" charset="0"/>
              <a:buChar char="•"/>
            </a:pPr>
            <a:r>
              <a:rPr lang="en-US" b="1" dirty="0"/>
              <a:t>Images, Audio, Video:</a:t>
            </a:r>
            <a:r>
              <a:rPr lang="en-US" dirty="0"/>
              <a:t> These represent different types of multimedia data.</a:t>
            </a:r>
          </a:p>
          <a:p>
            <a:pPr marL="742950" lvl="1" indent="-285750">
              <a:buFont typeface="Arial" panose="020B0604020202020204" pitchFamily="34" charset="0"/>
              <a:buChar char="•"/>
            </a:pPr>
            <a:r>
              <a:rPr lang="en-US" b="1" dirty="0"/>
              <a:t>Images:</a:t>
            </a:r>
            <a:r>
              <a:rPr lang="en-US" dirty="0"/>
              <a:t> Static pictures composed of pixels.</a:t>
            </a:r>
          </a:p>
          <a:p>
            <a:pPr marL="742950" lvl="1" indent="-285750">
              <a:buFont typeface="Arial" panose="020B0604020202020204" pitchFamily="34" charset="0"/>
              <a:buChar char="•"/>
            </a:pPr>
            <a:r>
              <a:rPr lang="en-US" b="1" dirty="0"/>
              <a:t>Audio:</a:t>
            </a:r>
            <a:r>
              <a:rPr lang="en-US" dirty="0"/>
              <a:t> Sound recordings that capture various sound waves over time.</a:t>
            </a:r>
          </a:p>
          <a:p>
            <a:pPr marL="742950" lvl="1" indent="-285750">
              <a:buFont typeface="Arial" panose="020B0604020202020204" pitchFamily="34" charset="0"/>
              <a:buChar char="•"/>
            </a:pPr>
            <a:r>
              <a:rPr lang="en-US" b="1" dirty="0"/>
              <a:t>Video:</a:t>
            </a:r>
            <a:r>
              <a:rPr lang="en-US" dirty="0"/>
              <a:t> Sequences of images (frames) that, when played in order, create the effect of motion.</a:t>
            </a:r>
          </a:p>
          <a:p>
            <a:pPr>
              <a:buFont typeface="Arial" panose="020B0604020202020204" pitchFamily="34" charset="0"/>
              <a:buChar char="•"/>
            </a:pPr>
            <a:r>
              <a:rPr lang="en-US" b="1" dirty="0"/>
              <a:t>Object Detection Data:</a:t>
            </a:r>
            <a:r>
              <a:rPr lang="en-US" dirty="0"/>
              <a:t> This refers to annotated multimedia data (often images or video) used to train models to recognize and locate objects within a scene. It’s essential for applications like self-driving cars or surveillance systems.</a:t>
            </a:r>
          </a:p>
        </p:txBody>
      </p:sp>
      <p:pic>
        <p:nvPicPr>
          <p:cNvPr id="7" name="Picture 6">
            <a:extLst>
              <a:ext uri="{FF2B5EF4-FFF2-40B4-BE49-F238E27FC236}">
                <a16:creationId xmlns:a16="http://schemas.microsoft.com/office/drawing/2014/main" id="{C2AC501E-163A-5154-EC7B-183BF30D8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20" y="3243856"/>
            <a:ext cx="3908323" cy="1340433"/>
          </a:xfrm>
          <a:prstGeom prst="rect">
            <a:avLst/>
          </a:prstGeom>
        </p:spPr>
      </p:pic>
      <p:pic>
        <p:nvPicPr>
          <p:cNvPr id="10" name="Picture 9">
            <a:extLst>
              <a:ext uri="{FF2B5EF4-FFF2-40B4-BE49-F238E27FC236}">
                <a16:creationId xmlns:a16="http://schemas.microsoft.com/office/drawing/2014/main" id="{1B08ECAF-1EC2-61D4-D5E7-61783EA24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677" y="4909292"/>
            <a:ext cx="3753466" cy="1378226"/>
          </a:xfrm>
          <a:prstGeom prst="rect">
            <a:avLst/>
          </a:prstGeom>
        </p:spPr>
      </p:pic>
      <p:pic>
        <p:nvPicPr>
          <p:cNvPr id="13" name="Picture 12">
            <a:extLst>
              <a:ext uri="{FF2B5EF4-FFF2-40B4-BE49-F238E27FC236}">
                <a16:creationId xmlns:a16="http://schemas.microsoft.com/office/drawing/2014/main" id="{3A4F8456-A0C1-115D-9CE7-485F7CBB3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8767" y="3429000"/>
            <a:ext cx="4933950" cy="2390775"/>
          </a:xfrm>
          <a:prstGeom prst="rect">
            <a:avLst/>
          </a:prstGeom>
        </p:spPr>
      </p:pic>
    </p:spTree>
    <p:extLst>
      <p:ext uri="{BB962C8B-B14F-4D97-AF65-F5344CB8AC3E}">
        <p14:creationId xmlns:p14="http://schemas.microsoft.com/office/powerpoint/2010/main" val="3808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E835E-5A2F-DA24-080A-F02E33883EB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9912A1-CF90-2C71-F03E-6AD37AEDD0AC}"/>
              </a:ext>
            </a:extLst>
          </p:cNvPr>
          <p:cNvSpPr/>
          <p:nvPr/>
        </p:nvSpPr>
        <p:spPr>
          <a:xfrm>
            <a:off x="2040193" y="216311"/>
            <a:ext cx="7270955" cy="101272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buNone/>
            </a:pPr>
            <a:r>
              <a:rPr lang="en-US" sz="4000" b="1" dirty="0"/>
              <a:t>Structured vs Unstructured Data</a:t>
            </a:r>
            <a:endParaRPr lang="en-US" sz="4000" dirty="0"/>
          </a:p>
        </p:txBody>
      </p:sp>
      <p:sp>
        <p:nvSpPr>
          <p:cNvPr id="5" name="TextBox 4">
            <a:extLst>
              <a:ext uri="{FF2B5EF4-FFF2-40B4-BE49-F238E27FC236}">
                <a16:creationId xmlns:a16="http://schemas.microsoft.com/office/drawing/2014/main" id="{6477BE97-0453-DE12-7041-F0D59B56C014}"/>
              </a:ext>
            </a:extLst>
          </p:cNvPr>
          <p:cNvSpPr txBox="1"/>
          <p:nvPr/>
        </p:nvSpPr>
        <p:spPr>
          <a:xfrm>
            <a:off x="1133167" y="1451853"/>
            <a:ext cx="10105105" cy="1477328"/>
          </a:xfrm>
          <a:prstGeom prst="rect">
            <a:avLst/>
          </a:prstGeom>
          <a:noFill/>
        </p:spPr>
        <p:txBody>
          <a:bodyPr wrap="square">
            <a:spAutoFit/>
          </a:bodyPr>
          <a:lstStyle/>
          <a:p>
            <a:pPr>
              <a:buFont typeface="Arial" panose="020B0604020202020204" pitchFamily="34" charset="0"/>
              <a:buChar char="•"/>
            </a:pPr>
            <a:r>
              <a:rPr lang="en-US" b="1" dirty="0"/>
              <a:t>Structured Data:</a:t>
            </a:r>
            <a:r>
              <a:rPr lang="en-US" dirty="0"/>
              <a:t> This data is organized in a fixed format, such as tables or spreadsheets, making it easy to search and analyze. Examples include SQL databases where information is stored in rows and columns.</a:t>
            </a:r>
          </a:p>
          <a:p>
            <a:pPr>
              <a:buFont typeface="Arial" panose="020B0604020202020204" pitchFamily="34" charset="0"/>
              <a:buChar char="•"/>
            </a:pPr>
            <a:r>
              <a:rPr lang="en-US" b="1" dirty="0"/>
              <a:t>Unstructured Data:</a:t>
            </a:r>
            <a:r>
              <a:rPr lang="en-US" dirty="0"/>
              <a:t> This data does not have a predefined structure or format. Examples include text files, images, audio, and video. Analyzing unstructured data usually requires advanced processing techniques like natural language processing or computer vision.</a:t>
            </a:r>
          </a:p>
        </p:txBody>
      </p:sp>
      <p:graphicFrame>
        <p:nvGraphicFramePr>
          <p:cNvPr id="6" name="Table 5">
            <a:extLst>
              <a:ext uri="{FF2B5EF4-FFF2-40B4-BE49-F238E27FC236}">
                <a16:creationId xmlns:a16="http://schemas.microsoft.com/office/drawing/2014/main" id="{41036D03-3E66-7CF1-18EE-717937BC652F}"/>
              </a:ext>
            </a:extLst>
          </p:cNvPr>
          <p:cNvGraphicFramePr>
            <a:graphicFrameLocks noGrp="1"/>
          </p:cNvGraphicFramePr>
          <p:nvPr>
            <p:extLst>
              <p:ext uri="{D42A27DB-BD31-4B8C-83A1-F6EECF244321}">
                <p14:modId xmlns:p14="http://schemas.microsoft.com/office/powerpoint/2010/main" val="2525799683"/>
              </p:ext>
            </p:extLst>
          </p:nvPr>
        </p:nvGraphicFramePr>
        <p:xfrm>
          <a:off x="438163" y="3152002"/>
          <a:ext cx="11124573" cy="3609275"/>
        </p:xfrm>
        <a:graphic>
          <a:graphicData uri="http://schemas.openxmlformats.org/drawingml/2006/table">
            <a:tbl>
              <a:tblPr/>
              <a:tblGrid>
                <a:gridCol w="3708191">
                  <a:extLst>
                    <a:ext uri="{9D8B030D-6E8A-4147-A177-3AD203B41FA5}">
                      <a16:colId xmlns:a16="http://schemas.microsoft.com/office/drawing/2014/main" val="1006793864"/>
                    </a:ext>
                  </a:extLst>
                </a:gridCol>
                <a:gridCol w="3708191">
                  <a:extLst>
                    <a:ext uri="{9D8B030D-6E8A-4147-A177-3AD203B41FA5}">
                      <a16:colId xmlns:a16="http://schemas.microsoft.com/office/drawing/2014/main" val="2574502447"/>
                    </a:ext>
                  </a:extLst>
                </a:gridCol>
                <a:gridCol w="3708191">
                  <a:extLst>
                    <a:ext uri="{9D8B030D-6E8A-4147-A177-3AD203B41FA5}">
                      <a16:colId xmlns:a16="http://schemas.microsoft.com/office/drawing/2014/main" val="2408454672"/>
                    </a:ext>
                  </a:extLst>
                </a:gridCol>
              </a:tblGrid>
              <a:tr h="196476">
                <a:tc>
                  <a:txBody>
                    <a:bodyPr/>
                    <a:lstStyle/>
                    <a:p>
                      <a:r>
                        <a:rPr lang="en-US" sz="1400"/>
                        <a:t>Feature</a:t>
                      </a:r>
                    </a:p>
                  </a:txBody>
                  <a:tcPr marL="70183" marR="70183" marT="35091" marB="35091" anchor="ctr">
                    <a:lnL>
                      <a:noFill/>
                    </a:lnL>
                    <a:lnR>
                      <a:noFill/>
                    </a:lnR>
                    <a:lnT>
                      <a:noFill/>
                    </a:lnT>
                    <a:lnB>
                      <a:noFill/>
                    </a:lnB>
                    <a:noFill/>
                  </a:tcPr>
                </a:tc>
                <a:tc>
                  <a:txBody>
                    <a:bodyPr/>
                    <a:lstStyle/>
                    <a:p>
                      <a:r>
                        <a:rPr lang="en-US" sz="1400" b="1"/>
                        <a:t>Structured Data</a:t>
                      </a:r>
                      <a:endParaRPr lang="en-US" sz="1400"/>
                    </a:p>
                  </a:txBody>
                  <a:tcPr marL="70183" marR="70183" marT="35091" marB="35091" anchor="ctr">
                    <a:lnL>
                      <a:noFill/>
                    </a:lnL>
                    <a:lnR>
                      <a:noFill/>
                    </a:lnR>
                    <a:lnT>
                      <a:noFill/>
                    </a:lnT>
                    <a:lnB>
                      <a:noFill/>
                    </a:lnB>
                    <a:noFill/>
                  </a:tcPr>
                </a:tc>
                <a:tc>
                  <a:txBody>
                    <a:bodyPr/>
                    <a:lstStyle/>
                    <a:p>
                      <a:r>
                        <a:rPr lang="en-US" sz="1400" b="1"/>
                        <a:t>Unstructured Data</a:t>
                      </a:r>
                      <a:endParaRPr lang="en-US" sz="1400"/>
                    </a:p>
                  </a:txBody>
                  <a:tcPr marL="70183" marR="70183" marT="35091" marB="35091" anchor="ctr">
                    <a:lnL>
                      <a:noFill/>
                    </a:lnL>
                    <a:lnR>
                      <a:noFill/>
                    </a:lnR>
                    <a:lnT>
                      <a:noFill/>
                    </a:lnT>
                    <a:lnB>
                      <a:noFill/>
                    </a:lnB>
                    <a:noFill/>
                  </a:tcPr>
                </a:tc>
                <a:extLst>
                  <a:ext uri="{0D108BD9-81ED-4DB2-BD59-A6C34878D82A}">
                    <a16:rowId xmlns:a16="http://schemas.microsoft.com/office/drawing/2014/main" val="706167817"/>
                  </a:ext>
                </a:extLst>
              </a:tr>
              <a:tr h="492166">
                <a:tc>
                  <a:txBody>
                    <a:bodyPr/>
                    <a:lstStyle/>
                    <a:p>
                      <a:r>
                        <a:rPr lang="en-US" sz="1400" b="1"/>
                        <a:t>Definition</a:t>
                      </a:r>
                      <a:endParaRPr lang="en-US" sz="1400"/>
                    </a:p>
                  </a:txBody>
                  <a:tcPr marL="70183" marR="70183" marT="35091" marB="35091" anchor="ctr">
                    <a:lnL>
                      <a:noFill/>
                    </a:lnL>
                    <a:lnR>
                      <a:noFill/>
                    </a:lnR>
                    <a:lnT>
                      <a:noFill/>
                    </a:lnT>
                    <a:lnB>
                      <a:noFill/>
                    </a:lnB>
                    <a:noFill/>
                  </a:tcPr>
                </a:tc>
                <a:tc>
                  <a:txBody>
                    <a:bodyPr/>
                    <a:lstStyle/>
                    <a:p>
                      <a:r>
                        <a:rPr lang="en-US" sz="1400"/>
                        <a:t>Data that is organized and stored in a predefined format (e.g., tables, databases).</a:t>
                      </a:r>
                    </a:p>
                  </a:txBody>
                  <a:tcPr marL="70183" marR="70183" marT="35091" marB="35091" anchor="ctr">
                    <a:lnL>
                      <a:noFill/>
                    </a:lnL>
                    <a:lnR>
                      <a:noFill/>
                    </a:lnR>
                    <a:lnT>
                      <a:noFill/>
                    </a:lnT>
                    <a:lnB>
                      <a:noFill/>
                    </a:lnB>
                    <a:noFill/>
                  </a:tcPr>
                </a:tc>
                <a:tc>
                  <a:txBody>
                    <a:bodyPr/>
                    <a:lstStyle/>
                    <a:p>
                      <a:r>
                        <a:rPr lang="en-US" sz="1400"/>
                        <a:t>Data that does not have a fixed format or predefined structure.</a:t>
                      </a:r>
                    </a:p>
                  </a:txBody>
                  <a:tcPr marL="70183" marR="70183" marT="35091" marB="35091" anchor="ctr">
                    <a:lnL>
                      <a:noFill/>
                    </a:lnL>
                    <a:lnR>
                      <a:noFill/>
                    </a:lnR>
                    <a:lnT>
                      <a:noFill/>
                    </a:lnT>
                    <a:lnB>
                      <a:noFill/>
                    </a:lnB>
                    <a:noFill/>
                  </a:tcPr>
                </a:tc>
                <a:extLst>
                  <a:ext uri="{0D108BD9-81ED-4DB2-BD59-A6C34878D82A}">
                    <a16:rowId xmlns:a16="http://schemas.microsoft.com/office/drawing/2014/main" val="570575206"/>
                  </a:ext>
                </a:extLst>
              </a:tr>
              <a:tr h="344321">
                <a:tc>
                  <a:txBody>
                    <a:bodyPr/>
                    <a:lstStyle/>
                    <a:p>
                      <a:r>
                        <a:rPr lang="en-US" sz="1400" b="1"/>
                        <a:t>Storage Format</a:t>
                      </a:r>
                      <a:endParaRPr lang="en-US" sz="1400"/>
                    </a:p>
                  </a:txBody>
                  <a:tcPr marL="70183" marR="70183" marT="35091" marB="35091" anchor="ctr">
                    <a:lnL>
                      <a:noFill/>
                    </a:lnL>
                    <a:lnR>
                      <a:noFill/>
                    </a:lnR>
                    <a:lnT>
                      <a:noFill/>
                    </a:lnT>
                    <a:lnB>
                      <a:noFill/>
                    </a:lnB>
                    <a:noFill/>
                  </a:tcPr>
                </a:tc>
                <a:tc>
                  <a:txBody>
                    <a:bodyPr/>
                    <a:lstStyle/>
                    <a:p>
                      <a:r>
                        <a:rPr lang="en-US" sz="1400"/>
                        <a:t>Stored in relational databases (SQL, Excel, CSV).</a:t>
                      </a:r>
                    </a:p>
                  </a:txBody>
                  <a:tcPr marL="70183" marR="70183" marT="35091" marB="35091" anchor="ctr">
                    <a:lnL>
                      <a:noFill/>
                    </a:lnL>
                    <a:lnR>
                      <a:noFill/>
                    </a:lnR>
                    <a:lnT>
                      <a:noFill/>
                    </a:lnT>
                    <a:lnB>
                      <a:noFill/>
                    </a:lnB>
                    <a:noFill/>
                  </a:tcPr>
                </a:tc>
                <a:tc>
                  <a:txBody>
                    <a:bodyPr/>
                    <a:lstStyle/>
                    <a:p>
                      <a:r>
                        <a:rPr lang="en-US" sz="1400"/>
                        <a:t>Stored in files, documents, multimedia (videos, images, etc.).</a:t>
                      </a:r>
                    </a:p>
                  </a:txBody>
                  <a:tcPr marL="70183" marR="70183" marT="35091" marB="35091" anchor="ctr">
                    <a:lnL>
                      <a:noFill/>
                    </a:lnL>
                    <a:lnR>
                      <a:noFill/>
                    </a:lnR>
                    <a:lnT>
                      <a:noFill/>
                    </a:lnT>
                    <a:lnB>
                      <a:noFill/>
                    </a:lnB>
                    <a:noFill/>
                  </a:tcPr>
                </a:tc>
                <a:extLst>
                  <a:ext uri="{0D108BD9-81ED-4DB2-BD59-A6C34878D82A}">
                    <a16:rowId xmlns:a16="http://schemas.microsoft.com/office/drawing/2014/main" val="715224116"/>
                  </a:ext>
                </a:extLst>
              </a:tr>
              <a:tr h="344321">
                <a:tc>
                  <a:txBody>
                    <a:bodyPr/>
                    <a:lstStyle/>
                    <a:p>
                      <a:r>
                        <a:rPr lang="en-US" sz="1400" b="1"/>
                        <a:t>Data Type</a:t>
                      </a:r>
                      <a:endParaRPr lang="en-US" sz="1400"/>
                    </a:p>
                  </a:txBody>
                  <a:tcPr marL="70183" marR="70183" marT="35091" marB="35091" anchor="ctr">
                    <a:lnL>
                      <a:noFill/>
                    </a:lnL>
                    <a:lnR>
                      <a:noFill/>
                    </a:lnR>
                    <a:lnT>
                      <a:noFill/>
                    </a:lnT>
                    <a:lnB>
                      <a:noFill/>
                    </a:lnB>
                    <a:noFill/>
                  </a:tcPr>
                </a:tc>
                <a:tc>
                  <a:txBody>
                    <a:bodyPr/>
                    <a:lstStyle/>
                    <a:p>
                      <a:r>
                        <a:rPr lang="en-US" sz="1400"/>
                        <a:t>Numeric, categorical, or relational data.</a:t>
                      </a:r>
                    </a:p>
                  </a:txBody>
                  <a:tcPr marL="70183" marR="70183" marT="35091" marB="35091" anchor="ctr">
                    <a:lnL>
                      <a:noFill/>
                    </a:lnL>
                    <a:lnR>
                      <a:noFill/>
                    </a:lnR>
                    <a:lnT>
                      <a:noFill/>
                    </a:lnT>
                    <a:lnB>
                      <a:noFill/>
                    </a:lnB>
                    <a:noFill/>
                  </a:tcPr>
                </a:tc>
                <a:tc>
                  <a:txBody>
                    <a:bodyPr/>
                    <a:lstStyle/>
                    <a:p>
                      <a:r>
                        <a:rPr lang="en-US" sz="1400"/>
                        <a:t>Text, images, audio, video, social media posts.</a:t>
                      </a:r>
                    </a:p>
                  </a:txBody>
                  <a:tcPr marL="70183" marR="70183" marT="35091" marB="35091" anchor="ctr">
                    <a:lnL>
                      <a:noFill/>
                    </a:lnL>
                    <a:lnR>
                      <a:noFill/>
                    </a:lnR>
                    <a:lnT>
                      <a:noFill/>
                    </a:lnT>
                    <a:lnB>
                      <a:noFill/>
                    </a:lnB>
                    <a:noFill/>
                  </a:tcPr>
                </a:tc>
                <a:extLst>
                  <a:ext uri="{0D108BD9-81ED-4DB2-BD59-A6C34878D82A}">
                    <a16:rowId xmlns:a16="http://schemas.microsoft.com/office/drawing/2014/main" val="433689348"/>
                  </a:ext>
                </a:extLst>
              </a:tr>
              <a:tr h="492166">
                <a:tc>
                  <a:txBody>
                    <a:bodyPr/>
                    <a:lstStyle/>
                    <a:p>
                      <a:r>
                        <a:rPr lang="en-US" sz="1400" b="1"/>
                        <a:t>Ease of Analysis</a:t>
                      </a:r>
                      <a:endParaRPr lang="en-US" sz="1400"/>
                    </a:p>
                  </a:txBody>
                  <a:tcPr marL="70183" marR="70183" marT="35091" marB="35091" anchor="ctr">
                    <a:lnL>
                      <a:noFill/>
                    </a:lnL>
                    <a:lnR>
                      <a:noFill/>
                    </a:lnR>
                    <a:lnT>
                      <a:noFill/>
                    </a:lnT>
                    <a:lnB>
                      <a:noFill/>
                    </a:lnB>
                    <a:noFill/>
                  </a:tcPr>
                </a:tc>
                <a:tc>
                  <a:txBody>
                    <a:bodyPr/>
                    <a:lstStyle/>
                    <a:p>
                      <a:r>
                        <a:rPr lang="en-US" sz="1400"/>
                        <a:t>Easy to analyze using SQL, spreadsheets, and statistical tools.</a:t>
                      </a:r>
                    </a:p>
                  </a:txBody>
                  <a:tcPr marL="70183" marR="70183" marT="35091" marB="35091" anchor="ctr">
                    <a:lnL>
                      <a:noFill/>
                    </a:lnL>
                    <a:lnR>
                      <a:noFill/>
                    </a:lnR>
                    <a:lnT>
                      <a:noFill/>
                    </a:lnT>
                    <a:lnB>
                      <a:noFill/>
                    </a:lnB>
                    <a:noFill/>
                  </a:tcPr>
                </a:tc>
                <a:tc>
                  <a:txBody>
                    <a:bodyPr/>
                    <a:lstStyle/>
                    <a:p>
                      <a:r>
                        <a:rPr lang="en-US" sz="1400"/>
                        <a:t>Requires complex processing techniques like NLP, image recognition, or deep learning.</a:t>
                      </a:r>
                    </a:p>
                  </a:txBody>
                  <a:tcPr marL="70183" marR="70183" marT="35091" marB="35091" anchor="ctr">
                    <a:lnL>
                      <a:noFill/>
                    </a:lnL>
                    <a:lnR>
                      <a:noFill/>
                    </a:lnR>
                    <a:lnT>
                      <a:noFill/>
                    </a:lnT>
                    <a:lnB>
                      <a:noFill/>
                    </a:lnB>
                    <a:noFill/>
                  </a:tcPr>
                </a:tc>
                <a:extLst>
                  <a:ext uri="{0D108BD9-81ED-4DB2-BD59-A6C34878D82A}">
                    <a16:rowId xmlns:a16="http://schemas.microsoft.com/office/drawing/2014/main" val="3433610646"/>
                  </a:ext>
                </a:extLst>
              </a:tr>
              <a:tr h="492166">
                <a:tc>
                  <a:txBody>
                    <a:bodyPr/>
                    <a:lstStyle/>
                    <a:p>
                      <a:r>
                        <a:rPr lang="en-US" sz="1400" b="1"/>
                        <a:t>Scalability</a:t>
                      </a:r>
                      <a:endParaRPr lang="en-US" sz="1400"/>
                    </a:p>
                  </a:txBody>
                  <a:tcPr marL="70183" marR="70183" marT="35091" marB="35091" anchor="ctr">
                    <a:lnL>
                      <a:noFill/>
                    </a:lnL>
                    <a:lnR>
                      <a:noFill/>
                    </a:lnR>
                    <a:lnT>
                      <a:noFill/>
                    </a:lnT>
                    <a:lnB>
                      <a:noFill/>
                    </a:lnB>
                    <a:noFill/>
                  </a:tcPr>
                </a:tc>
                <a:tc>
                  <a:txBody>
                    <a:bodyPr/>
                    <a:lstStyle/>
                    <a:p>
                      <a:r>
                        <a:rPr lang="en-US" sz="1400"/>
                        <a:t>Scales well with traditional database management systems.</a:t>
                      </a:r>
                    </a:p>
                  </a:txBody>
                  <a:tcPr marL="70183" marR="70183" marT="35091" marB="35091" anchor="ctr">
                    <a:lnL>
                      <a:noFill/>
                    </a:lnL>
                    <a:lnR>
                      <a:noFill/>
                    </a:lnR>
                    <a:lnT>
                      <a:noFill/>
                    </a:lnT>
                    <a:lnB>
                      <a:noFill/>
                    </a:lnB>
                    <a:noFill/>
                  </a:tcPr>
                </a:tc>
                <a:tc>
                  <a:txBody>
                    <a:bodyPr/>
                    <a:lstStyle/>
                    <a:p>
                      <a:r>
                        <a:rPr lang="en-US" sz="1400"/>
                        <a:t>Requires big data technologies like Hadoop, NoSQL, and AI-based processing.</a:t>
                      </a:r>
                    </a:p>
                  </a:txBody>
                  <a:tcPr marL="70183" marR="70183" marT="35091" marB="35091" anchor="ctr">
                    <a:lnL>
                      <a:noFill/>
                    </a:lnL>
                    <a:lnR>
                      <a:noFill/>
                    </a:lnR>
                    <a:lnT>
                      <a:noFill/>
                    </a:lnT>
                    <a:lnB>
                      <a:noFill/>
                    </a:lnB>
                    <a:noFill/>
                  </a:tcPr>
                </a:tc>
                <a:extLst>
                  <a:ext uri="{0D108BD9-81ED-4DB2-BD59-A6C34878D82A}">
                    <a16:rowId xmlns:a16="http://schemas.microsoft.com/office/drawing/2014/main" val="3753874404"/>
                  </a:ext>
                </a:extLst>
              </a:tr>
              <a:tr h="344321">
                <a:tc>
                  <a:txBody>
                    <a:bodyPr/>
                    <a:lstStyle/>
                    <a:p>
                      <a:r>
                        <a:rPr lang="en-US" sz="1400" b="1"/>
                        <a:t>Examples</a:t>
                      </a:r>
                      <a:endParaRPr lang="en-US" sz="1400"/>
                    </a:p>
                  </a:txBody>
                  <a:tcPr marL="70183" marR="70183" marT="35091" marB="35091" anchor="ctr">
                    <a:lnL>
                      <a:noFill/>
                    </a:lnL>
                    <a:lnR>
                      <a:noFill/>
                    </a:lnR>
                    <a:lnT>
                      <a:noFill/>
                    </a:lnT>
                    <a:lnB>
                      <a:noFill/>
                    </a:lnB>
                    <a:noFill/>
                  </a:tcPr>
                </a:tc>
                <a:tc>
                  <a:txBody>
                    <a:bodyPr/>
                    <a:lstStyle/>
                    <a:p>
                      <a:r>
                        <a:rPr lang="en-US" sz="1400"/>
                        <a:t>Customer databases, financial transactions, inventory records.</a:t>
                      </a:r>
                    </a:p>
                  </a:txBody>
                  <a:tcPr marL="70183" marR="70183" marT="35091" marB="35091" anchor="ctr">
                    <a:lnL>
                      <a:noFill/>
                    </a:lnL>
                    <a:lnR>
                      <a:noFill/>
                    </a:lnR>
                    <a:lnT>
                      <a:noFill/>
                    </a:lnT>
                    <a:lnB>
                      <a:noFill/>
                    </a:lnB>
                    <a:noFill/>
                  </a:tcPr>
                </a:tc>
                <a:tc>
                  <a:txBody>
                    <a:bodyPr/>
                    <a:lstStyle/>
                    <a:p>
                      <a:r>
                        <a:rPr lang="en-US" sz="1400"/>
                        <a:t>Emails, chat messages, video recordings, social media posts.</a:t>
                      </a:r>
                    </a:p>
                  </a:txBody>
                  <a:tcPr marL="70183" marR="70183" marT="35091" marB="35091" anchor="ctr">
                    <a:lnL>
                      <a:noFill/>
                    </a:lnL>
                    <a:lnR>
                      <a:noFill/>
                    </a:lnR>
                    <a:lnT>
                      <a:noFill/>
                    </a:lnT>
                    <a:lnB>
                      <a:noFill/>
                    </a:lnB>
                    <a:noFill/>
                  </a:tcPr>
                </a:tc>
                <a:extLst>
                  <a:ext uri="{0D108BD9-81ED-4DB2-BD59-A6C34878D82A}">
                    <a16:rowId xmlns:a16="http://schemas.microsoft.com/office/drawing/2014/main" val="1302833011"/>
                  </a:ext>
                </a:extLst>
              </a:tr>
              <a:tr h="344321">
                <a:tc>
                  <a:txBody>
                    <a:bodyPr/>
                    <a:lstStyle/>
                    <a:p>
                      <a:r>
                        <a:rPr lang="en-US" sz="1400" b="1"/>
                        <a:t>Processing Tools</a:t>
                      </a:r>
                      <a:endParaRPr lang="en-US" sz="1400"/>
                    </a:p>
                  </a:txBody>
                  <a:tcPr marL="70183" marR="70183" marT="35091" marB="35091" anchor="ctr">
                    <a:lnL>
                      <a:noFill/>
                    </a:lnL>
                    <a:lnR>
                      <a:noFill/>
                    </a:lnR>
                    <a:lnT>
                      <a:noFill/>
                    </a:lnT>
                    <a:lnB>
                      <a:noFill/>
                    </a:lnB>
                    <a:noFill/>
                  </a:tcPr>
                </a:tc>
                <a:tc>
                  <a:txBody>
                    <a:bodyPr/>
                    <a:lstStyle/>
                    <a:p>
                      <a:r>
                        <a:rPr lang="en-US" sz="1400"/>
                        <a:t>SQL, Excel, Pandas, relational databases.</a:t>
                      </a:r>
                    </a:p>
                  </a:txBody>
                  <a:tcPr marL="70183" marR="70183" marT="35091" marB="35091" anchor="ctr">
                    <a:lnL>
                      <a:noFill/>
                    </a:lnL>
                    <a:lnR>
                      <a:noFill/>
                    </a:lnR>
                    <a:lnT>
                      <a:noFill/>
                    </a:lnT>
                    <a:lnB>
                      <a:noFill/>
                    </a:lnB>
                    <a:noFill/>
                  </a:tcPr>
                </a:tc>
                <a:tc>
                  <a:txBody>
                    <a:bodyPr/>
                    <a:lstStyle/>
                    <a:p>
                      <a:r>
                        <a:rPr lang="en-US" sz="1400" dirty="0"/>
                        <a:t>NLP, Computer Vision, NoSQL databases (MongoDB, Hadoop).</a:t>
                      </a:r>
                    </a:p>
                  </a:txBody>
                  <a:tcPr marL="70183" marR="70183" marT="35091" marB="35091" anchor="ctr">
                    <a:lnL>
                      <a:noFill/>
                    </a:lnL>
                    <a:lnR>
                      <a:noFill/>
                    </a:lnR>
                    <a:lnT>
                      <a:noFill/>
                    </a:lnT>
                    <a:lnB>
                      <a:noFill/>
                    </a:lnB>
                    <a:noFill/>
                  </a:tcPr>
                </a:tc>
                <a:extLst>
                  <a:ext uri="{0D108BD9-81ED-4DB2-BD59-A6C34878D82A}">
                    <a16:rowId xmlns:a16="http://schemas.microsoft.com/office/drawing/2014/main" val="2222923641"/>
                  </a:ext>
                </a:extLst>
              </a:tr>
            </a:tbl>
          </a:graphicData>
        </a:graphic>
      </p:graphicFrame>
    </p:spTree>
    <p:extLst>
      <p:ext uri="{BB962C8B-B14F-4D97-AF65-F5344CB8AC3E}">
        <p14:creationId xmlns:p14="http://schemas.microsoft.com/office/powerpoint/2010/main" val="291248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563</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Continuous vs Categorical Data, Regression vs classification, Images, Audios, Videos, Text 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 Saeed</dc:creator>
  <cp:lastModifiedBy>Noor Saeed</cp:lastModifiedBy>
  <cp:revision>6</cp:revision>
  <dcterms:created xsi:type="dcterms:W3CDTF">2025-03-30T16:13:30Z</dcterms:created>
  <dcterms:modified xsi:type="dcterms:W3CDTF">2025-03-30T16:22:34Z</dcterms:modified>
</cp:coreProperties>
</file>