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2F1E-48B0-C038-1921-87840ED66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EC656-37DF-4633-5EFF-4C579E76C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F10AF-8F10-5B34-3641-DE21E6F2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116-0B0B-4B6D-BF26-CD92A030810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07F71-B3A4-6A3E-B6AC-DB609102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86FAC-4AA3-4EBB-5673-BBFF97D0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5233-BA29-46FA-9A6A-7E746283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8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92B6-6C2A-2846-7798-50EE35E5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5B2EF-8B2A-5563-F828-FD00826C3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226D8-5855-7291-FCF4-6AA02205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116-0B0B-4B6D-BF26-CD92A030810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98758-1C84-402B-1B88-17CC4B50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53775-4DFC-DBB6-628B-E4B840C0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5233-BA29-46FA-9A6A-7E746283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2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A8435-B48E-6381-ADC1-048E139E7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D4CB5-B7EE-F42F-E839-C80BA7E25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64295-40B9-8D41-A0ED-B8520FD9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116-0B0B-4B6D-BF26-CD92A030810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939C0-4B64-4DBE-D0B0-09B8F69CF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BF5DD-1BC6-64C3-0424-23A7B4CE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5233-BA29-46FA-9A6A-7E746283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2756-5021-B2C6-5583-3DB8B590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C127-4BC5-612A-52F7-DB74EF0FE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4264-C52F-6F7D-10EF-896E326A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116-0B0B-4B6D-BF26-CD92A030810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8558D-E0FF-CD9B-2838-A80361055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624D-4883-B8EC-3E39-157A98BC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5233-BA29-46FA-9A6A-7E746283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2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1908-9A1D-EC9D-C1BB-6BC71857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52B75-05D9-844C-175E-3E0C3F7C9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FDE57-AD17-8DE5-BB51-22AE0CF5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116-0B0B-4B6D-BF26-CD92A030810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9EF01-CCC8-5692-886C-47D9D5C9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41718-0526-2E83-38EB-9151FC59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5233-BA29-46FA-9A6A-7E746283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9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1FC0-7710-EACE-98B9-478D7CDB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E26F2-7524-EF7A-8ECF-65A596A1A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7BA30-8B17-F4D8-4930-7A21A9A23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209F7-CEE6-550A-2C48-A0E4463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116-0B0B-4B6D-BF26-CD92A030810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FDD25-CC81-808D-8C92-3345E2E8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20D21-2FEE-1290-0D90-2CA2902D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5233-BA29-46FA-9A6A-7E746283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2AE1-7AF1-3E14-7D62-525002AC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DAA35-CAD3-14E7-46A7-4F59DDA4C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59F2F-4A7D-142D-D8D0-E101CD70C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A8470-217E-6C9F-90BA-4C6CE677D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50133-F77B-6088-FFE0-17E154FEA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28805-21AF-067F-0287-CF3836B8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116-0B0B-4B6D-BF26-CD92A030810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03041-0F57-8B00-CBFF-3C2D07E0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C5E06-BBD4-416F-20B3-9B9B2660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5233-BA29-46FA-9A6A-7E746283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5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C957-4D3C-DDD9-5C5D-DA42B8836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3E3EC-34B9-72FF-17B8-5E186257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116-0B0B-4B6D-BF26-CD92A030810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12C3C-7890-E8CF-491A-9059F0EC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107C5-DFDE-DE93-7D11-F46276FF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5233-BA29-46FA-9A6A-7E746283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0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4CCE6-92D7-B262-7BDD-E7E8BDDB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116-0B0B-4B6D-BF26-CD92A030810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CBFD3-1785-4A28-E01F-A862C096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8D3F8-F287-AF06-D624-31140913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5233-BA29-46FA-9A6A-7E746283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5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D7F7-81C7-4065-3DE0-8AE1488D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C036-3171-A4CA-0516-D057986BC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A800B-566F-38B4-5B25-0A06F8DB4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747F3-D7C1-82E6-1211-070A5ED1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116-0B0B-4B6D-BF26-CD92A030810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E3BB8-0625-64F6-CE9E-A2E4DE3E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63CED-4C60-51EB-2DAC-E4E7F7F9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5233-BA29-46FA-9A6A-7E746283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2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2554-9965-D94C-FDFD-8CD3CA2D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37DBB-9309-8318-B8AF-2A65314AA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CBAF6-F95D-DB52-68C8-E40E46F17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8FB85-911F-CA26-BAB8-AD769CAA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F116-0B0B-4B6D-BF26-CD92A030810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A9D7F-8BB3-EE82-E32C-EACA6FF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B72C-CA5A-EB50-240C-BB72BE84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05233-BA29-46FA-9A6A-7E746283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0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65040-EA11-93F6-CB9A-90B8DD87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B801B-E579-FDE6-325F-8738FCB6C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13F64-87EA-B472-CA00-298EF6322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7F116-0B0B-4B6D-BF26-CD92A030810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F107F-F8D8-B13B-81ED-E0711F1FB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CE406-A24E-68FD-26EA-AF2949F04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05233-BA29-46FA-9A6A-7E746283C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8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AC9-8C8A-9A36-E61F-7754F3F1E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Machine Learning and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347764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7BD8DE-0841-7CA2-0AAD-3883887F3716}"/>
              </a:ext>
            </a:extLst>
          </p:cNvPr>
          <p:cNvSpPr/>
          <p:nvPr/>
        </p:nvSpPr>
        <p:spPr>
          <a:xfrm>
            <a:off x="313962" y="318077"/>
            <a:ext cx="4478482" cy="6130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What is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02081-B7D2-0006-0765-72C47679EDC5}"/>
              </a:ext>
            </a:extLst>
          </p:cNvPr>
          <p:cNvSpPr txBox="1"/>
          <p:nvPr/>
        </p:nvSpPr>
        <p:spPr>
          <a:xfrm>
            <a:off x="313962" y="990645"/>
            <a:ext cx="9075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 technology that uses data to learn from and make future prediction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449214-C1ED-91E8-5611-20D82D437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45937"/>
              </p:ext>
            </p:extLst>
          </p:nvPr>
        </p:nvGraphicFramePr>
        <p:xfrm>
          <a:off x="1191341" y="1452310"/>
          <a:ext cx="5891160" cy="1859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8232">
                  <a:extLst>
                    <a:ext uri="{9D8B030D-6E8A-4147-A177-3AD203B41FA5}">
                      <a16:colId xmlns:a16="http://schemas.microsoft.com/office/drawing/2014/main" val="2683517142"/>
                    </a:ext>
                  </a:extLst>
                </a:gridCol>
                <a:gridCol w="1178232">
                  <a:extLst>
                    <a:ext uri="{9D8B030D-6E8A-4147-A177-3AD203B41FA5}">
                      <a16:colId xmlns:a16="http://schemas.microsoft.com/office/drawing/2014/main" val="2073585970"/>
                    </a:ext>
                  </a:extLst>
                </a:gridCol>
                <a:gridCol w="1178232">
                  <a:extLst>
                    <a:ext uri="{9D8B030D-6E8A-4147-A177-3AD203B41FA5}">
                      <a16:colId xmlns:a16="http://schemas.microsoft.com/office/drawing/2014/main" val="1203682115"/>
                    </a:ext>
                  </a:extLst>
                </a:gridCol>
                <a:gridCol w="1178232">
                  <a:extLst>
                    <a:ext uri="{9D8B030D-6E8A-4147-A177-3AD203B41FA5}">
                      <a16:colId xmlns:a16="http://schemas.microsoft.com/office/drawing/2014/main" val="83351303"/>
                    </a:ext>
                  </a:extLst>
                </a:gridCol>
                <a:gridCol w="1178232">
                  <a:extLst>
                    <a:ext uri="{9D8B030D-6E8A-4147-A177-3AD203B41FA5}">
                      <a16:colId xmlns:a16="http://schemas.microsoft.com/office/drawing/2014/main" val="2647236577"/>
                    </a:ext>
                  </a:extLst>
                </a:gridCol>
              </a:tblGrid>
              <a:tr h="309898"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Temperature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Wind Speed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Day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Hour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Label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43805"/>
                  </a:ext>
                </a:extLst>
              </a:tr>
              <a:tr h="309898">
                <a:tc>
                  <a:txBody>
                    <a:bodyPr/>
                    <a:lstStyle/>
                    <a:p>
                      <a:r>
                        <a:rPr lang="en-US" sz="1400" b="1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832394"/>
                  </a:ext>
                </a:extLst>
              </a:tr>
              <a:tr h="309898">
                <a:tc>
                  <a:txBody>
                    <a:bodyPr/>
                    <a:lstStyle/>
                    <a:p>
                      <a:r>
                        <a:rPr lang="en-US" sz="1400" b="1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Sunny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96552"/>
                  </a:ext>
                </a:extLst>
              </a:tr>
              <a:tr h="309898">
                <a:tc>
                  <a:txBody>
                    <a:bodyPr/>
                    <a:lstStyle/>
                    <a:p>
                      <a:r>
                        <a:rPr lang="en-US" sz="1400" b="1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460186"/>
                  </a:ext>
                </a:extLst>
              </a:tr>
              <a:tr h="309898">
                <a:tc>
                  <a:txBody>
                    <a:bodyPr/>
                    <a:lstStyle/>
                    <a:p>
                      <a:r>
                        <a:rPr lang="en-US" sz="1400" b="1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2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70788"/>
                  </a:ext>
                </a:extLst>
              </a:tr>
              <a:tr h="309898">
                <a:tc>
                  <a:txBody>
                    <a:bodyPr/>
                    <a:lstStyle/>
                    <a:p>
                      <a:r>
                        <a:rPr lang="en-US" sz="1400" b="1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5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Sunny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87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767AF8-FF3C-E662-CB09-B5B570E0D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31935"/>
              </p:ext>
            </p:extLst>
          </p:nvPr>
        </p:nvGraphicFramePr>
        <p:xfrm>
          <a:off x="1191342" y="3768134"/>
          <a:ext cx="541511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779">
                  <a:extLst>
                    <a:ext uri="{9D8B030D-6E8A-4147-A177-3AD203B41FA5}">
                      <a16:colId xmlns:a16="http://schemas.microsoft.com/office/drawing/2014/main" val="4115003465"/>
                    </a:ext>
                  </a:extLst>
                </a:gridCol>
                <a:gridCol w="1353779">
                  <a:extLst>
                    <a:ext uri="{9D8B030D-6E8A-4147-A177-3AD203B41FA5}">
                      <a16:colId xmlns:a16="http://schemas.microsoft.com/office/drawing/2014/main" val="80434355"/>
                    </a:ext>
                  </a:extLst>
                </a:gridCol>
                <a:gridCol w="1353779">
                  <a:extLst>
                    <a:ext uri="{9D8B030D-6E8A-4147-A177-3AD203B41FA5}">
                      <a16:colId xmlns:a16="http://schemas.microsoft.com/office/drawing/2014/main" val="1330253542"/>
                    </a:ext>
                  </a:extLst>
                </a:gridCol>
                <a:gridCol w="1353779">
                  <a:extLst>
                    <a:ext uri="{9D8B030D-6E8A-4147-A177-3AD203B41FA5}">
                      <a16:colId xmlns:a16="http://schemas.microsoft.com/office/drawing/2014/main" val="2167360561"/>
                    </a:ext>
                  </a:extLst>
                </a:gridCol>
              </a:tblGrid>
              <a:tr h="225467">
                <a:tc>
                  <a:txBody>
                    <a:bodyPr/>
                    <a:lstStyle/>
                    <a:p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Temperature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Wind Speed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Day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Hour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271553"/>
                  </a:ext>
                </a:extLst>
              </a:tr>
              <a:tr h="225467">
                <a:tc>
                  <a:txBody>
                    <a:bodyPr/>
                    <a:lstStyle/>
                    <a:p>
                      <a:r>
                        <a:rPr lang="en-US" sz="1200" b="1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9912"/>
                  </a:ext>
                </a:extLst>
              </a:tr>
              <a:tr h="225467">
                <a:tc>
                  <a:txBody>
                    <a:bodyPr/>
                    <a:lstStyle/>
                    <a:p>
                      <a:r>
                        <a:rPr lang="en-US" sz="1200" b="1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078767"/>
                  </a:ext>
                </a:extLst>
              </a:tr>
              <a:tr h="225467">
                <a:tc>
                  <a:txBody>
                    <a:bodyPr/>
                    <a:lstStyle/>
                    <a:p>
                      <a:r>
                        <a:rPr lang="en-US" sz="1200" b="1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4976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420AB7F-86AE-CDC6-CD3E-DAAA9C9BCAAD}"/>
              </a:ext>
            </a:extLst>
          </p:cNvPr>
          <p:cNvSpPr/>
          <p:nvPr/>
        </p:nvSpPr>
        <p:spPr>
          <a:xfrm>
            <a:off x="313963" y="3987224"/>
            <a:ext cx="877379" cy="5978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80%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7E12C5-400E-B476-08B3-E0F41E5AE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511759"/>
              </p:ext>
            </p:extLst>
          </p:nvPr>
        </p:nvGraphicFramePr>
        <p:xfrm>
          <a:off x="7644283" y="3720036"/>
          <a:ext cx="734886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86">
                  <a:extLst>
                    <a:ext uri="{9D8B030D-6E8A-4147-A177-3AD203B41FA5}">
                      <a16:colId xmlns:a16="http://schemas.microsoft.com/office/drawing/2014/main" val="10840099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Label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4754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1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1970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1" dirty="0"/>
                        <a:t>Sunny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050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400" b="1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682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CDA9D9F-230F-3A6D-0485-F463AAA48234}"/>
              </a:ext>
            </a:extLst>
          </p:cNvPr>
          <p:cNvSpPr/>
          <p:nvPr/>
        </p:nvSpPr>
        <p:spPr>
          <a:xfrm>
            <a:off x="6711410" y="4017851"/>
            <a:ext cx="877379" cy="5978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80%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17A3D5-E4F4-DA8D-C5B4-E99DA827E8CE}"/>
              </a:ext>
            </a:extLst>
          </p:cNvPr>
          <p:cNvSpPr/>
          <p:nvPr/>
        </p:nvSpPr>
        <p:spPr>
          <a:xfrm>
            <a:off x="9888047" y="4072729"/>
            <a:ext cx="1625600" cy="5978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Training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B55876-15BE-4C89-115D-9E0F29A5A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92396"/>
              </p:ext>
            </p:extLst>
          </p:nvPr>
        </p:nvGraphicFramePr>
        <p:xfrm>
          <a:off x="1191342" y="5178705"/>
          <a:ext cx="5188976" cy="681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244">
                  <a:extLst>
                    <a:ext uri="{9D8B030D-6E8A-4147-A177-3AD203B41FA5}">
                      <a16:colId xmlns:a16="http://schemas.microsoft.com/office/drawing/2014/main" val="3308467082"/>
                    </a:ext>
                  </a:extLst>
                </a:gridCol>
                <a:gridCol w="1297244">
                  <a:extLst>
                    <a:ext uri="{9D8B030D-6E8A-4147-A177-3AD203B41FA5}">
                      <a16:colId xmlns:a16="http://schemas.microsoft.com/office/drawing/2014/main" val="3835780274"/>
                    </a:ext>
                  </a:extLst>
                </a:gridCol>
                <a:gridCol w="1297244">
                  <a:extLst>
                    <a:ext uri="{9D8B030D-6E8A-4147-A177-3AD203B41FA5}">
                      <a16:colId xmlns:a16="http://schemas.microsoft.com/office/drawing/2014/main" val="3330922030"/>
                    </a:ext>
                  </a:extLst>
                </a:gridCol>
                <a:gridCol w="1297244">
                  <a:extLst>
                    <a:ext uri="{9D8B030D-6E8A-4147-A177-3AD203B41FA5}">
                      <a16:colId xmlns:a16="http://schemas.microsoft.com/office/drawing/2014/main" val="59136033"/>
                    </a:ext>
                  </a:extLst>
                </a:gridCol>
              </a:tblGrid>
              <a:tr h="340763">
                <a:tc>
                  <a:txBody>
                    <a:bodyPr/>
                    <a:lstStyle/>
                    <a:p>
                      <a:r>
                        <a:rPr lang="en-US" sz="1200" b="1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517225"/>
                  </a:ext>
                </a:extLst>
              </a:tr>
              <a:tr h="340763">
                <a:tc>
                  <a:txBody>
                    <a:bodyPr/>
                    <a:lstStyle/>
                    <a:p>
                      <a:r>
                        <a:rPr lang="en-US" sz="1200" b="1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78894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306BAA6-3D9B-E31F-396A-0B514CED2879}"/>
              </a:ext>
            </a:extLst>
          </p:cNvPr>
          <p:cNvSpPr/>
          <p:nvPr/>
        </p:nvSpPr>
        <p:spPr>
          <a:xfrm>
            <a:off x="313962" y="5220545"/>
            <a:ext cx="877379" cy="5978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20%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7966CE2-5735-DDD6-CC3A-173E9F119DD3}"/>
              </a:ext>
            </a:extLst>
          </p:cNvPr>
          <p:cNvSpPr/>
          <p:nvPr/>
        </p:nvSpPr>
        <p:spPr>
          <a:xfrm>
            <a:off x="8626614" y="4103356"/>
            <a:ext cx="1021213" cy="5123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C15B2D-7B03-C56F-5359-90A8D569B091}"/>
              </a:ext>
            </a:extLst>
          </p:cNvPr>
          <p:cNvSpPr/>
          <p:nvPr/>
        </p:nvSpPr>
        <p:spPr>
          <a:xfrm>
            <a:off x="6711409" y="5220545"/>
            <a:ext cx="877379" cy="5978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20%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14E22F4-CD90-19EE-EFE3-8E67C3D19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55315"/>
              </p:ext>
            </p:extLst>
          </p:nvPr>
        </p:nvGraphicFramePr>
        <p:xfrm>
          <a:off x="7644283" y="5198595"/>
          <a:ext cx="734886" cy="619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86">
                  <a:extLst>
                    <a:ext uri="{9D8B030D-6E8A-4147-A177-3AD203B41FA5}">
                      <a16:colId xmlns:a16="http://schemas.microsoft.com/office/drawing/2014/main" val="2022812268"/>
                    </a:ext>
                  </a:extLst>
                </a:gridCol>
              </a:tblGrid>
              <a:tr h="309898">
                <a:tc>
                  <a:txBody>
                    <a:bodyPr/>
                    <a:lstStyle/>
                    <a:p>
                      <a:r>
                        <a:rPr lang="en-US" sz="1400" b="1" dirty="0"/>
                        <a:t>Rain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404326"/>
                  </a:ext>
                </a:extLst>
              </a:tr>
              <a:tr h="309898">
                <a:tc>
                  <a:txBody>
                    <a:bodyPr/>
                    <a:lstStyle/>
                    <a:p>
                      <a:r>
                        <a:rPr lang="en-US" sz="1400" b="1" dirty="0"/>
                        <a:t>Sunny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944824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84E22D6D-8A7B-71EA-4EEE-392166760A9D}"/>
              </a:ext>
            </a:extLst>
          </p:cNvPr>
          <p:cNvSpPr/>
          <p:nvPr/>
        </p:nvSpPr>
        <p:spPr>
          <a:xfrm>
            <a:off x="8621921" y="5178705"/>
            <a:ext cx="1021213" cy="5123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35CC35-B7CA-89ED-ECEC-0F6BD9E8FD9D}"/>
              </a:ext>
            </a:extLst>
          </p:cNvPr>
          <p:cNvSpPr/>
          <p:nvPr/>
        </p:nvSpPr>
        <p:spPr>
          <a:xfrm>
            <a:off x="9885886" y="5135952"/>
            <a:ext cx="1625600" cy="5978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Testing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693ACAB-FDED-B811-56D0-97B0A8C13EB5}"/>
              </a:ext>
            </a:extLst>
          </p:cNvPr>
          <p:cNvSpPr/>
          <p:nvPr/>
        </p:nvSpPr>
        <p:spPr>
          <a:xfrm rot="16200000">
            <a:off x="10371244" y="3485434"/>
            <a:ext cx="654884" cy="4692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DD11FC2-0248-A9FB-ACD3-96EEB4550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5854"/>
              </p:ext>
            </p:extLst>
          </p:nvPr>
        </p:nvGraphicFramePr>
        <p:xfrm>
          <a:off x="8901984" y="3075169"/>
          <a:ext cx="312420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92735233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51962131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345990595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242139518"/>
                    </a:ext>
                  </a:extLst>
                </a:gridCol>
              </a:tblGrid>
              <a:tr h="273436">
                <a:tc>
                  <a:txBody>
                    <a:bodyPr/>
                    <a:lstStyle/>
                    <a:p>
                      <a:r>
                        <a:rPr lang="en-US" sz="1400" b="1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11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907113"/>
                  </a:ext>
                </a:extLst>
              </a:tr>
            </a:tbl>
          </a:graphicData>
        </a:graphic>
      </p:graphicFrame>
      <p:pic>
        <p:nvPicPr>
          <p:cNvPr id="1026" name="Picture 2" descr="Cartoon Rain Drops Stock Illustrations – 5,865 Cartoon Rain Drops Stock  Illustrations, Vectors &amp; Clipart - Dreamstime">
            <a:extLst>
              <a:ext uri="{FF2B5EF4-FFF2-40B4-BE49-F238E27FC236}">
                <a16:creationId xmlns:a16="http://schemas.microsoft.com/office/drawing/2014/main" id="{8B89AF54-369D-9285-EFA2-ECC476AF7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607" y="1675243"/>
            <a:ext cx="2179035" cy="1222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23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3690CE-6EDB-9CCB-4D5B-A798D2B844F8}"/>
              </a:ext>
            </a:extLst>
          </p:cNvPr>
          <p:cNvSpPr txBox="1"/>
          <p:nvPr/>
        </p:nvSpPr>
        <p:spPr>
          <a:xfrm>
            <a:off x="313962" y="1439895"/>
            <a:ext cx="117888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Machine Learning (ML) is a branch of artificial intelligence that enables computers to learn patterns from data and make predictions or decisions without being explicitly programmed.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Teaching a Child Fruits (Apple &amp; Orange)</a:t>
            </a:r>
          </a:p>
          <a:p>
            <a:pPr>
              <a:buNone/>
            </a:pPr>
            <a:r>
              <a:rPr lang="en-US" dirty="0"/>
              <a:t>Imagine teaching a child to recognize apples and oranges: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Training (Learning from Data)</a:t>
            </a:r>
            <a:r>
              <a:rPr lang="en-US" dirty="0"/>
              <a:t> – You show the child many apples and oranges, telling them which is which.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Pattern Recognition</a:t>
            </a:r>
            <a:r>
              <a:rPr lang="en-US" dirty="0"/>
              <a:t> – The child notices patterns like color, shape, and texture (features).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Prediction (New Data)</a:t>
            </a:r>
            <a:r>
              <a:rPr lang="en-US" dirty="0"/>
              <a:t> – When given a new fruit, the child compares it with learned patterns to classify it as an apple or orange.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5BD8C-8180-4B8C-7380-FFB414B5331E}"/>
              </a:ext>
            </a:extLst>
          </p:cNvPr>
          <p:cNvSpPr txBox="1"/>
          <p:nvPr/>
        </p:nvSpPr>
        <p:spPr>
          <a:xfrm>
            <a:off x="313962" y="4533971"/>
            <a:ext cx="99109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Similarly, in ML, a model learns patterns from labeled data and uses them to classify new inputs.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A3F504-331E-7E66-2828-FCF3B9E6EDB1}"/>
              </a:ext>
            </a:extLst>
          </p:cNvPr>
          <p:cNvSpPr/>
          <p:nvPr/>
        </p:nvSpPr>
        <p:spPr>
          <a:xfrm>
            <a:off x="313962" y="318077"/>
            <a:ext cx="4478482" cy="6130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How does ML Works?</a:t>
            </a:r>
          </a:p>
        </p:txBody>
      </p:sp>
    </p:spTree>
    <p:extLst>
      <p:ext uri="{BB962C8B-B14F-4D97-AF65-F5344CB8AC3E}">
        <p14:creationId xmlns:p14="http://schemas.microsoft.com/office/powerpoint/2010/main" val="159964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A4F3C-63BF-BD16-C1B0-8E0318ECD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58DD24-96A5-297A-C538-F01BCE78274D}"/>
              </a:ext>
            </a:extLst>
          </p:cNvPr>
          <p:cNvSpPr/>
          <p:nvPr/>
        </p:nvSpPr>
        <p:spPr>
          <a:xfrm>
            <a:off x="313962" y="318077"/>
            <a:ext cx="4478482" cy="6130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BB7F0-86E9-378A-E0AC-62A6458CEFCF}"/>
              </a:ext>
            </a:extLst>
          </p:cNvPr>
          <p:cNvSpPr txBox="1"/>
          <p:nvPr/>
        </p:nvSpPr>
        <p:spPr>
          <a:xfrm>
            <a:off x="540773" y="1582340"/>
            <a:ext cx="109433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1. Doctor Diagnosing a Patient (Disease Prediction)</a:t>
            </a:r>
          </a:p>
          <a:p>
            <a:pPr>
              <a:buNone/>
            </a:pPr>
            <a:r>
              <a:rPr lang="en-US" dirty="0"/>
              <a:t>A doctor examines past patient records (training data) and symptoms (features) to predict a new patient’s disease (classification). Similarly, ML models learn from medical data to predict diseases based on symptoms.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2. Car Sales Prediction</a:t>
            </a:r>
          </a:p>
          <a:p>
            <a:pPr>
              <a:buNone/>
            </a:pPr>
            <a:r>
              <a:rPr lang="en-US" dirty="0"/>
              <a:t>A salesperson analyzes past sales trends (historical data) like car type, price, and demand to estimate future sales. Similarly, ML models use past sales data to forecast future trends.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3. YouTube/Netflix Recommendations</a:t>
            </a:r>
          </a:p>
          <a:p>
            <a:r>
              <a:rPr lang="en-US" dirty="0"/>
              <a:t>Just like a librarian suggests books based on your past reads, ML models analyze your watch history to recommend videos/movies you might like.</a:t>
            </a:r>
          </a:p>
        </p:txBody>
      </p:sp>
    </p:spTree>
    <p:extLst>
      <p:ext uri="{BB962C8B-B14F-4D97-AF65-F5344CB8AC3E}">
        <p14:creationId xmlns:p14="http://schemas.microsoft.com/office/powerpoint/2010/main" val="79522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375</Words>
  <Application>Microsoft Office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Machine Learning and how does it work?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Saeed</dc:creator>
  <cp:lastModifiedBy>Noor Saeed</cp:lastModifiedBy>
  <cp:revision>9</cp:revision>
  <dcterms:created xsi:type="dcterms:W3CDTF">2025-03-21T17:47:15Z</dcterms:created>
  <dcterms:modified xsi:type="dcterms:W3CDTF">2025-03-23T09:56:03Z</dcterms:modified>
</cp:coreProperties>
</file>