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183795-ED9D-986A-0796-DCC7D5D888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7E5532-5FE0-7184-2274-0B9C377775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7230DF-A123-40AC-A03C-FA3F30AEF672}" type="datetimeFigureOut">
              <a:rPr lang="en-US" smtClean="0"/>
              <a:t>3/21/2025</a:t>
            </a:fld>
            <a:endParaRPr lang="en-US"/>
          </a:p>
        </p:txBody>
      </p:sp>
      <p:sp>
        <p:nvSpPr>
          <p:cNvPr id="4" name="Footer Placeholder 3">
            <a:extLst>
              <a:ext uri="{FF2B5EF4-FFF2-40B4-BE49-F238E27FC236}">
                <a16:creationId xmlns:a16="http://schemas.microsoft.com/office/drawing/2014/main" id="{896CF031-182D-24C7-869D-C7A0267D02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By AI With Noor (YouTube Channel)</a:t>
            </a:r>
          </a:p>
        </p:txBody>
      </p:sp>
      <p:sp>
        <p:nvSpPr>
          <p:cNvPr id="5" name="Slide Number Placeholder 4">
            <a:extLst>
              <a:ext uri="{FF2B5EF4-FFF2-40B4-BE49-F238E27FC236}">
                <a16:creationId xmlns:a16="http://schemas.microsoft.com/office/drawing/2014/main" id="{B8AF63F8-2AEF-411F-38E8-5F4CD092B2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C992E-430B-4A69-BBE2-715EAC4DCA1A}" type="slidenum">
              <a:rPr lang="en-US" smtClean="0"/>
              <a:t>‹#›</a:t>
            </a:fld>
            <a:endParaRPr lang="en-US"/>
          </a:p>
        </p:txBody>
      </p:sp>
    </p:spTree>
    <p:extLst>
      <p:ext uri="{BB962C8B-B14F-4D97-AF65-F5344CB8AC3E}">
        <p14:creationId xmlns:p14="http://schemas.microsoft.com/office/powerpoint/2010/main" val="15416038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64986-9985-4A35-9DCF-EAFCECB04017}"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By AI With Noor (YouTube Channel)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BE88B-8D28-48E3-9C10-867F5E9461BF}" type="slidenum">
              <a:rPr lang="en-US" smtClean="0"/>
              <a:t>‹#›</a:t>
            </a:fld>
            <a:endParaRPr lang="en-US"/>
          </a:p>
        </p:txBody>
      </p:sp>
    </p:spTree>
    <p:extLst>
      <p:ext uri="{BB962C8B-B14F-4D97-AF65-F5344CB8AC3E}">
        <p14:creationId xmlns:p14="http://schemas.microsoft.com/office/powerpoint/2010/main" val="194846283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DF3A-0C91-0D74-33BE-7522004B2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6F2A8C-D687-3BAA-CF8D-61F4ED806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E1DD0-8142-71BF-003F-FEA5C06C422A}"/>
              </a:ext>
            </a:extLst>
          </p:cNvPr>
          <p:cNvSpPr>
            <a:spLocks noGrp="1"/>
          </p:cNvSpPr>
          <p:nvPr>
            <p:ph type="dt" sz="half" idx="10"/>
          </p:nvPr>
        </p:nvSpPr>
        <p:spPr/>
        <p:txBody>
          <a:bodyPr/>
          <a:lstStyle/>
          <a:p>
            <a:fld id="{B125B4C3-BB82-4A88-A395-8817982ED21A}" type="datetime1">
              <a:rPr lang="en-US" smtClean="0"/>
              <a:t>3/21/2025</a:t>
            </a:fld>
            <a:endParaRPr lang="en-US"/>
          </a:p>
        </p:txBody>
      </p:sp>
      <p:sp>
        <p:nvSpPr>
          <p:cNvPr id="5" name="Footer Placeholder 4">
            <a:extLst>
              <a:ext uri="{FF2B5EF4-FFF2-40B4-BE49-F238E27FC236}">
                <a16:creationId xmlns:a16="http://schemas.microsoft.com/office/drawing/2014/main" id="{FE7EFEBF-E6CB-5027-156D-8ADA5F51E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7DC13-4F1D-9B3F-7A3A-4ED657E6EE9A}"/>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232031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509D-6991-EA79-164D-0430BB9595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7D9AD-CA69-27DE-C638-A39440B35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C5F78-CD8E-C04C-C94E-C5E341E34EF1}"/>
              </a:ext>
            </a:extLst>
          </p:cNvPr>
          <p:cNvSpPr>
            <a:spLocks noGrp="1"/>
          </p:cNvSpPr>
          <p:nvPr>
            <p:ph type="dt" sz="half" idx="10"/>
          </p:nvPr>
        </p:nvSpPr>
        <p:spPr/>
        <p:txBody>
          <a:bodyPr/>
          <a:lstStyle/>
          <a:p>
            <a:fld id="{66EDA437-FA2A-4185-B73C-BDC50E8B0E07}" type="datetime1">
              <a:rPr lang="en-US" smtClean="0"/>
              <a:t>3/21/2025</a:t>
            </a:fld>
            <a:endParaRPr lang="en-US"/>
          </a:p>
        </p:txBody>
      </p:sp>
      <p:sp>
        <p:nvSpPr>
          <p:cNvPr id="5" name="Footer Placeholder 4">
            <a:extLst>
              <a:ext uri="{FF2B5EF4-FFF2-40B4-BE49-F238E27FC236}">
                <a16:creationId xmlns:a16="http://schemas.microsoft.com/office/drawing/2014/main" id="{4C76A9D6-A713-EE1D-31B2-0E5671CBF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C7455-315E-0F43-F161-7E31413F99F9}"/>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3274402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E9619-1B13-7511-D830-7AAF33BBCC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8B36C6-38D5-F1C3-E05A-2EE735BDCB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A6F1D-A53C-6652-2CDC-6A54967C1F70}"/>
              </a:ext>
            </a:extLst>
          </p:cNvPr>
          <p:cNvSpPr>
            <a:spLocks noGrp="1"/>
          </p:cNvSpPr>
          <p:nvPr>
            <p:ph type="dt" sz="half" idx="10"/>
          </p:nvPr>
        </p:nvSpPr>
        <p:spPr/>
        <p:txBody>
          <a:bodyPr/>
          <a:lstStyle/>
          <a:p>
            <a:fld id="{A54D1F72-BC32-4964-B325-320CA84035BC}" type="datetime1">
              <a:rPr lang="en-US" smtClean="0"/>
              <a:t>3/21/2025</a:t>
            </a:fld>
            <a:endParaRPr lang="en-US"/>
          </a:p>
        </p:txBody>
      </p:sp>
      <p:sp>
        <p:nvSpPr>
          <p:cNvPr id="5" name="Footer Placeholder 4">
            <a:extLst>
              <a:ext uri="{FF2B5EF4-FFF2-40B4-BE49-F238E27FC236}">
                <a16:creationId xmlns:a16="http://schemas.microsoft.com/office/drawing/2014/main" id="{ECD73F5F-5B43-72FF-5D79-03928CC3B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6AAF4-69B5-E376-9CDB-EAF32A72EFEE}"/>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65645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7CF6-770F-727C-CDC2-288D43DF43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830AC-6170-905A-4E0F-5F717719DF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BA2E2-A57E-ED07-B634-82870D08E28D}"/>
              </a:ext>
            </a:extLst>
          </p:cNvPr>
          <p:cNvSpPr>
            <a:spLocks noGrp="1"/>
          </p:cNvSpPr>
          <p:nvPr>
            <p:ph type="dt" sz="half" idx="10"/>
          </p:nvPr>
        </p:nvSpPr>
        <p:spPr/>
        <p:txBody>
          <a:bodyPr/>
          <a:lstStyle/>
          <a:p>
            <a:fld id="{0071864A-410C-42E1-83D0-35B23C04744E}" type="datetime1">
              <a:rPr lang="en-US" smtClean="0"/>
              <a:t>3/21/2025</a:t>
            </a:fld>
            <a:endParaRPr lang="en-US"/>
          </a:p>
        </p:txBody>
      </p:sp>
      <p:sp>
        <p:nvSpPr>
          <p:cNvPr id="5" name="Footer Placeholder 4">
            <a:extLst>
              <a:ext uri="{FF2B5EF4-FFF2-40B4-BE49-F238E27FC236}">
                <a16:creationId xmlns:a16="http://schemas.microsoft.com/office/drawing/2014/main" id="{39679602-B26F-428E-0761-DD09A7432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3E014-2A3F-1200-593A-274B321B721F}"/>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1973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0D3F-144A-17E2-EA67-FD2E3919C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769DF1-9F4A-2763-A584-A44253A936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5E04E-5A0A-5549-F762-EB233041146C}"/>
              </a:ext>
            </a:extLst>
          </p:cNvPr>
          <p:cNvSpPr>
            <a:spLocks noGrp="1"/>
          </p:cNvSpPr>
          <p:nvPr>
            <p:ph type="dt" sz="half" idx="10"/>
          </p:nvPr>
        </p:nvSpPr>
        <p:spPr/>
        <p:txBody>
          <a:bodyPr/>
          <a:lstStyle/>
          <a:p>
            <a:fld id="{18280C50-C613-4C4D-B627-2F60146CA61B}" type="datetime1">
              <a:rPr lang="en-US" smtClean="0"/>
              <a:t>3/21/2025</a:t>
            </a:fld>
            <a:endParaRPr lang="en-US"/>
          </a:p>
        </p:txBody>
      </p:sp>
      <p:sp>
        <p:nvSpPr>
          <p:cNvPr id="5" name="Footer Placeholder 4">
            <a:extLst>
              <a:ext uri="{FF2B5EF4-FFF2-40B4-BE49-F238E27FC236}">
                <a16:creationId xmlns:a16="http://schemas.microsoft.com/office/drawing/2014/main" id="{0B39D611-4878-E34E-3B15-3AC0762DD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4E85C-DF47-8D7C-7F12-1561A9F634BE}"/>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248221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CA18-6D75-276B-3CA5-18EFE5810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07B48-FABC-4EC1-88B2-223657A52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2BDE27-1834-3AB0-CF9B-67B65AC696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EF43A9-B78A-70AC-1FC2-682050103F4A}"/>
              </a:ext>
            </a:extLst>
          </p:cNvPr>
          <p:cNvSpPr>
            <a:spLocks noGrp="1"/>
          </p:cNvSpPr>
          <p:nvPr>
            <p:ph type="dt" sz="half" idx="10"/>
          </p:nvPr>
        </p:nvSpPr>
        <p:spPr/>
        <p:txBody>
          <a:bodyPr/>
          <a:lstStyle/>
          <a:p>
            <a:fld id="{31B1BE62-EFD7-4D34-BF65-6D1F97FCC1DA}" type="datetime1">
              <a:rPr lang="en-US" smtClean="0"/>
              <a:t>3/21/2025</a:t>
            </a:fld>
            <a:endParaRPr lang="en-US"/>
          </a:p>
        </p:txBody>
      </p:sp>
      <p:sp>
        <p:nvSpPr>
          <p:cNvPr id="6" name="Footer Placeholder 5">
            <a:extLst>
              <a:ext uri="{FF2B5EF4-FFF2-40B4-BE49-F238E27FC236}">
                <a16:creationId xmlns:a16="http://schemas.microsoft.com/office/drawing/2014/main" id="{7223F849-B2C1-94DE-45AB-C0806105D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8B9F7-1EA9-A203-6554-3931BF543A6F}"/>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80461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3647-BB52-0796-8797-1941B3867B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F02D8-5884-CB8B-B38C-1C2CA552B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2E21C8-A147-F9B8-B724-4F377AEECA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BA1287-C26D-5E39-4655-863967F42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A78CB4-6876-908E-A2C3-FAE2DD9BE4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27854-6074-4C31-DB04-890CD235719C}"/>
              </a:ext>
            </a:extLst>
          </p:cNvPr>
          <p:cNvSpPr>
            <a:spLocks noGrp="1"/>
          </p:cNvSpPr>
          <p:nvPr>
            <p:ph type="dt" sz="half" idx="10"/>
          </p:nvPr>
        </p:nvSpPr>
        <p:spPr/>
        <p:txBody>
          <a:bodyPr/>
          <a:lstStyle/>
          <a:p>
            <a:fld id="{F55FAD93-B2EA-491C-A5F4-8BE8616232CB}" type="datetime1">
              <a:rPr lang="en-US" smtClean="0"/>
              <a:t>3/21/2025</a:t>
            </a:fld>
            <a:endParaRPr lang="en-US"/>
          </a:p>
        </p:txBody>
      </p:sp>
      <p:sp>
        <p:nvSpPr>
          <p:cNvPr id="8" name="Footer Placeholder 7">
            <a:extLst>
              <a:ext uri="{FF2B5EF4-FFF2-40B4-BE49-F238E27FC236}">
                <a16:creationId xmlns:a16="http://schemas.microsoft.com/office/drawing/2014/main" id="{D217AC0B-9704-F5E4-3C6B-AE8C50EBD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45A754-F7F4-F27E-255A-64768F7F7840}"/>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360864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4AF2-4B67-597C-6AC8-CF36CAAAC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DCD174-5DBA-8064-0EA4-4E1A59DEDCC9}"/>
              </a:ext>
            </a:extLst>
          </p:cNvPr>
          <p:cNvSpPr>
            <a:spLocks noGrp="1"/>
          </p:cNvSpPr>
          <p:nvPr>
            <p:ph type="dt" sz="half" idx="10"/>
          </p:nvPr>
        </p:nvSpPr>
        <p:spPr/>
        <p:txBody>
          <a:bodyPr/>
          <a:lstStyle/>
          <a:p>
            <a:fld id="{5167A60B-B5FF-4C0C-A5BC-D5D1FC55B1F8}" type="datetime1">
              <a:rPr lang="en-US" smtClean="0"/>
              <a:t>3/21/2025</a:t>
            </a:fld>
            <a:endParaRPr lang="en-US"/>
          </a:p>
        </p:txBody>
      </p:sp>
      <p:sp>
        <p:nvSpPr>
          <p:cNvPr id="4" name="Footer Placeholder 3">
            <a:extLst>
              <a:ext uri="{FF2B5EF4-FFF2-40B4-BE49-F238E27FC236}">
                <a16:creationId xmlns:a16="http://schemas.microsoft.com/office/drawing/2014/main" id="{C1CF7A92-B468-CA37-B5EE-C96A34B23C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8E2B-10E5-BD0A-0EDD-8A0854D6A253}"/>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250013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A647A-F3ED-51BD-38B2-81F84DE50F67}"/>
              </a:ext>
            </a:extLst>
          </p:cNvPr>
          <p:cNvSpPr>
            <a:spLocks noGrp="1"/>
          </p:cNvSpPr>
          <p:nvPr>
            <p:ph type="dt" sz="half" idx="10"/>
          </p:nvPr>
        </p:nvSpPr>
        <p:spPr/>
        <p:txBody>
          <a:bodyPr/>
          <a:lstStyle/>
          <a:p>
            <a:fld id="{91288B20-68DD-4193-B34F-EAF96DC00CA1}" type="datetime1">
              <a:rPr lang="en-US" smtClean="0"/>
              <a:t>3/21/2025</a:t>
            </a:fld>
            <a:endParaRPr lang="en-US"/>
          </a:p>
        </p:txBody>
      </p:sp>
      <p:sp>
        <p:nvSpPr>
          <p:cNvPr id="3" name="Footer Placeholder 2">
            <a:extLst>
              <a:ext uri="{FF2B5EF4-FFF2-40B4-BE49-F238E27FC236}">
                <a16:creationId xmlns:a16="http://schemas.microsoft.com/office/drawing/2014/main" id="{3BED3D2A-AB0C-2B49-A183-D76A9E5F56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B220BB-CEC8-411F-1ECA-EB3CE9B293ED}"/>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187134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BE42-E2AB-CC29-A13B-B4F374FF5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40F321-6855-B4F8-6AB1-82EBF4607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78ED6-C34A-EC35-501B-426F33C33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8AC5D-BBAC-98A0-478A-D330ACE0EF29}"/>
              </a:ext>
            </a:extLst>
          </p:cNvPr>
          <p:cNvSpPr>
            <a:spLocks noGrp="1"/>
          </p:cNvSpPr>
          <p:nvPr>
            <p:ph type="dt" sz="half" idx="10"/>
          </p:nvPr>
        </p:nvSpPr>
        <p:spPr/>
        <p:txBody>
          <a:bodyPr/>
          <a:lstStyle/>
          <a:p>
            <a:fld id="{28F26091-FA87-4AEA-AB6F-329641007320}" type="datetime1">
              <a:rPr lang="en-US" smtClean="0"/>
              <a:t>3/21/2025</a:t>
            </a:fld>
            <a:endParaRPr lang="en-US"/>
          </a:p>
        </p:txBody>
      </p:sp>
      <p:sp>
        <p:nvSpPr>
          <p:cNvPr id="6" name="Footer Placeholder 5">
            <a:extLst>
              <a:ext uri="{FF2B5EF4-FFF2-40B4-BE49-F238E27FC236}">
                <a16:creationId xmlns:a16="http://schemas.microsoft.com/office/drawing/2014/main" id="{297886D8-60DC-DD5F-3E08-09FB917E2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2EC13-D433-4369-8EF0-233041F089DB}"/>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17710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A74F-39BE-A5A9-CFAE-BBFCC8F7F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A688D4-6510-54F8-92CF-EF144EAB9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146D50-E0EB-8ED2-9540-D77317E93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6DD7F-C4EB-C2F8-A6D8-5AC6AB1D915E}"/>
              </a:ext>
            </a:extLst>
          </p:cNvPr>
          <p:cNvSpPr>
            <a:spLocks noGrp="1"/>
          </p:cNvSpPr>
          <p:nvPr>
            <p:ph type="dt" sz="half" idx="10"/>
          </p:nvPr>
        </p:nvSpPr>
        <p:spPr/>
        <p:txBody>
          <a:bodyPr/>
          <a:lstStyle/>
          <a:p>
            <a:fld id="{AFAF98EF-1D96-4007-9542-449CEC48DB4B}" type="datetime1">
              <a:rPr lang="en-US" smtClean="0"/>
              <a:t>3/21/2025</a:t>
            </a:fld>
            <a:endParaRPr lang="en-US"/>
          </a:p>
        </p:txBody>
      </p:sp>
      <p:sp>
        <p:nvSpPr>
          <p:cNvPr id="6" name="Footer Placeholder 5">
            <a:extLst>
              <a:ext uri="{FF2B5EF4-FFF2-40B4-BE49-F238E27FC236}">
                <a16:creationId xmlns:a16="http://schemas.microsoft.com/office/drawing/2014/main" id="{7B62A153-484D-8604-F375-6F9D34DA2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289B1-5450-1592-0E62-9B5000F5DADC}"/>
              </a:ext>
            </a:extLst>
          </p:cNvPr>
          <p:cNvSpPr>
            <a:spLocks noGrp="1"/>
          </p:cNvSpPr>
          <p:nvPr>
            <p:ph type="sldNum" sz="quarter" idx="12"/>
          </p:nvPr>
        </p:nvSpPr>
        <p:spPr/>
        <p:txBody>
          <a:bodyPr/>
          <a:lstStyle/>
          <a:p>
            <a:fld id="{752787BE-89E8-42AD-BD56-DE217AD3407F}" type="slidenum">
              <a:rPr lang="en-US" smtClean="0"/>
              <a:t>‹#›</a:t>
            </a:fld>
            <a:endParaRPr lang="en-US"/>
          </a:p>
        </p:txBody>
      </p:sp>
    </p:spTree>
    <p:extLst>
      <p:ext uri="{BB962C8B-B14F-4D97-AF65-F5344CB8AC3E}">
        <p14:creationId xmlns:p14="http://schemas.microsoft.com/office/powerpoint/2010/main" val="359174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56B80-1221-3859-7EC1-5C000801F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A20F58-DF4B-D61B-8516-0D606FA9B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F16C0-0CE7-3344-F93E-DB76AB349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3177D-FE32-421F-A103-9053D7E5AB05}" type="datetime1">
              <a:rPr lang="en-US" smtClean="0"/>
              <a:t>3/21/2025</a:t>
            </a:fld>
            <a:endParaRPr lang="en-US"/>
          </a:p>
        </p:txBody>
      </p:sp>
      <p:sp>
        <p:nvSpPr>
          <p:cNvPr id="5" name="Footer Placeholder 4">
            <a:extLst>
              <a:ext uri="{FF2B5EF4-FFF2-40B4-BE49-F238E27FC236}">
                <a16:creationId xmlns:a16="http://schemas.microsoft.com/office/drawing/2014/main" id="{6AFB8137-93EC-0F7E-22CF-3EA4A0996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10D231-95B8-3862-6F4B-32C5CD890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787BE-89E8-42AD-BD56-DE217AD3407F}" type="slidenum">
              <a:rPr lang="en-US" smtClean="0"/>
              <a:t>‹#›</a:t>
            </a:fld>
            <a:endParaRPr lang="en-US"/>
          </a:p>
        </p:txBody>
      </p:sp>
    </p:spTree>
    <p:extLst>
      <p:ext uri="{BB962C8B-B14F-4D97-AF65-F5344CB8AC3E}">
        <p14:creationId xmlns:p14="http://schemas.microsoft.com/office/powerpoint/2010/main" val="132621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FE51-1636-40A5-38EB-144D46746B78}"/>
              </a:ext>
            </a:extLst>
          </p:cNvPr>
          <p:cNvSpPr>
            <a:spLocks noGrp="1"/>
          </p:cNvSpPr>
          <p:nvPr>
            <p:ph type="ctrTitle"/>
          </p:nvPr>
        </p:nvSpPr>
        <p:spPr>
          <a:xfrm>
            <a:off x="1524000" y="1497664"/>
            <a:ext cx="9144000" cy="2387600"/>
          </a:xfrm>
        </p:spPr>
        <p:txBody>
          <a:bodyPr>
            <a:normAutofit fontScale="90000"/>
          </a:bodyPr>
          <a:lstStyle/>
          <a:p>
            <a:r>
              <a:rPr lang="en-US" b="1" dirty="0"/>
              <a:t>AI and Data Science Relationship, Role, History, Branches, Applications.</a:t>
            </a:r>
          </a:p>
        </p:txBody>
      </p:sp>
    </p:spTree>
    <p:extLst>
      <p:ext uri="{BB962C8B-B14F-4D97-AF65-F5344CB8AC3E}">
        <p14:creationId xmlns:p14="http://schemas.microsoft.com/office/powerpoint/2010/main" val="95777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70FC76-8EEF-0F1B-8790-32BD2DABA1AA}"/>
              </a:ext>
            </a:extLst>
          </p:cNvPr>
          <p:cNvSpPr/>
          <p:nvPr/>
        </p:nvSpPr>
        <p:spPr>
          <a:xfrm>
            <a:off x="1524000" y="206477"/>
            <a:ext cx="8023123" cy="953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Artificial Intelligence </a:t>
            </a:r>
            <a:endParaRPr lang="en-US" sz="3600" dirty="0"/>
          </a:p>
        </p:txBody>
      </p:sp>
      <p:sp>
        <p:nvSpPr>
          <p:cNvPr id="3" name="TextBox 2">
            <a:extLst>
              <a:ext uri="{FF2B5EF4-FFF2-40B4-BE49-F238E27FC236}">
                <a16:creationId xmlns:a16="http://schemas.microsoft.com/office/drawing/2014/main" id="{6FD9B4C4-45A4-9D6A-D9AB-861FF3A4125F}"/>
              </a:ext>
            </a:extLst>
          </p:cNvPr>
          <p:cNvSpPr txBox="1"/>
          <p:nvPr/>
        </p:nvSpPr>
        <p:spPr>
          <a:xfrm>
            <a:off x="727586" y="1287629"/>
            <a:ext cx="10530350" cy="1384995"/>
          </a:xfrm>
          <a:prstGeom prst="rect">
            <a:avLst/>
          </a:prstGeom>
          <a:noFill/>
        </p:spPr>
        <p:txBody>
          <a:bodyPr wrap="square">
            <a:spAutoFit/>
          </a:bodyPr>
          <a:lstStyle/>
          <a:p>
            <a:pPr algn="just"/>
            <a:r>
              <a:rPr lang="en-US" sz="2800" b="1" dirty="0"/>
              <a:t>Artificial Intelligence (AI) is the simulation of human intelligence in machines, enabling them to perform tasks such as learning, reasoning, problem-solving, perception, and language understanding.</a:t>
            </a:r>
          </a:p>
        </p:txBody>
      </p:sp>
      <p:sp>
        <p:nvSpPr>
          <p:cNvPr id="8" name="TextBox 7">
            <a:extLst>
              <a:ext uri="{FF2B5EF4-FFF2-40B4-BE49-F238E27FC236}">
                <a16:creationId xmlns:a16="http://schemas.microsoft.com/office/drawing/2014/main" id="{E93BDE02-655A-0D78-B42A-B4049A154AD2}"/>
              </a:ext>
            </a:extLst>
          </p:cNvPr>
          <p:cNvSpPr txBox="1"/>
          <p:nvPr/>
        </p:nvSpPr>
        <p:spPr>
          <a:xfrm>
            <a:off x="717755" y="2800382"/>
            <a:ext cx="10756490" cy="1384995"/>
          </a:xfrm>
          <a:prstGeom prst="rect">
            <a:avLst/>
          </a:prstGeom>
          <a:noFill/>
        </p:spPr>
        <p:txBody>
          <a:bodyPr wrap="square">
            <a:spAutoFit/>
          </a:bodyPr>
          <a:lstStyle/>
          <a:p>
            <a:pPr algn="justLow"/>
            <a:r>
              <a:rPr lang="en-US" sz="2800" b="1" i="0" dirty="0">
                <a:effectLst/>
                <a:latin typeface="Google Sans"/>
              </a:rPr>
              <a:t>"AI" stands for </a:t>
            </a:r>
            <a:r>
              <a:rPr lang="en-US" sz="2800" b="1" dirty="0"/>
              <a:t>Artificial Intelligence</a:t>
            </a:r>
            <a:r>
              <a:rPr lang="en-US" sz="2800" b="1" i="0" dirty="0">
                <a:effectLst/>
                <a:latin typeface="Google Sans"/>
              </a:rPr>
              <a:t>, which refers to the ability of computer systems to perform tasks that typically require human intelligence, such as learning, problem-solving, and decision-making</a:t>
            </a:r>
            <a:endParaRPr lang="en-US" sz="2800" b="1" dirty="0"/>
          </a:p>
        </p:txBody>
      </p:sp>
      <p:pic>
        <p:nvPicPr>
          <p:cNvPr id="1026" name="Picture 2" descr="What is AI">
            <a:extLst>
              <a:ext uri="{FF2B5EF4-FFF2-40B4-BE49-F238E27FC236}">
                <a16:creationId xmlns:a16="http://schemas.microsoft.com/office/drawing/2014/main" id="{7010657C-7548-9368-A7B9-157B9B3E2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007" y="4185377"/>
            <a:ext cx="2243546" cy="237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74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48621-22F3-804D-3496-7207C4ACA22B}"/>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71B65EB-02B9-DB56-2677-4604AE804383}"/>
              </a:ext>
            </a:extLst>
          </p:cNvPr>
          <p:cNvSpPr/>
          <p:nvPr/>
        </p:nvSpPr>
        <p:spPr>
          <a:xfrm>
            <a:off x="1524000" y="206477"/>
            <a:ext cx="8023123" cy="953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History of AI</a:t>
            </a:r>
          </a:p>
        </p:txBody>
      </p:sp>
      <p:sp>
        <p:nvSpPr>
          <p:cNvPr id="4" name="TextBox 3">
            <a:extLst>
              <a:ext uri="{FF2B5EF4-FFF2-40B4-BE49-F238E27FC236}">
                <a16:creationId xmlns:a16="http://schemas.microsoft.com/office/drawing/2014/main" id="{340905F3-394A-8BD4-E181-2145CD7FB801}"/>
              </a:ext>
            </a:extLst>
          </p:cNvPr>
          <p:cNvSpPr txBox="1"/>
          <p:nvPr/>
        </p:nvSpPr>
        <p:spPr>
          <a:xfrm>
            <a:off x="471947" y="1374930"/>
            <a:ext cx="10913807" cy="2585323"/>
          </a:xfrm>
          <a:prstGeom prst="rect">
            <a:avLst/>
          </a:prstGeom>
          <a:noFill/>
        </p:spPr>
        <p:txBody>
          <a:bodyPr wrap="square">
            <a:spAutoFit/>
          </a:bodyPr>
          <a:lstStyle/>
          <a:p>
            <a:pPr algn="just">
              <a:buNone/>
            </a:pPr>
            <a:r>
              <a:rPr lang="en-US" dirty="0"/>
              <a:t>Artificial Intelligence (AI) has its roots in the 1950s when the concept of machines mimicking human intelligence was first explored. The term </a:t>
            </a:r>
            <a:r>
              <a:rPr lang="en-US" b="1" dirty="0"/>
              <a:t>"Artificial Intelligence"</a:t>
            </a:r>
            <a:r>
              <a:rPr lang="en-US" dirty="0"/>
              <a:t> was coined by </a:t>
            </a:r>
            <a:r>
              <a:rPr lang="en-US" b="1" dirty="0"/>
              <a:t>John McCarthy</a:t>
            </a:r>
            <a:r>
              <a:rPr lang="en-US" dirty="0"/>
              <a:t> in 1956 during the Dartmouth Conference, which marked the formal beginning of AI as a field of study. Early AI research focused on symbolic reasoning and problem-solving, leading to the development of expert systems in the 1970s and 1980s. The field later advanced with machine learning, neural networks, and deep learning, leading to modern AI applications like natural language processing, computer vision, and large language models.</a:t>
            </a:r>
          </a:p>
          <a:p>
            <a:pPr>
              <a:buNone/>
            </a:pPr>
            <a:r>
              <a:rPr lang="en-US" b="1" dirty="0"/>
              <a:t>Father of AI</a:t>
            </a:r>
          </a:p>
          <a:p>
            <a:r>
              <a:rPr lang="en-US" b="1" dirty="0"/>
              <a:t>John McCarthy</a:t>
            </a:r>
            <a:r>
              <a:rPr lang="en-US" dirty="0"/>
              <a:t> is known as the "Father of AI" for his pioneering contributions, including the development of the Lisp programming language and his work on AI problem-solving techniques.</a:t>
            </a:r>
          </a:p>
        </p:txBody>
      </p:sp>
      <p:pic>
        <p:nvPicPr>
          <p:cNvPr id="2050" name="Picture 2" descr="What is the History of artificial intelligence? And the earliest discoveries">
            <a:extLst>
              <a:ext uri="{FF2B5EF4-FFF2-40B4-BE49-F238E27FC236}">
                <a16:creationId xmlns:a16="http://schemas.microsoft.com/office/drawing/2014/main" id="{C220CEA2-C730-C32D-4737-6837EC236E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764" b="19545"/>
          <a:stretch/>
        </p:blipFill>
        <p:spPr bwMode="auto">
          <a:xfrm>
            <a:off x="1178641" y="4041058"/>
            <a:ext cx="9135397" cy="2356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64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6B157-4A22-9A3E-02F3-214866CE45A1}"/>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80433B3-4D13-3DBB-2077-13546849227B}"/>
              </a:ext>
            </a:extLst>
          </p:cNvPr>
          <p:cNvSpPr/>
          <p:nvPr/>
        </p:nvSpPr>
        <p:spPr>
          <a:xfrm>
            <a:off x="1524000" y="206477"/>
            <a:ext cx="8023123" cy="953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en-US" sz="3600" b="1" dirty="0"/>
              <a:t>Branches of AI</a:t>
            </a:r>
          </a:p>
        </p:txBody>
      </p:sp>
      <p:pic>
        <p:nvPicPr>
          <p:cNvPr id="4100" name="Picture 4" descr="AI and related (sub)fields | Download Scientific Diagram">
            <a:extLst>
              <a:ext uri="{FF2B5EF4-FFF2-40B4-BE49-F238E27FC236}">
                <a16:creationId xmlns:a16="http://schemas.microsoft.com/office/drawing/2014/main" id="{6B0C4441-3D61-8B51-1B00-BF5341FF7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786" y="1386349"/>
            <a:ext cx="4510626"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65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9A4F3-88A8-F051-04F8-0D02805FE35F}"/>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440556C-3852-8D18-56EC-0D616CF22B18}"/>
              </a:ext>
            </a:extLst>
          </p:cNvPr>
          <p:cNvSpPr/>
          <p:nvPr/>
        </p:nvSpPr>
        <p:spPr>
          <a:xfrm>
            <a:off x="1524000" y="206477"/>
            <a:ext cx="8023123" cy="953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en-US" sz="3600" b="1" dirty="0"/>
              <a:t>Branches of AI</a:t>
            </a:r>
          </a:p>
        </p:txBody>
      </p:sp>
      <p:sp>
        <p:nvSpPr>
          <p:cNvPr id="3" name="TextBox 2">
            <a:extLst>
              <a:ext uri="{FF2B5EF4-FFF2-40B4-BE49-F238E27FC236}">
                <a16:creationId xmlns:a16="http://schemas.microsoft.com/office/drawing/2014/main" id="{F1AC6E41-BF1F-DBDE-70A3-46981D5DB3DB}"/>
              </a:ext>
            </a:extLst>
          </p:cNvPr>
          <p:cNvSpPr txBox="1"/>
          <p:nvPr/>
        </p:nvSpPr>
        <p:spPr>
          <a:xfrm>
            <a:off x="275304" y="1443841"/>
            <a:ext cx="11415251" cy="5016758"/>
          </a:xfrm>
          <a:prstGeom prst="rect">
            <a:avLst/>
          </a:prstGeom>
          <a:noFill/>
        </p:spPr>
        <p:txBody>
          <a:bodyPr wrap="square">
            <a:spAutoFit/>
          </a:bodyPr>
          <a:lstStyle/>
          <a:p>
            <a:pPr algn="just">
              <a:buNone/>
            </a:pPr>
            <a:r>
              <a:rPr lang="en-US" sz="1600" dirty="0"/>
              <a:t>Artificial Intelligence (AI) is a vast field with multiple branches, each focusing on different aspects of intelligent systems. Here are the major branches of AI:</a:t>
            </a:r>
          </a:p>
          <a:p>
            <a:pPr algn="just">
              <a:buFont typeface="+mj-lt"/>
              <a:buAutoNum type="arabicPeriod"/>
            </a:pPr>
            <a:r>
              <a:rPr lang="en-US" sz="1600" b="1" dirty="0"/>
              <a:t>Machine Learning (ML)</a:t>
            </a:r>
            <a:r>
              <a:rPr lang="en-US" sz="1600" dirty="0"/>
              <a:t> – Enables machines to learn from data and make predictions without explicit programming. Examples: Supervised, Unsupervised, and Reinforcement Learning.</a:t>
            </a:r>
          </a:p>
          <a:p>
            <a:pPr algn="just">
              <a:buFont typeface="+mj-lt"/>
              <a:buAutoNum type="arabicPeriod"/>
            </a:pPr>
            <a:r>
              <a:rPr lang="en-US" sz="1600" b="1" dirty="0"/>
              <a:t>Deep Learning (DL)</a:t>
            </a:r>
            <a:r>
              <a:rPr lang="en-US" sz="1600" dirty="0"/>
              <a:t> – A subset of ML that uses artificial neural networks to process large amounts of data and recognize patterns. Used in speech recognition, image processing, and NLP.</a:t>
            </a:r>
          </a:p>
          <a:p>
            <a:pPr algn="just">
              <a:buFont typeface="+mj-lt"/>
              <a:buAutoNum type="arabicPeriod"/>
            </a:pPr>
            <a:r>
              <a:rPr lang="en-US" sz="1600" b="1" dirty="0"/>
              <a:t>Natural Language Processing (NLP)</a:t>
            </a:r>
            <a:r>
              <a:rPr lang="en-US" sz="1600" dirty="0"/>
              <a:t> – Deals with understanding and processing human language. Examples: Chatbots, sentiment analysis, machine translation.</a:t>
            </a:r>
          </a:p>
          <a:p>
            <a:pPr algn="just">
              <a:buFont typeface="+mj-lt"/>
              <a:buAutoNum type="arabicPeriod"/>
            </a:pPr>
            <a:r>
              <a:rPr lang="en-US" sz="1600" b="1" dirty="0"/>
              <a:t>Computer Vision</a:t>
            </a:r>
            <a:r>
              <a:rPr lang="en-US" sz="1600" dirty="0"/>
              <a:t> – Enables machines to interpret and analyze visual data from images or videos. Examples: Facial recognition, object detection, autonomous vehicles.</a:t>
            </a:r>
          </a:p>
          <a:p>
            <a:pPr algn="just">
              <a:buFont typeface="+mj-lt"/>
              <a:buAutoNum type="arabicPeriod"/>
            </a:pPr>
            <a:r>
              <a:rPr lang="en-US" sz="1600" b="1" dirty="0"/>
              <a:t>Robotics</a:t>
            </a:r>
            <a:r>
              <a:rPr lang="en-US" sz="1600" dirty="0"/>
              <a:t> – Focuses on designing and developing robots that can perform tasks autonomously or semi-autonomously. Used in manufacturing, healthcare, and space exploration.</a:t>
            </a:r>
          </a:p>
          <a:p>
            <a:pPr algn="just">
              <a:buFont typeface="+mj-lt"/>
              <a:buAutoNum type="arabicPeriod"/>
            </a:pPr>
            <a:r>
              <a:rPr lang="en-US" sz="1600" b="1" dirty="0"/>
              <a:t>Expert Systems</a:t>
            </a:r>
            <a:r>
              <a:rPr lang="en-US" sz="1600" dirty="0"/>
              <a:t> – AI systems that mimic human decision-making by using a knowledge base and inference rules. Used in medical diagnosis, finance, and troubleshooting.</a:t>
            </a:r>
          </a:p>
          <a:p>
            <a:pPr algn="just">
              <a:buFont typeface="+mj-lt"/>
              <a:buAutoNum type="arabicPeriod"/>
            </a:pPr>
            <a:r>
              <a:rPr lang="en-US" sz="1600" b="1" dirty="0"/>
              <a:t>Fuzzy Logic</a:t>
            </a:r>
            <a:r>
              <a:rPr lang="en-US" sz="1600" dirty="0"/>
              <a:t> – A reasoning method that handles uncertainty and imprecision, used in control systems and automation.</a:t>
            </a:r>
          </a:p>
          <a:p>
            <a:pPr algn="just">
              <a:buFont typeface="+mj-lt"/>
              <a:buAutoNum type="arabicPeriod"/>
            </a:pPr>
            <a:r>
              <a:rPr lang="en-US" sz="1600" b="1" dirty="0"/>
              <a:t>Reinforcement Learning (RL)</a:t>
            </a:r>
            <a:r>
              <a:rPr lang="en-US" sz="1600" dirty="0"/>
              <a:t> – A subset of ML where an agent learns by interacting with an environment through rewards and penalties. Used in gaming, robotics, and self-driving cars.</a:t>
            </a:r>
          </a:p>
          <a:p>
            <a:pPr algn="just">
              <a:buFont typeface="+mj-lt"/>
              <a:buAutoNum type="arabicPeriod"/>
            </a:pPr>
            <a:r>
              <a:rPr lang="en-US" sz="1600" b="1" dirty="0"/>
              <a:t>Speech Recognition</a:t>
            </a:r>
            <a:r>
              <a:rPr lang="en-US" sz="1600" dirty="0"/>
              <a:t> – Converts spoken language into text and enables voice assistants like Siri, Alexa, and Google Assistant.</a:t>
            </a:r>
          </a:p>
          <a:p>
            <a:pPr algn="just">
              <a:buFont typeface="+mj-lt"/>
              <a:buAutoNum type="arabicPeriod"/>
            </a:pPr>
            <a:r>
              <a:rPr lang="en-US" sz="1600" b="1" dirty="0"/>
              <a:t>Generative AI</a:t>
            </a:r>
            <a:r>
              <a:rPr lang="en-US" sz="1600" dirty="0"/>
              <a:t> – Involves models that generate new content, such as text, images, and music. Examples: ChatGPT, Stable Diffusion, and DALL·E.</a:t>
            </a:r>
          </a:p>
        </p:txBody>
      </p:sp>
    </p:spTree>
    <p:extLst>
      <p:ext uri="{BB962C8B-B14F-4D97-AF65-F5344CB8AC3E}">
        <p14:creationId xmlns:p14="http://schemas.microsoft.com/office/powerpoint/2010/main" val="119664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0A89A-0E40-886B-8D1F-7B220934054D}"/>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FCD1A52-8960-D546-F750-AE6C51C055EB}"/>
              </a:ext>
            </a:extLst>
          </p:cNvPr>
          <p:cNvSpPr/>
          <p:nvPr/>
        </p:nvSpPr>
        <p:spPr>
          <a:xfrm>
            <a:off x="1941868" y="206477"/>
            <a:ext cx="8023123" cy="953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en-US" sz="3600" b="1" dirty="0"/>
              <a:t>Applications of AI</a:t>
            </a:r>
          </a:p>
        </p:txBody>
      </p:sp>
      <p:sp>
        <p:nvSpPr>
          <p:cNvPr id="4" name="TextBox 3">
            <a:extLst>
              <a:ext uri="{FF2B5EF4-FFF2-40B4-BE49-F238E27FC236}">
                <a16:creationId xmlns:a16="http://schemas.microsoft.com/office/drawing/2014/main" id="{215C3053-9850-9A59-B225-5AA30CAB23F5}"/>
              </a:ext>
            </a:extLst>
          </p:cNvPr>
          <p:cNvSpPr txBox="1"/>
          <p:nvPr/>
        </p:nvSpPr>
        <p:spPr>
          <a:xfrm>
            <a:off x="309715" y="1283049"/>
            <a:ext cx="11572569" cy="2862322"/>
          </a:xfrm>
          <a:prstGeom prst="rect">
            <a:avLst/>
          </a:prstGeom>
          <a:noFill/>
        </p:spPr>
        <p:txBody>
          <a:bodyPr wrap="square">
            <a:spAutoFit/>
          </a:bodyPr>
          <a:lstStyle/>
          <a:p>
            <a:pPr algn="just">
              <a:buFont typeface="+mj-lt"/>
              <a:buAutoNum type="arabicPeriod"/>
            </a:pPr>
            <a:r>
              <a:rPr lang="en-US" b="1" dirty="0"/>
              <a:t>Healthcare</a:t>
            </a:r>
            <a:r>
              <a:rPr lang="en-US" dirty="0"/>
              <a:t> 🏥 – AI is used for disease diagnosis, medical imaging analysis, drug discovery, and personalized treatment plans. Example: AI-powered tools like IBM Watson assist doctors in diagnosing diseases.</a:t>
            </a:r>
          </a:p>
          <a:p>
            <a:pPr algn="just">
              <a:buFont typeface="+mj-lt"/>
              <a:buAutoNum type="arabicPeriod"/>
            </a:pPr>
            <a:r>
              <a:rPr lang="en-US" b="1" dirty="0"/>
              <a:t>Finance</a:t>
            </a:r>
            <a:r>
              <a:rPr lang="en-US" dirty="0"/>
              <a:t> 💰 – AI helps in fraud detection, algorithmic trading, risk assessment, and customer service through chatbots. Example: AI-driven fraud detection systems in banking analyze transactions for suspicious activities.</a:t>
            </a:r>
          </a:p>
          <a:p>
            <a:pPr algn="just">
              <a:buFont typeface="+mj-lt"/>
              <a:buAutoNum type="arabicPeriod"/>
            </a:pPr>
            <a:r>
              <a:rPr lang="en-US" b="1" dirty="0"/>
              <a:t>Autonomous Vehicles</a:t>
            </a:r>
            <a:r>
              <a:rPr lang="en-US" dirty="0"/>
              <a:t> 🚗 – AI enables self-driving cars to detect objects, interpret traffic signals, and make driving decisions. Example: Tesla’s Autopilot uses AI for navigation and autonomous driving.</a:t>
            </a:r>
          </a:p>
          <a:p>
            <a:pPr algn="just">
              <a:buFont typeface="+mj-lt"/>
              <a:buAutoNum type="arabicPeriod"/>
            </a:pPr>
            <a:r>
              <a:rPr lang="en-US" b="1" dirty="0"/>
              <a:t>E-Commerce &amp; Marketing</a:t>
            </a:r>
            <a:r>
              <a:rPr lang="en-US" dirty="0"/>
              <a:t> 🛍️ – AI powers recommendation systems, chatbots, and customer sentiment analysis. Example: Amazon and Netflix use AI to suggest products and movies based on user behavior.</a:t>
            </a:r>
          </a:p>
          <a:p>
            <a:pPr algn="just">
              <a:buFont typeface="+mj-lt"/>
              <a:buAutoNum type="arabicPeriod"/>
            </a:pPr>
            <a:r>
              <a:rPr lang="en-US" b="1" dirty="0"/>
              <a:t>Natural Language Processing (NLP)</a:t>
            </a:r>
            <a:r>
              <a:rPr lang="en-US" dirty="0"/>
              <a:t> 🗣️ – AI is used in virtual assistants, machine translation, and sentiment analysis. Example: ChatGPT and Google Translate utilize AI to process and generate human-like language.</a:t>
            </a:r>
          </a:p>
        </p:txBody>
      </p:sp>
      <p:pic>
        <p:nvPicPr>
          <p:cNvPr id="5122" name="Picture 2" descr="Top 7 AI Applications in 2023">
            <a:extLst>
              <a:ext uri="{FF2B5EF4-FFF2-40B4-BE49-F238E27FC236}">
                <a16:creationId xmlns:a16="http://schemas.microsoft.com/office/drawing/2014/main" id="{61750614-80AB-8562-27DD-376D176A5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703" y="4268214"/>
            <a:ext cx="3679451" cy="2069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0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3953E-792D-DB05-7B55-486F97131245}"/>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DA8DA87-1A36-5C6D-FD9A-11D23F2165CB}"/>
              </a:ext>
            </a:extLst>
          </p:cNvPr>
          <p:cNvSpPr/>
          <p:nvPr/>
        </p:nvSpPr>
        <p:spPr>
          <a:xfrm>
            <a:off x="1927120" y="176980"/>
            <a:ext cx="8023123" cy="953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en-US" sz="3600" b="1" dirty="0"/>
              <a:t>Relation Between AI and Data Science</a:t>
            </a:r>
          </a:p>
        </p:txBody>
      </p:sp>
      <p:sp>
        <p:nvSpPr>
          <p:cNvPr id="3" name="TextBox 2">
            <a:extLst>
              <a:ext uri="{FF2B5EF4-FFF2-40B4-BE49-F238E27FC236}">
                <a16:creationId xmlns:a16="http://schemas.microsoft.com/office/drawing/2014/main" id="{9FC7E5B1-E3CA-83C0-E7FF-A0C859D5FC2C}"/>
              </a:ext>
            </a:extLst>
          </p:cNvPr>
          <p:cNvSpPr txBox="1"/>
          <p:nvPr/>
        </p:nvSpPr>
        <p:spPr>
          <a:xfrm>
            <a:off x="491611" y="1237278"/>
            <a:ext cx="11543072" cy="2862322"/>
          </a:xfrm>
          <a:prstGeom prst="rect">
            <a:avLst/>
          </a:prstGeom>
          <a:noFill/>
        </p:spPr>
        <p:txBody>
          <a:bodyPr wrap="square">
            <a:spAutoFit/>
          </a:bodyPr>
          <a:lstStyle/>
          <a:p>
            <a:pPr algn="just">
              <a:buFont typeface="+mj-lt"/>
              <a:buAutoNum type="arabicPeriod"/>
            </a:pPr>
            <a:r>
              <a:rPr lang="en-US" b="1" dirty="0"/>
              <a:t>Data Science is the foundation of AI</a:t>
            </a:r>
            <a:r>
              <a:rPr lang="en-US" dirty="0"/>
              <a:t> – AI models rely on data collected, processed, and analyzed by Data Science.</a:t>
            </a:r>
          </a:p>
          <a:p>
            <a:pPr algn="just">
              <a:buFont typeface="+mj-lt"/>
              <a:buAutoNum type="arabicPeriod"/>
            </a:pPr>
            <a:r>
              <a:rPr lang="en-US" b="1" dirty="0"/>
              <a:t>AI uses Data Science for model training</a:t>
            </a:r>
            <a:r>
              <a:rPr lang="en-US" dirty="0"/>
              <a:t> – Machine learning and deep learning require well-structured data for accurate predictions.</a:t>
            </a:r>
          </a:p>
          <a:p>
            <a:pPr algn="just">
              <a:buFont typeface="+mj-lt"/>
              <a:buAutoNum type="arabicPeriod"/>
            </a:pPr>
            <a:r>
              <a:rPr lang="en-US" b="1" dirty="0"/>
              <a:t>Big Data fuels AI models</a:t>
            </a:r>
            <a:r>
              <a:rPr lang="en-US" dirty="0"/>
              <a:t> – AI thrives on large datasets, and Data Science manages and cleans this data.</a:t>
            </a:r>
          </a:p>
          <a:p>
            <a:pPr algn="just">
              <a:buFont typeface="+mj-lt"/>
              <a:buAutoNum type="arabicPeriod"/>
            </a:pPr>
            <a:r>
              <a:rPr lang="en-US" b="1" dirty="0"/>
              <a:t>AI automates Data Science tasks</a:t>
            </a:r>
            <a:r>
              <a:rPr lang="en-US" dirty="0"/>
              <a:t> – AI-driven tools enhance data processing, anomaly detection, and predictive analytics.</a:t>
            </a:r>
          </a:p>
          <a:p>
            <a:pPr algn="just">
              <a:buFont typeface="+mj-lt"/>
              <a:buAutoNum type="arabicPeriod"/>
            </a:pPr>
            <a:r>
              <a:rPr lang="en-US" b="1" dirty="0"/>
              <a:t>AI and Data Science are applied together</a:t>
            </a:r>
            <a:r>
              <a:rPr lang="en-US" dirty="0"/>
              <a:t> – Used in healthcare, finance, marketing, and self-driving cars.</a:t>
            </a:r>
          </a:p>
          <a:p>
            <a:pPr algn="just">
              <a:buFont typeface="+mj-lt"/>
              <a:buAutoNum type="arabicPeriod"/>
            </a:pPr>
            <a:r>
              <a:rPr lang="en-US" b="1" dirty="0"/>
              <a:t>AI improves Data Science efficiency</a:t>
            </a:r>
            <a:r>
              <a:rPr lang="en-US" dirty="0"/>
              <a:t> – Automates repetitive tasks, allowing Data Scientists to focus on decision-making.</a:t>
            </a:r>
          </a:p>
          <a:p>
            <a:pPr algn="just">
              <a:buFont typeface="+mj-lt"/>
              <a:buAutoNum type="arabicPeriod"/>
            </a:pPr>
            <a:r>
              <a:rPr lang="en-US" b="1" dirty="0"/>
              <a:t>Both fields use Machine Learning techniques</a:t>
            </a:r>
            <a:r>
              <a:rPr lang="en-US" dirty="0"/>
              <a:t> – Data Science extracts insights, and AI applies them for intelligent decision-making.</a:t>
            </a:r>
          </a:p>
        </p:txBody>
      </p:sp>
      <p:pic>
        <p:nvPicPr>
          <p:cNvPr id="6146" name="Picture 2" descr="Artificial Intelligence vs. Machine Learning vs. Data Science | Insights |  DevIQ">
            <a:extLst>
              <a:ext uri="{FF2B5EF4-FFF2-40B4-BE49-F238E27FC236}">
                <a16:creationId xmlns:a16="http://schemas.microsoft.com/office/drawing/2014/main" id="{B07FB029-6050-348F-F9F2-55F1DBB6A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508" y="3880108"/>
            <a:ext cx="3598607" cy="269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451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866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Google Sans</vt:lpstr>
      <vt:lpstr>Office Theme</vt:lpstr>
      <vt:lpstr>AI and Data Science Relationship, Role, History, Branches, Applications.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Noor Saeed</dc:creator>
  <cp:lastModifiedBy>Noor Saeed</cp:lastModifiedBy>
  <cp:revision>6</cp:revision>
  <dcterms:created xsi:type="dcterms:W3CDTF">2025-03-19T17:57:29Z</dcterms:created>
  <dcterms:modified xsi:type="dcterms:W3CDTF">2025-03-21T17:39:35Z</dcterms:modified>
</cp:coreProperties>
</file>