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64" r:id="rId6"/>
    <p:sldId id="259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3T03:23:09.36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2 23209,'28432'0'0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3T03:23:21.14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66 24397,'28569'0'0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3T03:23:28.20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19744,'28377'83'0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3T03:23:36.49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0 301 24218,'28159'-300'0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3T03:23:41.55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21982,'28077'0'0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7A171-ED62-3B87-FCB0-824ACA91B9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24091E-19F0-E422-ED0E-C274ACF96C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BFBD99-E407-B74C-14C6-C7D1B7AB3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A895F-40C4-4BFF-93AC-38182F898335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F06355-7044-9A87-234C-52804C7F9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BF0945-AFBF-AE02-3CED-1134AA439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F9965-5DC6-4C02-B58B-6F029FD39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95134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4CDDF-0BF5-152C-8C60-58944F998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8D9FD3-ACEB-0257-8D91-F0C88A570F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5DE757-D349-1567-85A1-85D0D2ECD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A895F-40C4-4BFF-93AC-38182F898335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72A0F2-0414-BEC1-E694-745AE2598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6395FB-664D-B14F-1B1C-8BB844D43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F9965-5DC6-4C02-B58B-6F029FD39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20218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511530-96E3-AF29-74A3-0FDCD46F91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BEF6A4-D927-0183-7FBD-006E79594F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86F6F7-C59A-6494-7D38-7AEB0E833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A895F-40C4-4BFF-93AC-38182F898335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A7E651-A31D-BDCB-299A-ADA50AA7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D3344A-F7E4-BF88-4EC2-6E89E42EB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F9965-5DC6-4C02-B58B-6F029FD39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66085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B24BB-B371-C3D6-CF18-3DF87CA56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9842A-F6DB-6503-6F57-3C81CE3B3A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56CC31-F7BB-4D06-88EF-EE8A4E69A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A895F-40C4-4BFF-93AC-38182F898335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F9841B-8FD8-C336-0245-C68286FF0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E07FBF-A89C-3B65-1E81-252E46EE1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F9965-5DC6-4C02-B58B-6F029FD39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6824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C1AA5-E2A9-C9B6-4B7D-7DC22F680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367ED8-5D39-C105-0110-A9DBB6E191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737566-5893-2718-7E35-A42456596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A895F-40C4-4BFF-93AC-38182F898335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697EDC-0D66-8C56-5125-E6F4F7C3E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14013F-9000-9BD8-ED7A-2A0343F1B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F9965-5DC6-4C02-B58B-6F029FD39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38462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97E35-79D6-050F-7DFC-54DA85EA3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64D11-66CA-90A0-E333-954E3E0888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3E6C7D-9439-0614-7DF4-630C8516C9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DC815A-D6E0-E19F-50A5-734032B07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A895F-40C4-4BFF-93AC-38182F898335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C26D0B-713A-E30C-E1D0-BD301A498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51D2CE-3F9B-98E3-661A-D66F98423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F9965-5DC6-4C02-B58B-6F029FD39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6140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FB7B2-BF98-B880-5792-E2FC16567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11F5A9-9140-065B-E041-FB852C1069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23600B-49C1-8D1E-CBB0-22B7FEFD63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6AD3E2-3BF3-21F8-7ACB-62DD5687CA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09A3B8-C72A-5638-8C6E-24E6C8EB77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E8976A-7B9E-3299-8A8B-114C2D612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A895F-40C4-4BFF-93AC-38182F898335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B3F3BC-D394-7177-E1AE-B1A24949C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0FE743-A979-8842-4693-3995369B2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F9965-5DC6-4C02-B58B-6F029FD39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20584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F138C-3892-7225-72C8-4B100BF22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82890A-19F8-68C4-6726-9D7EE3833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A895F-40C4-4BFF-93AC-38182F898335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615C78-6AEE-B70C-0504-15218E414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C5C271-E61D-D45A-5E14-158F0ED3A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F9965-5DC6-4C02-B58B-6F029FD39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18998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A5928B-4168-B1C7-E3A2-0979D943A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A895F-40C4-4BFF-93AC-38182F898335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4A6D02-63AB-7193-7F58-8C944E0A9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A0026E-F5FE-74FC-F67C-B8F66BAAE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F9965-5DC6-4C02-B58B-6F029FD39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32444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22F23-FAF2-6B4B-F69E-FC05C5A47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198B9-6E1E-06CF-0E5B-8B0F2CCD3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64327B-868A-1824-1B57-9F1D2468E1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AC6DD3-8B32-5F70-414B-E2468523A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A895F-40C4-4BFF-93AC-38182F898335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0F9108-6DA6-2ED5-2E48-B5FAB80A1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47593D-96DB-B586-EBA0-087043A9B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F9965-5DC6-4C02-B58B-6F029FD39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50168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47545-74BD-D81F-DDBE-830432054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5475F1-9AC3-05EA-1B5C-EB5E2BBC73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B9745D-EEE4-8BD5-3DBB-F72E787A2B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619213-7014-EADB-45A0-A71D6ABF0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A895F-40C4-4BFF-93AC-38182F898335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E3C9A8-96E3-4697-AD83-1D30429C1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0A6648-3797-7888-E7F4-EED8CC898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F9965-5DC6-4C02-B58B-6F029FD39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37326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A56DE7-4FA7-562E-0F1C-E69ACD46E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65E90-9C09-AC71-E982-2B3D19C9F6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B4904-8A6D-0416-74BD-3F3F788004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CA895F-40C4-4BFF-93AC-38182F898335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65DDE3-FA49-5EC3-B37E-DDFE535C87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1A4E8-AD6D-B861-D0C7-E828EB1B78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9F9965-5DC6-4C02-B58B-6F029FD39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785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.xml"/><Relationship Id="rId11" Type="http://schemas.openxmlformats.org/officeDocument/2006/relationships/image" Target="../media/image9.png"/><Relationship Id="rId5" Type="http://schemas.openxmlformats.org/officeDocument/2006/relationships/image" Target="../media/image6.png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A84BC-17BC-ACD2-EBB0-6D58168993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8026" y="1052053"/>
            <a:ext cx="9144000" cy="1651666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Distributions in Machine Learning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201826B-58A8-5293-8F0F-A0CA8E2DC15C}"/>
              </a:ext>
            </a:extLst>
          </p:cNvPr>
          <p:cNvSpPr/>
          <p:nvPr/>
        </p:nvSpPr>
        <p:spPr>
          <a:xfrm>
            <a:off x="4188543" y="3050458"/>
            <a:ext cx="3510116" cy="757084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>
                <a:solidFill>
                  <a:schemeClr val="tx1"/>
                </a:solidFill>
              </a:rPr>
              <a:t>Normal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31353C5-B343-6BD9-1A25-15401C6310F3}"/>
              </a:ext>
            </a:extLst>
          </p:cNvPr>
          <p:cNvSpPr/>
          <p:nvPr/>
        </p:nvSpPr>
        <p:spPr>
          <a:xfrm>
            <a:off x="4188543" y="3856858"/>
            <a:ext cx="3510116" cy="757084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Binomial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3D75D2A-A44E-6595-1442-81BE996D0B92}"/>
              </a:ext>
            </a:extLst>
          </p:cNvPr>
          <p:cNvSpPr/>
          <p:nvPr/>
        </p:nvSpPr>
        <p:spPr>
          <a:xfrm>
            <a:off x="4188543" y="4663258"/>
            <a:ext cx="3510116" cy="757084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solidFill>
                  <a:schemeClr val="tx1"/>
                </a:solidFill>
              </a:rPr>
              <a:t>Poison</a:t>
            </a:r>
            <a:endParaRPr lang="en-US" sz="1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41939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72BFADF-8573-BFB6-E5F2-30D91C92A9DF}"/>
              </a:ext>
            </a:extLst>
          </p:cNvPr>
          <p:cNvSpPr/>
          <p:nvPr/>
        </p:nvSpPr>
        <p:spPr>
          <a:xfrm>
            <a:off x="2585883" y="445065"/>
            <a:ext cx="6508955" cy="528329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Why Distributions Matter in Machine Learning?</a:t>
            </a:r>
            <a:endParaRPr lang="en-US" sz="900" b="1" dirty="0">
              <a:solidFill>
                <a:schemeClr val="tx1"/>
              </a:solidFill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490C00F-48FC-AB95-FEFC-358365CCBC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1634984"/>
              </p:ext>
            </p:extLst>
          </p:nvPr>
        </p:nvGraphicFramePr>
        <p:xfrm>
          <a:off x="832465" y="1136972"/>
          <a:ext cx="4447460" cy="22474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11865">
                  <a:extLst>
                    <a:ext uri="{9D8B030D-6E8A-4147-A177-3AD203B41FA5}">
                      <a16:colId xmlns:a16="http://schemas.microsoft.com/office/drawing/2014/main" val="1927613985"/>
                    </a:ext>
                  </a:extLst>
                </a:gridCol>
                <a:gridCol w="1111865">
                  <a:extLst>
                    <a:ext uri="{9D8B030D-6E8A-4147-A177-3AD203B41FA5}">
                      <a16:colId xmlns:a16="http://schemas.microsoft.com/office/drawing/2014/main" val="3257214332"/>
                    </a:ext>
                  </a:extLst>
                </a:gridCol>
                <a:gridCol w="1111865">
                  <a:extLst>
                    <a:ext uri="{9D8B030D-6E8A-4147-A177-3AD203B41FA5}">
                      <a16:colId xmlns:a16="http://schemas.microsoft.com/office/drawing/2014/main" val="791239646"/>
                    </a:ext>
                  </a:extLst>
                </a:gridCol>
                <a:gridCol w="1111865">
                  <a:extLst>
                    <a:ext uri="{9D8B030D-6E8A-4147-A177-3AD203B41FA5}">
                      <a16:colId xmlns:a16="http://schemas.microsoft.com/office/drawing/2014/main" val="2203192601"/>
                    </a:ext>
                  </a:extLst>
                </a:gridCol>
              </a:tblGrid>
              <a:tr h="273453">
                <a:tc>
                  <a:txBody>
                    <a:bodyPr/>
                    <a:lstStyle/>
                    <a:p>
                      <a:r>
                        <a:rPr lang="en-US" sz="1100" b="1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Salary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Class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6628088"/>
                  </a:ext>
                </a:extLst>
              </a:tr>
              <a:tr h="493488">
                <a:tc>
                  <a:txBody>
                    <a:bodyPr/>
                    <a:lstStyle/>
                    <a:p>
                      <a:r>
                        <a:rPr lang="en-US" sz="1100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Stay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5999426"/>
                  </a:ext>
                </a:extLst>
              </a:tr>
              <a:tr h="493488">
                <a:tc>
                  <a:txBody>
                    <a:bodyPr/>
                    <a:lstStyle/>
                    <a:p>
                      <a:r>
                        <a:rPr lang="en-US" sz="11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Media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Stay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1861044"/>
                  </a:ext>
                </a:extLst>
              </a:tr>
              <a:tr h="493488">
                <a:tc>
                  <a:txBody>
                    <a:bodyPr/>
                    <a:lstStyle/>
                    <a:p>
                      <a:r>
                        <a:rPr lang="en-US" sz="1100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Left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2800037"/>
                  </a:ext>
                </a:extLst>
              </a:tr>
              <a:tr h="493488">
                <a:tc>
                  <a:txBody>
                    <a:bodyPr/>
                    <a:lstStyle/>
                    <a:p>
                      <a:r>
                        <a:rPr lang="en-US" sz="1100" dirty="0"/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Stay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1026514"/>
                  </a:ext>
                </a:extLst>
              </a:tr>
            </a:tbl>
          </a:graphicData>
        </a:graphic>
      </p:graphicFrame>
      <p:sp>
        <p:nvSpPr>
          <p:cNvPr id="4" name="Arrow: Chevron 3">
            <a:extLst>
              <a:ext uri="{FF2B5EF4-FFF2-40B4-BE49-F238E27FC236}">
                <a16:creationId xmlns:a16="http://schemas.microsoft.com/office/drawing/2014/main" id="{ADA90436-6240-66FC-5D5A-7F51F3AB5119}"/>
              </a:ext>
            </a:extLst>
          </p:cNvPr>
          <p:cNvSpPr/>
          <p:nvPr/>
        </p:nvSpPr>
        <p:spPr>
          <a:xfrm>
            <a:off x="5978013" y="1749767"/>
            <a:ext cx="462116" cy="528329"/>
          </a:xfrm>
          <a:prstGeom prst="chevr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4A2C68-6E89-5EFA-CE96-07FCF9CB1FD8}"/>
              </a:ext>
            </a:extLst>
          </p:cNvPr>
          <p:cNvSpPr/>
          <p:nvPr/>
        </p:nvSpPr>
        <p:spPr>
          <a:xfrm>
            <a:off x="7492181" y="1228657"/>
            <a:ext cx="2900516" cy="1337187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Supervised</a:t>
            </a:r>
          </a:p>
          <a:p>
            <a:pPr algn="ctr"/>
            <a:r>
              <a:rPr lang="en-US" sz="2800" b="1" dirty="0"/>
              <a:t>Model</a:t>
            </a:r>
          </a:p>
        </p:txBody>
      </p:sp>
      <p:pic>
        <p:nvPicPr>
          <p:cNvPr id="1026" name="Picture 2" descr="Distribution of salary versus employees left the company | Download  Scientific Diagram">
            <a:extLst>
              <a:ext uri="{FF2B5EF4-FFF2-40B4-BE49-F238E27FC236}">
                <a16:creationId xmlns:a16="http://schemas.microsoft.com/office/drawing/2014/main" id="{8315BE3F-0E37-3561-98B6-AF263E674C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6748" y="2821107"/>
            <a:ext cx="5322787" cy="3462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EFD9A8C-3BE8-9895-C957-C32CFF644F72}"/>
              </a:ext>
            </a:extLst>
          </p:cNvPr>
          <p:cNvSpPr txBox="1"/>
          <p:nvPr/>
        </p:nvSpPr>
        <p:spPr>
          <a:xfrm>
            <a:off x="113071" y="4102851"/>
            <a:ext cx="6096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/>
              <a:t>How many customer left or stayed </a:t>
            </a:r>
          </a:p>
          <a:p>
            <a:pPr algn="ctr"/>
            <a:r>
              <a:rPr lang="en-US" sz="2800" b="1" dirty="0"/>
              <a:t>base on their salary level?</a:t>
            </a:r>
          </a:p>
        </p:txBody>
      </p:sp>
    </p:spTree>
    <p:extLst>
      <p:ext uri="{BB962C8B-B14F-4D97-AF65-F5344CB8AC3E}">
        <p14:creationId xmlns:p14="http://schemas.microsoft.com/office/powerpoint/2010/main" val="355808285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FC174D-9626-0D64-DF0D-DBF7A33B26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2387A70-D231-CBCF-2998-021A675E19EF}"/>
              </a:ext>
            </a:extLst>
          </p:cNvPr>
          <p:cNvSpPr/>
          <p:nvPr/>
        </p:nvSpPr>
        <p:spPr>
          <a:xfrm>
            <a:off x="2585883" y="445065"/>
            <a:ext cx="6508955" cy="528329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Why Distributions Matter in Machine Learning?</a:t>
            </a:r>
            <a:endParaRPr lang="en-US" sz="900" b="1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F61072-C65F-D00E-EA34-164D6ACBA36A}"/>
              </a:ext>
            </a:extLst>
          </p:cNvPr>
          <p:cNvSpPr txBox="1"/>
          <p:nvPr/>
        </p:nvSpPr>
        <p:spPr>
          <a:xfrm>
            <a:off x="1042217" y="2353495"/>
            <a:ext cx="921282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400" dirty="0"/>
              <a:t>If you do distribution,</a:t>
            </a:r>
          </a:p>
          <a:p>
            <a:pPr>
              <a:buNone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You will select best model.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Feature engineering will be improved.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Outliers' detection will be easy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Model performance will be improved.</a:t>
            </a:r>
          </a:p>
        </p:txBody>
      </p:sp>
      <p:pic>
        <p:nvPicPr>
          <p:cNvPr id="3074" name="Picture 2" descr="Generated image">
            <a:extLst>
              <a:ext uri="{FF2B5EF4-FFF2-40B4-BE49-F238E27FC236}">
                <a16:creationId xmlns:a16="http://schemas.microsoft.com/office/drawing/2014/main" id="{3A4798EC-6DC1-AB73-5D78-20F28F0BD1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2423" y="1976693"/>
            <a:ext cx="4592894" cy="3061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5B55B55-1101-FD8B-CCEA-1AE26E666C6B}"/>
              </a:ext>
            </a:extLst>
          </p:cNvPr>
          <p:cNvSpPr txBox="1"/>
          <p:nvPr/>
        </p:nvSpPr>
        <p:spPr>
          <a:xfrm>
            <a:off x="2497394" y="1054808"/>
            <a:ext cx="69612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Distribution means, where fall data, and which value is most frequent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02790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 fig with distribution of right skewed, symmetrical and left skewed. |  Download Scientific Diagram">
            <a:extLst>
              <a:ext uri="{FF2B5EF4-FFF2-40B4-BE49-F238E27FC236}">
                <a16:creationId xmlns:a16="http://schemas.microsoft.com/office/drawing/2014/main" id="{B90FD760-7EEF-5CAC-B98E-EBF3B869AA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5757" y="954343"/>
            <a:ext cx="6840486" cy="2221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learly the data is closer to symmetric, subjective questions strike again  : r/vce">
            <a:extLst>
              <a:ext uri="{FF2B5EF4-FFF2-40B4-BE49-F238E27FC236}">
                <a16:creationId xmlns:a16="http://schemas.microsoft.com/office/drawing/2014/main" id="{2EA4B54A-BC8A-7883-DCAE-7333B1D0FE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2996" y="3429000"/>
            <a:ext cx="5546008" cy="2839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741141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0D2E641-3749-94BE-062C-8FABB5DEC9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1416097"/>
              </p:ext>
            </p:extLst>
          </p:nvPr>
        </p:nvGraphicFramePr>
        <p:xfrm>
          <a:off x="946355" y="2068272"/>
          <a:ext cx="10515600" cy="2194560"/>
        </p:xfrm>
        <a:graphic>
          <a:graphicData uri="http://schemas.openxmlformats.org/drawingml/2006/table">
            <a:tbl>
              <a:tblPr/>
              <a:tblGrid>
                <a:gridCol w="3505200">
                  <a:extLst>
                    <a:ext uri="{9D8B030D-6E8A-4147-A177-3AD203B41FA5}">
                      <a16:colId xmlns:a16="http://schemas.microsoft.com/office/drawing/2014/main" val="1430730628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080256353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413667219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Feature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Discrete Data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Continuous Data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052829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Definition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Countable, specific values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Measurable, any value in a range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649188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Example Variable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Number of students in class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Height of a student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020716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Example Values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0, 1, 2, 3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160.2, 170.5, 180.75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037852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Can be fractional?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❌ No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✅ Yes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707446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Measurement Type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Count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Measure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0137696"/>
                  </a:ext>
                </a:extLst>
              </a:tr>
            </a:tbl>
          </a:graphicData>
        </a:graphic>
      </p:graphicFrame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75F2C88-A71A-967C-3DED-CAD968360902}"/>
              </a:ext>
            </a:extLst>
          </p:cNvPr>
          <p:cNvSpPr/>
          <p:nvPr/>
        </p:nvSpPr>
        <p:spPr>
          <a:xfrm>
            <a:off x="2585883" y="445065"/>
            <a:ext cx="6508955" cy="528329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Discrete vs Continuous data</a:t>
            </a:r>
            <a:endParaRPr lang="en-US" sz="9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D180108-970A-7CC1-9137-0EBB4BB522F2}"/>
                  </a:ext>
                </a:extLst>
              </p14:cNvPr>
              <p14:cNvContentPartPr/>
              <p14:nvPr/>
            </p14:nvContentPartPr>
            <p14:xfrm>
              <a:off x="1130737" y="2792388"/>
              <a:ext cx="10235880" cy="7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D180108-970A-7CC1-9137-0EBB4BB522F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26417" y="2783748"/>
                <a:ext cx="1024452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DEAE8267-B22C-7B9C-6608-E370B1818123}"/>
                  </a:ext>
                </a:extLst>
              </p14:cNvPr>
              <p14:cNvContentPartPr/>
              <p14:nvPr/>
            </p14:nvContentPartPr>
            <p14:xfrm>
              <a:off x="1140457" y="3155988"/>
              <a:ext cx="10285200" cy="7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DEAE8267-B22C-7B9C-6608-E370B181812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36137" y="3147348"/>
                <a:ext cx="102938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BF9C4FFB-17B8-9C8C-EBDA-13BD06960EB3}"/>
                  </a:ext>
                </a:extLst>
              </p14:cNvPr>
              <p14:cNvContentPartPr/>
              <p14:nvPr/>
            </p14:nvContentPartPr>
            <p14:xfrm>
              <a:off x="1169617" y="3548748"/>
              <a:ext cx="10216080" cy="3024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BF9C4FFB-17B8-9C8C-EBDA-13BD06960EB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65297" y="3544428"/>
                <a:ext cx="10224720" cy="3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3CC9482C-D042-DD9E-6844-FE16C73D740B}"/>
                  </a:ext>
                </a:extLst>
              </p14:cNvPr>
              <p14:cNvContentPartPr/>
              <p14:nvPr/>
            </p14:nvContentPartPr>
            <p14:xfrm>
              <a:off x="1169617" y="3834228"/>
              <a:ext cx="10137600" cy="10872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3CC9482C-D042-DD9E-6844-FE16C73D740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65297" y="3829908"/>
                <a:ext cx="10146240" cy="11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9E8775B0-329D-C776-8E40-722856B20B63}"/>
                  </a:ext>
                </a:extLst>
              </p14:cNvPr>
              <p14:cNvContentPartPr/>
              <p14:nvPr/>
            </p14:nvContentPartPr>
            <p14:xfrm>
              <a:off x="1199497" y="4326348"/>
              <a:ext cx="10108080" cy="72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9E8775B0-329D-C776-8E40-722856B20B6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195177" y="4316988"/>
                <a:ext cx="1011672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5212310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12643E-7DDC-9537-17C9-694275AF24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E7E4CC7-9FC3-CD54-55E0-81C46CC64637}"/>
              </a:ext>
            </a:extLst>
          </p:cNvPr>
          <p:cNvSpPr/>
          <p:nvPr/>
        </p:nvSpPr>
        <p:spPr>
          <a:xfrm>
            <a:off x="2585883" y="445065"/>
            <a:ext cx="6508955" cy="528329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1 Normal Distribution</a:t>
            </a:r>
            <a:endParaRPr lang="en-US" sz="900" b="1" dirty="0">
              <a:solidFill>
                <a:schemeClr val="tx1"/>
              </a:solidFill>
            </a:endParaRPr>
          </a:p>
        </p:txBody>
      </p:sp>
      <p:pic>
        <p:nvPicPr>
          <p:cNvPr id="1028" name="Picture 4" descr="A normal distribution curve illustrating the probability for a result... |  Download Scientific Diagram">
            <a:extLst>
              <a:ext uri="{FF2B5EF4-FFF2-40B4-BE49-F238E27FC236}">
                <a16:creationId xmlns:a16="http://schemas.microsoft.com/office/drawing/2014/main" id="{18AE0D58-5F88-03C6-AF3B-941FE44F63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8679" y="1935482"/>
            <a:ext cx="5005229" cy="4292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4D1B588-53A5-7938-9869-E446586E5F0D}"/>
              </a:ext>
            </a:extLst>
          </p:cNvPr>
          <p:cNvSpPr txBox="1"/>
          <p:nvPr/>
        </p:nvSpPr>
        <p:spPr>
          <a:xfrm>
            <a:off x="2679290" y="1050281"/>
            <a:ext cx="872612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</a:t>
            </a:r>
            <a:r>
              <a:rPr lang="en-US" b="1" dirty="0"/>
              <a:t>normal distribution</a:t>
            </a:r>
            <a:r>
              <a:rPr lang="en-US" dirty="0"/>
              <a:t>, also known as the </a:t>
            </a:r>
            <a:r>
              <a:rPr lang="en-US" b="1" dirty="0"/>
              <a:t>Gaussian distribution</a:t>
            </a:r>
            <a:r>
              <a:rPr lang="en-US" dirty="0"/>
              <a:t>, is a </a:t>
            </a:r>
            <a:r>
              <a:rPr lang="en-US" b="1" dirty="0"/>
              <a:t>bell-shaped</a:t>
            </a:r>
            <a:r>
              <a:rPr lang="en-US" dirty="0"/>
              <a:t> and </a:t>
            </a:r>
            <a:r>
              <a:rPr lang="en-US" b="1" dirty="0"/>
              <a:t>symmetric</a:t>
            </a:r>
            <a:r>
              <a:rPr lang="en-US" dirty="0"/>
              <a:t> probability distribution that describes how values of a variable are distributed.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5F2166-F1E9-F482-EF11-0A6F77B28479}"/>
              </a:ext>
            </a:extLst>
          </p:cNvPr>
          <p:cNvSpPr txBox="1"/>
          <p:nvPr/>
        </p:nvSpPr>
        <p:spPr>
          <a:xfrm>
            <a:off x="923618" y="1377642"/>
            <a:ext cx="5751872" cy="5047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400" b="1" dirty="0"/>
              <a:t>Key Points:</a:t>
            </a:r>
          </a:p>
          <a:p>
            <a:pPr>
              <a:buNone/>
            </a:pPr>
            <a:r>
              <a:rPr lang="en-US" sz="1400" b="1" dirty="0"/>
              <a:t>1. Shape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Symmetrical about the mean (centered).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Bell-shaped curve (tall in the middle, tapers at the ends).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Mean = Median = Mode.</a:t>
            </a:r>
          </a:p>
          <a:p>
            <a:pPr>
              <a:buNone/>
            </a:pPr>
            <a:r>
              <a:rPr lang="en-US" sz="1400" b="1" dirty="0"/>
              <a:t>2. X-axis (horizontal axis):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Represents the values of the variable (e.g., height, weight, test scores).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The center (peak) is at the </a:t>
            </a:r>
            <a:r>
              <a:rPr lang="en-US" sz="1400" b="1" dirty="0"/>
              <a:t>mean (μ)</a:t>
            </a:r>
            <a:r>
              <a:rPr lang="en-US" sz="1400" dirty="0"/>
              <a:t>.</a:t>
            </a:r>
          </a:p>
          <a:p>
            <a:pPr>
              <a:buNone/>
            </a:pPr>
            <a:r>
              <a:rPr lang="en-US" sz="1400" b="1" dirty="0"/>
              <a:t>3. Y-axis (vertical axis):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Represents </a:t>
            </a:r>
            <a:r>
              <a:rPr lang="en-US" sz="1400" b="1" dirty="0"/>
              <a:t>probability density</a:t>
            </a:r>
            <a:r>
              <a:rPr lang="en-US" sz="1400" dirty="0"/>
              <a:t> (not actual probabilities).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Tells how likely each value of X is (higher Y = more likely).</a:t>
            </a:r>
          </a:p>
          <a:p>
            <a:pPr>
              <a:buNone/>
            </a:pPr>
            <a:r>
              <a:rPr lang="en-US" sz="1400" b="1" dirty="0"/>
              <a:t>4. Parameters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/>
              <a:t>Mean (μ)</a:t>
            </a:r>
            <a:r>
              <a:rPr lang="en-US" sz="1400" dirty="0"/>
              <a:t>: Determines the center of the distribution.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/>
              <a:t>Standard deviation (σ)</a:t>
            </a:r>
            <a:r>
              <a:rPr lang="en-US" sz="1400" dirty="0"/>
              <a:t>: Controls the spread (width) of the curve.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Smaller σ = narrower, taller curve.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Larger σ = wider, flatter curve.</a:t>
            </a:r>
          </a:p>
          <a:p>
            <a:pPr>
              <a:buNone/>
            </a:pPr>
            <a:r>
              <a:rPr lang="en-US" sz="1400" b="1" dirty="0"/>
              <a:t>5. Empirical Rule (68-95-99.7 Rule):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About </a:t>
            </a:r>
            <a:r>
              <a:rPr lang="en-US" sz="1400" b="1" dirty="0"/>
              <a:t>68%</a:t>
            </a:r>
            <a:r>
              <a:rPr lang="en-US" sz="1400" dirty="0"/>
              <a:t> of values fall within ±1σ from the mean.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About </a:t>
            </a:r>
            <a:r>
              <a:rPr lang="en-US" sz="1400" b="1" dirty="0"/>
              <a:t>95%</a:t>
            </a:r>
            <a:r>
              <a:rPr lang="en-US" sz="1400" dirty="0"/>
              <a:t> within ±2σ.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About </a:t>
            </a:r>
            <a:r>
              <a:rPr lang="en-US" sz="1400" b="1" dirty="0"/>
              <a:t>99.7%</a:t>
            </a:r>
            <a:r>
              <a:rPr lang="en-US" sz="1400" dirty="0"/>
              <a:t> within ±3σ.</a:t>
            </a:r>
          </a:p>
          <a:p>
            <a:pPr>
              <a:buNone/>
            </a:pPr>
            <a:r>
              <a:rPr lang="en-US" sz="1400" b="1" dirty="0"/>
              <a:t>6. Probability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The </a:t>
            </a:r>
            <a:r>
              <a:rPr lang="en-US" sz="1400" b="1" dirty="0"/>
              <a:t>area under the curve</a:t>
            </a:r>
            <a:r>
              <a:rPr lang="en-US" sz="1400" dirty="0"/>
              <a:t> represents probabilities.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The </a:t>
            </a:r>
            <a:r>
              <a:rPr lang="en-US" sz="1400" b="1" dirty="0"/>
              <a:t>total area = 1</a:t>
            </a:r>
            <a:r>
              <a:rPr lang="en-US" sz="1400" dirty="0"/>
              <a:t> (100%).</a:t>
            </a:r>
          </a:p>
        </p:txBody>
      </p:sp>
    </p:spTree>
    <p:extLst>
      <p:ext uri="{BB962C8B-B14F-4D97-AF65-F5344CB8AC3E}">
        <p14:creationId xmlns:p14="http://schemas.microsoft.com/office/powerpoint/2010/main" val="149669741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C785C3-8088-6710-B9B1-733D1E0650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22BAE90-C559-D5AF-F53C-CE16FB9293C4}"/>
              </a:ext>
            </a:extLst>
          </p:cNvPr>
          <p:cNvSpPr/>
          <p:nvPr/>
        </p:nvSpPr>
        <p:spPr>
          <a:xfrm>
            <a:off x="2585883" y="445065"/>
            <a:ext cx="6508955" cy="528329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sz="2400" b="1" dirty="0">
                <a:solidFill>
                  <a:schemeClr val="tx1"/>
                </a:solidFill>
              </a:rPr>
              <a:t>2. Binomial Distribution</a:t>
            </a:r>
          </a:p>
        </p:txBody>
      </p:sp>
      <p:pic>
        <p:nvPicPr>
          <p:cNvPr id="2052" name="Picture 4" descr="Binomial Distribution — Introduction to Data Science I &amp; II">
            <a:extLst>
              <a:ext uri="{FF2B5EF4-FFF2-40B4-BE49-F238E27FC236}">
                <a16:creationId xmlns:a16="http://schemas.microsoft.com/office/drawing/2014/main" id="{8CB4F00C-4A80-8BE3-DF52-F51D8BECE6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0239" y="2099563"/>
            <a:ext cx="4621161" cy="3497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724B0A5-7CD9-1D66-2DD7-84C00A5ABE7F}"/>
              </a:ext>
            </a:extLst>
          </p:cNvPr>
          <p:cNvSpPr txBox="1"/>
          <p:nvPr/>
        </p:nvSpPr>
        <p:spPr>
          <a:xfrm>
            <a:off x="6944032" y="5540460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A </a:t>
            </a:r>
            <a:r>
              <a:rPr lang="en-US" sz="1400" b="1" dirty="0"/>
              <a:t>discrete</a:t>
            </a:r>
            <a:r>
              <a:rPr lang="en-US" sz="1400" dirty="0"/>
              <a:t> distribution for a fixed number of </a:t>
            </a:r>
            <a:r>
              <a:rPr lang="en-US" sz="1400" b="1" dirty="0"/>
              <a:t>yes/no</a:t>
            </a:r>
            <a:r>
              <a:rPr lang="en-US" sz="1400" dirty="0"/>
              <a:t> trials.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F3690ED7-7535-3595-CDF0-085DA1C74DF0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3818414"/>
          <a:ext cx="10515600" cy="365760"/>
        </p:xfrm>
        <a:graphic>
          <a:graphicData uri="http://schemas.openxmlformats.org/drawingml/2006/table">
            <a:tbl>
              <a:tblPr/>
              <a:tblGrid>
                <a:gridCol w="10515600">
                  <a:extLst>
                    <a:ext uri="{9D8B030D-6E8A-4147-A177-3AD203B41FA5}">
                      <a16:colId xmlns:a16="http://schemas.microsoft.com/office/drawing/2014/main" val="29739315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1962891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FF4333C7-8D22-4CE3-F5D1-F6CA00946C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565635"/>
              </p:ext>
            </p:extLst>
          </p:nvPr>
        </p:nvGraphicFramePr>
        <p:xfrm>
          <a:off x="6944032" y="5919116"/>
          <a:ext cx="5208638" cy="304800"/>
        </p:xfrm>
        <a:graphic>
          <a:graphicData uri="http://schemas.openxmlformats.org/drawingml/2006/table">
            <a:tbl>
              <a:tblPr/>
              <a:tblGrid>
                <a:gridCol w="5208638">
                  <a:extLst>
                    <a:ext uri="{9D8B030D-6E8A-4147-A177-3AD203B41FA5}">
                      <a16:colId xmlns:a16="http://schemas.microsoft.com/office/drawing/2014/main" val="191910405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dirty="0"/>
                        <a:t>Counts how many times success happens in n tries.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8402029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B9C2545D-CF7E-CA19-A7CC-2F1E3BDF768F}"/>
              </a:ext>
            </a:extLst>
          </p:cNvPr>
          <p:cNvSpPr txBox="1"/>
          <p:nvPr/>
        </p:nvSpPr>
        <p:spPr>
          <a:xfrm>
            <a:off x="553065" y="1010909"/>
            <a:ext cx="1163893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/>
              <a:t>The </a:t>
            </a:r>
            <a:r>
              <a:rPr lang="en-US" b="1" dirty="0"/>
              <a:t>binomial distribution</a:t>
            </a:r>
            <a:r>
              <a:rPr lang="en-US" dirty="0"/>
              <a:t> models the number of </a:t>
            </a:r>
            <a:r>
              <a:rPr lang="en-US" b="1" dirty="0"/>
              <a:t>successes</a:t>
            </a:r>
            <a:r>
              <a:rPr lang="en-US" dirty="0"/>
              <a:t> in a fixed number of </a:t>
            </a:r>
            <a:r>
              <a:rPr lang="en-US" b="1" dirty="0"/>
              <a:t>independent</a:t>
            </a:r>
            <a:r>
              <a:rPr lang="en-US" dirty="0"/>
              <a:t> trials, where each trial has </a:t>
            </a:r>
            <a:r>
              <a:rPr lang="en-US" b="1" dirty="0"/>
              <a:t>two outcomes</a:t>
            </a:r>
            <a:r>
              <a:rPr lang="en-US" dirty="0"/>
              <a:t>: </a:t>
            </a:r>
            <a:r>
              <a:rPr lang="en-US" b="1" dirty="0"/>
              <a:t>Success (1)</a:t>
            </a:r>
            <a:r>
              <a:rPr lang="en-US" dirty="0"/>
              <a:t> or </a:t>
            </a:r>
            <a:r>
              <a:rPr lang="en-US" b="1" dirty="0"/>
              <a:t>Failure (0)</a:t>
            </a:r>
            <a:r>
              <a:rPr lang="en-US" dirty="0"/>
              <a:t>.</a:t>
            </a:r>
          </a:p>
          <a:p>
            <a:r>
              <a:rPr lang="en-US" dirty="0"/>
              <a:t>It’s ideal for situations like: flipping a coin, passing/failing an exam, or detecting spam emails.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96AB99-82B4-E5B0-7D4D-A1321BF21014}"/>
              </a:ext>
            </a:extLst>
          </p:cNvPr>
          <p:cNvSpPr txBox="1"/>
          <p:nvPr/>
        </p:nvSpPr>
        <p:spPr>
          <a:xfrm>
            <a:off x="759541" y="2083472"/>
            <a:ext cx="6518786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200" b="1" dirty="0"/>
              <a:t>Key Points:</a:t>
            </a:r>
          </a:p>
          <a:p>
            <a:pPr>
              <a:buNone/>
            </a:pPr>
            <a:r>
              <a:rPr lang="en-US" sz="1200" b="1" dirty="0"/>
              <a:t>Shape: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Symmetrical when p = 0.5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Skewed right if p &lt; 0.5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Skewed left if p &gt; 0.5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As n increases, it approaches the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normal distribution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endParaRPr lang="en-US" sz="1200" b="1" dirty="0"/>
          </a:p>
          <a:p>
            <a:pPr>
              <a:buNone/>
            </a:pPr>
            <a:endParaRPr lang="en-US" sz="1200" b="1" dirty="0"/>
          </a:p>
          <a:p>
            <a:pPr>
              <a:buNone/>
            </a:pPr>
            <a:r>
              <a:rPr lang="en-US" sz="1200" b="1" dirty="0"/>
              <a:t>Conditions for Binomial Distribution: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 dirty="0"/>
              <a:t>Fixed number of trials</a:t>
            </a:r>
            <a:r>
              <a:rPr lang="en-US" sz="1200" dirty="0"/>
              <a:t> (n)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/>
              <a:t>Each trial is </a:t>
            </a:r>
            <a:r>
              <a:rPr lang="en-US" sz="1200" b="1" dirty="0"/>
              <a:t>independent</a:t>
            </a:r>
            <a:endParaRPr lang="en-US" sz="1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/>
              <a:t>Only </a:t>
            </a:r>
            <a:r>
              <a:rPr lang="en-US" sz="1200" b="1" dirty="0"/>
              <a:t>two outcomes</a:t>
            </a:r>
            <a:r>
              <a:rPr lang="en-US" sz="1200" dirty="0"/>
              <a:t>: success or failure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 dirty="0"/>
              <a:t>Same probability (p)</a:t>
            </a:r>
            <a:r>
              <a:rPr lang="en-US" sz="1200" dirty="0"/>
              <a:t> of success on each trial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200" dirty="0"/>
          </a:p>
          <a:p>
            <a:pPr>
              <a:buNone/>
            </a:pPr>
            <a:r>
              <a:rPr lang="en-US" sz="1200" b="1" dirty="0"/>
              <a:t>X and Y Axis:</a:t>
            </a:r>
          </a:p>
          <a:p>
            <a:pPr>
              <a:buNone/>
            </a:pPr>
            <a:r>
              <a:rPr lang="en-US" sz="1200" b="1" dirty="0"/>
              <a:t>➤ X-axis: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/>
              <a:t>Discrete values from </a:t>
            </a:r>
            <a:r>
              <a:rPr lang="en-US" sz="1200" b="1" dirty="0"/>
              <a:t>0 to n</a:t>
            </a:r>
            <a:r>
              <a:rPr lang="en-US" sz="1200" dirty="0"/>
              <a:t> (number of successes)</a:t>
            </a:r>
          </a:p>
          <a:p>
            <a:pPr>
              <a:buNone/>
            </a:pPr>
            <a:r>
              <a:rPr lang="en-US" sz="1200" b="1" dirty="0"/>
              <a:t>➤ Y-axis: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 dirty="0"/>
              <a:t>Probability</a:t>
            </a:r>
            <a:r>
              <a:rPr lang="en-US" sz="1200" dirty="0"/>
              <a:t> of getting each value of X (success count)</a:t>
            </a:r>
          </a:p>
          <a:p>
            <a:endParaRPr lang="en-US" sz="1200" dirty="0"/>
          </a:p>
          <a:p>
            <a:pPr>
              <a:buNone/>
            </a:pPr>
            <a:r>
              <a:rPr lang="en-US" sz="1200" b="1" dirty="0"/>
              <a:t>Example:</a:t>
            </a:r>
          </a:p>
          <a:p>
            <a:pPr>
              <a:buNone/>
            </a:pPr>
            <a:r>
              <a:rPr lang="en-US" sz="1200" dirty="0"/>
              <a:t>Suppose you flip a coin 10 times (n = 10), and the probability of heads (success) is 0.5: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/>
              <a:t>X values: 0 to 10 (number of heads)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/>
              <a:t>Y values: probability of getting each number of heads (e.g., 5 heads ≈ highest probability)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7527171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1168B1-A179-C56D-F421-2DE6CE9F4D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5B357D2-6920-63E9-C116-B21D2C0F4F23}"/>
              </a:ext>
            </a:extLst>
          </p:cNvPr>
          <p:cNvSpPr/>
          <p:nvPr/>
        </p:nvSpPr>
        <p:spPr>
          <a:xfrm>
            <a:off x="2585883" y="445065"/>
            <a:ext cx="6508955" cy="528329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sz="2400" b="1" dirty="0">
                <a:solidFill>
                  <a:schemeClr val="tx1"/>
                </a:solidFill>
              </a:rPr>
              <a:t>3. Poisson Distribution</a:t>
            </a:r>
          </a:p>
        </p:txBody>
      </p:sp>
      <p:pic>
        <p:nvPicPr>
          <p:cNvPr id="5122" name="Picture 2" descr="Generated image">
            <a:extLst>
              <a:ext uri="{FF2B5EF4-FFF2-40B4-BE49-F238E27FC236}">
                <a16:creationId xmlns:a16="http://schemas.microsoft.com/office/drawing/2014/main" id="{B3AB6DA4-494D-E9AE-793F-1F48C3AFE0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4059" y="2213320"/>
            <a:ext cx="4341557" cy="2894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8C5E3E5-1BCC-7D95-E726-D9FC86916B01}"/>
              </a:ext>
            </a:extLst>
          </p:cNvPr>
          <p:cNvSpPr txBox="1"/>
          <p:nvPr/>
        </p:nvSpPr>
        <p:spPr>
          <a:xfrm>
            <a:off x="6761522" y="4969192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A </a:t>
            </a:r>
            <a:r>
              <a:rPr lang="en-US" sz="1200" b="1" dirty="0"/>
              <a:t>discrete</a:t>
            </a:r>
            <a:r>
              <a:rPr lang="en-US" sz="1200" dirty="0"/>
              <a:t> distribution used for </a:t>
            </a:r>
            <a:r>
              <a:rPr lang="en-US" sz="1200" b="1" dirty="0"/>
              <a:t>counting rare events</a:t>
            </a:r>
            <a:r>
              <a:rPr lang="en-US" sz="1200" dirty="0"/>
              <a:t> in a fixed interval.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E77D58-90BC-35DD-7E8A-524B98E5F1E1}"/>
              </a:ext>
            </a:extLst>
          </p:cNvPr>
          <p:cNvSpPr txBox="1"/>
          <p:nvPr/>
        </p:nvSpPr>
        <p:spPr>
          <a:xfrm>
            <a:off x="1138390" y="1043761"/>
            <a:ext cx="1012722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400" dirty="0"/>
              <a:t>The </a:t>
            </a:r>
            <a:r>
              <a:rPr lang="en-US" sz="1400" b="1" dirty="0"/>
              <a:t>Poisson distribution</a:t>
            </a:r>
            <a:r>
              <a:rPr lang="en-US" sz="1400" dirty="0"/>
              <a:t> models the </a:t>
            </a:r>
            <a:r>
              <a:rPr lang="en-US" sz="1400" b="1" dirty="0"/>
              <a:t>number of events</a:t>
            </a:r>
            <a:r>
              <a:rPr lang="en-US" sz="1400" dirty="0"/>
              <a:t> happening in a </a:t>
            </a:r>
            <a:r>
              <a:rPr lang="en-US" sz="1400" b="1" dirty="0"/>
              <a:t>fixed interval of time or space</a:t>
            </a:r>
            <a:r>
              <a:rPr lang="en-US" sz="1400" dirty="0"/>
              <a:t>, where the events occur: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/>
              <a:t>Independently</a:t>
            </a:r>
            <a:endParaRPr lang="en-US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At a </a:t>
            </a:r>
            <a:r>
              <a:rPr lang="en-US" sz="1400" b="1" dirty="0"/>
              <a:t>constant average rate (λ)</a:t>
            </a:r>
            <a:endParaRPr 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DB9F32E-5B34-D8EE-FE7A-5ABA0F5B2166}"/>
              </a:ext>
            </a:extLst>
          </p:cNvPr>
          <p:cNvSpPr txBox="1"/>
          <p:nvPr/>
        </p:nvSpPr>
        <p:spPr>
          <a:xfrm>
            <a:off x="1208448" y="2442617"/>
            <a:ext cx="6430296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400" b="1" dirty="0"/>
              <a:t>Key Points:</a:t>
            </a:r>
          </a:p>
          <a:p>
            <a:pPr>
              <a:buNone/>
            </a:pPr>
            <a:r>
              <a:rPr lang="en-US" sz="1400" b="1" dirty="0"/>
              <a:t>Shape of the Distribution: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/>
              <a:t>Skewed</a:t>
            </a:r>
            <a:r>
              <a:rPr lang="en-US" sz="1400" dirty="0"/>
              <a:t> when λ is small (λ &lt; 10)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/>
              <a:t>Becomes symmetric</a:t>
            </a:r>
            <a:r>
              <a:rPr lang="en-US" sz="1400" dirty="0"/>
              <a:t> and bell-shaped as λ increases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Always starts at X = 0 and rises/falls based on λ</a:t>
            </a:r>
          </a:p>
          <a:p>
            <a:pPr>
              <a:buNone/>
            </a:pPr>
            <a:endParaRPr lang="en-US" sz="1400" b="1" dirty="0"/>
          </a:p>
          <a:p>
            <a:pPr>
              <a:buNone/>
            </a:pPr>
            <a:r>
              <a:rPr lang="en-US" sz="1400" b="1" dirty="0"/>
              <a:t>Conditions: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Events occur </a:t>
            </a:r>
            <a:r>
              <a:rPr lang="en-US" sz="1400" b="1" dirty="0"/>
              <a:t>independently</a:t>
            </a:r>
            <a:endParaRPr lang="en-US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Events happen at a </a:t>
            </a:r>
            <a:r>
              <a:rPr lang="en-US" sz="1400" b="1" dirty="0"/>
              <a:t>constant rate λ (lambda)</a:t>
            </a:r>
            <a:endParaRPr lang="en-US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Two events </a:t>
            </a:r>
            <a:r>
              <a:rPr lang="en-US" sz="1400" b="1" dirty="0"/>
              <a:t>can’t occur at the exact same instant</a:t>
            </a:r>
            <a:endParaRPr lang="en-US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The number of events in one interval is </a:t>
            </a:r>
            <a:r>
              <a:rPr lang="en-US" sz="1400" b="1" dirty="0"/>
              <a:t>independent</a:t>
            </a:r>
            <a:r>
              <a:rPr lang="en-US" sz="1400" dirty="0"/>
              <a:t> of others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400" dirty="0"/>
          </a:p>
          <a:p>
            <a:pPr>
              <a:buNone/>
            </a:pPr>
            <a:r>
              <a:rPr lang="en-US" sz="1400" b="1" dirty="0"/>
              <a:t>X and Y Axis:</a:t>
            </a:r>
          </a:p>
          <a:p>
            <a:pPr>
              <a:buNone/>
            </a:pPr>
            <a:r>
              <a:rPr lang="en-US" sz="1400" b="1" dirty="0"/>
              <a:t>➤ X-axis: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Discrete values: 0, 1, 2, 3, ...</a:t>
            </a:r>
          </a:p>
          <a:p>
            <a:pPr>
              <a:buNone/>
            </a:pPr>
            <a:r>
              <a:rPr lang="en-US" sz="1400" b="1" dirty="0"/>
              <a:t>➤ Y-axis: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/>
              <a:t>Probability</a:t>
            </a:r>
            <a:r>
              <a:rPr lang="en-US" sz="1400" dirty="0"/>
              <a:t> of exactly X events occurring</a:t>
            </a:r>
          </a:p>
          <a:p>
            <a:endParaRPr 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C6E2D81-89FE-A22C-A7DC-85D7F5DC8427}"/>
              </a:ext>
            </a:extLst>
          </p:cNvPr>
          <p:cNvSpPr txBox="1"/>
          <p:nvPr/>
        </p:nvSpPr>
        <p:spPr>
          <a:xfrm>
            <a:off x="3627643" y="1458022"/>
            <a:ext cx="6430296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400" dirty="0"/>
              <a:t>It’s used when you want to know:</a:t>
            </a:r>
            <a:br>
              <a:rPr lang="en-US" sz="1400" dirty="0"/>
            </a:br>
            <a:r>
              <a:rPr lang="en-US" sz="1400" b="1" dirty="0"/>
              <a:t>“How many times will an event happen?”</a:t>
            </a:r>
            <a:r>
              <a:rPr lang="en-US" sz="1400" dirty="0"/>
              <a:t> — like: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Number of customer arrivals per hour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Number of calls to a call center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Number of typos on a page</a:t>
            </a:r>
          </a:p>
        </p:txBody>
      </p:sp>
    </p:spTree>
    <p:extLst>
      <p:ext uri="{BB962C8B-B14F-4D97-AF65-F5344CB8AC3E}">
        <p14:creationId xmlns:p14="http://schemas.microsoft.com/office/powerpoint/2010/main" val="56803210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541F84B-89E4-0F16-23A1-C2DA1C9393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7214519"/>
              </p:ext>
            </p:extLst>
          </p:nvPr>
        </p:nvGraphicFramePr>
        <p:xfrm>
          <a:off x="995516" y="1417320"/>
          <a:ext cx="10515600" cy="2011680"/>
        </p:xfrm>
        <a:graphic>
          <a:graphicData uri="http://schemas.openxmlformats.org/drawingml/2006/table">
            <a:tbl>
              <a:tblPr/>
              <a:tblGrid>
                <a:gridCol w="2628900">
                  <a:extLst>
                    <a:ext uri="{9D8B030D-6E8A-4147-A177-3AD203B41FA5}">
                      <a16:colId xmlns:a16="http://schemas.microsoft.com/office/drawing/2014/main" val="351015541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81789636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15778278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80069244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/>
                        <a:t>Distribution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Type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 Case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Plot Shape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219411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Normal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Continuous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Heights, IQ, ML assumptions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Bell-shaped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840934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Binomial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Discrete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Pass/fail, classification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Bar spikes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561716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Poisson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Discrete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Event counts (per time/space)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Skewed bars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3418517"/>
                  </a:ext>
                </a:extLst>
              </a:tr>
            </a:tbl>
          </a:graphicData>
        </a:graphic>
      </p:graphicFrame>
      <p:sp>
        <p:nvSpPr>
          <p:cNvPr id="3" name="Rectangle 1">
            <a:extLst>
              <a:ext uri="{FF2B5EF4-FFF2-40B4-BE49-F238E27FC236}">
                <a16:creationId xmlns:a16="http://schemas.microsoft.com/office/drawing/2014/main" id="{7280CA08-979A-7C89-AE0E-4EC8E6C41F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1773" y="603054"/>
            <a:ext cx="2160639" cy="1138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Summary: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3956FE-322F-F5D9-3BAD-676B04679551}"/>
              </a:ext>
            </a:extLst>
          </p:cNvPr>
          <p:cNvSpPr txBox="1"/>
          <p:nvPr/>
        </p:nvSpPr>
        <p:spPr>
          <a:xfrm>
            <a:off x="2959509" y="4355295"/>
            <a:ext cx="759050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/>
              <a:t>Toh aaj humne seekha: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Distributions kya hoti hain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Normal, Binomial aur Poisson ka use Machine Learning mein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Inka plot aur real-world examples</a:t>
            </a:r>
          </a:p>
        </p:txBody>
      </p:sp>
    </p:spTree>
    <p:extLst>
      <p:ext uri="{BB962C8B-B14F-4D97-AF65-F5344CB8AC3E}">
        <p14:creationId xmlns:p14="http://schemas.microsoft.com/office/powerpoint/2010/main" val="342271621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</TotalTime>
  <Words>872</Words>
  <Application>Microsoft Office PowerPoint</Application>
  <PresentationFormat>Widescreen</PresentationFormat>
  <Paragraphs>156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Distributions in Machine Learning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Noor Saeed</dc:creator>
  <cp:lastModifiedBy>Noor Saeed</cp:lastModifiedBy>
  <cp:revision>12</cp:revision>
  <dcterms:created xsi:type="dcterms:W3CDTF">2025-04-12T06:10:35Z</dcterms:created>
  <dcterms:modified xsi:type="dcterms:W3CDTF">2025-04-13T04:45:04Z</dcterms:modified>
</cp:coreProperties>
</file>