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CA4CE-E54A-3C96-B236-2FD22FB750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A3408A-4F6C-60FC-2DFB-FCE2C0217D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79A2AA-5972-6852-E73C-C689AFE98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97B08-9718-42E3-84F7-8B3F02FECD2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DF0418-A8BE-2946-DF9C-C663760CE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336A3-1C36-49A3-304A-4A154B1FC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3225-C988-42CC-8CD9-78975B151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050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31D14-F3AD-4770-C0D5-7FC9E6B23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3043B5-42DF-9BC4-F241-3AF3130365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5BCE31-FD74-9B57-411D-951AF88F4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97B08-9718-42E3-84F7-8B3F02FECD2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36CDC-33E5-4F64-D4DB-C30FF0DB8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CCFF0-9B48-B5B1-315F-D31BB291A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3225-C988-42CC-8CD9-78975B151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838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98029D-A88D-73F1-3819-365A3E4DDA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EF4F7D-F631-DC73-7427-63FD8FA679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3474FF-9AE4-72EB-5DEA-65974526F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97B08-9718-42E3-84F7-8B3F02FECD2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9F116-90AD-0B05-DD49-56C7E0445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E69E7-EE0D-23CD-676A-A3DA805BA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3225-C988-42CC-8CD9-78975B151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15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A273E-CB76-E023-5D30-9F352B90A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DAAF2-387C-F899-AA19-571394076B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DB5E6-FB43-25FF-9777-471DD5701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97B08-9718-42E3-84F7-8B3F02FECD2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683AB-D521-5EC2-0B0D-EA28387CA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873D16-1224-61B2-1D5A-DA9F7701B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3225-C988-42CC-8CD9-78975B151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197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EFFC8-CDF7-A84A-7D02-87EF9AD7D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1911FC-2DD6-F74F-FB0F-FFB3712CDF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70797-803C-0328-834B-F1DF6B9F0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97B08-9718-42E3-84F7-8B3F02FECD2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0E29CC-9D15-A8CB-5F8B-4D5532C8C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957090-01E8-6418-8D75-1CD03DF71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3225-C988-42CC-8CD9-78975B151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271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A9D1D-60AF-6295-90F8-988414EDA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9ADD9-8B7F-42A9-431E-120025F0EF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51E72F-421F-2BCA-ED0E-AC04FEB09A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94FB77-5A2E-F8BD-4A89-33307E1FE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97B08-9718-42E3-84F7-8B3F02FECD2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AE784-8D9D-1B38-0B3B-96C995968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638864-FDEA-B19D-CD97-F75D1685C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3225-C988-42CC-8CD9-78975B151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193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3F0CF-3755-76AB-103F-E8C457220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4E6E4-D800-6033-CCF7-80E82C6946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DE118C-C2DD-0CF3-EB0D-D0FD09419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2F14B4-7769-48AB-7916-5DA5FE2749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F08F78-88C1-A9BF-BBC5-996DC2C46D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57C1E6-A3F7-A241-5994-F2DCDF337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97B08-9718-42E3-84F7-8B3F02FECD2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EE561C-7DFA-BD90-A528-445AE6D18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AE144A-3949-11F6-496B-A7B10ABAF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3225-C988-42CC-8CD9-78975B151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624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1234F-73EB-1925-4488-F40230F65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14E6D4-74A9-3ED5-868F-E17987B96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97B08-9718-42E3-84F7-8B3F02FECD2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B05999-AAC2-5B41-8068-030C33D40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4FAC37-4420-AA47-475F-668B21E74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3225-C988-42CC-8CD9-78975B151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50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4F6609-FCB2-809C-AD89-24A7DCBF6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97B08-9718-42E3-84F7-8B3F02FECD2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0A1BF2-9BFB-6E59-2FEA-FF6FD84C7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1B00A2-FA1A-1CC0-9941-A04244D6F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3225-C988-42CC-8CD9-78975B151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32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C3A72-30A6-2489-964C-9EC905DDC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530FB-05F8-9748-0C6C-76B93CC3A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E77EA3-F9E5-C892-C384-ECBE24F2E8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1F8FE2-5711-6A13-9B17-EC9ED1B2E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97B08-9718-42E3-84F7-8B3F02FECD2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C7E528-E2E7-4AFC-9C73-D353AC824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B06AEB-B243-A26B-C12D-69D85F71A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3225-C988-42CC-8CD9-78975B151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311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B71F6-D605-8321-CF25-307A7AECA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017AA5-3EE3-61F5-52A2-CF3972FBF3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D30E5D-1E74-C010-9DB5-0E6B401040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DA05FE-723E-A4E0-26E3-16CF1C661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97B08-9718-42E3-84F7-8B3F02FECD2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E25F4F-9CCF-000C-B2AD-254F5C916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69B4AA-913E-D1C2-23E6-E69147784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D3225-C988-42CC-8CD9-78975B151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831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6A2C6B-80D5-F2A0-4ED6-F7C9F6C18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98E7AF-463B-2565-7E2E-ABFFAFCA6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8E2EB3-ED8C-EC74-85F8-7E9731D2FA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997B08-9718-42E3-84F7-8B3F02FECD2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3EC0B0-F060-F08B-8779-AB74422C0F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0CECC-4582-2E38-E030-A50E83AAB5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D3225-C988-42CC-8CD9-78975B151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377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2D61C-DA67-2D15-E5D7-EF8C83ECFA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69617"/>
            <a:ext cx="9144000" cy="2387600"/>
          </a:xfrm>
        </p:spPr>
        <p:txBody>
          <a:bodyPr>
            <a:normAutofit/>
          </a:bodyPr>
          <a:lstStyle/>
          <a:p>
            <a:r>
              <a:rPr lang="en-US" sz="7200" b="1" dirty="0"/>
              <a:t>Types of Machine Learning</a:t>
            </a:r>
          </a:p>
        </p:txBody>
      </p:sp>
      <p:pic>
        <p:nvPicPr>
          <p:cNvPr id="1026" name="Picture 2" descr="3 Types of Machine Learning - New Tech Dojo">
            <a:extLst>
              <a:ext uri="{FF2B5EF4-FFF2-40B4-BE49-F238E27FC236}">
                <a16:creationId xmlns:a16="http://schemas.microsoft.com/office/drawing/2014/main" id="{F997ED70-D7A8-4F65-70AC-FEAA1B097C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185"/>
          <a:stretch/>
        </p:blipFill>
        <p:spPr bwMode="auto">
          <a:xfrm>
            <a:off x="2443547" y="2851202"/>
            <a:ext cx="7088596" cy="3273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613634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DB6307D-C18D-2CA3-0EF7-2328DE548608}"/>
              </a:ext>
            </a:extLst>
          </p:cNvPr>
          <p:cNvSpPr/>
          <p:nvPr/>
        </p:nvSpPr>
        <p:spPr>
          <a:xfrm>
            <a:off x="3569109" y="235974"/>
            <a:ext cx="4798142" cy="68825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Supervised Learning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4620FC-665C-FE91-E8A7-651A154F4F7C}"/>
              </a:ext>
            </a:extLst>
          </p:cNvPr>
          <p:cNvSpPr txBox="1"/>
          <p:nvPr/>
        </p:nvSpPr>
        <p:spPr>
          <a:xfrm>
            <a:off x="521109" y="1062335"/>
            <a:ext cx="114939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The model learns from labeled data, where each input has a known output. Example: Predicting house prices based on features like size and location.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646FFBE-E993-EECB-B541-2773DCD941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2351515"/>
              </p:ext>
            </p:extLst>
          </p:nvPr>
        </p:nvGraphicFramePr>
        <p:xfrm>
          <a:off x="2032000" y="1846768"/>
          <a:ext cx="81280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52223760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98400955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28738047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02712653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7722621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highlight>
                            <a:srgbClr val="FFFF00"/>
                          </a:highlight>
                        </a:rPr>
                        <a:t>Rooms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highlight>
                            <a:srgbClr val="FFFF00"/>
                          </a:highlight>
                        </a:rPr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highlight>
                            <a:srgbClr val="FFFF00"/>
                          </a:highlight>
                        </a:rPr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highlight>
                            <a:srgbClr val="FFFF00"/>
                          </a:highlight>
                        </a:rPr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highlight>
                            <a:srgbClr val="FFFF00"/>
                          </a:highlight>
                        </a:rPr>
                        <a:t>Sale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657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Lahore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4955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Karachi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930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Islamabad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4217365"/>
                  </a:ext>
                </a:extLst>
              </a:tr>
            </a:tbl>
          </a:graphicData>
        </a:graphic>
      </p:graphicFrame>
      <p:pic>
        <p:nvPicPr>
          <p:cNvPr id="2050" name="Picture 2" descr="Quick Breakdown on Supervised Machine Learning | by Nazhim Kalam | Medium">
            <a:extLst>
              <a:ext uri="{FF2B5EF4-FFF2-40B4-BE49-F238E27FC236}">
                <a16:creationId xmlns:a16="http://schemas.microsoft.com/office/drawing/2014/main" id="{D6CC8310-F1C9-B771-984E-24EC2DF2E7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563" y="3527872"/>
            <a:ext cx="5715000" cy="321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1119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68704C-E45F-6E6C-3451-FF3EE63B23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2E1CD52-3826-173E-13BE-36F7E9B1C024}"/>
              </a:ext>
            </a:extLst>
          </p:cNvPr>
          <p:cNvSpPr/>
          <p:nvPr/>
        </p:nvSpPr>
        <p:spPr>
          <a:xfrm>
            <a:off x="3569109" y="235974"/>
            <a:ext cx="4798142" cy="68825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Unsupervised Learning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38E097-F65A-2694-F271-B5EAE02042FB}"/>
              </a:ext>
            </a:extLst>
          </p:cNvPr>
          <p:cNvSpPr txBox="1"/>
          <p:nvPr/>
        </p:nvSpPr>
        <p:spPr>
          <a:xfrm>
            <a:off x="521109" y="1062335"/>
            <a:ext cx="114939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The model finds patterns in unlabeled data without predefined outputs. Example: Customer segmentation in marketing using clustering.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2C78128-005F-A5A4-07F4-BF52788F15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5678781"/>
              </p:ext>
            </p:extLst>
          </p:nvPr>
        </p:nvGraphicFramePr>
        <p:xfrm>
          <a:off x="2444955" y="1595800"/>
          <a:ext cx="65024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52223760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98400955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28738047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0271265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highlight>
                            <a:srgbClr val="FFFF00"/>
                          </a:highlight>
                        </a:rPr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highlight>
                            <a:srgbClr val="FFFF00"/>
                          </a:highlight>
                        </a:rPr>
                        <a:t>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highlight>
                            <a:srgbClr val="FFFF00"/>
                          </a:highlight>
                        </a:rPr>
                        <a:t>Items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highlight>
                            <a:srgbClr val="FFFF00"/>
                          </a:highlight>
                        </a:rPr>
                        <a:t>Duration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657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Phones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 Hours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4955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Foam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 Hours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930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Phones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5 Hours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4217365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2033CCB-8745-0C6C-EE1B-2C085599B1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8771889"/>
              </p:ext>
            </p:extLst>
          </p:nvPr>
        </p:nvGraphicFramePr>
        <p:xfrm>
          <a:off x="9148913" y="1595800"/>
          <a:ext cx="16256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5332180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highlight>
                            <a:srgbClr val="FFFF00"/>
                          </a:highlight>
                        </a:rPr>
                        <a:t>Groups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690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Phone Cluster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137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Foam Cluster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4743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Phone Cluster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79747"/>
                  </a:ext>
                </a:extLst>
              </a:tr>
            </a:tbl>
          </a:graphicData>
        </a:graphic>
      </p:graphicFrame>
      <p:pic>
        <p:nvPicPr>
          <p:cNvPr id="3074" name="Picture 2" descr="Machine Learning in Python: An Introduction | by Daily Dose of Python | Dev  Genius">
            <a:extLst>
              <a:ext uri="{FF2B5EF4-FFF2-40B4-BE49-F238E27FC236}">
                <a16:creationId xmlns:a16="http://schemas.microsoft.com/office/drawing/2014/main" id="{BD407B72-5564-530B-FF9B-EFC96781E1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9213" y="3149415"/>
            <a:ext cx="6990735" cy="3472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0665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B07DFA-BF37-894B-D429-D206B846B2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3212B98-11BC-C5E1-7A98-FAF048FDCD39}"/>
              </a:ext>
            </a:extLst>
          </p:cNvPr>
          <p:cNvSpPr/>
          <p:nvPr/>
        </p:nvSpPr>
        <p:spPr>
          <a:xfrm>
            <a:off x="3569109" y="235974"/>
            <a:ext cx="4798142" cy="68825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Semi-Supervised Learning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CFF1EA-5C6B-B06E-02C1-504E909FD369}"/>
              </a:ext>
            </a:extLst>
          </p:cNvPr>
          <p:cNvSpPr txBox="1"/>
          <p:nvPr/>
        </p:nvSpPr>
        <p:spPr>
          <a:xfrm>
            <a:off x="521109" y="1062335"/>
            <a:ext cx="1149390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Uses both labeled and unlabeled data to improve learning efficiency. Example: A spam detection model trained on a few labeled emails and many unlabeled ones.</a:t>
            </a:r>
          </a:p>
          <a:p>
            <a:endParaRPr lang="en-US" b="1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CD4BE6C-86A8-B42A-7768-E2DD61C353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0219207"/>
              </p:ext>
            </p:extLst>
          </p:nvPr>
        </p:nvGraphicFramePr>
        <p:xfrm>
          <a:off x="714476" y="2123768"/>
          <a:ext cx="32512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52223760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9840095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highlight>
                            <a:srgbClr val="FFFF00"/>
                          </a:highlight>
                        </a:rPr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highlight>
                            <a:srgbClr val="FFFF00"/>
                          </a:highlight>
                        </a:rPr>
                        <a:t>Label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657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This is scam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Scam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4955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This is 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No scam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930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This is scam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Scam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421736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2C4BBE1-C02C-EF75-1294-401C9371A9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992120"/>
              </p:ext>
            </p:extLst>
          </p:nvPr>
        </p:nvGraphicFramePr>
        <p:xfrm>
          <a:off x="714476" y="4130656"/>
          <a:ext cx="32512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44428703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6100971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highlight>
                            <a:srgbClr val="FFFF00"/>
                          </a:highlight>
                        </a:rPr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highlight>
                            <a:srgbClr val="FFFF00"/>
                          </a:highlight>
                        </a:rPr>
                        <a:t>No label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189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This is spam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4272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Fine 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7678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Bad 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363263"/>
                  </a:ext>
                </a:extLst>
              </a:tr>
            </a:tbl>
          </a:graphicData>
        </a:graphic>
      </p:graphicFrame>
      <p:pic>
        <p:nvPicPr>
          <p:cNvPr id="4098" name="Picture 2" descr="Semi-Supervised Machine Learning">
            <a:extLst>
              <a:ext uri="{FF2B5EF4-FFF2-40B4-BE49-F238E27FC236}">
                <a16:creationId xmlns:a16="http://schemas.microsoft.com/office/drawing/2014/main" id="{F690A440-CA4A-C6A2-D812-A5F209603A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11" b="4876"/>
          <a:stretch/>
        </p:blipFill>
        <p:spPr bwMode="auto">
          <a:xfrm>
            <a:off x="4557251" y="1720645"/>
            <a:ext cx="6740014" cy="4400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4638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526A31-F09C-D308-F3A6-E98A6BF777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662E183-878A-D642-E9B8-9F1D4B51239C}"/>
              </a:ext>
            </a:extLst>
          </p:cNvPr>
          <p:cNvSpPr/>
          <p:nvPr/>
        </p:nvSpPr>
        <p:spPr>
          <a:xfrm>
            <a:off x="3569109" y="235974"/>
            <a:ext cx="4798142" cy="68825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Reinforcement learning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AD6041-13F7-E17F-1608-213ADBCC37AD}"/>
              </a:ext>
            </a:extLst>
          </p:cNvPr>
          <p:cNvSpPr txBox="1"/>
          <p:nvPr/>
        </p:nvSpPr>
        <p:spPr>
          <a:xfrm>
            <a:off x="521109" y="1062335"/>
            <a:ext cx="114939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The model learns by trial and error, receiving rewards for correct actions. Example: A self-driving car learning to navigate by maximizing safety and efficiency.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95DE943-1ABF-DA4E-3725-CA76E3A86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955" y="4218038"/>
            <a:ext cx="10188749" cy="1936522"/>
          </a:xfrm>
          <a:prstGeom prst="rect">
            <a:avLst/>
          </a:prstGeom>
        </p:spPr>
      </p:pic>
      <p:pic>
        <p:nvPicPr>
          <p:cNvPr id="5122" name="Picture 2" descr="AI Learns to Walk (deep reinforcement learning) on Make a GIF">
            <a:extLst>
              <a:ext uri="{FF2B5EF4-FFF2-40B4-BE49-F238E27FC236}">
                <a16:creationId xmlns:a16="http://schemas.microsoft.com/office/drawing/2014/main" id="{2EA7750B-2E5C-EEF6-55E2-ED95C43907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651"/>
          <a:stretch/>
        </p:blipFill>
        <p:spPr bwMode="auto">
          <a:xfrm>
            <a:off x="5088194" y="1385500"/>
            <a:ext cx="5471652" cy="2719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1982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187</Words>
  <Application>Microsoft Office PowerPoint</Application>
  <PresentationFormat>Widescreen</PresentationFormat>
  <Paragraphs>62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Types of Machine Learning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Noor Saeed</dc:creator>
  <cp:lastModifiedBy>Noor Saeed</cp:lastModifiedBy>
  <cp:revision>8</cp:revision>
  <dcterms:created xsi:type="dcterms:W3CDTF">2025-03-23T16:12:03Z</dcterms:created>
  <dcterms:modified xsi:type="dcterms:W3CDTF">2025-03-24T22:58:54Z</dcterms:modified>
</cp:coreProperties>
</file>