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D4D8-701D-C9D7-061F-DB27557C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1345D-A88F-27C2-57D8-2297C171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0585-7DE3-3326-03D6-C3EC3C95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A260-0988-4968-F1AF-AD6F73B8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A18C-BCC1-7463-8C4B-5659614A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CFA2-5C22-9683-7BDD-41752C11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E9A1B-85FF-5347-90D7-714C6EB15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7197-5415-FBE3-6836-E7B321A4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85D0-54EE-94E3-1363-279941CF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4FAA-E499-BAF1-74CD-44CB9A45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5410E-6F26-ED01-A660-46C2A3DB8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7DE48-EB55-3FF4-891E-A1FB8CEB1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88A0A-0DE3-7470-0FA7-DB069378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45FA-6998-B552-1CC0-B6AFB2D9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1CB8-6696-3499-2688-24ACC78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1044-A6E1-D5F1-1D8A-0DE253AC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C5A9-D448-41F7-8F1F-814D7508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BCD77-8DCE-4644-A112-3467E6E5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C762-850B-9A31-937A-A66239AC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E802-004C-9DCA-2689-7301978F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BE5F-A5E9-3ADD-8009-9E402DE5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84357-A66C-B79F-3459-E2250879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249C-8159-E619-5EF4-B588B38F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AB3A4-25DB-B7B8-F32A-4DFFF14B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F10F-4F56-3FD1-D758-000AF5C9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EC81-35ED-F162-71C5-8E995C0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39EF-1890-A21C-BB25-C1A06B857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61B08-6840-7038-7AA6-F8C322EB3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4EE5A-3718-B7DB-A99A-A434069A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F6FC-B6AB-3780-963C-48F16975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BA69-B6E9-B4B8-8E6C-5146E2E8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537-71AB-7438-A711-43D7D1AB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C5CC-0134-0B0D-28CB-C98C9F15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D427B-987D-1159-CB04-321CAB427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9736D-722F-D582-CDC2-4FD1C06B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CAF66-0DE2-55E0-173C-ED2EBE709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A11DE-61E9-E68B-6CEC-EBDF3A32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4D737-98CA-2694-E8DF-7621D94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38DC0-ECA4-9CEA-AB57-78BC47BC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C65-8055-13F3-E0F6-BEAD15D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70A7D-BCF5-ABA6-745A-BC748AB9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38E65-1146-116C-076B-383F33A8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7450-0AA4-79E2-25A5-512916F4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67629-0469-C018-8C81-05107D4C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E522A-016A-BADF-269A-71A9EC45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3467-79C6-FED6-51AC-FD0A2CE2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8A50-F4CA-1832-119E-79DCF71D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0D2-2784-AC00-1845-D1AFC022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106C0-7CDB-DAA4-CE25-8787B2777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A74A9-503A-1531-35B5-C2425AA5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9BAB2-FD97-5A1A-30D5-273A41CE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F40D8-DCA0-361B-D929-B96ADD4B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179E-3BA9-81B0-CE8E-2340BFB2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6F2DF-4245-AF24-BC75-F167AC844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CDC8D-FE6F-DA82-3C9A-4927A2F7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C75C-3646-F0D8-DDB2-DF32DE1D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7F37-5430-4916-6E90-4585691C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635C9-74A6-E1D7-2713-8C6F8C7F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9E9EB-6DE3-0E3B-03ED-FBF0CCCB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274F7-EC6C-DC84-2E23-619B3FF1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AB0B-B3EA-A078-B5A4-5ACCF8AB0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FF13-85C1-4F89-8358-D876848D8EE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8431-6935-A2EE-3AD3-22111A5B9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C739-92F1-E4D2-CADA-70C565998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2059D-B27F-4E07-8E83-51A31B24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0862-CDFD-68A6-D91B-1531CD89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280" y="1167575"/>
            <a:ext cx="7477434" cy="953724"/>
          </a:xfrm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6600" b="1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Linear Algebra For 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1090F-244E-AB8A-0924-DC2A47D42280}"/>
              </a:ext>
            </a:extLst>
          </p:cNvPr>
          <p:cNvSpPr/>
          <p:nvPr/>
        </p:nvSpPr>
        <p:spPr>
          <a:xfrm>
            <a:off x="3220062" y="2236836"/>
            <a:ext cx="5751871" cy="6882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Vectors Operations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676435-C07C-9767-6D60-7A531FD0B395}"/>
              </a:ext>
            </a:extLst>
          </p:cNvPr>
          <p:cNvSpPr/>
          <p:nvPr/>
        </p:nvSpPr>
        <p:spPr>
          <a:xfrm>
            <a:off x="4585519" y="2998838"/>
            <a:ext cx="3020962" cy="5899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1 Addition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D8FD02-EBE9-4117-4D5A-4D72AADE4660}"/>
              </a:ext>
            </a:extLst>
          </p:cNvPr>
          <p:cNvSpPr/>
          <p:nvPr/>
        </p:nvSpPr>
        <p:spPr>
          <a:xfrm>
            <a:off x="4585519" y="3652685"/>
            <a:ext cx="3020962" cy="5899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2 Subtraction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0FC30C-25F6-3951-D298-D0434CF069E3}"/>
              </a:ext>
            </a:extLst>
          </p:cNvPr>
          <p:cNvSpPr/>
          <p:nvPr/>
        </p:nvSpPr>
        <p:spPr>
          <a:xfrm>
            <a:off x="4585518" y="4306532"/>
            <a:ext cx="3020963" cy="5899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3 Multiplication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961218-88CE-4E6A-5159-E98C0D352B7D}"/>
              </a:ext>
            </a:extLst>
          </p:cNvPr>
          <p:cNvSpPr/>
          <p:nvPr/>
        </p:nvSpPr>
        <p:spPr>
          <a:xfrm>
            <a:off x="4585517" y="4960373"/>
            <a:ext cx="3020963" cy="5899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4 Division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5D4722-6315-FCF8-DC36-83D41A57E74A}"/>
              </a:ext>
            </a:extLst>
          </p:cNvPr>
          <p:cNvSpPr/>
          <p:nvPr/>
        </p:nvSpPr>
        <p:spPr>
          <a:xfrm>
            <a:off x="4585517" y="5609302"/>
            <a:ext cx="3020963" cy="5899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Usage In ML</a:t>
            </a:r>
          </a:p>
        </p:txBody>
      </p:sp>
    </p:spTree>
    <p:extLst>
      <p:ext uri="{BB962C8B-B14F-4D97-AF65-F5344CB8AC3E}">
        <p14:creationId xmlns:p14="http://schemas.microsoft.com/office/powerpoint/2010/main" val="76840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59372F-6819-03B8-8EDB-8122F4112BD9}"/>
              </a:ext>
            </a:extLst>
          </p:cNvPr>
          <p:cNvSpPr/>
          <p:nvPr/>
        </p:nvSpPr>
        <p:spPr>
          <a:xfrm>
            <a:off x="796412" y="412956"/>
            <a:ext cx="10599175" cy="8554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Where &amp; When We Do Vector Operations in ML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F21E02-2253-183B-4278-09324799D5F4}"/>
              </a:ext>
            </a:extLst>
          </p:cNvPr>
          <p:cNvSpPr/>
          <p:nvPr/>
        </p:nvSpPr>
        <p:spPr>
          <a:xfrm>
            <a:off x="1140542" y="1400585"/>
            <a:ext cx="3136490" cy="5112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1. Data Representation</a:t>
            </a:r>
            <a:endParaRPr lang="en-US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E55F40D-8D48-84A4-5DFA-483D7BAB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42" y="1959769"/>
            <a:ext cx="500329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of size 28x28 is flattened into a 784-dimensional vector.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operation: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etc., for transformation and normalization.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240A91-B622-4443-21C7-DF5591596C06}"/>
              </a:ext>
            </a:extLst>
          </p:cNvPr>
          <p:cNvSpPr/>
          <p:nvPr/>
        </p:nvSpPr>
        <p:spPr>
          <a:xfrm>
            <a:off x="1140542" y="2416409"/>
            <a:ext cx="3136490" cy="5112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</a:t>
            </a:r>
            <a:r>
              <a:rPr lang="en-US" b="1" dirty="0"/>
              <a:t>Data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2D9E1-BE69-BA10-A112-053574092B78}"/>
              </a:ext>
            </a:extLst>
          </p:cNvPr>
          <p:cNvSpPr txBox="1"/>
          <p:nvPr/>
        </p:nvSpPr>
        <p:spPr>
          <a:xfrm>
            <a:off x="1140542" y="29466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Normalization / Standardization</a:t>
            </a:r>
            <a:br>
              <a:rPr lang="en-US" sz="1200" dirty="0"/>
            </a:br>
            <a:r>
              <a:rPr lang="en-US" sz="1200" dirty="0"/>
              <a:t>Subtract mean → vector subtraction</a:t>
            </a:r>
            <a:br>
              <a:rPr lang="en-US" sz="1200" dirty="0"/>
            </a:br>
            <a:r>
              <a:rPr lang="en-US" sz="1200" dirty="0"/>
              <a:t>Divide by std → vector-scalar division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8FC981-53ED-0ED6-A7F4-2DCFE1C2187C}"/>
              </a:ext>
            </a:extLst>
          </p:cNvPr>
          <p:cNvSpPr/>
          <p:nvPr/>
        </p:nvSpPr>
        <p:spPr>
          <a:xfrm>
            <a:off x="1140542" y="3590114"/>
            <a:ext cx="3136490" cy="5112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/>
              <a:t>3. Model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F1BD1-3F8D-4181-A796-E2033D25892E}"/>
              </a:ext>
            </a:extLst>
          </p:cNvPr>
          <p:cNvSpPr txBox="1"/>
          <p:nvPr/>
        </p:nvSpPr>
        <p:spPr>
          <a:xfrm>
            <a:off x="1140542" y="40796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Linear Regression, Logistic Regression</a:t>
            </a:r>
            <a:br>
              <a:rPr lang="en-US" sz="1200" dirty="0"/>
            </a:br>
            <a:r>
              <a:rPr lang="en-US" sz="1200" dirty="0"/>
              <a:t>Uses </a:t>
            </a:r>
            <a:r>
              <a:rPr lang="en-US" sz="1200" b="1" dirty="0"/>
              <a:t>dot products</a:t>
            </a:r>
            <a:r>
              <a:rPr lang="en-US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y=w⋅x+b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E7FD6B-151B-2404-0FC6-439D80CFD774}"/>
              </a:ext>
            </a:extLst>
          </p:cNvPr>
          <p:cNvSpPr/>
          <p:nvPr/>
        </p:nvSpPr>
        <p:spPr>
          <a:xfrm>
            <a:off x="1165601" y="4701411"/>
            <a:ext cx="3136490" cy="5112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/>
              <a:t>4. </a:t>
            </a:r>
            <a:r>
              <a:rPr lang="en-US" b="1" dirty="0"/>
              <a:t>Cosine Similarity (NLP &amp; Recommenders)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72C72F-5E5A-689C-009B-9588FD7D6592}"/>
              </a:ext>
            </a:extLst>
          </p:cNvPr>
          <p:cNvSpPr txBox="1"/>
          <p:nvPr/>
        </p:nvSpPr>
        <p:spPr>
          <a:xfrm>
            <a:off x="1165601" y="5234284"/>
            <a:ext cx="4605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Used to measure </a:t>
            </a:r>
            <a:r>
              <a:rPr lang="en-US" sz="1200" b="1" dirty="0"/>
              <a:t>similarity between word vectors</a:t>
            </a:r>
            <a:r>
              <a:rPr lang="en-US" sz="1200" dirty="0"/>
              <a:t>, user vectors, etc.:</a:t>
            </a:r>
          </a:p>
          <a:p>
            <a:pPr>
              <a:buNone/>
            </a:pPr>
            <a:r>
              <a:rPr lang="en-US" sz="1200" dirty="0"/>
              <a:t>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Text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Recommendation engines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Word2Vec / Embedding models</a:t>
            </a:r>
          </a:p>
          <a:p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A29A23B-B1D2-E953-CDB1-D4B97390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8724"/>
              </p:ext>
            </p:extLst>
          </p:nvPr>
        </p:nvGraphicFramePr>
        <p:xfrm>
          <a:off x="6515100" y="1469118"/>
          <a:ext cx="5499919" cy="1920240"/>
        </p:xfrm>
        <a:graphic>
          <a:graphicData uri="http://schemas.openxmlformats.org/drawingml/2006/table">
            <a:tbl>
              <a:tblPr/>
              <a:tblGrid>
                <a:gridCol w="1886017">
                  <a:extLst>
                    <a:ext uri="{9D8B030D-6E8A-4147-A177-3AD203B41FA5}">
                      <a16:colId xmlns:a16="http://schemas.microsoft.com/office/drawing/2014/main" val="2898746197"/>
                    </a:ext>
                  </a:extLst>
                </a:gridCol>
                <a:gridCol w="3613902">
                  <a:extLst>
                    <a:ext uri="{9D8B030D-6E8A-4147-A177-3AD203B41FA5}">
                      <a16:colId xmlns:a16="http://schemas.microsoft.com/office/drawing/2014/main" val="3100348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ML 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Vector Operations 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51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Data preprocessing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Subtraction, 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19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Model forward 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Dot product, matrix-vector 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867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Training (gradient)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Vector subtraction, scalar 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910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Similarity &amp; distance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Dot product, norm, 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Word/image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Vector arithmetic (add/subtract)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00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Attention mechanism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Dot product, softmax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490633"/>
                  </a:ext>
                </a:extLst>
              </a:tr>
            </a:tbl>
          </a:graphicData>
        </a:graphic>
      </p:graphicFrame>
      <p:pic>
        <p:nvPicPr>
          <p:cNvPr id="7173" name="Picture 5" descr="Cosine similarity - Statistics for Machine Learning [Book]">
            <a:extLst>
              <a:ext uri="{FF2B5EF4-FFF2-40B4-BE49-F238E27FC236}">
                <a16:creationId xmlns:a16="http://schemas.microsoft.com/office/drawing/2014/main" id="{6D49E709-E3A2-06CC-0265-0BE9E8CA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5" y="3725504"/>
            <a:ext cx="2968334" cy="22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osine Similarity Explained">
            <a:extLst>
              <a:ext uri="{FF2B5EF4-FFF2-40B4-BE49-F238E27FC236}">
                <a16:creationId xmlns:a16="http://schemas.microsoft.com/office/drawing/2014/main" id="{E5B1A3E6-3DBB-BEF1-3E3E-3A649579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62" y="3723314"/>
            <a:ext cx="3215673" cy="22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76FDF-0CB5-C128-7DA7-FBEA99A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BC3112-F733-E264-EB9A-523F41D46C87}"/>
              </a:ext>
            </a:extLst>
          </p:cNvPr>
          <p:cNvSpPr/>
          <p:nvPr/>
        </p:nvSpPr>
        <p:spPr>
          <a:xfrm>
            <a:off x="2920180" y="432620"/>
            <a:ext cx="5889523" cy="8652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buNone/>
            </a:pPr>
            <a:r>
              <a:rPr lang="en-US" sz="4800" b="1" i="0" dirty="0">
                <a:solidFill>
                  <a:schemeClr val="tx1"/>
                </a:solidFill>
                <a:effectLst/>
                <a:latin typeface="Nunito" pitchFamily="2" charset="0"/>
              </a:rPr>
              <a:t>Addition of Vectors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C8F11-FCC1-65C7-50A6-FEEA8E703395}"/>
              </a:ext>
            </a:extLst>
          </p:cNvPr>
          <p:cNvSpPr txBox="1"/>
          <p:nvPr/>
        </p:nvSpPr>
        <p:spPr>
          <a:xfrm>
            <a:off x="3333136" y="137527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Algebraic Method (Component-wise addition)</a:t>
            </a:r>
          </a:p>
          <a:p>
            <a:pPr>
              <a:buNone/>
            </a:pPr>
            <a:r>
              <a:rPr lang="en-US" dirty="0"/>
              <a:t>If you have two vectors: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 = (a₁, a₂)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 = (b₁, b₂)</a:t>
            </a:r>
            <a:endParaRPr lang="en-US" dirty="0"/>
          </a:p>
          <a:p>
            <a:r>
              <a:rPr lang="en-US" dirty="0"/>
              <a:t>Then their sum </a:t>
            </a:r>
            <a:r>
              <a:rPr lang="en-US" b="1" dirty="0"/>
              <a:t>A + B = (a₁ + b₁, a₂ + b₂)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35B55-3B22-BBD5-D377-94E73352BEC1}"/>
              </a:ext>
            </a:extLst>
          </p:cNvPr>
          <p:cNvSpPr txBox="1"/>
          <p:nvPr/>
        </p:nvSpPr>
        <p:spPr>
          <a:xfrm>
            <a:off x="1750140" y="3429000"/>
            <a:ext cx="5122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1: 2D Vectors</a:t>
            </a:r>
          </a:p>
          <a:p>
            <a:pPr>
              <a:buNone/>
            </a:pPr>
            <a:r>
              <a:rPr lang="en-US" dirty="0"/>
              <a:t>Let</a:t>
            </a:r>
            <a:br>
              <a:rPr lang="en-US" dirty="0"/>
            </a:br>
            <a:r>
              <a:rPr lang="en-US" b="1" dirty="0"/>
              <a:t>A = (3, 4)</a:t>
            </a:r>
            <a:br>
              <a:rPr lang="en-US" dirty="0"/>
            </a:br>
            <a:r>
              <a:rPr lang="en-US" b="1" dirty="0"/>
              <a:t>B = (1, 2)</a:t>
            </a:r>
            <a:endParaRPr lang="en-US" dirty="0"/>
          </a:p>
          <a:p>
            <a:pPr>
              <a:buNone/>
            </a:pPr>
            <a:r>
              <a:rPr lang="en-US" b="1" dirty="0"/>
              <a:t>Solution:</a:t>
            </a:r>
            <a:r>
              <a:rPr lang="en-US" dirty="0"/>
              <a:t> A + B = (3 + 1, 4 + 2) = </a:t>
            </a:r>
            <a:r>
              <a:rPr lang="en-US" b="1" dirty="0"/>
              <a:t>(4, 6)</a:t>
            </a:r>
            <a:endParaRPr lang="en-US" dirty="0"/>
          </a:p>
          <a:p>
            <a:r>
              <a:rPr lang="en-US" dirty="0"/>
              <a:t>So, the resultant vector is </a:t>
            </a:r>
            <a:r>
              <a:rPr lang="en-US" b="1" dirty="0"/>
              <a:t>(4, 6)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B645C-B06A-CB12-111F-340D3C14B765}"/>
              </a:ext>
            </a:extLst>
          </p:cNvPr>
          <p:cNvSpPr txBox="1"/>
          <p:nvPr/>
        </p:nvSpPr>
        <p:spPr>
          <a:xfrm>
            <a:off x="6592529" y="3429000"/>
            <a:ext cx="5437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2: 3D Vectors</a:t>
            </a:r>
          </a:p>
          <a:p>
            <a:pPr>
              <a:buNone/>
            </a:pPr>
            <a:r>
              <a:rPr lang="en-US" dirty="0"/>
              <a:t>Let</a:t>
            </a:r>
            <a:br>
              <a:rPr lang="en-US" dirty="0"/>
            </a:br>
            <a:r>
              <a:rPr lang="en-US" b="1" dirty="0"/>
              <a:t>A = (2, -1, 3)</a:t>
            </a:r>
            <a:br>
              <a:rPr lang="en-US" dirty="0"/>
            </a:br>
            <a:r>
              <a:rPr lang="en-US" b="1" dirty="0"/>
              <a:t>B = (4, 0, -2)</a:t>
            </a:r>
            <a:endParaRPr lang="en-US" dirty="0"/>
          </a:p>
          <a:p>
            <a:pPr>
              <a:buNone/>
            </a:pPr>
            <a:r>
              <a:rPr lang="en-US" b="1" dirty="0"/>
              <a:t>Solution:</a:t>
            </a:r>
            <a:r>
              <a:rPr lang="en-US" dirty="0"/>
              <a:t> A + B = (2 + 4, -1 + 0, 3 + (-2)) = </a:t>
            </a:r>
            <a:r>
              <a:rPr lang="en-US" b="1" dirty="0"/>
              <a:t>(6, -1, 1)</a:t>
            </a:r>
            <a:endParaRPr lang="en-US" dirty="0"/>
          </a:p>
          <a:p>
            <a:r>
              <a:rPr lang="en-US" dirty="0"/>
              <a:t>Resultant vector = </a:t>
            </a:r>
            <a:r>
              <a:rPr lang="en-US" b="1" dirty="0"/>
              <a:t>(6, -1,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8629D-802F-E251-E794-5B4AA6F62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50329D-0F7F-4CD6-1A78-32F4375C755C}"/>
              </a:ext>
            </a:extLst>
          </p:cNvPr>
          <p:cNvSpPr/>
          <p:nvPr/>
        </p:nvSpPr>
        <p:spPr>
          <a:xfrm>
            <a:off x="2497393" y="289094"/>
            <a:ext cx="7197214" cy="8652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buNone/>
            </a:pPr>
            <a:r>
              <a:rPr lang="en-US" sz="4800" b="1" i="0" dirty="0">
                <a:solidFill>
                  <a:schemeClr val="tx1"/>
                </a:solidFill>
                <a:effectLst/>
                <a:latin typeface="Nunito" pitchFamily="2" charset="0"/>
              </a:rPr>
              <a:t>Subtraction of Vectors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1D52D-5F5B-9A87-8309-3A894BA3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44" y="1248217"/>
            <a:ext cx="74331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Algebraic Method (Component-wise subtraction)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have two vectors: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= (a₁, a₂)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 = (b₁, b₂)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their difference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− B = (a₁ − b₁, a₂ − b₂)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also think of vector subtraction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− B = A + (−B)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−B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vector B flipped in direction.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6E3BC-230F-EEFE-28A6-AF57283C8A09}"/>
              </a:ext>
            </a:extLst>
          </p:cNvPr>
          <p:cNvSpPr txBox="1"/>
          <p:nvPr/>
        </p:nvSpPr>
        <p:spPr>
          <a:xfrm>
            <a:off x="2408903" y="3578459"/>
            <a:ext cx="2664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1: 2D Vectors</a:t>
            </a:r>
          </a:p>
          <a:p>
            <a:pPr>
              <a:buNone/>
            </a:pPr>
            <a:r>
              <a:rPr lang="en-US" dirty="0"/>
              <a:t>Let</a:t>
            </a:r>
            <a:br>
              <a:rPr lang="en-US" dirty="0"/>
            </a:br>
            <a:r>
              <a:rPr lang="en-US" b="1" dirty="0"/>
              <a:t>A = (7, 3)</a:t>
            </a:r>
            <a:br>
              <a:rPr lang="en-US" dirty="0"/>
            </a:br>
            <a:r>
              <a:rPr lang="en-US" b="1" dirty="0"/>
              <a:t>B = (2, 5)</a:t>
            </a:r>
            <a:endParaRPr lang="en-US" dirty="0"/>
          </a:p>
          <a:p>
            <a:pPr>
              <a:buNone/>
            </a:pPr>
            <a:r>
              <a:rPr lang="en-US" b="1" dirty="0"/>
              <a:t>Solution:</a:t>
            </a:r>
            <a:endParaRPr lang="en-US" dirty="0"/>
          </a:p>
          <a:p>
            <a:r>
              <a:rPr lang="en-US" dirty="0"/>
              <a:t>A−B=(7−2,3−5) = (5,−2) </a:t>
            </a:r>
          </a:p>
          <a:p>
            <a:r>
              <a:rPr lang="en-US" b="1" dirty="0"/>
              <a:t>Resultant vector = (5, -2)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BB9BC-2BB4-F963-62C8-55D8A9225140}"/>
              </a:ext>
            </a:extLst>
          </p:cNvPr>
          <p:cNvSpPr txBox="1"/>
          <p:nvPr/>
        </p:nvSpPr>
        <p:spPr>
          <a:xfrm>
            <a:off x="6813754" y="357845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2: 3D Vectors</a:t>
            </a:r>
          </a:p>
          <a:p>
            <a:pPr>
              <a:buNone/>
            </a:pPr>
            <a:r>
              <a:rPr lang="en-US" dirty="0"/>
              <a:t>Let</a:t>
            </a:r>
            <a:br>
              <a:rPr lang="en-US" dirty="0"/>
            </a:br>
            <a:r>
              <a:rPr lang="en-US" b="1" dirty="0"/>
              <a:t>A = (4, -1, 2)</a:t>
            </a:r>
            <a:br>
              <a:rPr lang="en-US" dirty="0"/>
            </a:br>
            <a:r>
              <a:rPr lang="en-US" b="1" dirty="0"/>
              <a:t>B = (1, 3, -2)</a:t>
            </a:r>
            <a:endParaRPr lang="en-US" dirty="0"/>
          </a:p>
          <a:p>
            <a:pPr>
              <a:buNone/>
            </a:pPr>
            <a:r>
              <a:rPr lang="en-US" b="1" dirty="0"/>
              <a:t>Solution:</a:t>
            </a:r>
            <a:endParaRPr lang="en-US" dirty="0"/>
          </a:p>
          <a:p>
            <a:r>
              <a:rPr lang="en-US" dirty="0"/>
              <a:t>A−B=(4−1,−1−3,2−(−2))=(3,−4,4) </a:t>
            </a:r>
          </a:p>
          <a:p>
            <a:r>
              <a:rPr lang="en-US" b="1" dirty="0"/>
              <a:t>Resultant vector = (3, -4,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834C6-ED66-8C40-0A56-CEFE3A6C0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60CA3D-992D-0F6C-08E4-F2F24F0A9B8A}"/>
              </a:ext>
            </a:extLst>
          </p:cNvPr>
          <p:cNvSpPr/>
          <p:nvPr/>
        </p:nvSpPr>
        <p:spPr>
          <a:xfrm>
            <a:off x="2084439" y="289094"/>
            <a:ext cx="7610168" cy="8652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buNone/>
            </a:pPr>
            <a:r>
              <a:rPr lang="en-US" sz="4800" b="1" i="0" dirty="0">
                <a:solidFill>
                  <a:schemeClr val="tx1"/>
                </a:solidFill>
                <a:effectLst/>
                <a:latin typeface="Nunito" pitchFamily="2" charset="0"/>
              </a:rPr>
              <a:t>Multiplication of Vectors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A685D-685D-E983-3351-00288595C8D9}"/>
              </a:ext>
            </a:extLst>
          </p:cNvPr>
          <p:cNvSpPr txBox="1"/>
          <p:nvPr/>
        </p:nvSpPr>
        <p:spPr>
          <a:xfrm>
            <a:off x="3864077" y="124660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Types of Vector Multiplication</a:t>
            </a:r>
          </a:p>
          <a:p>
            <a:pPr>
              <a:buNone/>
            </a:pPr>
            <a:r>
              <a:rPr lang="en-US" sz="1400" b="1" dirty="0"/>
              <a:t>There are two common types of vector multiplication: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Dot Product (Scalar Product)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Cross Product (Vector Product)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E071A-2FF6-F833-84F8-15488FB29AAF}"/>
              </a:ext>
            </a:extLst>
          </p:cNvPr>
          <p:cNvSpPr txBox="1"/>
          <p:nvPr/>
        </p:nvSpPr>
        <p:spPr>
          <a:xfrm>
            <a:off x="1582994" y="2381473"/>
            <a:ext cx="45130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Dot Product</a:t>
            </a:r>
          </a:p>
          <a:p>
            <a:pPr>
              <a:buNone/>
            </a:pPr>
            <a:r>
              <a:rPr lang="en-US" b="1" dirty="0"/>
              <a:t>Formula (for vectors A and B in 2D or 3D):</a:t>
            </a:r>
          </a:p>
          <a:p>
            <a:pPr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/>
              <a:t>A = (a₁, a₂)</a:t>
            </a:r>
            <a:r>
              <a:rPr lang="en-US" dirty="0"/>
              <a:t> and </a:t>
            </a:r>
            <a:r>
              <a:rPr lang="en-US" b="1" dirty="0"/>
              <a:t>B = (b₁, b₂)</a:t>
            </a:r>
            <a:br>
              <a:rPr lang="en-US" dirty="0"/>
            </a:br>
            <a:r>
              <a:rPr lang="en-US" dirty="0"/>
              <a:t>then</a:t>
            </a:r>
          </a:p>
          <a:p>
            <a:pPr>
              <a:buNone/>
            </a:pPr>
            <a:r>
              <a:rPr lang="pt-BR" dirty="0"/>
              <a:t>A⋅B=a1​⋅b1​+a2​⋅b2​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3D:</a:t>
            </a:r>
            <a:br>
              <a:rPr lang="en-US" dirty="0"/>
            </a:br>
            <a:r>
              <a:rPr lang="en-US" b="1" dirty="0"/>
              <a:t>A = (a₁, a₂, a₃), B = (b₁, b₂, b₃)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pt-BR" dirty="0"/>
              <a:t>A⋅B=a1.​b1​+a2.​b2​+a3​.b3​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BD2D6-E969-2874-7073-2F87E5FD2A60}"/>
              </a:ext>
            </a:extLst>
          </p:cNvPr>
          <p:cNvSpPr txBox="1"/>
          <p:nvPr/>
        </p:nvSpPr>
        <p:spPr>
          <a:xfrm>
            <a:off x="6096000" y="321247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2. Cross Product (Only in 3D)</a:t>
            </a:r>
          </a:p>
          <a:p>
            <a:pPr>
              <a:buNone/>
            </a:pPr>
            <a:r>
              <a:rPr lang="en-US" b="1" dirty="0"/>
              <a:t>Formula:</a:t>
            </a:r>
          </a:p>
          <a:p>
            <a:pPr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/>
              <a:t>A = (a₁, a₂, a₃)</a:t>
            </a:r>
            <a:r>
              <a:rPr lang="en-US" dirty="0"/>
              <a:t> and </a:t>
            </a:r>
            <a:r>
              <a:rPr lang="en-US" b="1" dirty="0"/>
              <a:t>B = (b₁, b₂, b₃)</a:t>
            </a:r>
            <a:br>
              <a:rPr lang="en-US" dirty="0"/>
            </a:br>
            <a:r>
              <a:rPr lang="en-US" dirty="0"/>
              <a:t>the</a:t>
            </a:r>
          </a:p>
          <a:p>
            <a:pPr>
              <a:buNone/>
            </a:pPr>
            <a:r>
              <a:rPr lang="pt-BR" dirty="0"/>
              <a:t>A×B=(a2​b3​−a3​b2​,a3​b1​−a1​b3​,a1​b2​−a2​b1​)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7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F21C5-342B-8BBE-5A9B-B4A19743F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873E2D-49FC-77D2-142C-AFD8B1C3EB7F}"/>
              </a:ext>
            </a:extLst>
          </p:cNvPr>
          <p:cNvSpPr/>
          <p:nvPr/>
        </p:nvSpPr>
        <p:spPr>
          <a:xfrm>
            <a:off x="2084439" y="289094"/>
            <a:ext cx="7610168" cy="8652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buNone/>
            </a:pPr>
            <a:r>
              <a:rPr lang="en-US" sz="4800" b="1" i="0" dirty="0">
                <a:solidFill>
                  <a:schemeClr val="tx1"/>
                </a:solidFill>
                <a:effectLst/>
                <a:latin typeface="Nunito" pitchFamily="2" charset="0"/>
              </a:rPr>
              <a:t>Multiplication of Vectors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0052A-EF80-BE2A-F89B-06D3E9577B58}"/>
              </a:ext>
            </a:extLst>
          </p:cNvPr>
          <p:cNvSpPr txBox="1"/>
          <p:nvPr/>
        </p:nvSpPr>
        <p:spPr>
          <a:xfrm>
            <a:off x="3839497" y="12131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Types of Vector Multiplication</a:t>
            </a:r>
          </a:p>
          <a:p>
            <a:pPr>
              <a:buNone/>
            </a:pPr>
            <a:r>
              <a:rPr lang="en-US" b="1" dirty="0"/>
              <a:t>There are two common types of vector multiplication:</a:t>
            </a:r>
          </a:p>
          <a:p>
            <a:pPr>
              <a:buFont typeface="+mj-lt"/>
              <a:buAutoNum type="arabicPeriod"/>
            </a:pPr>
            <a:r>
              <a:rPr lang="en-US" dirty="0"/>
              <a:t>Dot Product (Scalar Product)</a:t>
            </a:r>
          </a:p>
          <a:p>
            <a:pPr>
              <a:buFont typeface="+mj-lt"/>
              <a:buAutoNum type="arabicPeriod"/>
            </a:pPr>
            <a:r>
              <a:rPr lang="en-US" dirty="0"/>
              <a:t>Cross Product (Vector Product)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F2CFD-435C-F6E1-5E12-AA254AB3EC86}"/>
              </a:ext>
            </a:extLst>
          </p:cNvPr>
          <p:cNvSpPr txBox="1"/>
          <p:nvPr/>
        </p:nvSpPr>
        <p:spPr>
          <a:xfrm>
            <a:off x="884904" y="2540396"/>
            <a:ext cx="31954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1: 2D Dot Product</a:t>
            </a:r>
          </a:p>
          <a:p>
            <a:pPr>
              <a:buNone/>
            </a:pPr>
            <a:r>
              <a:rPr lang="en-US" b="1" dirty="0"/>
              <a:t>A = (3, 4)</a:t>
            </a:r>
            <a:br>
              <a:rPr lang="en-US" dirty="0"/>
            </a:br>
            <a:r>
              <a:rPr lang="en-US" b="1" dirty="0"/>
              <a:t>B = (2, -1)</a:t>
            </a:r>
            <a:endParaRPr lang="en-US" dirty="0"/>
          </a:p>
          <a:p>
            <a:r>
              <a:rPr lang="en-US" dirty="0"/>
              <a:t>A⋅B=3×2+4×(−1)=6−4=2</a:t>
            </a:r>
          </a:p>
          <a:p>
            <a:r>
              <a:rPr lang="en-US" dirty="0"/>
              <a:t>Result = </a:t>
            </a:r>
            <a:r>
              <a:rPr lang="en-US" b="1" dirty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EB6E9-7B56-446B-6CC1-E7484EEDBA8A}"/>
              </a:ext>
            </a:extLst>
          </p:cNvPr>
          <p:cNvSpPr txBox="1"/>
          <p:nvPr/>
        </p:nvSpPr>
        <p:spPr>
          <a:xfrm>
            <a:off x="4326194" y="2540396"/>
            <a:ext cx="3382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2: 3D Dot Product</a:t>
            </a:r>
          </a:p>
          <a:p>
            <a:pPr>
              <a:buNone/>
            </a:pPr>
            <a:r>
              <a:rPr lang="en-US" b="1" dirty="0"/>
              <a:t>A = (1, 2, 3)</a:t>
            </a:r>
            <a:br>
              <a:rPr lang="en-US" dirty="0"/>
            </a:br>
            <a:r>
              <a:rPr lang="en-US" b="1" dirty="0"/>
              <a:t>B = (4, -1, 2)</a:t>
            </a:r>
            <a:endParaRPr lang="en-US" dirty="0"/>
          </a:p>
          <a:p>
            <a:r>
              <a:rPr lang="en-US" dirty="0"/>
              <a:t>A⋅B=1×4+2×(−1)+3×2=4−2+6=8</a:t>
            </a:r>
          </a:p>
          <a:p>
            <a:r>
              <a:rPr lang="en-US" dirty="0"/>
              <a:t>Result = </a:t>
            </a:r>
            <a:r>
              <a:rPr lang="en-US" b="1" dirty="0"/>
              <a:t>8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B3499-22EE-B599-A4BA-5788A26B8D7A}"/>
              </a:ext>
            </a:extLst>
          </p:cNvPr>
          <p:cNvSpPr txBox="1"/>
          <p:nvPr/>
        </p:nvSpPr>
        <p:spPr>
          <a:xfrm>
            <a:off x="8111613" y="2540396"/>
            <a:ext cx="34904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Example: Cross Product</a:t>
            </a:r>
          </a:p>
          <a:p>
            <a:pPr>
              <a:buNone/>
            </a:pPr>
            <a:r>
              <a:rPr lang="en-US" sz="1600" b="1" dirty="0"/>
              <a:t>A = (1, 2, 3)</a:t>
            </a:r>
            <a:br>
              <a:rPr lang="en-US" sz="1600" dirty="0"/>
            </a:br>
            <a:r>
              <a:rPr lang="en-US" sz="1600" b="1" dirty="0"/>
              <a:t>B = (4, 5, 6)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pt-BR" sz="1600" dirty="0"/>
              <a:t>A×B=(2×6−3×5,3×4−1×6,1×5−2×4)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=(12−15,12−6,5−8)</a:t>
            </a:r>
          </a:p>
          <a:p>
            <a:pPr>
              <a:buNone/>
            </a:pPr>
            <a:r>
              <a:rPr lang="en-US" sz="1600" dirty="0"/>
              <a:t>       =(−3,6,−3)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8D3630-E12A-C699-D655-737C8C347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64410"/>
              </p:ext>
            </p:extLst>
          </p:nvPr>
        </p:nvGraphicFramePr>
        <p:xfrm>
          <a:off x="884904" y="4483208"/>
          <a:ext cx="10515600" cy="1645920"/>
        </p:xfrm>
        <a:graphic>
          <a:graphicData uri="http://schemas.openxmlformats.org/drawingml/2006/table">
            <a:tbl>
              <a:tblPr/>
              <a:tblGrid>
                <a:gridCol w="1973826">
                  <a:extLst>
                    <a:ext uri="{9D8B030D-6E8A-4147-A177-3AD203B41FA5}">
                      <a16:colId xmlns:a16="http://schemas.microsoft.com/office/drawing/2014/main" val="260939528"/>
                    </a:ext>
                  </a:extLst>
                </a:gridCol>
                <a:gridCol w="2290917">
                  <a:extLst>
                    <a:ext uri="{9D8B030D-6E8A-4147-A177-3AD203B41FA5}">
                      <a16:colId xmlns:a16="http://schemas.microsoft.com/office/drawing/2014/main" val="3999666970"/>
                    </a:ext>
                  </a:extLst>
                </a:gridCol>
                <a:gridCol w="3621957">
                  <a:extLst>
                    <a:ext uri="{9D8B030D-6E8A-4147-A177-3AD203B41FA5}">
                      <a16:colId xmlns:a16="http://schemas.microsoft.com/office/drawing/2014/main" val="42223550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0336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Result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196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Dot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Scalar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a₁b₁ + a₂b₂ (+ a₃b₃)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Angle, projection,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52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Cross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3D only: perpendicular vector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Torque, surface normal, geometry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5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2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8A40D-FE90-7E05-CA1E-472E6E8F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1F1865-142F-3D89-B713-62297788743A}"/>
              </a:ext>
            </a:extLst>
          </p:cNvPr>
          <p:cNvSpPr/>
          <p:nvPr/>
        </p:nvSpPr>
        <p:spPr>
          <a:xfrm>
            <a:off x="3195485" y="289094"/>
            <a:ext cx="5624051" cy="8652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buNone/>
            </a:pPr>
            <a:r>
              <a:rPr lang="en-US" sz="4800" b="1" i="0" dirty="0">
                <a:solidFill>
                  <a:schemeClr val="tx1"/>
                </a:solidFill>
                <a:effectLst/>
                <a:latin typeface="Nunito" pitchFamily="2" charset="0"/>
              </a:rPr>
              <a:t>Division of 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3F4F8-1CE5-A859-765A-E67BB0F3FDD5}"/>
              </a:ext>
            </a:extLst>
          </p:cNvPr>
          <p:cNvSpPr txBox="1"/>
          <p:nvPr/>
        </p:nvSpPr>
        <p:spPr>
          <a:xfrm>
            <a:off x="1887794" y="1172872"/>
            <a:ext cx="9311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Is Vector Division Possible?</a:t>
            </a:r>
          </a:p>
          <a:p>
            <a:r>
              <a:rPr lang="en-US" dirty="0"/>
              <a:t>There is </a:t>
            </a:r>
            <a:r>
              <a:rPr lang="en-US" b="1" dirty="0"/>
              <a:t>no standard "vector division"</a:t>
            </a:r>
            <a:r>
              <a:rPr lang="en-US" dirty="0"/>
              <a:t> like there is for addition, subtraction, or multiplication.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9E3F8-F34B-E461-B607-A7DDE833DD60}"/>
              </a:ext>
            </a:extLst>
          </p:cNvPr>
          <p:cNvSpPr txBox="1"/>
          <p:nvPr/>
        </p:nvSpPr>
        <p:spPr>
          <a:xfrm>
            <a:off x="835740" y="1848341"/>
            <a:ext cx="50931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Why Not?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Division would require an inverse of a vector, but: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Vectors </a:t>
            </a:r>
            <a:r>
              <a:rPr lang="en-US" sz="1400" b="1" dirty="0"/>
              <a:t>don’t have a multiplicative inverse</a:t>
            </a:r>
            <a:r>
              <a:rPr lang="en-US" sz="1400" dirty="0"/>
              <a:t> like numbers do.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There's </a:t>
            </a:r>
            <a:r>
              <a:rPr lang="en-US" sz="1400" b="1" dirty="0"/>
              <a:t>no meaningful geometric interpretation</a:t>
            </a:r>
            <a:r>
              <a:rPr lang="en-US" sz="1400" dirty="0"/>
              <a:t> of dividing one vector by another.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Operations like:</a:t>
            </a:r>
          </a:p>
          <a:p>
            <a:r>
              <a:rPr lang="en-US" sz="1400" dirty="0"/>
              <a:t>A⃗÷B⃗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are </a:t>
            </a:r>
            <a:r>
              <a:rPr lang="en-US" sz="1400" b="1" dirty="0"/>
              <a:t>undefined</a:t>
            </a:r>
            <a:r>
              <a:rPr lang="en-US" sz="1400" dirty="0"/>
              <a:t> in standard linear algebra.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D9E9C8-D68A-4877-38DC-1916ADED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95" y="4078471"/>
            <a:ext cx="4155635" cy="1998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70F087-1661-1702-272A-0A790069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42" y="4353578"/>
            <a:ext cx="4061905" cy="1448157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4B5798-523A-9D0C-077D-16A6F9536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14211"/>
              </p:ext>
            </p:extLst>
          </p:nvPr>
        </p:nvGraphicFramePr>
        <p:xfrm>
          <a:off x="6263150" y="2010434"/>
          <a:ext cx="6086167" cy="1097280"/>
        </p:xfrm>
        <a:graphic>
          <a:graphicData uri="http://schemas.openxmlformats.org/drawingml/2006/table">
            <a:tbl>
              <a:tblPr/>
              <a:tblGrid>
                <a:gridCol w="1183849">
                  <a:extLst>
                    <a:ext uri="{9D8B030D-6E8A-4147-A177-3AD203B41FA5}">
                      <a16:colId xmlns:a16="http://schemas.microsoft.com/office/drawing/2014/main" val="3181071464"/>
                    </a:ext>
                  </a:extLst>
                </a:gridCol>
                <a:gridCol w="914001">
                  <a:extLst>
                    <a:ext uri="{9D8B030D-6E8A-4147-A177-3AD203B41FA5}">
                      <a16:colId xmlns:a16="http://schemas.microsoft.com/office/drawing/2014/main" val="2243945519"/>
                    </a:ext>
                  </a:extLst>
                </a:gridCol>
                <a:gridCol w="3988317">
                  <a:extLst>
                    <a:ext uri="{9D8B030D-6E8A-4147-A177-3AD203B41FA5}">
                      <a16:colId xmlns:a16="http://schemas.microsoft.com/office/drawing/2014/main" val="465446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Valid?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01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Vector ÷ Vector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defined in linear algebra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659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Vector ÷ Scalar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Scalar division (scaling)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1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Element-wise 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in code, not standard in pure 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2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6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1070</Words>
  <Application>Microsoft Office PowerPoint</Application>
  <PresentationFormat>Widescreen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Nunito</vt:lpstr>
      <vt:lpstr>Office Theme</vt:lpstr>
      <vt:lpstr>Linear Algebra For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8</cp:revision>
  <dcterms:created xsi:type="dcterms:W3CDTF">2025-04-18T02:26:10Z</dcterms:created>
  <dcterms:modified xsi:type="dcterms:W3CDTF">2025-04-18T05:01:12Z</dcterms:modified>
</cp:coreProperties>
</file>