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3:31:41.2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564 1 24575,'-275'264'0,"241"-230"0,2 2 0,1 1 0,2 1 0,-27 48 0,-41 74-1365,87-139-5461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3:31:42.9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24575,'14'1'0,"-1"1"0,1 0 0,-1 0 0,0 1 0,0 1 0,17 7 0,73 38 0,-51-23 0,-21-11 0,39 24 0,-44-21 0,1 1 0,54 27 0,-45-27 66,63 44 0,15 9-1563,-94-62-5329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3:31:47.1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 45 24575,'-1'102'0,"3"113"0,-2-212 0,0 0 0,0 0 0,1 0 0,-1 0 0,1 0 0,0 0 0,0 0 0,0 0 0,0 0 0,1 0 0,-1 0 0,1-1 0,0 1 0,-1-1 0,1 1 0,0-1 0,1 0 0,-1 1 0,0-1 0,1 0 0,-1-1 0,1 1 0,4 2 0,-2-2 0,1 0 0,-1-1 0,0 1 0,0-1 0,1-1 0,-1 1 0,1-1 0,-1 0 0,0 0 0,1 0 0,-1-1 0,0 0 0,6-1 0,-7 0 0,0 1 0,0-1 0,0 1 0,0-1 0,0 0 0,-1-1 0,1 1 0,-1-1 0,1 1 0,-1-1 0,0 0 0,0 0 0,0-1 0,-1 1 0,1 0 0,-1-1 0,0 0 0,0 0 0,0 1 0,0-1 0,-1 0 0,1 0 0,-1-1 0,0 1 0,1-8 0,0-11 0,0 0 0,-1-1 0,-3-38 0,0 31 0,-1-150 0,3 966 0,0-780 0,0-1 0,0 0 0,0 1 0,0-1 0,-1 0 0,1 1 0,-1-1 0,0 0 0,-1 0 0,1 0 0,-1 0 0,0 0 0,0 0 0,0 0 0,0-1 0,-1 1 0,1-1 0,-1 1 0,0-1 0,0 0 0,-5 4 0,-17 14 0,3-1 0,-2-1 0,-32 20 0,49-35 0,-1 0 0,0 0 0,0 0 0,0-1 0,0 0 0,0-1 0,-1 0 0,1 0 0,-1-1 0,0 0 0,1 0 0,-15-2 0,20 1 0,1-1 0,-1 1 0,0-1 0,0 0 0,0 1 0,1-1 0,-1-1 0,0 1 0,1 0 0,-1-1 0,1 1 0,0-1 0,-1 0 0,1 0 0,0 0 0,-3-4 0,2 2 0,0-1 0,0 1 0,0-1 0,1 0 0,0 0 0,0 0 0,0 0 0,-1-8 0,0-7 0,1 0 0,0 0 0,3-34 0,-1 54 0,0-11-105,0 2-53,1 0 1,-1 0-1,1-1 1,1 1-1,0 0 1,0 0-1,4-9 1,7-6-6669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3:31:50.9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 0 24575,'-2'68'0,"0"-40"0,1 1 0,2 0 0,1-1 0,5 30 0,-5-54 0,-1 0 0,1 0 0,0 0 0,0 0 0,0 0 0,1-1 0,-1 1 0,1-1 0,0 0 0,0 0 0,0 0 0,0 0 0,0 0 0,1-1 0,-1 1 0,1-1 0,0 0 0,0 0 0,0 0 0,0-1 0,0 1 0,0-1 0,0 0 0,0 0 0,0-1 0,1 1 0,6-1 0,-3 1 0,1-1 0,-1 0 0,0-1 0,0 1 0,0-2 0,0 1 0,0-1 0,0 0 0,0-1 0,0 0 0,-1 0 0,1 0 0,12-10 0,-10 6 0,1 1 0,-1 0 0,19-7 0,-16 8 0,-1-1 0,23-15 0,-32 19 0,0 0 0,0-1 0,0 0 0,0 1 0,0-1 0,-1 0 0,1 0 0,-1-1 0,0 1 0,0 0 0,0-1 0,-1 1 0,1-1 0,1-6 0,2-29 0,-12 346 0,9-241 0,-1-32 0,0 0 0,-3 0 0,-10 67 0,9-93 0,0-1 0,-1 0 0,0 0 0,0 0 0,-1 0 0,0-1 0,0 0 0,0 0 0,-1 0 0,0-1 0,-11 9 0,7-5 0,0 0 0,1 0 0,-15 19 0,14-11 0,-22 29 0,31-44 0,0-1 0,0 1 0,-1-1 0,1 1 0,-1-1 0,1 0 0,-1 0 0,1 0 0,-1 0 0,0 0 0,1 0 0,-1 0 0,0 0 0,0-1 0,0 1 0,0-1 0,1 1 0,-1-1 0,0 0 0,0 0 0,0 0 0,0 0 0,-2 0 0,2-1 0,0 0 0,1 0 0,-1 0 0,0 0 0,1 0 0,-1 0 0,1 0 0,0-1 0,-1 1 0,1-1 0,0 1 0,0-1 0,0 1 0,0-1 0,0 0 0,0 1 0,0-1 0,1 0 0,-1 0 0,0 0 0,1 1 0,-1-4 0,-5-44 0,6 46 0,-3-49 0,3 0 0,10-89 0,-6 123-195,0 1 0,2 0 0,0 0 0,0 0 0,2 1 0,12-21 0,-9 19-6631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3:31:53.5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419 1 24575,'0'5'0,"0"1"0,-1-1 0,0 0 0,0 0 0,-1 1 0,1-1 0,-1 0 0,0 0 0,-1 0 0,1-1 0,-5 7 0,-5 5 0,-25 27 0,12-15 0,-160 213 0,179-232-114,-2 0 1,1 0-1,-1-1 0,0 0 0,-1 0 1,0-1-1,0 0 0,-1-1 0,1 0 1,-1 0-1,-17 5 0,9-4-6712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5T03:31:56.0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24575,'1'1'0,"-1"0"0,0 0 0,1 0 0,-1 0 0,1 0 0,-1 0 0,1 0 0,0 0 0,-1-1 0,1 1 0,0 0 0,0 0 0,-1-1 0,1 1 0,0 0 0,0-1 0,0 1 0,0-1 0,0 1 0,2 0 0,28 12 0,-12-5 0,-13-4 0,-1 0 0,0 0 0,0 0 0,0 1 0,0-1 0,-1 1 0,1 0 0,-1 1 0,-1-1 0,1 1 0,-1-1 0,0 1 0,0 0 0,0 0 0,-1 1 0,2 8 0,11 23 0,-2-7 0,-8-17 0,1 0 0,0 0 0,1-1 0,0 1 0,17 19 0,-8-12-455,0 1 0,13 25 0,-19-29-6371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2C91-F4D6-E60F-D4C4-A1FB1C526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4C7618-CEED-3E66-1996-490040264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ACDB1-C946-0144-C23B-F954E9E4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30210-472F-E52C-4A18-22FAAB79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A3ECD-488B-0369-CC7F-59667AAC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86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F2AE-322B-3338-1A52-72483699A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83DAE1-4E51-64A4-FAD8-A56D5E6324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D03B8-DC95-88DE-6220-72AF1F06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A60BF-A143-6816-1AE4-563945346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4CACE-05FA-3FF2-191C-A0A084972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4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48B31-8070-A062-7E1C-411B62FD1B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C11CAD-EC66-FB97-A30D-91BD4D5F2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E736-DEC1-28C6-326D-255CE08E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DC292-5DF3-F6B2-96B5-43CDB889B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07FC6-52A5-D648-030D-FDA72E3A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5FD4-B591-B432-C0D6-E56B2627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F7D16-2E5F-EF5D-DE4D-81E6C9E88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1028C-4097-C4C1-D038-3BE854F92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E2FDD-28B3-E08E-B905-00D6EB197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289A0-6CD7-92DD-6C65-E4A0FE42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28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2135-6B06-A9BE-22D1-9E7B4A66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FBD67-D501-866E-B93C-FF2803C21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96AAC-89DB-4426-CDBF-41A55CD1D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2D4B8-69CE-5B45-2134-1B284FEA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A73C5-CF4D-BA53-38B4-0D47F279A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18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10916-B7C3-4F7B-6C1D-97847F02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6B0D-7FF7-34A0-85C4-BF48C0775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06B93-8241-DB09-4B27-77C1ACC2F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E63489-34B8-E7D1-63F9-188755907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059C0-5047-7A66-E0EC-CA24936C3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00B5B-873B-68B6-B45E-DF9ED1F5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664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7114B-2D4D-000C-56F3-388C17744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D997C-5B55-28CD-2F6D-A28EF6C89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FCB08-D6DB-8450-5355-CB9AA0B1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BED7D5-796E-3074-1DC8-A3DDAF915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FB6BC-7E36-22F3-BC91-16DC7D7A8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637A0B-52BC-D4A6-7716-89A1EB7F8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4C5CB-F9E9-89CE-3328-CD443BAF6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6868ED-E64C-A8EC-2500-A0A82E3D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64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7D018-705D-F2AC-E7C4-F07D5C8F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D28CA3-0003-B1C4-204B-2E2458507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CF756-9B29-FEFC-9B6B-7247058C3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07674-625D-871A-3E9A-26BC51D4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C16FC5-1DA6-F276-8749-3F7A9EC5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923A94-CE4D-B8B2-4961-878D4235F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166F3-C109-090D-F873-A736A4CA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7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74C0-D109-98ED-DEEE-BC29BF4D4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25AAE-0DAC-01C9-8756-D35FDEAA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42B59-16F5-193A-F83F-9ABB576247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11891-7E69-FB78-5721-FCB5389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A7AAB-91E2-4232-6CE4-CB2E3A9EB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DF82-9FFD-E8D3-DB9A-FEAC964F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7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C8CF4-5ACC-19AC-BBCC-74AE302C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7BBA18-2420-14CF-913F-0EB90FB02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E1B40-2CE5-747F-2EAE-5D1E217D7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004CA-D517-8230-059E-4C5577500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8954B-D42F-C38C-405A-282B7B91E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233556-9809-3CD2-150E-9D40A9CFE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423348-32CA-F165-1CAC-F1F8A52A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642B0-A97E-2747-C368-3F44D0556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8ADF8-FCB1-5A96-27E5-281FB322E8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107CF-B481-455B-B88B-9733A7D65CC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0A5FF-9E65-21E6-8BE0-7BCACC8CBF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5DA8E-82F2-C769-2CE1-9102CBAC65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5F2C-DBD9-4983-9AAD-48C2E0981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06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customXml" Target="../ink/ink6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CAA174B-3C49-320A-0F09-1948A1BA3C2B}"/>
              </a:ext>
            </a:extLst>
          </p:cNvPr>
          <p:cNvSpPr/>
          <p:nvPr/>
        </p:nvSpPr>
        <p:spPr>
          <a:xfrm>
            <a:off x="2713702" y="1793081"/>
            <a:ext cx="6971071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Linear vs Non-Linear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5D2AB3-777C-7420-6B41-E945E023F505}"/>
              </a:ext>
            </a:extLst>
          </p:cNvPr>
          <p:cNvSpPr/>
          <p:nvPr/>
        </p:nvSpPr>
        <p:spPr>
          <a:xfrm>
            <a:off x="2713702" y="2467635"/>
            <a:ext cx="4955458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/>
                </a:solidFill>
              </a:rPr>
              <a:t>Covariance</a:t>
            </a:r>
          </a:p>
        </p:txBody>
      </p:sp>
      <p:pic>
        <p:nvPicPr>
          <p:cNvPr id="1026" name="Picture 2" descr="Covariance and Correlation in Statistics">
            <a:extLst>
              <a:ext uri="{FF2B5EF4-FFF2-40B4-BE49-F238E27FC236}">
                <a16:creationId xmlns:a16="http://schemas.microsoft.com/office/drawing/2014/main" id="{8C42CA4F-301E-85B3-BE93-2239E2DACA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756"/>
          <a:stretch/>
        </p:blipFill>
        <p:spPr bwMode="auto">
          <a:xfrm>
            <a:off x="2713701" y="4581084"/>
            <a:ext cx="4955457" cy="185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0FAE347-8B44-18C4-DA0F-7F459F68B09C}"/>
              </a:ext>
            </a:extLst>
          </p:cNvPr>
          <p:cNvSpPr/>
          <p:nvPr/>
        </p:nvSpPr>
        <p:spPr>
          <a:xfrm>
            <a:off x="2713702" y="3153590"/>
            <a:ext cx="4955458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/>
                </a:solidFill>
              </a:rPr>
              <a:t>Correlation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B30B2F-6C28-F5F7-5D8A-1BEB7A02F7C7}"/>
              </a:ext>
            </a:extLst>
          </p:cNvPr>
          <p:cNvSpPr/>
          <p:nvPr/>
        </p:nvSpPr>
        <p:spPr>
          <a:xfrm>
            <a:off x="2713702" y="3839545"/>
            <a:ext cx="4955458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chemeClr val="tx1"/>
                </a:solidFill>
              </a:rPr>
              <a:t>Application in 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A78F4-C281-02F8-C55B-14CEB74497F2}"/>
              </a:ext>
            </a:extLst>
          </p:cNvPr>
          <p:cNvSpPr txBox="1"/>
          <p:nvPr/>
        </p:nvSpPr>
        <p:spPr>
          <a:xfrm>
            <a:off x="1032387" y="517671"/>
            <a:ext cx="111596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b="1" dirty="0"/>
              <a:t>Statistic for Machine Learning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7124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49E00401-1682-4200-FF4C-52C7305A8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307" y="939478"/>
            <a:ext cx="998286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Linear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1600" dirty="0"/>
              <a:t>Data is </a:t>
            </a:r>
            <a:r>
              <a:rPr lang="en-US" sz="1600" b="1" dirty="0"/>
              <a:t>linear</a:t>
            </a:r>
            <a:r>
              <a:rPr lang="en-US" sz="1600" dirty="0"/>
              <a:t> when the relationship between the independent variable(s) and the dependent variable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dirty="0"/>
              <a:t>can be represented with a </a:t>
            </a:r>
            <a:r>
              <a:rPr lang="en-US" sz="1600" b="1" dirty="0"/>
              <a:t>straight line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y=mx+c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Non-Linear 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 where the relationship follows a curve or complex function, not a straight line.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: 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3788E4-065D-0E6B-4CB3-BEA95FE3858F}"/>
              </a:ext>
            </a:extLst>
          </p:cNvPr>
          <p:cNvSpPr/>
          <p:nvPr/>
        </p:nvSpPr>
        <p:spPr>
          <a:xfrm>
            <a:off x="2399071" y="288672"/>
            <a:ext cx="6833419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Linear Vs Non-Linear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679734-272C-E068-56F7-94CAE0E7D782}"/>
              </a:ext>
            </a:extLst>
          </p:cNvPr>
          <p:cNvSpPr txBox="1"/>
          <p:nvPr/>
        </p:nvSpPr>
        <p:spPr>
          <a:xfrm>
            <a:off x="2064773" y="21807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y=ax2+bx+c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6EE004C-9B15-6970-AA8B-76E44AE3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911671"/>
              </p:ext>
            </p:extLst>
          </p:nvPr>
        </p:nvGraphicFramePr>
        <p:xfrm>
          <a:off x="951307" y="3210679"/>
          <a:ext cx="8799871" cy="2194560"/>
        </p:xfrm>
        <a:graphic>
          <a:graphicData uri="http://schemas.openxmlformats.org/drawingml/2006/table">
            <a:tbl>
              <a:tblPr/>
              <a:tblGrid>
                <a:gridCol w="1003819">
                  <a:extLst>
                    <a:ext uri="{9D8B030D-6E8A-4147-A177-3AD203B41FA5}">
                      <a16:colId xmlns:a16="http://schemas.microsoft.com/office/drawing/2014/main" val="979670432"/>
                    </a:ext>
                  </a:extLst>
                </a:gridCol>
                <a:gridCol w="2275572">
                  <a:extLst>
                    <a:ext uri="{9D8B030D-6E8A-4147-A177-3AD203B41FA5}">
                      <a16:colId xmlns:a16="http://schemas.microsoft.com/office/drawing/2014/main" val="953301005"/>
                    </a:ext>
                  </a:extLst>
                </a:gridCol>
                <a:gridCol w="5520480">
                  <a:extLst>
                    <a:ext uri="{9D8B030D-6E8A-4147-A177-3AD203B41FA5}">
                      <a16:colId xmlns:a16="http://schemas.microsoft.com/office/drawing/2014/main" val="339768758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X (Input)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highlight>
                            <a:srgbClr val="FFFF00"/>
                          </a:highlight>
                        </a:rPr>
                        <a:t>Y (Linear: y = 2x + 1)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Y (Non-Linear: y = x²)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702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632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66463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8888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5029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0615681"/>
                  </a:ext>
                </a:extLst>
              </a:tr>
            </a:tbl>
          </a:graphicData>
        </a:graphic>
      </p:graphicFrame>
      <p:pic>
        <p:nvPicPr>
          <p:cNvPr id="5123" name="Picture 3" descr="Linear vs non-linear association. | Download Scientific Diagram">
            <a:extLst>
              <a:ext uri="{FF2B5EF4-FFF2-40B4-BE49-F238E27FC236}">
                <a16:creationId xmlns:a16="http://schemas.microsoft.com/office/drawing/2014/main" id="{33DE0691-16C5-6399-C7EA-F0D650D5C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439" y="3181281"/>
            <a:ext cx="5080512" cy="225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E7681AC-1DF8-9AC6-41D2-76F8CF372324}"/>
              </a:ext>
            </a:extLst>
          </p:cNvPr>
          <p:cNvGrpSpPr/>
          <p:nvPr/>
        </p:nvGrpSpPr>
        <p:grpSpPr>
          <a:xfrm>
            <a:off x="8674982" y="5272724"/>
            <a:ext cx="293400" cy="243720"/>
            <a:chOff x="8675617" y="4728828"/>
            <a:chExt cx="293400" cy="24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0710F1-02E2-D3B8-B206-0552AE8E5E4F}"/>
                    </a:ext>
                  </a:extLst>
                </p14:cNvPr>
                <p14:cNvContentPartPr/>
                <p14:nvPr/>
              </p14:nvContentPartPr>
              <p14:xfrm>
                <a:off x="8675617" y="4728828"/>
                <a:ext cx="203400" cy="2437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0710F1-02E2-D3B8-B206-0552AE8E5E4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671297" y="4724508"/>
                  <a:ext cx="2120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4BF1C07-8EB9-A3C9-25E3-35A4CB819B5B}"/>
                    </a:ext>
                  </a:extLst>
                </p14:cNvPr>
                <p14:cNvContentPartPr/>
                <p14:nvPr/>
              </p14:nvContentPartPr>
              <p14:xfrm>
                <a:off x="8691817" y="4748988"/>
                <a:ext cx="277200" cy="144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4BF1C07-8EB9-A3C9-25E3-35A4CB819B5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87497" y="4744668"/>
                  <a:ext cx="285840" cy="153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EE6C10C-DD27-4808-FF7B-21E6A4534CC0}"/>
                  </a:ext>
                </a:extLst>
              </p14:cNvPr>
              <p14:cNvContentPartPr/>
              <p14:nvPr/>
            </p14:nvContentPartPr>
            <p14:xfrm>
              <a:off x="6428126" y="3211648"/>
              <a:ext cx="133200" cy="3618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EE6C10C-DD27-4808-FF7B-21E6A4534CC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23806" y="3207328"/>
                <a:ext cx="141840" cy="37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9CCE370-6DF9-232A-FED5-B694D4E25CB4}"/>
                  </a:ext>
                </a:extLst>
              </p14:cNvPr>
              <p14:cNvContentPartPr/>
              <p14:nvPr/>
            </p14:nvContentPartPr>
            <p14:xfrm>
              <a:off x="8910554" y="3181281"/>
              <a:ext cx="141840" cy="331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9CCE370-6DF9-232A-FED5-B694D4E25CB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06234" y="3176961"/>
                <a:ext cx="150480" cy="34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5A7129A5-D27E-A587-754E-8747DC912FFD}"/>
              </a:ext>
            </a:extLst>
          </p:cNvPr>
          <p:cNvGrpSpPr/>
          <p:nvPr/>
        </p:nvGrpSpPr>
        <p:grpSpPr>
          <a:xfrm>
            <a:off x="11218612" y="5305124"/>
            <a:ext cx="151200" cy="178920"/>
            <a:chOff x="11264377" y="4719108"/>
            <a:chExt cx="151200" cy="178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14B44CC-AA5E-AFF1-B10A-338A42E65439}"/>
                    </a:ext>
                  </a:extLst>
                </p14:cNvPr>
                <p14:cNvContentPartPr/>
                <p14:nvPr/>
              </p14:nvContentPartPr>
              <p14:xfrm>
                <a:off x="11264377" y="4719108"/>
                <a:ext cx="151200" cy="178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14B44CC-AA5E-AFF1-B10A-338A42E6543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260057" y="4714788"/>
                  <a:ext cx="15984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607428-B70B-207F-1406-5327D8130AA9}"/>
                    </a:ext>
                  </a:extLst>
                </p14:cNvPr>
                <p14:cNvContentPartPr/>
                <p14:nvPr/>
              </p14:nvContentPartPr>
              <p14:xfrm>
                <a:off x="11277697" y="4719108"/>
                <a:ext cx="104760" cy="149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607428-B70B-207F-1406-5327D8130AA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273377" y="4714788"/>
                  <a:ext cx="113400" cy="158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6161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47390-58B4-FD3F-57CC-C24972B36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036C0F-3365-0121-F6E1-4FA81FB9157A}"/>
              </a:ext>
            </a:extLst>
          </p:cNvPr>
          <p:cNvSpPr/>
          <p:nvPr/>
        </p:nvSpPr>
        <p:spPr>
          <a:xfrm>
            <a:off x="3333136" y="412801"/>
            <a:ext cx="4955458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Covariance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F0099-2010-D248-A56E-42509DB91013}"/>
              </a:ext>
            </a:extLst>
          </p:cNvPr>
          <p:cNvSpPr txBox="1"/>
          <p:nvPr/>
        </p:nvSpPr>
        <p:spPr>
          <a:xfrm>
            <a:off x="1779637" y="1053106"/>
            <a:ext cx="9065343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Covariance measures the direction of linear relationship between two variables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Positive Covariance → variables increase together.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 Covariance → one increases, the other decreases.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0" name="Picture 2" descr="Positive and Negative Correlation | eMathZone">
            <a:extLst>
              <a:ext uri="{FF2B5EF4-FFF2-40B4-BE49-F238E27FC236}">
                <a16:creationId xmlns:a16="http://schemas.microsoft.com/office/drawing/2014/main" id="{B6DF7E9D-0163-E624-42F3-217E5119D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977" y="2808073"/>
            <a:ext cx="7921113" cy="29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598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25CE0-BCFD-B77E-3BA3-C9AFFC450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5FE6E8B-6AA4-D5CA-09D7-293CAC3C568F}"/>
              </a:ext>
            </a:extLst>
          </p:cNvPr>
          <p:cNvSpPr/>
          <p:nvPr/>
        </p:nvSpPr>
        <p:spPr>
          <a:xfrm>
            <a:off x="3333136" y="412801"/>
            <a:ext cx="4955458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Correlation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0C34E-C268-03CB-08FC-0D182570C60E}"/>
              </a:ext>
            </a:extLst>
          </p:cNvPr>
          <p:cNvSpPr txBox="1"/>
          <p:nvPr/>
        </p:nvSpPr>
        <p:spPr>
          <a:xfrm>
            <a:off x="1799304" y="1053198"/>
            <a:ext cx="892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Correlation is a </a:t>
            </a:r>
            <a:r>
              <a:rPr lang="en-US" b="1" dirty="0"/>
              <a:t>scaled</a:t>
            </a:r>
            <a:r>
              <a:rPr lang="en-US" dirty="0"/>
              <a:t> version of covariance that measures both the </a:t>
            </a:r>
            <a:r>
              <a:rPr lang="en-US" b="1" dirty="0"/>
              <a:t>strength and direction</a:t>
            </a:r>
            <a:r>
              <a:rPr lang="en-US" dirty="0"/>
              <a:t> of the relationship.</a:t>
            </a:r>
          </a:p>
        </p:txBody>
      </p:sp>
      <p:pic>
        <p:nvPicPr>
          <p:cNvPr id="3074" name="Picture 2" descr="Positive and Negative Correlation | eMathZone">
            <a:extLst>
              <a:ext uri="{FF2B5EF4-FFF2-40B4-BE49-F238E27FC236}">
                <a16:creationId xmlns:a16="http://schemas.microsoft.com/office/drawing/2014/main" id="{30504CC3-DF15-C311-9C1A-E8AB5BF4D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970" y="2062778"/>
            <a:ext cx="7921113" cy="2996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704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Multicollinearity—ArcGIS Pro | Documentation">
            <a:extLst>
              <a:ext uri="{FF2B5EF4-FFF2-40B4-BE49-F238E27FC236}">
                <a16:creationId xmlns:a16="http://schemas.microsoft.com/office/drawing/2014/main" id="{8C66F564-BC96-E1E1-0BA4-58B9BA95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474" y="1751063"/>
            <a:ext cx="5301585" cy="4347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FC5838-005A-4339-C2CF-D83B67890678}"/>
              </a:ext>
            </a:extLst>
          </p:cNvPr>
          <p:cNvSpPr txBox="1"/>
          <p:nvPr/>
        </p:nvSpPr>
        <p:spPr>
          <a:xfrm>
            <a:off x="1076632" y="1104732"/>
            <a:ext cx="100387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Multicollinearity</a:t>
            </a:r>
            <a:r>
              <a:rPr lang="en-US" dirty="0"/>
              <a:t> occurs when two or more independent (predictor) variables in a regression model are </a:t>
            </a:r>
            <a:r>
              <a:rPr lang="en-US" b="1" dirty="0"/>
              <a:t>highly correlated</a:t>
            </a:r>
            <a:r>
              <a:rPr lang="en-US" dirty="0"/>
              <a:t> with each other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7973A9-D7AF-7DFC-0542-7C3C5E74B138}"/>
              </a:ext>
            </a:extLst>
          </p:cNvPr>
          <p:cNvSpPr/>
          <p:nvPr/>
        </p:nvSpPr>
        <p:spPr>
          <a:xfrm>
            <a:off x="3333136" y="412801"/>
            <a:ext cx="4955458" cy="63909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Multi-</a:t>
            </a:r>
            <a:r>
              <a:rPr lang="en-US" sz="4800" b="1" dirty="0" err="1">
                <a:solidFill>
                  <a:schemeClr val="tx1"/>
                </a:solidFill>
              </a:rPr>
              <a:t>Coliniarity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378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14E41-54E7-0408-76EF-5052F764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80F621-C406-28FA-A16D-6B1B4E1CA2A5}"/>
              </a:ext>
            </a:extLst>
          </p:cNvPr>
          <p:cNvSpPr/>
          <p:nvPr/>
        </p:nvSpPr>
        <p:spPr>
          <a:xfrm>
            <a:off x="1081548" y="314479"/>
            <a:ext cx="10176387" cy="963715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Applications in Machine Learning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8D965B-4117-C1B7-9B39-1FA0FE238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94602"/>
              </p:ext>
            </p:extLst>
          </p:nvPr>
        </p:nvGraphicFramePr>
        <p:xfrm>
          <a:off x="1339645" y="1881951"/>
          <a:ext cx="10515600" cy="24688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0436007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755297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79240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Type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450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Feature Selection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Correlation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Remove redundant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7393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Principal Component Analysis (PCA)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Covariance 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Reduce dimensionality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6393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Multicollinearity Detection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Correlation Matrix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Avoid overfitting in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25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Exploratory Data Analysis (EDA)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Both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Understand data structure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8653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Pearson, Spearman, Kendall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Correlation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 correlation types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7102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78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238</Words>
  <Application>Microsoft Office PowerPoint</Application>
  <PresentationFormat>Widescreen</PresentationFormat>
  <Paragraphs>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Noor Saeed</dc:creator>
  <cp:lastModifiedBy>Noor Saeed</cp:lastModifiedBy>
  <cp:revision>8</cp:revision>
  <dcterms:created xsi:type="dcterms:W3CDTF">2025-04-15T03:13:17Z</dcterms:created>
  <dcterms:modified xsi:type="dcterms:W3CDTF">2025-04-15T04:44:13Z</dcterms:modified>
</cp:coreProperties>
</file>