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C6ED-B3CC-32F5-38AC-26AF81EBAE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B9BC91-6535-14FF-1A4E-C9B0446B6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AB5BAF-5F0C-47A6-591E-88A821D6E720}"/>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5" name="Footer Placeholder 4">
            <a:extLst>
              <a:ext uri="{FF2B5EF4-FFF2-40B4-BE49-F238E27FC236}">
                <a16:creationId xmlns:a16="http://schemas.microsoft.com/office/drawing/2014/main" id="{462256A4-0219-C036-C748-903E11CB4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02427-A682-A1A7-DB5C-8ACB45073CB2}"/>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62623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BD350-13AB-12FF-BCBE-FA2358D7E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21FBF3-B1CD-76BD-6C5B-917985878D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66363-E6AE-63FF-85B5-0E3C323A1152}"/>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5" name="Footer Placeholder 4">
            <a:extLst>
              <a:ext uri="{FF2B5EF4-FFF2-40B4-BE49-F238E27FC236}">
                <a16:creationId xmlns:a16="http://schemas.microsoft.com/office/drawing/2014/main" id="{17CBEF86-AA78-BE79-C971-5EF4396FE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AE63B-ABD7-A0EE-2FF0-6798E29827F5}"/>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214640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32369-CE9C-5666-6C00-B8A15B52C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87661B-0B01-09DB-BD0A-63B33A6E9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5979B-DC52-111E-5B8F-74F2E09B8265}"/>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5" name="Footer Placeholder 4">
            <a:extLst>
              <a:ext uri="{FF2B5EF4-FFF2-40B4-BE49-F238E27FC236}">
                <a16:creationId xmlns:a16="http://schemas.microsoft.com/office/drawing/2014/main" id="{25786A8D-3EAA-883E-412E-ACDE75918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639D-A84F-4887-0FF6-F15FC0FC5FBD}"/>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90802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A521-ACE0-93F0-3455-D60874A81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0185CD-2839-C368-3C15-585B68840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C0AA0-3152-6F5E-94B4-FFEA1D5C1BD9}"/>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5" name="Footer Placeholder 4">
            <a:extLst>
              <a:ext uri="{FF2B5EF4-FFF2-40B4-BE49-F238E27FC236}">
                <a16:creationId xmlns:a16="http://schemas.microsoft.com/office/drawing/2014/main" id="{67747DA6-B244-2256-87BA-59608B29E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551CE-E161-7E20-4BEB-69912CC8C09E}"/>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360264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78CC-77F6-B650-F06D-EE420177B0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1A3867-EDAB-175C-4014-9466E615A0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2C7CF1-720A-503B-1787-F5F8AB0191FD}"/>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5" name="Footer Placeholder 4">
            <a:extLst>
              <a:ext uri="{FF2B5EF4-FFF2-40B4-BE49-F238E27FC236}">
                <a16:creationId xmlns:a16="http://schemas.microsoft.com/office/drawing/2014/main" id="{E67D04D1-C4BC-62D1-C5D9-A699004B1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0A5B5-3FD9-9F66-8A3E-E8CF6A44157C}"/>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508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80AB-FCD2-53D7-7E7C-EA09D32A7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16C928-2582-5EEE-7475-EAB2582B99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4B88D1-DE1D-D732-3F59-62527554D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6212D-71C9-6CE6-54CB-E09F6A288751}"/>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6" name="Footer Placeholder 5">
            <a:extLst>
              <a:ext uri="{FF2B5EF4-FFF2-40B4-BE49-F238E27FC236}">
                <a16:creationId xmlns:a16="http://schemas.microsoft.com/office/drawing/2014/main" id="{AA68B435-183C-DF62-7D24-1E828CF79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6846E-40BA-24A9-D828-184A188DC329}"/>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409474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B2F3-7B7B-5509-8D21-533F406F02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CFC2E-4FF5-6377-8AE7-5F551F2F4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83DBE2-30EF-A474-4238-6D38195D0B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9AED35-B749-DB50-6DBE-132033067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A78444-5C8F-7C89-DCB0-C4458B00A1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B73966-6A3C-73B4-E405-2700AC1BF019}"/>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8" name="Footer Placeholder 7">
            <a:extLst>
              <a:ext uri="{FF2B5EF4-FFF2-40B4-BE49-F238E27FC236}">
                <a16:creationId xmlns:a16="http://schemas.microsoft.com/office/drawing/2014/main" id="{FB6230C3-286E-FF34-CDB4-30DECF0B47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9AACE8-72B8-B8CD-C269-DEB025E3B5F8}"/>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139096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1EA8-D36F-4D2E-0525-9B8DDB5B8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EB788-CD6C-9464-F201-11EF8D97A134}"/>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4" name="Footer Placeholder 3">
            <a:extLst>
              <a:ext uri="{FF2B5EF4-FFF2-40B4-BE49-F238E27FC236}">
                <a16:creationId xmlns:a16="http://schemas.microsoft.com/office/drawing/2014/main" id="{838D07AF-36F4-FF2D-7E3B-CCBC61FC7F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9FB2C-8D09-6FFD-3CBB-EBA45F443C80}"/>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160091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12D58-0996-6D7A-A063-C6194D7C836D}"/>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3" name="Footer Placeholder 2">
            <a:extLst>
              <a:ext uri="{FF2B5EF4-FFF2-40B4-BE49-F238E27FC236}">
                <a16:creationId xmlns:a16="http://schemas.microsoft.com/office/drawing/2014/main" id="{AA44491C-B10D-4A58-A938-979C963F0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43BDA7-15B8-5442-FDAE-D60B3054EB2F}"/>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138943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EAE2-5228-614A-2270-DC65A25EB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667FC6-2C0E-132D-4A7F-A85A5AEC0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721D5-6F58-3382-2350-5B89783CD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D5C46-09B0-2BC7-374D-D9489EDFD832}"/>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6" name="Footer Placeholder 5">
            <a:extLst>
              <a:ext uri="{FF2B5EF4-FFF2-40B4-BE49-F238E27FC236}">
                <a16:creationId xmlns:a16="http://schemas.microsoft.com/office/drawing/2014/main" id="{E88EF6F9-24C3-33B9-D1CB-F29B1ABA3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7CEC7-ECA8-9D16-BD5A-425CF5435AD7}"/>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309425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0E6A-D45E-7BD4-5399-BC786E026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06EAAA-EFA6-8D56-D6C2-9FA6EB8C89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6B8EF-96BA-97F5-02CF-986F91FB6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9C7D2-EA94-0E0F-AD76-14FDA844D455}"/>
              </a:ext>
            </a:extLst>
          </p:cNvPr>
          <p:cNvSpPr>
            <a:spLocks noGrp="1"/>
          </p:cNvSpPr>
          <p:nvPr>
            <p:ph type="dt" sz="half" idx="10"/>
          </p:nvPr>
        </p:nvSpPr>
        <p:spPr/>
        <p:txBody>
          <a:bodyPr/>
          <a:lstStyle/>
          <a:p>
            <a:fld id="{A2EBF7E6-2B33-4AD6-9FC0-D0926D49F92A}" type="datetimeFigureOut">
              <a:rPr lang="en-US" smtClean="0"/>
              <a:t>3/31/2025</a:t>
            </a:fld>
            <a:endParaRPr lang="en-US"/>
          </a:p>
        </p:txBody>
      </p:sp>
      <p:sp>
        <p:nvSpPr>
          <p:cNvPr id="6" name="Footer Placeholder 5">
            <a:extLst>
              <a:ext uri="{FF2B5EF4-FFF2-40B4-BE49-F238E27FC236}">
                <a16:creationId xmlns:a16="http://schemas.microsoft.com/office/drawing/2014/main" id="{536E7256-C521-7308-E27E-C1B221433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427FB-5034-7508-C854-DD0A3C600E82}"/>
              </a:ext>
            </a:extLst>
          </p:cNvPr>
          <p:cNvSpPr>
            <a:spLocks noGrp="1"/>
          </p:cNvSpPr>
          <p:nvPr>
            <p:ph type="sldNum" sz="quarter" idx="12"/>
          </p:nvPr>
        </p:nvSpPr>
        <p:spPr/>
        <p:txBody>
          <a:bodyPr/>
          <a:lstStyle/>
          <a:p>
            <a:fld id="{D4B8F863-C777-45A6-B2D6-934E03980793}" type="slidenum">
              <a:rPr lang="en-US" smtClean="0"/>
              <a:t>‹#›</a:t>
            </a:fld>
            <a:endParaRPr lang="en-US"/>
          </a:p>
        </p:txBody>
      </p:sp>
    </p:spTree>
    <p:extLst>
      <p:ext uri="{BB962C8B-B14F-4D97-AF65-F5344CB8AC3E}">
        <p14:creationId xmlns:p14="http://schemas.microsoft.com/office/powerpoint/2010/main" val="317235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6619DF-3D9C-3F1E-BCA9-1E2603CB42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8F22B-6053-E6B6-4D8D-AB73267486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F9DD7-BDD0-44B0-61E8-641BBF76C5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BF7E6-2B33-4AD6-9FC0-D0926D49F92A}" type="datetimeFigureOut">
              <a:rPr lang="en-US" smtClean="0"/>
              <a:t>3/31/2025</a:t>
            </a:fld>
            <a:endParaRPr lang="en-US"/>
          </a:p>
        </p:txBody>
      </p:sp>
      <p:sp>
        <p:nvSpPr>
          <p:cNvPr id="5" name="Footer Placeholder 4">
            <a:extLst>
              <a:ext uri="{FF2B5EF4-FFF2-40B4-BE49-F238E27FC236}">
                <a16:creationId xmlns:a16="http://schemas.microsoft.com/office/drawing/2014/main" id="{1CE2FB88-21CE-9BE3-7185-9CD63262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CB307C-973A-F98A-B458-4B62F33D7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B8F863-C777-45A6-B2D6-934E03980793}" type="slidenum">
              <a:rPr lang="en-US" smtClean="0"/>
              <a:t>‹#›</a:t>
            </a:fld>
            <a:endParaRPr lang="en-US"/>
          </a:p>
        </p:txBody>
      </p:sp>
    </p:spTree>
    <p:extLst>
      <p:ext uri="{BB962C8B-B14F-4D97-AF65-F5344CB8AC3E}">
        <p14:creationId xmlns:p14="http://schemas.microsoft.com/office/powerpoint/2010/main" val="404638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F3C6-69F3-29CA-E8D2-BA06BBCB2250}"/>
              </a:ext>
            </a:extLst>
          </p:cNvPr>
          <p:cNvSpPr>
            <a:spLocks noGrp="1"/>
          </p:cNvSpPr>
          <p:nvPr>
            <p:ph type="ctrTitle"/>
          </p:nvPr>
        </p:nvSpPr>
        <p:spPr>
          <a:xfrm>
            <a:off x="1386348" y="1623809"/>
            <a:ext cx="9144000" cy="2387600"/>
          </a:xfrm>
        </p:spPr>
        <p:txBody>
          <a:bodyPr/>
          <a:lstStyle/>
          <a:p>
            <a:r>
              <a:rPr lang="en-US" b="1" dirty="0"/>
              <a:t>Overfitting, Underfitting, Generalization</a:t>
            </a:r>
          </a:p>
        </p:txBody>
      </p:sp>
    </p:spTree>
    <p:extLst>
      <p:ext uri="{BB962C8B-B14F-4D97-AF65-F5344CB8AC3E}">
        <p14:creationId xmlns:p14="http://schemas.microsoft.com/office/powerpoint/2010/main" val="315018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AA78B08-F2AB-AE4F-CEE2-B683195DB1D5}"/>
              </a:ext>
            </a:extLst>
          </p:cNvPr>
          <p:cNvSpPr/>
          <p:nvPr/>
        </p:nvSpPr>
        <p:spPr>
          <a:xfrm>
            <a:off x="1951703" y="294967"/>
            <a:ext cx="8288594" cy="11012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buNone/>
            </a:pPr>
            <a:r>
              <a:rPr lang="en-US" sz="5400" b="1"/>
              <a:t>Overfitting</a:t>
            </a:r>
            <a:endParaRPr lang="en-US" sz="5400" b="1" dirty="0"/>
          </a:p>
        </p:txBody>
      </p:sp>
      <p:sp>
        <p:nvSpPr>
          <p:cNvPr id="4" name="TextBox 3">
            <a:extLst>
              <a:ext uri="{FF2B5EF4-FFF2-40B4-BE49-F238E27FC236}">
                <a16:creationId xmlns:a16="http://schemas.microsoft.com/office/drawing/2014/main" id="{C3657B54-4DA2-BE24-F7CE-450A422331B3}"/>
              </a:ext>
            </a:extLst>
          </p:cNvPr>
          <p:cNvSpPr txBox="1"/>
          <p:nvPr/>
        </p:nvSpPr>
        <p:spPr>
          <a:xfrm>
            <a:off x="122903" y="1471910"/>
            <a:ext cx="8288594" cy="5386090"/>
          </a:xfrm>
          <a:prstGeom prst="rect">
            <a:avLst/>
          </a:prstGeom>
          <a:noFill/>
        </p:spPr>
        <p:txBody>
          <a:bodyPr wrap="square">
            <a:spAutoFit/>
          </a:bodyPr>
          <a:lstStyle/>
          <a:p>
            <a:pPr>
              <a:buNone/>
            </a:pPr>
            <a:r>
              <a:rPr lang="en-US" sz="1600" dirty="0"/>
              <a:t>Overfitting occurs when a machine learning model learns the training data too well, capturing noise and minor details that do not generalize to new, unseen data. It results in high accuracy on training data but poor performance on test data.</a:t>
            </a:r>
          </a:p>
          <a:p>
            <a:pPr>
              <a:buNone/>
            </a:pPr>
            <a:r>
              <a:rPr lang="en-US" sz="1600" b="1" dirty="0"/>
              <a:t>How to Detect Overfitting?</a:t>
            </a:r>
          </a:p>
          <a:p>
            <a:pPr>
              <a:buFont typeface="+mj-lt"/>
              <a:buAutoNum type="arabicPeriod"/>
            </a:pPr>
            <a:r>
              <a:rPr lang="en-US" sz="1600" b="1" dirty="0"/>
              <a:t>Training vs. Test Performance:</a:t>
            </a:r>
            <a:r>
              <a:rPr lang="en-US" sz="1600" dirty="0"/>
              <a:t> If training accuracy is very high while test accuracy is much lower, it indicates overfitting.</a:t>
            </a:r>
          </a:p>
          <a:p>
            <a:pPr>
              <a:buFont typeface="+mj-lt"/>
              <a:buAutoNum type="arabicPeriod"/>
            </a:pPr>
            <a:r>
              <a:rPr lang="en-US" sz="1600" b="1" dirty="0"/>
              <a:t>High Variance:</a:t>
            </a:r>
            <a:r>
              <a:rPr lang="en-US" sz="1600" dirty="0"/>
              <a:t> A large gap between training and validation loss/accuracy suggests the model is memorizing rather than generalizing.</a:t>
            </a:r>
          </a:p>
          <a:p>
            <a:pPr>
              <a:buFont typeface="+mj-lt"/>
              <a:buAutoNum type="arabicPeriod"/>
            </a:pPr>
            <a:r>
              <a:rPr lang="en-US" sz="1600" b="1" dirty="0"/>
              <a:t>Cross-validation:</a:t>
            </a:r>
            <a:r>
              <a:rPr lang="en-US" sz="1600" dirty="0"/>
              <a:t> If performance varies significantly across different validation sets, the model might be overfitting.</a:t>
            </a:r>
          </a:p>
          <a:p>
            <a:pPr>
              <a:buNone/>
            </a:pPr>
            <a:r>
              <a:rPr lang="en-US" sz="1600" b="1" dirty="0"/>
              <a:t>How to Overcome Overfitting?</a:t>
            </a:r>
          </a:p>
          <a:p>
            <a:pPr>
              <a:buFont typeface="+mj-lt"/>
              <a:buAutoNum type="arabicPeriod"/>
            </a:pPr>
            <a:r>
              <a:rPr lang="en-US" sz="1600" b="1" dirty="0"/>
              <a:t>More Data:</a:t>
            </a:r>
            <a:r>
              <a:rPr lang="en-US" sz="1600" dirty="0"/>
              <a:t> Adding more training samples can help the model learn more generalized patterns.</a:t>
            </a:r>
          </a:p>
          <a:p>
            <a:pPr>
              <a:buFont typeface="+mj-lt"/>
              <a:buAutoNum type="arabicPeriod"/>
            </a:pPr>
            <a:r>
              <a:rPr lang="en-US" sz="1600" b="1" dirty="0"/>
              <a:t>Regularization:</a:t>
            </a:r>
            <a:r>
              <a:rPr lang="en-US" sz="1600" dirty="0"/>
              <a:t> Use techniques like L1 (Lasso) or L2 (Ridge) regularization to penalize large weights.</a:t>
            </a:r>
          </a:p>
          <a:p>
            <a:pPr>
              <a:buFont typeface="+mj-lt"/>
              <a:buAutoNum type="arabicPeriod"/>
            </a:pPr>
            <a:r>
              <a:rPr lang="en-US" sz="1600" b="1" dirty="0"/>
              <a:t>Dropout:</a:t>
            </a:r>
            <a:r>
              <a:rPr lang="en-US" sz="1600" dirty="0"/>
              <a:t> In neural networks, dropout randomly disables neurons during training to reduce dependency on specific features.</a:t>
            </a:r>
          </a:p>
          <a:p>
            <a:pPr>
              <a:buFont typeface="+mj-lt"/>
              <a:buAutoNum type="arabicPeriod"/>
            </a:pPr>
            <a:r>
              <a:rPr lang="en-US" sz="1600" b="1" dirty="0"/>
              <a:t>Early Stopping:</a:t>
            </a:r>
            <a:r>
              <a:rPr lang="en-US" sz="1600" dirty="0"/>
              <a:t> Monitor validation loss and stop training when performance starts degrading.</a:t>
            </a:r>
          </a:p>
          <a:p>
            <a:pPr>
              <a:buFont typeface="+mj-lt"/>
              <a:buAutoNum type="arabicPeriod"/>
            </a:pPr>
            <a:r>
              <a:rPr lang="en-US" sz="1600" b="1" dirty="0"/>
              <a:t>Data Augmentation:</a:t>
            </a:r>
            <a:r>
              <a:rPr lang="en-US" sz="1600" dirty="0"/>
              <a:t> Apply transformations (e.g., rotation, scaling) to artificially increase the dataset.</a:t>
            </a:r>
          </a:p>
          <a:p>
            <a:pPr>
              <a:buFont typeface="+mj-lt"/>
              <a:buAutoNum type="arabicPeriod"/>
            </a:pPr>
            <a:r>
              <a:rPr lang="en-US" sz="1600" b="1" dirty="0"/>
              <a:t>Simpler Model:</a:t>
            </a:r>
            <a:r>
              <a:rPr lang="en-US" sz="1600" dirty="0"/>
              <a:t> Reduce model complexity by using fewer layers, parameters, or smaller trees in decision trees.</a:t>
            </a:r>
          </a:p>
        </p:txBody>
      </p:sp>
      <p:pic>
        <p:nvPicPr>
          <p:cNvPr id="1026" name="Picture 2" descr="Overfitting - Wikipedia">
            <a:extLst>
              <a:ext uri="{FF2B5EF4-FFF2-40B4-BE49-F238E27FC236}">
                <a16:creationId xmlns:a16="http://schemas.microsoft.com/office/drawing/2014/main" id="{4CDD33D3-0DD2-5EFA-EDD5-75E3A34E0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265" y="2094271"/>
            <a:ext cx="3714135" cy="371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24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4192A-D9B2-3566-576A-7A8DF5DE761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DEFD6D-819B-FAA3-0E13-873908F7C556}"/>
              </a:ext>
            </a:extLst>
          </p:cNvPr>
          <p:cNvSpPr/>
          <p:nvPr/>
        </p:nvSpPr>
        <p:spPr>
          <a:xfrm>
            <a:off x="1951703" y="314632"/>
            <a:ext cx="8288594" cy="11012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buNone/>
            </a:pPr>
            <a:r>
              <a:rPr lang="en-US" sz="4400" b="1"/>
              <a:t>Underfitting</a:t>
            </a:r>
            <a:endParaRPr lang="en-US" sz="4400" b="1" dirty="0"/>
          </a:p>
        </p:txBody>
      </p:sp>
      <p:sp>
        <p:nvSpPr>
          <p:cNvPr id="4" name="TextBox 3">
            <a:extLst>
              <a:ext uri="{FF2B5EF4-FFF2-40B4-BE49-F238E27FC236}">
                <a16:creationId xmlns:a16="http://schemas.microsoft.com/office/drawing/2014/main" id="{9F95210A-301D-8F12-3DCB-6535D9AAD818}"/>
              </a:ext>
            </a:extLst>
          </p:cNvPr>
          <p:cNvSpPr txBox="1"/>
          <p:nvPr/>
        </p:nvSpPr>
        <p:spPr>
          <a:xfrm>
            <a:off x="422788" y="1570727"/>
            <a:ext cx="6096000" cy="4801314"/>
          </a:xfrm>
          <a:prstGeom prst="rect">
            <a:avLst/>
          </a:prstGeom>
          <a:noFill/>
        </p:spPr>
        <p:txBody>
          <a:bodyPr wrap="square">
            <a:spAutoFit/>
          </a:bodyPr>
          <a:lstStyle/>
          <a:p>
            <a:pPr>
              <a:buNone/>
            </a:pPr>
            <a:r>
              <a:rPr lang="en-US" dirty="0"/>
              <a:t>Underfitting happens when a model is too simple to learn the underlying structure of the data. It performs poorly on both training and test data.</a:t>
            </a:r>
          </a:p>
          <a:p>
            <a:pPr>
              <a:buNone/>
            </a:pPr>
            <a:r>
              <a:rPr lang="en-US" b="1" dirty="0"/>
              <a:t>How to Detect Underfitting?</a:t>
            </a:r>
          </a:p>
          <a:p>
            <a:pPr>
              <a:buFont typeface="+mj-lt"/>
              <a:buAutoNum type="arabicPeriod"/>
            </a:pPr>
            <a:r>
              <a:rPr lang="en-US" b="1" dirty="0"/>
              <a:t>Low Training and Test Accuracy:</a:t>
            </a:r>
            <a:r>
              <a:rPr lang="en-US" dirty="0"/>
              <a:t> The model performs poorly on both sets, indicating it hasn’t learned enough patterns.</a:t>
            </a:r>
          </a:p>
          <a:p>
            <a:pPr>
              <a:buFont typeface="+mj-lt"/>
              <a:buAutoNum type="arabicPeriod"/>
            </a:pPr>
            <a:r>
              <a:rPr lang="en-US" b="1" dirty="0"/>
              <a:t>High Bias:</a:t>
            </a:r>
            <a:r>
              <a:rPr lang="en-US" dirty="0"/>
              <a:t> The model makes overly simplistic predictions that don’t capture the complexity of the data.</a:t>
            </a:r>
          </a:p>
          <a:p>
            <a:pPr>
              <a:buNone/>
            </a:pPr>
            <a:r>
              <a:rPr lang="en-US" b="1" dirty="0"/>
              <a:t>How to Overcome Underfitting?</a:t>
            </a:r>
          </a:p>
          <a:p>
            <a:pPr>
              <a:buFont typeface="+mj-lt"/>
              <a:buAutoNum type="arabicPeriod"/>
            </a:pPr>
            <a:r>
              <a:rPr lang="en-US" b="1" dirty="0"/>
              <a:t>Increase Model Complexity:</a:t>
            </a:r>
            <a:r>
              <a:rPr lang="en-US" dirty="0"/>
              <a:t> Use a deeper neural network, more features, or more complex algorithms.</a:t>
            </a:r>
          </a:p>
          <a:p>
            <a:pPr>
              <a:buFont typeface="+mj-lt"/>
              <a:buAutoNum type="arabicPeriod"/>
            </a:pPr>
            <a:r>
              <a:rPr lang="en-US" b="1" dirty="0"/>
              <a:t>Reduce Regularization:</a:t>
            </a:r>
            <a:r>
              <a:rPr lang="en-US" dirty="0"/>
              <a:t> If regularization is too strong, it may restrict the model too much.</a:t>
            </a:r>
          </a:p>
          <a:p>
            <a:pPr>
              <a:buFont typeface="+mj-lt"/>
              <a:buAutoNum type="arabicPeriod"/>
            </a:pPr>
            <a:r>
              <a:rPr lang="en-US" b="1" dirty="0"/>
              <a:t>Train Longer:</a:t>
            </a:r>
            <a:r>
              <a:rPr lang="en-US" dirty="0"/>
              <a:t> Allow the model to train for more epochs to learn better representations.</a:t>
            </a:r>
          </a:p>
          <a:p>
            <a:pPr>
              <a:buFont typeface="+mj-lt"/>
              <a:buAutoNum type="arabicPeriod"/>
            </a:pPr>
            <a:r>
              <a:rPr lang="en-US" b="1" dirty="0"/>
              <a:t>Feature Engineering:</a:t>
            </a:r>
            <a:r>
              <a:rPr lang="en-US" dirty="0"/>
              <a:t> Add more relevant features to give the model more information.</a:t>
            </a:r>
          </a:p>
        </p:txBody>
      </p:sp>
      <p:pic>
        <p:nvPicPr>
          <p:cNvPr id="2050" name="Picture 2" descr="What is underfitting overfitting and how to solve 2 issues | by Tinparnus |  GoPenAI">
            <a:extLst>
              <a:ext uri="{FF2B5EF4-FFF2-40B4-BE49-F238E27FC236}">
                <a16:creationId xmlns:a16="http://schemas.microsoft.com/office/drawing/2014/main" id="{FE41FAC7-19A3-3A7B-70C2-DA335043D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514" y="2566217"/>
            <a:ext cx="5288184" cy="268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95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02F75-23A4-BAEC-41BD-AED733BDD3AD}"/>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EC9DD3A-615F-BF1C-2E27-09EF7CCC84CF}"/>
              </a:ext>
            </a:extLst>
          </p:cNvPr>
          <p:cNvSpPr/>
          <p:nvPr/>
        </p:nvSpPr>
        <p:spPr>
          <a:xfrm>
            <a:off x="1951703" y="186812"/>
            <a:ext cx="8288594" cy="110121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buNone/>
            </a:pPr>
            <a:r>
              <a:rPr lang="en-US" sz="5400" b="1"/>
              <a:t>Generalization</a:t>
            </a:r>
            <a:endParaRPr lang="en-US" sz="5400" b="1" dirty="0"/>
          </a:p>
        </p:txBody>
      </p:sp>
      <p:sp>
        <p:nvSpPr>
          <p:cNvPr id="4" name="TextBox 3">
            <a:extLst>
              <a:ext uri="{FF2B5EF4-FFF2-40B4-BE49-F238E27FC236}">
                <a16:creationId xmlns:a16="http://schemas.microsoft.com/office/drawing/2014/main" id="{B6F29A65-D49F-7E52-3E71-606CF556AA25}"/>
              </a:ext>
            </a:extLst>
          </p:cNvPr>
          <p:cNvSpPr txBox="1"/>
          <p:nvPr/>
        </p:nvSpPr>
        <p:spPr>
          <a:xfrm>
            <a:off x="658760" y="1415845"/>
            <a:ext cx="11287433" cy="2585323"/>
          </a:xfrm>
          <a:prstGeom prst="rect">
            <a:avLst/>
          </a:prstGeom>
          <a:noFill/>
        </p:spPr>
        <p:txBody>
          <a:bodyPr wrap="square">
            <a:spAutoFit/>
          </a:bodyPr>
          <a:lstStyle/>
          <a:p>
            <a:pPr>
              <a:buNone/>
            </a:pPr>
            <a:r>
              <a:rPr lang="en-US" dirty="0"/>
              <a:t>Generalization refers to a model’s ability to perform well on unseen data. A well-generalized model strikes a balance between underfitting and overfitting, capturing patterns without memorizing noise.</a:t>
            </a:r>
          </a:p>
          <a:p>
            <a:pPr>
              <a:buNone/>
            </a:pPr>
            <a:r>
              <a:rPr lang="en-US" b="1" dirty="0"/>
              <a:t>How to Ensure Good Generalization?</a:t>
            </a:r>
          </a:p>
          <a:p>
            <a:pPr>
              <a:buFont typeface="+mj-lt"/>
              <a:buAutoNum type="arabicPeriod"/>
            </a:pPr>
            <a:r>
              <a:rPr lang="en-US" b="1" dirty="0"/>
              <a:t>Balanced Model Complexity:</a:t>
            </a:r>
            <a:r>
              <a:rPr lang="en-US" dirty="0"/>
              <a:t> Choose a model complex enough to capture patterns but not too complex to memorize noise.</a:t>
            </a:r>
          </a:p>
          <a:p>
            <a:pPr>
              <a:buFont typeface="+mj-lt"/>
              <a:buAutoNum type="arabicPeriod"/>
            </a:pPr>
            <a:r>
              <a:rPr lang="en-US" b="1" dirty="0"/>
              <a:t>Proper Data Splitting:</a:t>
            </a:r>
            <a:r>
              <a:rPr lang="en-US" dirty="0"/>
              <a:t> Use train-validation-test splits and cross-validation.</a:t>
            </a:r>
          </a:p>
          <a:p>
            <a:pPr>
              <a:buFont typeface="+mj-lt"/>
              <a:buAutoNum type="arabicPeriod"/>
            </a:pPr>
            <a:r>
              <a:rPr lang="en-US" b="1" dirty="0"/>
              <a:t>Regularization Techniques:</a:t>
            </a:r>
            <a:r>
              <a:rPr lang="en-US" dirty="0"/>
              <a:t> Use dropout, L1/L2 regularization, and early stopping.</a:t>
            </a:r>
          </a:p>
          <a:p>
            <a:pPr>
              <a:buFont typeface="+mj-lt"/>
              <a:buAutoNum type="arabicPeriod"/>
            </a:pPr>
            <a:r>
              <a:rPr lang="en-US" b="1" dirty="0"/>
              <a:t>Diverse Data:</a:t>
            </a:r>
            <a:r>
              <a:rPr lang="en-US" dirty="0"/>
              <a:t> Train on varied and representative data to make the model robust.</a:t>
            </a:r>
          </a:p>
          <a:p>
            <a:pPr>
              <a:buFont typeface="+mj-lt"/>
              <a:buAutoNum type="arabicPeriod"/>
            </a:pPr>
            <a:r>
              <a:rPr lang="en-US" b="1" dirty="0"/>
              <a:t>Hyperparameter Tuning:</a:t>
            </a:r>
            <a:r>
              <a:rPr lang="en-US" dirty="0"/>
              <a:t> Optimize hyperparameters (learning rate, depth of trees, etc.) using validation data.</a:t>
            </a:r>
          </a:p>
        </p:txBody>
      </p:sp>
      <p:pic>
        <p:nvPicPr>
          <p:cNvPr id="3074" name="Picture 2" descr="Linear Regression in Machine learning | GeeksforGeeks">
            <a:extLst>
              <a:ext uri="{FF2B5EF4-FFF2-40B4-BE49-F238E27FC236}">
                <a16:creationId xmlns:a16="http://schemas.microsoft.com/office/drawing/2014/main" id="{328DDF12-D3C8-FE79-DED0-0E6CC1574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042" y="4128988"/>
            <a:ext cx="3671119" cy="230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445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Overfitting, Underfitting, Generalization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 Saeed</dc:creator>
  <cp:lastModifiedBy>Noor Saeed</cp:lastModifiedBy>
  <cp:revision>1</cp:revision>
  <dcterms:created xsi:type="dcterms:W3CDTF">2025-03-31T06:43:51Z</dcterms:created>
  <dcterms:modified xsi:type="dcterms:W3CDTF">2025-03-31T06:44:06Z</dcterms:modified>
</cp:coreProperties>
</file>