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4:49:29.2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07:57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08:52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16:04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16:25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24575,'4'0'0,"5"-4"0,6-1 0,3 0 0,3 1 0,2 1 0,1 1 0,8 1 0,3 1 0,0 0 0,-3 0 0,-3 0 0,2 0 0,0 1 0,-2-1 0,-6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16:35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74182-1286-474A-B382-2491F52F3D3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E6E22-E3E7-408B-843F-4649A72B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8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E6E22-E3E7-408B-843F-4649A72B4E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3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FFBF-9FB8-0347-F993-103435A06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60B19-04A4-12CA-02D4-EBD83F082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FFD30-268F-BA6B-3E5E-F5183A83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80A5C-9F2D-89CA-DD0E-BD778D2A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790A9-6BFF-81FE-E483-7F481AB0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633E-28B9-5FB1-7AE8-395AB852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AE727-E99C-DB0A-BA43-7F16AB0D1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3A3B-72A8-1941-D1FD-0870F304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8A35F-5D25-D2B4-6E48-0D12C2A0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833D8-6750-18FE-295B-B2497FA0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1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848D8-E052-AF14-9819-2DF32B449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14562-EF81-A3FA-7A71-87DF572A4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12D3F-4855-FFD4-B79C-23E8CCDB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B693E-2096-6B36-3429-D6F690F0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E7698-D7D4-98DB-674E-CE9E4A67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6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95C6-982B-F1C2-7B47-F569593E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0F240-549A-3AA4-E098-14A9DCF9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472D-536B-28EE-A8F9-169F8A63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741C7-5886-0339-CE95-B67C0684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C8440-B9C5-B9F6-803D-7A73F01D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0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B5AE-8C60-29A4-4741-EA8E4216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D950C-7552-940D-B7C0-F1D3F5815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B72F1-44DE-E45A-05D9-917DD07D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6464-7967-7FF3-EB22-1326731E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94037-5D59-48B9-2F60-C77142E0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4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C065-4096-1457-4507-7D76CF22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70DC-A905-0CBC-DF3A-E9D3C1214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905ED-5EA5-E384-8A9B-2146F5420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0B568-153A-473B-F762-C50C4AD0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FF869-F951-1378-6E6F-B1D1F10A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59E02-81AB-6736-6C11-6B110EA1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4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E422-DE25-FB3E-D602-6C30161E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26B15-5FFB-EE07-CB07-1E1C96FDF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E6509-0567-A84C-E852-CB3DE368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E46E5-6408-C3C0-73BD-96E8520F4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33C01-4EF5-4ADE-A391-5C679D18B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6B55D-79E3-09C6-A38B-F5FA6247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EB79C-1F1C-9814-0C54-32B58CAC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E9A22-C0DD-2A8B-02BD-C6F708C3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5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6E9C-98B1-EAA7-9913-DD10EB81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58F4B-CEA7-9252-8D2B-39F74033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AA27A-9100-266E-EC24-D45AB6C8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8EB69-6858-33A2-55AB-74A7827F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6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C1DA3-2825-D68F-E2F5-E98AA4AA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994D7-299E-F97A-813C-89C53F95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2080E-1123-29F8-6D40-AF66A146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2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9086-32CB-B79F-0289-296BEC18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A476-5738-509E-5942-D7ECC7E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D3AC1-729E-26C2-C6CE-FCAA43100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594F1-C501-1713-3D1D-4FB9D85A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B3E38-B7A2-11F3-4932-5B276351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B2176-E390-5BAA-EE9A-DBA73FA9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7C59-72A5-7A02-0338-E19D652A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D0DCC-9304-5251-FF08-09D87A055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55A4C-5EC8-141A-695D-A22141221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37C7A-F9B9-B0D1-1303-71BC1FD3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52B2-5060-4E8C-303D-5872BF2F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C233C-3162-8856-1DB6-9FF80D72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35F12-3AED-62C1-29A5-7D4352C6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F1F9B-87D6-6068-BEB4-9EEF5F5BE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1F099-B7DD-FC09-D9EB-527E802DF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DB921-37F9-490C-BEA6-0E922E2A6AD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3F384-FAB0-1842-F7F4-0AADBED8F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F2F5B-A2CF-54AB-69FA-62FC8EED2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7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2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4A33-EFDC-0CF1-08BB-91E47986E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578" y="-439359"/>
            <a:ext cx="10668000" cy="2387600"/>
          </a:xfrm>
        </p:spPr>
        <p:txBody>
          <a:bodyPr>
            <a:noAutofit/>
          </a:bodyPr>
          <a:lstStyle/>
          <a:p>
            <a:r>
              <a:rPr lang="en-US" sz="9600" b="1" dirty="0">
                <a:latin typeface="Arial Black" panose="020B0A04020102020204" pitchFamily="34" charset="0"/>
              </a:rPr>
              <a:t>KNN Algorithm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C38C7C-963F-B1B1-4D32-5F0C628BA29F}"/>
              </a:ext>
            </a:extLst>
          </p:cNvPr>
          <p:cNvSpPr/>
          <p:nvPr/>
        </p:nvSpPr>
        <p:spPr>
          <a:xfrm>
            <a:off x="2423588" y="2322871"/>
            <a:ext cx="7516762" cy="70449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/>
              <a:t>1 Definition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96D22D-88C8-873D-7979-A510B16A40D4}"/>
              </a:ext>
            </a:extLst>
          </p:cNvPr>
          <p:cNvSpPr/>
          <p:nvPr/>
        </p:nvSpPr>
        <p:spPr>
          <a:xfrm>
            <a:off x="2423588" y="3173963"/>
            <a:ext cx="7516762" cy="7044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b="1" dirty="0"/>
              <a:t>2 Solved equation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A9AFCE-5CC3-6E78-1C52-7B3CD98A875F}"/>
              </a:ext>
            </a:extLst>
          </p:cNvPr>
          <p:cNvSpPr/>
          <p:nvPr/>
        </p:nvSpPr>
        <p:spPr>
          <a:xfrm>
            <a:off x="2423588" y="4057985"/>
            <a:ext cx="7516762" cy="704491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/>
              <a:t>3 Geometrical Representation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9F4BBC-4660-D1F3-FBD4-8C42311701AF}"/>
              </a:ext>
            </a:extLst>
          </p:cNvPr>
          <p:cNvSpPr/>
          <p:nvPr/>
        </p:nvSpPr>
        <p:spPr>
          <a:xfrm>
            <a:off x="2423588" y="4840407"/>
            <a:ext cx="7516762" cy="70449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/>
              <a:t>4 Where to use?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C3F4D5C-E9E7-2DA2-E2AE-6B874C62DF6B}"/>
                  </a:ext>
                </a:extLst>
              </p14:cNvPr>
              <p14:cNvContentPartPr/>
              <p14:nvPr/>
            </p14:nvContentPartPr>
            <p14:xfrm>
              <a:off x="5274966" y="1578649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C3F4D5C-E9E7-2DA2-E2AE-6B874C62DF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0646" y="1574329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F77BA2-4E31-49AF-0EE0-0F436A99B3AD}"/>
              </a:ext>
            </a:extLst>
          </p:cNvPr>
          <p:cNvSpPr/>
          <p:nvPr/>
        </p:nvSpPr>
        <p:spPr>
          <a:xfrm>
            <a:off x="2423588" y="5704007"/>
            <a:ext cx="7516762" cy="7044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b="1" dirty="0"/>
              <a:t>5 Code Implementation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5FF03F-52DE-E698-98F9-BA5057A71360}"/>
                  </a:ext>
                </a:extLst>
              </p14:cNvPr>
              <p14:cNvContentPartPr/>
              <p14:nvPr/>
            </p14:nvContentPartPr>
            <p14:xfrm>
              <a:off x="1123808" y="2147423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5FF03F-52DE-E698-98F9-BA5057A713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168" y="213842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11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ECA08-8519-898B-E290-E83C66404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392AE6-2CCC-FB0A-EC09-5DAB13EB17D7}"/>
              </a:ext>
            </a:extLst>
          </p:cNvPr>
          <p:cNvSpPr/>
          <p:nvPr/>
        </p:nvSpPr>
        <p:spPr>
          <a:xfrm>
            <a:off x="1745225" y="432619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4400" b="1" dirty="0"/>
              <a:t>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4D953-BE64-EB4B-BBCC-D014F6DB1829}"/>
              </a:ext>
            </a:extLst>
          </p:cNvPr>
          <p:cNvSpPr txBox="1"/>
          <p:nvPr/>
        </p:nvSpPr>
        <p:spPr>
          <a:xfrm>
            <a:off x="1604393" y="2304172"/>
            <a:ext cx="88315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Recommender systems (like Netflix, Amazon)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Handwriting recognition (like digit classification)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Medical diagnosis (classifying diseases)</a:t>
            </a:r>
          </a:p>
        </p:txBody>
      </p:sp>
    </p:spTree>
    <p:extLst>
      <p:ext uri="{BB962C8B-B14F-4D97-AF65-F5344CB8AC3E}">
        <p14:creationId xmlns:p14="http://schemas.microsoft.com/office/powerpoint/2010/main" val="71029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86D2C-815B-E4D6-DBD4-0AAB19CA8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2F3E8E-2184-647E-D3CB-71E3AB34581B}"/>
              </a:ext>
            </a:extLst>
          </p:cNvPr>
          <p:cNvSpPr/>
          <p:nvPr/>
        </p:nvSpPr>
        <p:spPr>
          <a:xfrm>
            <a:off x="1745225" y="432619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4400" b="1" dirty="0"/>
              <a:t>Code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3DBEE-6DEC-6A53-63F8-572D08C3A5CA}"/>
              </a:ext>
            </a:extLst>
          </p:cNvPr>
          <p:cNvSpPr txBox="1"/>
          <p:nvPr/>
        </p:nvSpPr>
        <p:spPr>
          <a:xfrm>
            <a:off x="2762075" y="1873315"/>
            <a:ext cx="796744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from sklearn.neighbors import KNeighborsClassifier</a:t>
            </a:r>
          </a:p>
          <a:p>
            <a:endParaRPr lang="en-US" sz="2000" b="1" dirty="0"/>
          </a:p>
          <a:p>
            <a:r>
              <a:rPr lang="en-US" sz="2000" b="1" dirty="0"/>
              <a:t># Create KNN classifier (K=3)</a:t>
            </a:r>
          </a:p>
          <a:p>
            <a:r>
              <a:rPr lang="en-US" sz="2000" b="1" dirty="0"/>
              <a:t>knn = KNeighborsClassifier(n_neighbors=3)</a:t>
            </a:r>
          </a:p>
          <a:p>
            <a:endParaRPr lang="en-US" sz="2000" b="1" dirty="0"/>
          </a:p>
          <a:p>
            <a:r>
              <a:rPr lang="en-US" sz="2000" b="1" dirty="0"/>
              <a:t># Train the model</a:t>
            </a:r>
          </a:p>
          <a:p>
            <a:r>
              <a:rPr lang="en-US" sz="2000" b="1" dirty="0"/>
              <a:t>knn.fit(X_train, y_train)</a:t>
            </a:r>
          </a:p>
          <a:p>
            <a:endParaRPr lang="en-US" sz="2000" b="1" dirty="0"/>
          </a:p>
          <a:p>
            <a:r>
              <a:rPr lang="en-US" sz="2000" b="1" dirty="0"/>
              <a:t># Predict on test set</a:t>
            </a:r>
          </a:p>
          <a:p>
            <a:r>
              <a:rPr lang="en-US" sz="2000" b="1" dirty="0"/>
              <a:t>y_pred = knn.predict(X_test)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5494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1889E7-426D-B198-05BB-9C99E55D90D8}"/>
              </a:ext>
            </a:extLst>
          </p:cNvPr>
          <p:cNvSpPr/>
          <p:nvPr/>
        </p:nvSpPr>
        <p:spPr>
          <a:xfrm>
            <a:off x="1745225" y="432619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What is KNN? (K-Nearest Neighbors)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D14DD3-9068-F495-0F41-99FD0F884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679" y="1402037"/>
            <a:ext cx="9536587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K-Nearest Neighbors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is one of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simplest and most popular supervised machine learning algorithms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both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works on a very intuitive idea: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💡 “To classify a new point, look at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 closest points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(neighbors) from the training data, and assign the class that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common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among them.”</a:t>
            </a:r>
          </a:p>
        </p:txBody>
      </p:sp>
      <p:pic>
        <p:nvPicPr>
          <p:cNvPr id="1027" name="Picture 3" descr="K Nearest Neighbors | Padhai Time">
            <a:extLst>
              <a:ext uri="{FF2B5EF4-FFF2-40B4-BE49-F238E27FC236}">
                <a16:creationId xmlns:a16="http://schemas.microsoft.com/office/drawing/2014/main" id="{9B91799D-D647-A1CB-79B8-C5C69259B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409" y="2995088"/>
            <a:ext cx="47053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K-Nearest Neighbors (KNN). What is KNN Algorithm ? | by Gurucharan Gottala  | Medium">
            <a:extLst>
              <a:ext uri="{FF2B5EF4-FFF2-40B4-BE49-F238E27FC236}">
                <a16:creationId xmlns:a16="http://schemas.microsoft.com/office/drawing/2014/main" id="{34A2288A-E019-6059-F88A-F73B1028C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747" y="3114237"/>
            <a:ext cx="3588494" cy="31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98CFAF-8B85-9A48-C2FF-5854EBD4115A}"/>
                  </a:ext>
                </a:extLst>
              </p14:cNvPr>
              <p14:cNvContentPartPr/>
              <p14:nvPr/>
            </p14:nvContentPartPr>
            <p14:xfrm>
              <a:off x="4724328" y="447408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98CFAF-8B85-9A48-C2FF-5854EBD411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15328" y="44654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138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9CE8C-88B7-4134-22B3-B10207F1C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52F12F-E818-0BC2-BD00-BCA9E5E9BCAB}"/>
              </a:ext>
            </a:extLst>
          </p:cNvPr>
          <p:cNvSpPr/>
          <p:nvPr/>
        </p:nvSpPr>
        <p:spPr>
          <a:xfrm>
            <a:off x="1745225" y="432619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400" b="1" dirty="0"/>
              <a:t>KNN: solved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5A3B0-17F7-5882-05A4-21A4D603DD89}"/>
              </a:ext>
            </a:extLst>
          </p:cNvPr>
          <p:cNvSpPr txBox="1"/>
          <p:nvPr/>
        </p:nvSpPr>
        <p:spPr>
          <a:xfrm>
            <a:off x="1156315" y="2022332"/>
            <a:ext cx="5257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Patient = BP = 3,  XP = 4 =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D26BB3-B055-2A1C-3D66-D935C92F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397" t="32290" b="45273"/>
          <a:stretch>
            <a:fillRect/>
          </a:stretch>
        </p:blipFill>
        <p:spPr>
          <a:xfrm>
            <a:off x="3044313" y="1360427"/>
            <a:ext cx="5412857" cy="643699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FC5B51-818D-B752-7CC6-9B2CD7709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50168"/>
              </p:ext>
            </p:extLst>
          </p:nvPr>
        </p:nvGraphicFramePr>
        <p:xfrm>
          <a:off x="893185" y="2408405"/>
          <a:ext cx="3737538" cy="4016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846">
                  <a:extLst>
                    <a:ext uri="{9D8B030D-6E8A-4147-A177-3AD203B41FA5}">
                      <a16:colId xmlns:a16="http://schemas.microsoft.com/office/drawing/2014/main" val="43868530"/>
                    </a:ext>
                  </a:extLst>
                </a:gridCol>
                <a:gridCol w="1245846">
                  <a:extLst>
                    <a:ext uri="{9D8B030D-6E8A-4147-A177-3AD203B41FA5}">
                      <a16:colId xmlns:a16="http://schemas.microsoft.com/office/drawing/2014/main" val="1703860337"/>
                    </a:ext>
                  </a:extLst>
                </a:gridCol>
                <a:gridCol w="1245846">
                  <a:extLst>
                    <a:ext uri="{9D8B030D-6E8A-4147-A177-3AD203B41FA5}">
                      <a16:colId xmlns:a16="http://schemas.microsoft.com/office/drawing/2014/main" val="754103126"/>
                    </a:ext>
                  </a:extLst>
                </a:gridCol>
              </a:tblGrid>
              <a:tr h="669496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412821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70088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481443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20953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988504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16784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A6B3B62-8764-EB5B-F3E2-E2756D76CCCC}"/>
              </a:ext>
            </a:extLst>
          </p:cNvPr>
          <p:cNvSpPr txBox="1"/>
          <p:nvPr/>
        </p:nvSpPr>
        <p:spPr>
          <a:xfrm>
            <a:off x="4739093" y="2391664"/>
            <a:ext cx="86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Row 1: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FFF8B-2CF2-56D9-9B4C-E2EC35C0F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296" y="2576330"/>
            <a:ext cx="3922047" cy="35864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78" name="Ink 1077">
                <a:extLst>
                  <a:ext uri="{FF2B5EF4-FFF2-40B4-BE49-F238E27FC236}">
                    <a16:creationId xmlns:a16="http://schemas.microsoft.com/office/drawing/2014/main" id="{45F881A1-A5D9-AB6A-6F8D-8917BB37601B}"/>
                  </a:ext>
                </a:extLst>
              </p14:cNvPr>
              <p14:cNvContentPartPr/>
              <p14:nvPr/>
            </p14:nvContentPartPr>
            <p14:xfrm>
              <a:off x="6585368" y="3137532"/>
              <a:ext cx="360" cy="360"/>
            </p14:xfrm>
          </p:contentPart>
        </mc:Choice>
        <mc:Fallback>
          <p:pic>
            <p:nvPicPr>
              <p:cNvPr id="1078" name="Ink 1077">
                <a:extLst>
                  <a:ext uri="{FF2B5EF4-FFF2-40B4-BE49-F238E27FC236}">
                    <a16:creationId xmlns:a16="http://schemas.microsoft.com/office/drawing/2014/main" id="{45F881A1-A5D9-AB6A-6F8D-8917BB3760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6728" y="31285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85" name="Ink 1084">
                <a:extLst>
                  <a:ext uri="{FF2B5EF4-FFF2-40B4-BE49-F238E27FC236}">
                    <a16:creationId xmlns:a16="http://schemas.microsoft.com/office/drawing/2014/main" id="{709EC6F5-8140-F22F-FC3A-86480F60B73B}"/>
                  </a:ext>
                </a:extLst>
              </p14:cNvPr>
              <p14:cNvContentPartPr/>
              <p14:nvPr/>
            </p14:nvContentPartPr>
            <p14:xfrm>
              <a:off x="7004768" y="4411932"/>
              <a:ext cx="141120" cy="9000"/>
            </p14:xfrm>
          </p:contentPart>
        </mc:Choice>
        <mc:Fallback>
          <p:pic>
            <p:nvPicPr>
              <p:cNvPr id="1085" name="Ink 1084">
                <a:extLst>
                  <a:ext uri="{FF2B5EF4-FFF2-40B4-BE49-F238E27FC236}">
                    <a16:creationId xmlns:a16="http://schemas.microsoft.com/office/drawing/2014/main" id="{709EC6F5-8140-F22F-FC3A-86480F60B7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5768" y="4403292"/>
                <a:ext cx="1587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88" name="Ink 1087">
                <a:extLst>
                  <a:ext uri="{FF2B5EF4-FFF2-40B4-BE49-F238E27FC236}">
                    <a16:creationId xmlns:a16="http://schemas.microsoft.com/office/drawing/2014/main" id="{D7D3ED75-EC52-FB8A-7523-C398523D4C1A}"/>
                  </a:ext>
                </a:extLst>
              </p14:cNvPr>
              <p14:cNvContentPartPr/>
              <p14:nvPr/>
            </p14:nvContentPartPr>
            <p14:xfrm>
              <a:off x="7230848" y="4672572"/>
              <a:ext cx="360" cy="360"/>
            </p14:xfrm>
          </p:contentPart>
        </mc:Choice>
        <mc:Fallback>
          <p:pic>
            <p:nvPicPr>
              <p:cNvPr id="1088" name="Ink 1087">
                <a:extLst>
                  <a:ext uri="{FF2B5EF4-FFF2-40B4-BE49-F238E27FC236}">
                    <a16:creationId xmlns:a16="http://schemas.microsoft.com/office/drawing/2014/main" id="{D7D3ED75-EC52-FB8A-7523-C398523D4C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2208" y="46635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06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B5DA-AFC5-10E9-D412-BF24F09BB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8CAC74-B20A-77AB-64BE-B65F6399297D}"/>
              </a:ext>
            </a:extLst>
          </p:cNvPr>
          <p:cNvSpPr/>
          <p:nvPr/>
        </p:nvSpPr>
        <p:spPr>
          <a:xfrm>
            <a:off x="1745225" y="432619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400" b="1" dirty="0"/>
              <a:t>KNN: solved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165AA-65D1-6D8F-9482-86951943C2DC}"/>
              </a:ext>
            </a:extLst>
          </p:cNvPr>
          <p:cNvSpPr txBox="1"/>
          <p:nvPr/>
        </p:nvSpPr>
        <p:spPr>
          <a:xfrm>
            <a:off x="1156315" y="2022332"/>
            <a:ext cx="5257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Patient = BP = 3,  XP = 4 =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13B748-BDDE-9466-69BB-3C41E5107A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397" t="32290" b="45273"/>
          <a:stretch>
            <a:fillRect/>
          </a:stretch>
        </p:blipFill>
        <p:spPr>
          <a:xfrm>
            <a:off x="3044313" y="1360427"/>
            <a:ext cx="5412857" cy="643699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E631D9F-2F12-114D-93CA-968E4DFBEC25}"/>
              </a:ext>
            </a:extLst>
          </p:cNvPr>
          <p:cNvGraphicFramePr>
            <a:graphicFrameLocks noGrp="1"/>
          </p:cNvGraphicFramePr>
          <p:nvPr/>
        </p:nvGraphicFramePr>
        <p:xfrm>
          <a:off x="893185" y="2408405"/>
          <a:ext cx="3737538" cy="4016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846">
                  <a:extLst>
                    <a:ext uri="{9D8B030D-6E8A-4147-A177-3AD203B41FA5}">
                      <a16:colId xmlns:a16="http://schemas.microsoft.com/office/drawing/2014/main" val="43868530"/>
                    </a:ext>
                  </a:extLst>
                </a:gridCol>
                <a:gridCol w="1245846">
                  <a:extLst>
                    <a:ext uri="{9D8B030D-6E8A-4147-A177-3AD203B41FA5}">
                      <a16:colId xmlns:a16="http://schemas.microsoft.com/office/drawing/2014/main" val="1703860337"/>
                    </a:ext>
                  </a:extLst>
                </a:gridCol>
                <a:gridCol w="1245846">
                  <a:extLst>
                    <a:ext uri="{9D8B030D-6E8A-4147-A177-3AD203B41FA5}">
                      <a16:colId xmlns:a16="http://schemas.microsoft.com/office/drawing/2014/main" val="754103126"/>
                    </a:ext>
                  </a:extLst>
                </a:gridCol>
              </a:tblGrid>
              <a:tr h="669496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412821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70088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481443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20953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988504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16784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AB6E6EF-9B6F-C2FE-3CCE-1C6C754752E7}"/>
              </a:ext>
            </a:extLst>
          </p:cNvPr>
          <p:cNvSpPr txBox="1"/>
          <p:nvPr/>
        </p:nvSpPr>
        <p:spPr>
          <a:xfrm>
            <a:off x="4739093" y="2391664"/>
            <a:ext cx="86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Row 2: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5D79C1-D693-3104-3A86-72FA9D6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31" y="2484051"/>
            <a:ext cx="4465739" cy="36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9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679C2-6796-5F91-F794-0D6D2D5D0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D81F39-7094-FE65-D81E-456C318207CE}"/>
              </a:ext>
            </a:extLst>
          </p:cNvPr>
          <p:cNvSpPr/>
          <p:nvPr/>
        </p:nvSpPr>
        <p:spPr>
          <a:xfrm>
            <a:off x="1745225" y="432619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400" b="1" dirty="0"/>
              <a:t>KNN: solved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F02492-692A-C5DF-62A0-320F960005F2}"/>
              </a:ext>
            </a:extLst>
          </p:cNvPr>
          <p:cNvSpPr txBox="1"/>
          <p:nvPr/>
        </p:nvSpPr>
        <p:spPr>
          <a:xfrm>
            <a:off x="1156315" y="2022332"/>
            <a:ext cx="5257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Patient = BP = 3,  XP = 4 =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557910-D419-97F7-827B-EBAC437A9F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397" t="32290" b="45273"/>
          <a:stretch>
            <a:fillRect/>
          </a:stretch>
        </p:blipFill>
        <p:spPr>
          <a:xfrm>
            <a:off x="3044313" y="1360427"/>
            <a:ext cx="5412857" cy="643699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F84141A-6F91-3A3D-DF30-6C67BC12E0CD}"/>
              </a:ext>
            </a:extLst>
          </p:cNvPr>
          <p:cNvGraphicFramePr>
            <a:graphicFrameLocks noGrp="1"/>
          </p:cNvGraphicFramePr>
          <p:nvPr/>
        </p:nvGraphicFramePr>
        <p:xfrm>
          <a:off x="893185" y="2408405"/>
          <a:ext cx="3737538" cy="4016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846">
                  <a:extLst>
                    <a:ext uri="{9D8B030D-6E8A-4147-A177-3AD203B41FA5}">
                      <a16:colId xmlns:a16="http://schemas.microsoft.com/office/drawing/2014/main" val="43868530"/>
                    </a:ext>
                  </a:extLst>
                </a:gridCol>
                <a:gridCol w="1245846">
                  <a:extLst>
                    <a:ext uri="{9D8B030D-6E8A-4147-A177-3AD203B41FA5}">
                      <a16:colId xmlns:a16="http://schemas.microsoft.com/office/drawing/2014/main" val="1703860337"/>
                    </a:ext>
                  </a:extLst>
                </a:gridCol>
                <a:gridCol w="1245846">
                  <a:extLst>
                    <a:ext uri="{9D8B030D-6E8A-4147-A177-3AD203B41FA5}">
                      <a16:colId xmlns:a16="http://schemas.microsoft.com/office/drawing/2014/main" val="754103126"/>
                    </a:ext>
                  </a:extLst>
                </a:gridCol>
              </a:tblGrid>
              <a:tr h="669496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412821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70088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481443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20953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988504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16784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6456F58-24F5-ED54-1688-6328FECC790E}"/>
              </a:ext>
            </a:extLst>
          </p:cNvPr>
          <p:cNvSpPr txBox="1"/>
          <p:nvPr/>
        </p:nvSpPr>
        <p:spPr>
          <a:xfrm>
            <a:off x="4739093" y="2391664"/>
            <a:ext cx="86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Row 3: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209F2E-E71E-AB2A-4409-E70EB3FFC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741" y="2468812"/>
            <a:ext cx="5177350" cy="363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0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95AE1-AE16-0C0D-3FEC-7F391CBCD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7070D0-D15B-8302-B20A-59E12AC515BF}"/>
              </a:ext>
            </a:extLst>
          </p:cNvPr>
          <p:cNvSpPr/>
          <p:nvPr/>
        </p:nvSpPr>
        <p:spPr>
          <a:xfrm>
            <a:off x="1745225" y="432619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400" b="1" dirty="0"/>
              <a:t>KNN: solved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309C7-4F9F-69D7-7929-95C6BF74D242}"/>
              </a:ext>
            </a:extLst>
          </p:cNvPr>
          <p:cNvSpPr txBox="1"/>
          <p:nvPr/>
        </p:nvSpPr>
        <p:spPr>
          <a:xfrm>
            <a:off x="1156315" y="2022332"/>
            <a:ext cx="5257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Patient = BP = 3,  XP = 4 =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D151DE-0C13-A6EC-CC91-97666E0A25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397" t="32290" b="45273"/>
          <a:stretch>
            <a:fillRect/>
          </a:stretch>
        </p:blipFill>
        <p:spPr>
          <a:xfrm>
            <a:off x="3044313" y="1360427"/>
            <a:ext cx="5412857" cy="643699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9CCC614-584F-136D-8BB7-A8FF9235CEDC}"/>
              </a:ext>
            </a:extLst>
          </p:cNvPr>
          <p:cNvGraphicFramePr>
            <a:graphicFrameLocks noGrp="1"/>
          </p:cNvGraphicFramePr>
          <p:nvPr/>
        </p:nvGraphicFramePr>
        <p:xfrm>
          <a:off x="893185" y="2408405"/>
          <a:ext cx="3737538" cy="4016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846">
                  <a:extLst>
                    <a:ext uri="{9D8B030D-6E8A-4147-A177-3AD203B41FA5}">
                      <a16:colId xmlns:a16="http://schemas.microsoft.com/office/drawing/2014/main" val="43868530"/>
                    </a:ext>
                  </a:extLst>
                </a:gridCol>
                <a:gridCol w="1245846">
                  <a:extLst>
                    <a:ext uri="{9D8B030D-6E8A-4147-A177-3AD203B41FA5}">
                      <a16:colId xmlns:a16="http://schemas.microsoft.com/office/drawing/2014/main" val="1703860337"/>
                    </a:ext>
                  </a:extLst>
                </a:gridCol>
                <a:gridCol w="1245846">
                  <a:extLst>
                    <a:ext uri="{9D8B030D-6E8A-4147-A177-3AD203B41FA5}">
                      <a16:colId xmlns:a16="http://schemas.microsoft.com/office/drawing/2014/main" val="754103126"/>
                    </a:ext>
                  </a:extLst>
                </a:gridCol>
              </a:tblGrid>
              <a:tr h="669496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412821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70088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481443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20953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988504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16784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0719BA0-A7B5-35B1-6FFD-EEAE5F861055}"/>
              </a:ext>
            </a:extLst>
          </p:cNvPr>
          <p:cNvSpPr txBox="1"/>
          <p:nvPr/>
        </p:nvSpPr>
        <p:spPr>
          <a:xfrm>
            <a:off x="4739093" y="2391664"/>
            <a:ext cx="86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Row 4: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F9C898-F417-04E1-587E-E318EC3FB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408" y="2576330"/>
            <a:ext cx="4325236" cy="356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8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59F8B-D430-B514-6716-DFA82769C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8722F3-EB42-F4FD-FF0E-125B11725ED9}"/>
              </a:ext>
            </a:extLst>
          </p:cNvPr>
          <p:cNvSpPr/>
          <p:nvPr/>
        </p:nvSpPr>
        <p:spPr>
          <a:xfrm>
            <a:off x="1745225" y="432619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400" b="1" dirty="0"/>
              <a:t>KNN: solved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781D3-551A-614B-56AE-9E639FB1007E}"/>
              </a:ext>
            </a:extLst>
          </p:cNvPr>
          <p:cNvSpPr txBox="1"/>
          <p:nvPr/>
        </p:nvSpPr>
        <p:spPr>
          <a:xfrm>
            <a:off x="1156315" y="2022332"/>
            <a:ext cx="5257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Patient = BP = 3,  XP = 4 =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4B2228-6814-642A-5D3B-91FAD59804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397" t="32290" b="45273"/>
          <a:stretch>
            <a:fillRect/>
          </a:stretch>
        </p:blipFill>
        <p:spPr>
          <a:xfrm>
            <a:off x="3044313" y="1360427"/>
            <a:ext cx="5412857" cy="643699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E883046-44AB-D9CD-7B3C-75C475707FED}"/>
              </a:ext>
            </a:extLst>
          </p:cNvPr>
          <p:cNvGraphicFramePr>
            <a:graphicFrameLocks noGrp="1"/>
          </p:cNvGraphicFramePr>
          <p:nvPr/>
        </p:nvGraphicFramePr>
        <p:xfrm>
          <a:off x="893185" y="2408405"/>
          <a:ext cx="3737538" cy="4016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846">
                  <a:extLst>
                    <a:ext uri="{9D8B030D-6E8A-4147-A177-3AD203B41FA5}">
                      <a16:colId xmlns:a16="http://schemas.microsoft.com/office/drawing/2014/main" val="43868530"/>
                    </a:ext>
                  </a:extLst>
                </a:gridCol>
                <a:gridCol w="1245846">
                  <a:extLst>
                    <a:ext uri="{9D8B030D-6E8A-4147-A177-3AD203B41FA5}">
                      <a16:colId xmlns:a16="http://schemas.microsoft.com/office/drawing/2014/main" val="1703860337"/>
                    </a:ext>
                  </a:extLst>
                </a:gridCol>
                <a:gridCol w="1245846">
                  <a:extLst>
                    <a:ext uri="{9D8B030D-6E8A-4147-A177-3AD203B41FA5}">
                      <a16:colId xmlns:a16="http://schemas.microsoft.com/office/drawing/2014/main" val="754103126"/>
                    </a:ext>
                  </a:extLst>
                </a:gridCol>
              </a:tblGrid>
              <a:tr h="669496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412821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70088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481443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20953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988504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16784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393B5E3-E2AD-CC91-74BA-2300538CF198}"/>
              </a:ext>
            </a:extLst>
          </p:cNvPr>
          <p:cNvSpPr txBox="1"/>
          <p:nvPr/>
        </p:nvSpPr>
        <p:spPr>
          <a:xfrm>
            <a:off x="4739093" y="2391664"/>
            <a:ext cx="86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Row 5: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FD7BB8-2B0A-49B7-0407-708EAB113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862" y="2391664"/>
            <a:ext cx="4947992" cy="40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3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EAF91-9C09-8191-59C4-40B3ED937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DD7875-5F92-01D4-F9C2-912541861E65}"/>
              </a:ext>
            </a:extLst>
          </p:cNvPr>
          <p:cNvSpPr/>
          <p:nvPr/>
        </p:nvSpPr>
        <p:spPr>
          <a:xfrm>
            <a:off x="1745225" y="432619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400" b="1" dirty="0"/>
              <a:t>KNN: solved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C842B-7110-956B-9DBB-EBC317710211}"/>
              </a:ext>
            </a:extLst>
          </p:cNvPr>
          <p:cNvSpPr txBox="1"/>
          <p:nvPr/>
        </p:nvSpPr>
        <p:spPr>
          <a:xfrm>
            <a:off x="1156315" y="2022332"/>
            <a:ext cx="5257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Patient = BP = 3,  XP = 4 =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4430E3-5594-D37F-3188-4A28D0A697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397" t="32290" b="45273"/>
          <a:stretch>
            <a:fillRect/>
          </a:stretch>
        </p:blipFill>
        <p:spPr>
          <a:xfrm>
            <a:off x="3044313" y="1360427"/>
            <a:ext cx="5412857" cy="643699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BA54C80-999A-8132-BB49-75F1A31B324A}"/>
              </a:ext>
            </a:extLst>
          </p:cNvPr>
          <p:cNvGraphicFramePr>
            <a:graphicFrameLocks noGrp="1"/>
          </p:cNvGraphicFramePr>
          <p:nvPr/>
        </p:nvGraphicFramePr>
        <p:xfrm>
          <a:off x="893185" y="2408405"/>
          <a:ext cx="3737538" cy="4016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846">
                  <a:extLst>
                    <a:ext uri="{9D8B030D-6E8A-4147-A177-3AD203B41FA5}">
                      <a16:colId xmlns:a16="http://schemas.microsoft.com/office/drawing/2014/main" val="43868530"/>
                    </a:ext>
                  </a:extLst>
                </a:gridCol>
                <a:gridCol w="1245846">
                  <a:extLst>
                    <a:ext uri="{9D8B030D-6E8A-4147-A177-3AD203B41FA5}">
                      <a16:colId xmlns:a16="http://schemas.microsoft.com/office/drawing/2014/main" val="1703860337"/>
                    </a:ext>
                  </a:extLst>
                </a:gridCol>
                <a:gridCol w="1245846">
                  <a:extLst>
                    <a:ext uri="{9D8B030D-6E8A-4147-A177-3AD203B41FA5}">
                      <a16:colId xmlns:a16="http://schemas.microsoft.com/office/drawing/2014/main" val="754103126"/>
                    </a:ext>
                  </a:extLst>
                </a:gridCol>
              </a:tblGrid>
              <a:tr h="669496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412821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70088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481443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20953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988504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16784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72EE98D-ED6E-1462-A377-9E368636DD2A}"/>
              </a:ext>
            </a:extLst>
          </p:cNvPr>
          <p:cNvSpPr txBox="1"/>
          <p:nvPr/>
        </p:nvSpPr>
        <p:spPr>
          <a:xfrm>
            <a:off x="6096000" y="2365066"/>
            <a:ext cx="86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K =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5EC4B-AF4E-DF22-5466-229448242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650" y="2878375"/>
            <a:ext cx="4579979" cy="341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6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2BD1C3-9003-5924-A71D-77EC7AC1482C}"/>
              </a:ext>
            </a:extLst>
          </p:cNvPr>
          <p:cNvSpPr/>
          <p:nvPr/>
        </p:nvSpPr>
        <p:spPr>
          <a:xfrm>
            <a:off x="1745225" y="432619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400" b="1" dirty="0"/>
              <a:t>Geometrical Representation</a:t>
            </a:r>
          </a:p>
        </p:txBody>
      </p:sp>
      <p:pic>
        <p:nvPicPr>
          <p:cNvPr id="2" name="Picture 2" descr="K Nearest Neighbors | Intuitive explained | Machine Learning Basics on Make  a GIF">
            <a:extLst>
              <a:ext uri="{FF2B5EF4-FFF2-40B4-BE49-F238E27FC236}">
                <a16:creationId xmlns:a16="http://schemas.microsoft.com/office/drawing/2014/main" id="{A7DED1CC-8055-113D-FB66-88F3D4818D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4" b="15551"/>
          <a:stretch>
            <a:fillRect/>
          </a:stretch>
        </p:blipFill>
        <p:spPr bwMode="auto">
          <a:xfrm>
            <a:off x="2139507" y="1488783"/>
            <a:ext cx="7684835" cy="400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24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392</Words>
  <Application>Microsoft Office PowerPoint</Application>
  <PresentationFormat>Widescreen</PresentationFormat>
  <Paragraphs>153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KNN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Noor Saeed</dc:creator>
  <cp:lastModifiedBy>Noor Saeed</cp:lastModifiedBy>
  <cp:revision>17</cp:revision>
  <dcterms:created xsi:type="dcterms:W3CDTF">2025-07-06T06:51:20Z</dcterms:created>
  <dcterms:modified xsi:type="dcterms:W3CDTF">2025-07-07T10:29:26Z</dcterms:modified>
</cp:coreProperties>
</file>