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72" r:id="rId4"/>
    <p:sldId id="273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7" autoAdjust="0"/>
    <p:restoredTop sz="96150" autoAdjust="0"/>
  </p:normalViewPr>
  <p:slideViewPr>
    <p:cSldViewPr snapToGrid="0">
      <p:cViewPr varScale="1">
        <p:scale>
          <a:sx n="96" d="100"/>
          <a:sy n="96" d="100"/>
        </p:scale>
        <p:origin x="77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74182-1286-474A-B382-2491F52F3D33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E6E22-E3E7-408B-843F-4649A72B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8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FFBF-9FB8-0347-F993-103435A06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60B19-04A4-12CA-02D4-EBD83F082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FFD30-268F-BA6B-3E5E-F5183A83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80A5C-9F2D-89CA-DD0E-BD778D2A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790A9-6BFF-81FE-E483-7F481AB0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9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0633E-28B9-5FB1-7AE8-395AB852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AE727-E99C-DB0A-BA43-7F16AB0D1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73A3B-72A8-1941-D1FD-0870F304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8A35F-5D25-D2B4-6E48-0D12C2A0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833D8-6750-18FE-295B-B2497FA0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1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2848D8-E052-AF14-9819-2DF32B449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14562-EF81-A3FA-7A71-87DF572A4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12D3F-4855-FFD4-B79C-23E8CCDB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B693E-2096-6B36-3429-D6F690F0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E7698-D7D4-98DB-674E-CE9E4A67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6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95C6-982B-F1C2-7B47-F569593E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0F240-549A-3AA4-E098-14A9DCF9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7472D-536B-28EE-A8F9-169F8A63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741C7-5886-0339-CE95-B67C0684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C8440-B9C5-B9F6-803D-7A73F01D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0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B5AE-8C60-29A4-4741-EA8E4216D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D950C-7552-940D-B7C0-F1D3F5815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B72F1-44DE-E45A-05D9-917DD07D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A6464-7967-7FF3-EB22-1326731EE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94037-5D59-48B9-2F60-C77142E0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4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C065-4096-1457-4507-7D76CF22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270DC-A905-0CBC-DF3A-E9D3C1214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905ED-5EA5-E384-8A9B-2146F5420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0B568-153A-473B-F762-C50C4AD0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FF869-F951-1378-6E6F-B1D1F10A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59E02-81AB-6736-6C11-6B110EA1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4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E422-DE25-FB3E-D602-6C30161E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26B15-5FFB-EE07-CB07-1E1C96FDF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E6509-0567-A84C-E852-CB3DE368A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E46E5-6408-C3C0-73BD-96E8520F4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33C01-4EF5-4ADE-A391-5C679D18B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6B55D-79E3-09C6-A38B-F5FA6247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EB79C-1F1C-9814-0C54-32B58CAC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E9A22-C0DD-2A8B-02BD-C6F708C3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5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6E9C-98B1-EAA7-9913-DD10EB81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58F4B-CEA7-9252-8D2B-39F74033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AA27A-9100-266E-EC24-D45AB6C8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8EB69-6858-33A2-55AB-74A7827F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6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C1DA3-2825-D68F-E2F5-E98AA4AA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994D7-299E-F97A-813C-89C53F951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2080E-1123-29F8-6D40-AF66A146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2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9086-32CB-B79F-0289-296BEC18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BA476-5738-509E-5942-D7ECC7E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D3AC1-729E-26C2-C6CE-FCAA43100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594F1-C501-1713-3D1D-4FB9D85A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B3E38-B7A2-11F3-4932-5B276351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B2176-E390-5BAA-EE9A-DBA73FA9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7C59-72A5-7A02-0338-E19D652A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9D0DCC-9304-5251-FF08-09D87A055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55A4C-5EC8-141A-695D-A22141221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37C7A-F9B9-B0D1-1303-71BC1FD3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A52B2-5060-4E8C-303D-5872BF2F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C233C-3162-8856-1DB6-9FF80D72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4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135F12-3AED-62C1-29A5-7D4352C6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F1F9B-87D6-6068-BEB4-9EEF5F5BE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1F099-B7DD-FC09-D9EB-527E802DF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DB921-37F9-490C-BEA6-0E922E2A6ADD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3F384-FAB0-1842-F7F4-0AADBED8F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F2F5B-A2CF-54AB-69FA-62FC8EED2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7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49BE76-FC21-F67F-3A20-26C9BE593CC7}"/>
              </a:ext>
            </a:extLst>
          </p:cNvPr>
          <p:cNvSpPr/>
          <p:nvPr/>
        </p:nvSpPr>
        <p:spPr>
          <a:xfrm>
            <a:off x="916686" y="1413895"/>
            <a:ext cx="10151893" cy="16553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/>
              <a:t>Ensemble Learning</a:t>
            </a:r>
            <a:endParaRPr lang="en-US" sz="11500" b="1" dirty="0"/>
          </a:p>
        </p:txBody>
      </p:sp>
      <p:pic>
        <p:nvPicPr>
          <p:cNvPr id="2" name="Picture 2" descr="Bagging, Boosting &amp; Stacking Made Simple [3 How To Tutorials]">
            <a:extLst>
              <a:ext uri="{FF2B5EF4-FFF2-40B4-BE49-F238E27FC236}">
                <a16:creationId xmlns:a16="http://schemas.microsoft.com/office/drawing/2014/main" id="{86DC3185-541B-7637-0415-A8DAA3CD28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65" b="48873"/>
          <a:stretch>
            <a:fillRect/>
          </a:stretch>
        </p:blipFill>
        <p:spPr bwMode="auto">
          <a:xfrm>
            <a:off x="278497" y="3105994"/>
            <a:ext cx="4064616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Bagging, Boosting &amp; Stacking Made Simple [3 How To Tutorials]">
            <a:extLst>
              <a:ext uri="{FF2B5EF4-FFF2-40B4-BE49-F238E27FC236}">
                <a16:creationId xmlns:a16="http://schemas.microsoft.com/office/drawing/2014/main" id="{AEFCAFFD-8B77-C60A-82DE-BB109F5F1E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7" b="48999"/>
          <a:stretch>
            <a:fillRect/>
          </a:stretch>
        </p:blipFill>
        <p:spPr bwMode="auto">
          <a:xfrm>
            <a:off x="4343113" y="3129847"/>
            <a:ext cx="3861773" cy="224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Bagging, Boosting &amp; Stacking Made Simple [3 How To Tutorials]">
            <a:extLst>
              <a:ext uri="{FF2B5EF4-FFF2-40B4-BE49-F238E27FC236}">
                <a16:creationId xmlns:a16="http://schemas.microsoft.com/office/drawing/2014/main" id="{F936C73C-89A2-8B78-9E50-8310FBCA1B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5" t="48999" r="26370"/>
          <a:stretch>
            <a:fillRect/>
          </a:stretch>
        </p:blipFill>
        <p:spPr bwMode="auto">
          <a:xfrm>
            <a:off x="8181033" y="3129847"/>
            <a:ext cx="361490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11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1889E7-426D-B198-05BB-9C99E55D90D8}"/>
              </a:ext>
            </a:extLst>
          </p:cNvPr>
          <p:cNvSpPr/>
          <p:nvPr/>
        </p:nvSpPr>
        <p:spPr>
          <a:xfrm>
            <a:off x="1635192" y="202133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4000" b="1" dirty="0"/>
              <a:t>Ensemble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069355-70CC-1916-78DE-B6F95F0C6D6D}"/>
              </a:ext>
            </a:extLst>
          </p:cNvPr>
          <p:cNvSpPr txBox="1"/>
          <p:nvPr/>
        </p:nvSpPr>
        <p:spPr>
          <a:xfrm>
            <a:off x="452399" y="1020255"/>
            <a:ext cx="110963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Ensemble Learning</a:t>
            </a:r>
            <a:r>
              <a:rPr lang="en-US" dirty="0"/>
              <a:t> is a machine learning technique where </a:t>
            </a:r>
            <a:r>
              <a:rPr lang="en-US" b="1" dirty="0"/>
              <a:t>multiple models (called weak learners)</a:t>
            </a:r>
            <a:r>
              <a:rPr lang="en-US" dirty="0"/>
              <a:t> are combined to form a </a:t>
            </a:r>
            <a:r>
              <a:rPr lang="en-US" b="1" dirty="0"/>
              <a:t>stronger and more accurate model</a:t>
            </a:r>
            <a:r>
              <a:rPr lang="en-US" dirty="0"/>
              <a:t>. Imagine asking multiple experts for their opinions and combining their insights to make a final decision. That’s the core idea of ensemble learning.</a:t>
            </a:r>
          </a:p>
        </p:txBody>
      </p:sp>
      <p:pic>
        <p:nvPicPr>
          <p:cNvPr id="2" name="Picture 2" descr="What is ensemble learning? | IBM">
            <a:extLst>
              <a:ext uri="{FF2B5EF4-FFF2-40B4-BE49-F238E27FC236}">
                <a16:creationId xmlns:a16="http://schemas.microsoft.com/office/drawing/2014/main" id="{1D252B17-D394-D288-BCE9-35A3AC97A8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21189" r="4620" b="22064"/>
          <a:stretch>
            <a:fillRect/>
          </a:stretch>
        </p:blipFill>
        <p:spPr bwMode="auto">
          <a:xfrm>
            <a:off x="510063" y="1959478"/>
            <a:ext cx="10981038" cy="387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agging, Boosting &amp; Stacking Made Simple [3 How To Tutorials]">
            <a:extLst>
              <a:ext uri="{FF2B5EF4-FFF2-40B4-BE49-F238E27FC236}">
                <a16:creationId xmlns:a16="http://schemas.microsoft.com/office/drawing/2014/main" id="{CCB968DD-4659-E333-B260-421CC2F366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65" b="48873"/>
          <a:stretch>
            <a:fillRect/>
          </a:stretch>
        </p:blipFill>
        <p:spPr bwMode="auto">
          <a:xfrm>
            <a:off x="7439731" y="4460682"/>
            <a:ext cx="3371864" cy="189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38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8AF51D8-4E0F-5E1A-8EB7-499FD7ACFE23}"/>
              </a:ext>
            </a:extLst>
          </p:cNvPr>
          <p:cNvSpPr/>
          <p:nvPr/>
        </p:nvSpPr>
        <p:spPr>
          <a:xfrm>
            <a:off x="1754462" y="262619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4800" b="1" dirty="0"/>
              <a:t>Why Use It?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EB820A6-2078-2861-DFCB-D89667904A0C}"/>
              </a:ext>
            </a:extLst>
          </p:cNvPr>
          <p:cNvSpPr/>
          <p:nvPr/>
        </p:nvSpPr>
        <p:spPr>
          <a:xfrm>
            <a:off x="735444" y="1534686"/>
            <a:ext cx="4387622" cy="99391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b="1"/>
              <a:t>Increases accuracy </a:t>
            </a:r>
            <a:endParaRPr lang="en-US" sz="40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8F1BE9-6704-90B8-ABDD-5A8609FDE5FD}"/>
              </a:ext>
            </a:extLst>
          </p:cNvPr>
          <p:cNvSpPr/>
          <p:nvPr/>
        </p:nvSpPr>
        <p:spPr>
          <a:xfrm>
            <a:off x="3282574" y="3793875"/>
            <a:ext cx="4387622" cy="99391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Reduces overfitting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83DF35-FDFB-AEA9-FA1F-BE64AC6B4248}"/>
              </a:ext>
            </a:extLst>
          </p:cNvPr>
          <p:cNvSpPr/>
          <p:nvPr/>
        </p:nvSpPr>
        <p:spPr>
          <a:xfrm>
            <a:off x="762472" y="5253610"/>
            <a:ext cx="4387623" cy="99391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Improves generalization </a:t>
            </a:r>
          </a:p>
        </p:txBody>
      </p:sp>
      <p:pic>
        <p:nvPicPr>
          <p:cNvPr id="2050" name="Picture 2" descr="Graph of model accuracy | Download Scientific Diagram">
            <a:extLst>
              <a:ext uri="{FF2B5EF4-FFF2-40B4-BE49-F238E27FC236}">
                <a16:creationId xmlns:a16="http://schemas.microsoft.com/office/drawing/2014/main" id="{C447AF9D-15F0-A515-2B0A-52B2A23AE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037" y="1097957"/>
            <a:ext cx="2933191" cy="208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verfitting and Regularization in ML - GeeksforGeeks">
            <a:extLst>
              <a:ext uri="{FF2B5EF4-FFF2-40B4-BE49-F238E27FC236}">
                <a16:creationId xmlns:a16="http://schemas.microsoft.com/office/drawing/2014/main" id="{69E20E18-640D-7054-B129-1DE2BFF71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294" y="3058887"/>
            <a:ext cx="4116095" cy="231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on-Generalization and Generalization of Machine learning Models">
            <a:extLst>
              <a:ext uri="{FF2B5EF4-FFF2-40B4-BE49-F238E27FC236}">
                <a16:creationId xmlns:a16="http://schemas.microsoft.com/office/drawing/2014/main" id="{1F9D2934-0F23-1FB6-FADC-5A96CCD8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037" y="5053939"/>
            <a:ext cx="6310575" cy="172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9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BB6F1-C65D-6C75-B75C-CB6DEB54A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FFC5BCE-D71B-15B0-BCA6-23FADE3A4C14}"/>
              </a:ext>
            </a:extLst>
          </p:cNvPr>
          <p:cNvSpPr/>
          <p:nvPr/>
        </p:nvSpPr>
        <p:spPr>
          <a:xfrm>
            <a:off x="1754462" y="262619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 dirty="0"/>
              <a:t>Types of Ensemble Learning</a:t>
            </a:r>
            <a:endParaRPr lang="en-US" altLang="en-US" sz="36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314BD2-2D8E-EA27-EBCC-8ED70C197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980263"/>
              </p:ext>
            </p:extLst>
          </p:nvPr>
        </p:nvGraphicFramePr>
        <p:xfrm>
          <a:off x="1224217" y="1305302"/>
          <a:ext cx="9417908" cy="228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69253">
                  <a:extLst>
                    <a:ext uri="{9D8B030D-6E8A-4147-A177-3AD203B41FA5}">
                      <a16:colId xmlns:a16="http://schemas.microsoft.com/office/drawing/2014/main" val="14353608"/>
                    </a:ext>
                  </a:extLst>
                </a:gridCol>
                <a:gridCol w="4609352">
                  <a:extLst>
                    <a:ext uri="{9D8B030D-6E8A-4147-A177-3AD203B41FA5}">
                      <a16:colId xmlns:a16="http://schemas.microsoft.com/office/drawing/2014/main" val="1532914290"/>
                    </a:ext>
                  </a:extLst>
                </a:gridCol>
                <a:gridCol w="3139303">
                  <a:extLst>
                    <a:ext uri="{9D8B030D-6E8A-4147-A177-3AD203B41FA5}">
                      <a16:colId xmlns:a16="http://schemas.microsoft.com/office/drawing/2014/main" val="1266488858"/>
                    </a:ext>
                  </a:extLst>
                </a:gridCol>
              </a:tblGrid>
              <a:tr h="3294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highlight>
                            <a:srgbClr val="FFFF00"/>
                          </a:highlight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highlight>
                            <a:srgbClr val="FFFF00"/>
                          </a:highlight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Popular Algorithms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135901"/>
                  </a:ext>
                </a:extLst>
              </a:tr>
              <a:tr h="5765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Bagging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Models are trained independently in parallel on random subsets of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14756"/>
                  </a:ext>
                </a:extLst>
              </a:tr>
              <a:tr h="5765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Boosting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Models are trained sequentially, and each new model corrects the previous 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AdaBoost, Gradient Boosting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3331618"/>
                  </a:ext>
                </a:extLst>
              </a:tr>
              <a:tr h="5765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Stacking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Different models are trained and then combined using a meta-model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Blend of models + final learner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227722"/>
                  </a:ext>
                </a:extLst>
              </a:tr>
            </a:tbl>
          </a:graphicData>
        </a:graphic>
      </p:graphicFrame>
      <p:pic>
        <p:nvPicPr>
          <p:cNvPr id="3074" name="Picture 2" descr="Bagging, Boosting &amp; Stacking Made Simple [3 How To Tutorials]">
            <a:extLst>
              <a:ext uri="{FF2B5EF4-FFF2-40B4-BE49-F238E27FC236}">
                <a16:creationId xmlns:a16="http://schemas.microsoft.com/office/drawing/2014/main" id="{21AD728D-9D24-5085-B450-D21F13ED16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65" b="48873"/>
          <a:stretch>
            <a:fillRect/>
          </a:stretch>
        </p:blipFill>
        <p:spPr bwMode="auto">
          <a:xfrm>
            <a:off x="372211" y="3975383"/>
            <a:ext cx="3997804" cy="224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agging, Boosting &amp; Stacking Made Simple [3 How To Tutorials]">
            <a:extLst>
              <a:ext uri="{FF2B5EF4-FFF2-40B4-BE49-F238E27FC236}">
                <a16:creationId xmlns:a16="http://schemas.microsoft.com/office/drawing/2014/main" id="{72EBA81D-86E5-3C6D-D326-96CDB204E7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7" b="48999"/>
          <a:stretch>
            <a:fillRect/>
          </a:stretch>
        </p:blipFill>
        <p:spPr bwMode="auto">
          <a:xfrm>
            <a:off x="4343113" y="3969610"/>
            <a:ext cx="3861773" cy="224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agging, Boosting &amp; Stacking Made Simple [3 How To Tutorials]">
            <a:extLst>
              <a:ext uri="{FF2B5EF4-FFF2-40B4-BE49-F238E27FC236}">
                <a16:creationId xmlns:a16="http://schemas.microsoft.com/office/drawing/2014/main" id="{FE03CAB3-61A2-10D9-E7F0-BE34B1757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5" t="48999" r="26370"/>
          <a:stretch>
            <a:fillRect/>
          </a:stretch>
        </p:blipFill>
        <p:spPr bwMode="auto">
          <a:xfrm>
            <a:off x="8204886" y="3969611"/>
            <a:ext cx="361490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40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250FDE-D7D1-437D-AFB7-B4C2F45BC123}"/>
              </a:ext>
            </a:extLst>
          </p:cNvPr>
          <p:cNvSpPr/>
          <p:nvPr/>
        </p:nvSpPr>
        <p:spPr>
          <a:xfrm>
            <a:off x="1757972" y="359747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4400" b="1" dirty="0"/>
              <a:t>Applications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86BF6E-4A7F-3F9B-DC14-A83714DB0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401263"/>
              </p:ext>
            </p:extLst>
          </p:nvPr>
        </p:nvGraphicFramePr>
        <p:xfrm>
          <a:off x="838200" y="1828800"/>
          <a:ext cx="10515600" cy="3200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45259">
                  <a:extLst>
                    <a:ext uri="{9D8B030D-6E8A-4147-A177-3AD203B41FA5}">
                      <a16:colId xmlns:a16="http://schemas.microsoft.com/office/drawing/2014/main" val="1585701779"/>
                    </a:ext>
                  </a:extLst>
                </a:gridCol>
                <a:gridCol w="7770341">
                  <a:extLst>
                    <a:ext uri="{9D8B030D-6E8A-4147-A177-3AD203B41FA5}">
                      <a16:colId xmlns:a16="http://schemas.microsoft.com/office/drawing/2014/main" val="21152789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highlight>
                            <a:srgbClr val="FFFF00"/>
                          </a:highlight>
                        </a:rPr>
                        <a:t>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>
                          <a:highlight>
                            <a:srgbClr val="FFFF00"/>
                          </a:highlight>
                        </a:rPr>
                        <a:t>Use Case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845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🛒 E-commerce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Customer segmentation, recommendation engines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974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💳 Finance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Credit scoring, fraud detection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69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🏥 Healthcare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Disease prediction, patient risk assessment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20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📈 Marketing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Predicting customer churn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861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📊 Data Science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Kaggle competitions (widely used model)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4806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🔍 Search Engines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Ranking search results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522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05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169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Noor Saeed</dc:creator>
  <cp:lastModifiedBy>Noor Saeed</cp:lastModifiedBy>
  <cp:revision>44</cp:revision>
  <dcterms:created xsi:type="dcterms:W3CDTF">2025-07-06T06:51:20Z</dcterms:created>
  <dcterms:modified xsi:type="dcterms:W3CDTF">2025-08-07T09:17:54Z</dcterms:modified>
</cp:coreProperties>
</file>