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7" r:id="rId4"/>
    <p:sldId id="278" r:id="rId5"/>
    <p:sldId id="257" r:id="rId6"/>
    <p:sldId id="272" r:id="rId7"/>
    <p:sldId id="273" r:id="rId8"/>
    <p:sldId id="274" r:id="rId9"/>
    <p:sldId id="275" r:id="rId10"/>
    <p:sldId id="276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6150" autoAdjust="0"/>
  </p:normalViewPr>
  <p:slideViewPr>
    <p:cSldViewPr snapToGrid="0">
      <p:cViewPr varScale="1">
        <p:scale>
          <a:sx n="96" d="100"/>
          <a:sy n="96" d="100"/>
        </p:scale>
        <p:origin x="77" y="2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4T05:53:2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E6E22-E3E7-408B-843F-4649A72B4E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0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15683-4AC2-1C5C-6D1F-954A8C82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1592-040A-3A71-D4D0-E8E9EA16C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F8D85-378D-82E5-B2D5-DF5BC1652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6BDA9-F761-DADC-A7B7-8211E385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E6E22-E3E7-408B-843F-4649A72B4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0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9BE76-FC21-F67F-3A20-26C9BE593CC7}"/>
              </a:ext>
            </a:extLst>
          </p:cNvPr>
          <p:cNvSpPr/>
          <p:nvPr/>
        </p:nvSpPr>
        <p:spPr>
          <a:xfrm>
            <a:off x="2004291" y="670749"/>
            <a:ext cx="8035636" cy="15459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Naive Bayes</a:t>
            </a:r>
            <a:endParaRPr lang="en-US" sz="115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F7C88F-0993-BDA9-5DE6-707C7AEB8A31}"/>
              </a:ext>
            </a:extLst>
          </p:cNvPr>
          <p:cNvSpPr/>
          <p:nvPr/>
        </p:nvSpPr>
        <p:spPr>
          <a:xfrm>
            <a:off x="1251527" y="2386405"/>
            <a:ext cx="9947563" cy="154597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Types of Naive Bayes Classifiers</a:t>
            </a:r>
            <a:endParaRPr lang="en-US" sz="6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20DF71-9BB9-87C4-F238-BCDEB15921F2}"/>
              </a:ext>
            </a:extLst>
          </p:cNvPr>
          <p:cNvSpPr/>
          <p:nvPr/>
        </p:nvSpPr>
        <p:spPr>
          <a:xfrm>
            <a:off x="2140526" y="4201350"/>
            <a:ext cx="7763165" cy="1545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highlight>
                  <a:srgbClr val="FFFF00"/>
                </a:highlight>
              </a:rPr>
              <a:t>Requirements:</a:t>
            </a:r>
          </a:p>
          <a:p>
            <a:pPr algn="ctr"/>
            <a:r>
              <a:rPr lang="en-US" sz="3200" b="1" dirty="0"/>
              <a:t>Probability, Bayes Theorem,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552D7-BB5E-161A-0476-650F72617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E577A5-6D4E-0045-808A-61E02FD13415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Naïve Bays Algorithm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2D9A7-0FC8-A90B-50C8-AE86048FDDFE}"/>
              </a:ext>
            </a:extLst>
          </p:cNvPr>
          <p:cNvSpPr txBox="1"/>
          <p:nvPr/>
        </p:nvSpPr>
        <p:spPr>
          <a:xfrm>
            <a:off x="2597618" y="4094530"/>
            <a:ext cx="81048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Final Answer: No</a:t>
            </a:r>
          </a:p>
          <a:p>
            <a:pPr>
              <a:buNone/>
            </a:pPr>
            <a:r>
              <a:rPr lang="en-US" sz="2400" dirty="0"/>
              <a:t>Because based on past data, </a:t>
            </a:r>
            <a:r>
              <a:rPr lang="en-US" sz="2400" b="1" dirty="0"/>
              <a:t>Young + Low Income</a:t>
            </a:r>
            <a:r>
              <a:rPr lang="en-US" sz="2400" dirty="0"/>
              <a:t> people mostly said </a:t>
            </a:r>
            <a:r>
              <a:rPr lang="en-US" sz="2400" b="1" dirty="0"/>
              <a:t>No</a:t>
            </a:r>
            <a:r>
              <a:rPr lang="en-US" sz="2400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9B05C3-D38E-DBEF-3C4D-6A953B42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15711"/>
              </p:ext>
            </p:extLst>
          </p:nvPr>
        </p:nvGraphicFramePr>
        <p:xfrm>
          <a:off x="4269029" y="1234440"/>
          <a:ext cx="3328283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06745074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2542353652"/>
                    </a:ext>
                  </a:extLst>
                </a:gridCol>
                <a:gridCol w="850628">
                  <a:extLst>
                    <a:ext uri="{9D8B030D-6E8A-4147-A177-3AD203B41FA5}">
                      <a16:colId xmlns:a16="http://schemas.microsoft.com/office/drawing/2014/main" val="220811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Buy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5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44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8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9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26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32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50FDE-D7D1-437D-AFB7-B4C2F45BC123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Applications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CE3629-CA1D-5894-E050-CAEB5569A350}"/>
                  </a:ext>
                </a:extLst>
              </p14:cNvPr>
              <p14:cNvContentPartPr/>
              <p14:nvPr/>
            </p14:nvContentPartPr>
            <p14:xfrm>
              <a:off x="8831693" y="434288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CE3629-CA1D-5894-E050-CAEB5569A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22693" y="433388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7713FA-C4BE-FFB2-FD9E-354570CDFF56}"/>
              </a:ext>
            </a:extLst>
          </p:cNvPr>
          <p:cNvSpPr/>
          <p:nvPr/>
        </p:nvSpPr>
        <p:spPr>
          <a:xfrm>
            <a:off x="969819" y="1390282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>
                <a:solidFill>
                  <a:schemeClr val="tx1"/>
                </a:solidFill>
                <a:latin typeface="Arial" panose="020B0604020202020204" pitchFamily="34" charset="0"/>
              </a:rPr>
              <a:t>Spam Detection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EA9CF6-DFB6-E321-024A-2F456B0DD0BB}"/>
              </a:ext>
            </a:extLst>
          </p:cNvPr>
          <p:cNvSpPr/>
          <p:nvPr/>
        </p:nvSpPr>
        <p:spPr>
          <a:xfrm>
            <a:off x="969819" y="2276972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Sentiment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53C430-D4F3-9F1E-33C4-360F7CCBE647}"/>
              </a:ext>
            </a:extLst>
          </p:cNvPr>
          <p:cNvSpPr/>
          <p:nvPr/>
        </p:nvSpPr>
        <p:spPr>
          <a:xfrm>
            <a:off x="969819" y="3253720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Document Classification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B21A53-16ED-20F9-F59A-822CBA54E28C}"/>
              </a:ext>
            </a:extLst>
          </p:cNvPr>
          <p:cNvSpPr/>
          <p:nvPr/>
        </p:nvSpPr>
        <p:spPr>
          <a:xfrm>
            <a:off x="969819" y="4165809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Medical Diagnosis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9B7BA-7467-7C24-FAC1-CBD3F49A18C9}"/>
              </a:ext>
            </a:extLst>
          </p:cNvPr>
          <p:cNvSpPr/>
          <p:nvPr/>
        </p:nvSpPr>
        <p:spPr>
          <a:xfrm>
            <a:off x="969819" y="5077898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Student Performance Prediction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807CCB-884A-6F68-2D12-5A5DB22B809A}"/>
              </a:ext>
            </a:extLst>
          </p:cNvPr>
          <p:cNvSpPr/>
          <p:nvPr/>
        </p:nvSpPr>
        <p:spPr>
          <a:xfrm>
            <a:off x="6608619" y="1741263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User Behavior Prediction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C23AB4-2556-D4B8-3C4C-810B7C5C8022}"/>
              </a:ext>
            </a:extLst>
          </p:cNvPr>
          <p:cNvSpPr/>
          <p:nvPr/>
        </p:nvSpPr>
        <p:spPr>
          <a:xfrm>
            <a:off x="6608619" y="2627953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Image Classification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5DC4D1-AB54-515D-747D-B50B451129E7}"/>
              </a:ext>
            </a:extLst>
          </p:cNvPr>
          <p:cNvSpPr/>
          <p:nvPr/>
        </p:nvSpPr>
        <p:spPr>
          <a:xfrm>
            <a:off x="6608619" y="3604701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Language Detection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A182A4-829A-E8FD-387D-1A24BAEEC1D3}"/>
              </a:ext>
            </a:extLst>
          </p:cNvPr>
          <p:cNvSpPr/>
          <p:nvPr/>
        </p:nvSpPr>
        <p:spPr>
          <a:xfrm>
            <a:off x="6608619" y="4516790"/>
            <a:ext cx="4119418" cy="7019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44805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E242-F56A-6A61-927B-ED0E4C57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006E0-A41A-2F51-8325-A6F06C95DA42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Code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A72D3-DF88-1546-8B00-1A2FB09D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834" y="1258779"/>
            <a:ext cx="9824402" cy="51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F0538D-0994-DEE4-634C-ED6B84D4C416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Probability</a:t>
            </a:r>
          </a:p>
        </p:txBody>
      </p:sp>
      <p:sp>
        <p:nvSpPr>
          <p:cNvPr id="65" name="Rectangle 1">
            <a:extLst>
              <a:ext uri="{FF2B5EF4-FFF2-40B4-BE49-F238E27FC236}">
                <a16:creationId xmlns:a16="http://schemas.microsoft.com/office/drawing/2014/main" id="{73EABE7A-AF50-C0C3-A85D-F352484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72" y="1319186"/>
            <a:ext cx="93440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Probability is the measure of the likelihood that an event will occur, between 0 and 1.</a:t>
            </a:r>
          </a:p>
        </p:txBody>
      </p:sp>
      <p:pic>
        <p:nvPicPr>
          <p:cNvPr id="1027" name="Picture 3" descr="Basic Probability Formulas">
            <a:extLst>
              <a:ext uri="{FF2B5EF4-FFF2-40B4-BE49-F238E27FC236}">
                <a16:creationId xmlns:a16="http://schemas.microsoft.com/office/drawing/2014/main" id="{7CF99BE3-F864-BF64-6057-258F1A583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021" y="2027072"/>
            <a:ext cx="7375958" cy="17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1263020-7A2F-4935-0C29-FC8A5230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82" y="4645891"/>
            <a:ext cx="5374495" cy="195251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54012CD-B401-B774-F1A3-6E94C1060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620" y="4645891"/>
            <a:ext cx="6139454" cy="1952513"/>
          </a:xfrm>
          <a:prstGeom prst="rect">
            <a:avLst/>
          </a:prstGeom>
        </p:spPr>
      </p:pic>
      <p:pic>
        <p:nvPicPr>
          <p:cNvPr id="1029" name="Picture 5" descr="1,643,400+ Heads Or Tails Stock Illustrations, Royalty-Free Vector Graphics  &amp; Clip Art - iStock | Heads or tails coin, Heads or tails game">
            <a:extLst>
              <a:ext uri="{FF2B5EF4-FFF2-40B4-BE49-F238E27FC236}">
                <a16:creationId xmlns:a16="http://schemas.microsoft.com/office/drawing/2014/main" id="{8182D253-75D8-DC7C-1373-25E53C8747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1" t="18287" r="11338" b="15813"/>
          <a:stretch>
            <a:fillRect/>
          </a:stretch>
        </p:blipFill>
        <p:spPr bwMode="auto">
          <a:xfrm>
            <a:off x="2032001" y="3429000"/>
            <a:ext cx="1625600" cy="109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olling Dice - App on Amazon Appstore">
            <a:extLst>
              <a:ext uri="{FF2B5EF4-FFF2-40B4-BE49-F238E27FC236}">
                <a16:creationId xmlns:a16="http://schemas.microsoft.com/office/drawing/2014/main" id="{61953FB7-006D-3816-BB1F-7902B1F4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764" y="2734958"/>
            <a:ext cx="2228273" cy="222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86CC-75BC-3ABE-7287-DBB023DC7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616C29-7A2F-24E7-44E0-7A6D7AED49CE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Bays Theorem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209148-7A1D-8D5D-37B4-B29E01C6D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25560"/>
              </p:ext>
            </p:extLst>
          </p:nvPr>
        </p:nvGraphicFramePr>
        <p:xfrm>
          <a:off x="775854" y="2104043"/>
          <a:ext cx="5320145" cy="3856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029">
                  <a:extLst>
                    <a:ext uri="{9D8B030D-6E8A-4147-A177-3AD203B41FA5}">
                      <a16:colId xmlns:a16="http://schemas.microsoft.com/office/drawing/2014/main" val="589702164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1631533897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2026529429"/>
                    </a:ext>
                  </a:extLst>
                </a:gridCol>
                <a:gridCol w="723329">
                  <a:extLst>
                    <a:ext uri="{9D8B030D-6E8A-4147-A177-3AD203B41FA5}">
                      <a16:colId xmlns:a16="http://schemas.microsoft.com/office/drawing/2014/main" val="3228067305"/>
                    </a:ext>
                  </a:extLst>
                </a:gridCol>
                <a:gridCol w="1404729">
                  <a:extLst>
                    <a:ext uri="{9D8B030D-6E8A-4147-A177-3AD203B41FA5}">
                      <a16:colId xmlns:a16="http://schemas.microsoft.com/office/drawing/2014/main" val="2528832799"/>
                    </a:ext>
                  </a:extLst>
                </a:gridCol>
              </a:tblGrid>
              <a:tr h="767234">
                <a:tc>
                  <a:txBody>
                    <a:bodyPr/>
                    <a:lstStyle/>
                    <a:p>
                      <a:r>
                        <a:rPr lang="en-US" b="1" dirty="0"/>
                        <a:t>Fruits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Sweet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479358"/>
                  </a:ext>
                </a:extLst>
              </a:tr>
              <a:tr h="767234">
                <a:tc>
                  <a:txBody>
                    <a:bodyPr/>
                    <a:lstStyle/>
                    <a:p>
                      <a:r>
                        <a:rPr lang="en-US" b="1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(T/Apples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66403"/>
                  </a:ext>
                </a:extLst>
              </a:tr>
              <a:tr h="767234">
                <a:tc>
                  <a:txBody>
                    <a:bodyPr/>
                    <a:lstStyle/>
                    <a:p>
                      <a:r>
                        <a:rPr lang="en-US" b="1" dirty="0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30</a:t>
                      </a:r>
                    </a:p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(T/banana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20132"/>
                  </a:ext>
                </a:extLst>
              </a:tr>
              <a:tr h="508161">
                <a:tc>
                  <a:txBody>
                    <a:bodyPr/>
                    <a:lstStyle/>
                    <a:p>
                      <a:r>
                        <a:rPr lang="en-US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100</a:t>
                      </a:r>
                    </a:p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(T/others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86705"/>
                  </a:ext>
                </a:extLst>
              </a:tr>
              <a:tr h="767234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90</a:t>
                      </a:r>
                    </a:p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(T/red 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135 </a:t>
                      </a:r>
                    </a:p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(T/fruits)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498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2619EDC-0E46-630F-19E4-7773ABC6103E}"/>
              </a:ext>
            </a:extLst>
          </p:cNvPr>
          <p:cNvSpPr/>
          <p:nvPr/>
        </p:nvSpPr>
        <p:spPr>
          <a:xfrm>
            <a:off x="932873" y="1431636"/>
            <a:ext cx="4765963" cy="461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Fruit = { red, sweet, size} = ?</a:t>
            </a:r>
          </a:p>
        </p:txBody>
      </p:sp>
      <p:pic>
        <p:nvPicPr>
          <p:cNvPr id="4098" name="Picture 2" descr="Bayes' Theorem - GeeksforGeeks">
            <a:extLst>
              <a:ext uri="{FF2B5EF4-FFF2-40B4-BE49-F238E27FC236}">
                <a16:creationId xmlns:a16="http://schemas.microsoft.com/office/drawing/2014/main" id="{F2F7FEA2-EF64-DAAE-9EF8-12E8DDA3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6705"/>
            <a:ext cx="4962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E7BFC0-14D7-3890-E589-BCE1805A0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435"/>
          <a:stretch>
            <a:fillRect/>
          </a:stretch>
        </p:blipFill>
        <p:spPr>
          <a:xfrm>
            <a:off x="6526299" y="2502479"/>
            <a:ext cx="5460437" cy="83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640F6-80AC-E34A-A2A5-80D47D009606}"/>
              </a:ext>
            </a:extLst>
          </p:cNvPr>
          <p:cNvSpPr txBox="1"/>
          <p:nvPr/>
        </p:nvSpPr>
        <p:spPr>
          <a:xfrm>
            <a:off x="6625424" y="3698962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 (red | apple) = P (apple | red) . P (red) </a:t>
            </a:r>
          </a:p>
          <a:p>
            <a:r>
              <a:rPr lang="en-US" b="1" dirty="0"/>
              <a:t>                                             P(apple)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0CF00-BE79-5A91-AB2D-090DD49D51FD}"/>
              </a:ext>
            </a:extLst>
          </p:cNvPr>
          <p:cNvSpPr txBox="1"/>
          <p:nvPr/>
        </p:nvSpPr>
        <p:spPr>
          <a:xfrm>
            <a:off x="8267635" y="4609885"/>
            <a:ext cx="2498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(10 / 90) . (90/135) </a:t>
            </a:r>
          </a:p>
          <a:p>
            <a:r>
              <a:rPr lang="en-US" b="1" dirty="0"/>
              <a:t>              (5/135)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37D25-6AA9-3E85-D45E-F87E9BE541AD}"/>
              </a:ext>
            </a:extLst>
          </p:cNvPr>
          <p:cNvSpPr txBox="1"/>
          <p:nvPr/>
        </p:nvSpPr>
        <p:spPr>
          <a:xfrm>
            <a:off x="9067601" y="5390957"/>
            <a:ext cx="898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∗∗2∗∗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E0032-4993-2B11-23D5-97278217A2AE}"/>
              </a:ext>
            </a:extLst>
          </p:cNvPr>
          <p:cNvSpPr txBox="1"/>
          <p:nvPr/>
        </p:nvSpPr>
        <p:spPr>
          <a:xfrm>
            <a:off x="6688798" y="5825053"/>
            <a:ext cx="532014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b="1" dirty="0"/>
              <a:t>posterior probability score is 2×</a:t>
            </a:r>
            <a:r>
              <a:rPr lang="en-US" sz="1100" dirty="0"/>
              <a:t> more likely than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In a binary classification: If you calculate similar score for another class, the one with </a:t>
            </a:r>
            <a:r>
              <a:rPr lang="en-US" sz="1100" b="1" dirty="0"/>
              <a:t>higher score wins</a:t>
            </a:r>
            <a:r>
              <a:rPr lang="en-US" sz="1100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D386BF-02BA-62CE-7BCE-4E1FA9BD5AFE}"/>
              </a:ext>
            </a:extLst>
          </p:cNvPr>
          <p:cNvSpPr/>
          <p:nvPr/>
        </p:nvSpPr>
        <p:spPr>
          <a:xfrm>
            <a:off x="8315199" y="4022127"/>
            <a:ext cx="213095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FE6EC7-0421-5F79-4BB6-D2C49D5B2D01}"/>
              </a:ext>
            </a:extLst>
          </p:cNvPr>
          <p:cNvSpPr/>
          <p:nvPr/>
        </p:nvSpPr>
        <p:spPr>
          <a:xfrm flipV="1">
            <a:off x="8451374" y="4922081"/>
            <a:ext cx="173424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8DE8-B31F-B6BE-E97B-B12F0DA3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64CD6E-0926-E736-A8AD-6F6A2AFB9D77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Data Distribution</a:t>
            </a:r>
          </a:p>
        </p:txBody>
      </p:sp>
      <p:pic>
        <p:nvPicPr>
          <p:cNvPr id="9218" name="Picture 2" descr="Types of distributions in statistics:">
            <a:extLst>
              <a:ext uri="{FF2B5EF4-FFF2-40B4-BE49-F238E27FC236}">
                <a16:creationId xmlns:a16="http://schemas.microsoft.com/office/drawing/2014/main" id="{0A71009E-CE0B-406E-E273-94229D61B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71"/>
          <a:stretch>
            <a:fillRect/>
          </a:stretch>
        </p:blipFill>
        <p:spPr bwMode="auto">
          <a:xfrm>
            <a:off x="865657" y="1346463"/>
            <a:ext cx="10460686" cy="234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ata Distributions">
            <a:extLst>
              <a:ext uri="{FF2B5EF4-FFF2-40B4-BE49-F238E27FC236}">
                <a16:creationId xmlns:a16="http://schemas.microsoft.com/office/drawing/2014/main" id="{53AF7617-F7E4-32C1-83DB-9C65F7DB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82" y="3800723"/>
            <a:ext cx="9973836" cy="249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10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Naïve Bays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AA863-4C22-CCA6-4B5C-D7FE3B69729B}"/>
              </a:ext>
            </a:extLst>
          </p:cNvPr>
          <p:cNvSpPr txBox="1"/>
          <p:nvPr/>
        </p:nvSpPr>
        <p:spPr>
          <a:xfrm>
            <a:off x="951346" y="1256351"/>
            <a:ext cx="10769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probabilistic classifier based on </a:t>
            </a:r>
            <a:r>
              <a:rPr lang="en-US" sz="2400" b="1" dirty="0"/>
              <a:t>Bayes’ Theorem</a:t>
            </a:r>
            <a:r>
              <a:rPr lang="en-US" sz="2400" dirty="0"/>
              <a:t> with a strong (naive) assumption that features are </a:t>
            </a:r>
            <a:r>
              <a:rPr lang="en-US" sz="2400" b="1" dirty="0"/>
              <a:t>independent</a:t>
            </a:r>
            <a:r>
              <a:rPr lang="en-US" sz="2400" dirty="0"/>
              <a:t> given the class label.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36089D-C4FE-2F74-A129-03215F6C2916}"/>
              </a:ext>
            </a:extLst>
          </p:cNvPr>
          <p:cNvSpPr txBox="1"/>
          <p:nvPr/>
        </p:nvSpPr>
        <p:spPr>
          <a:xfrm>
            <a:off x="5735782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when features follow a </a:t>
            </a:r>
            <a:r>
              <a:rPr lang="en-US" b="1" dirty="0"/>
              <a:t>normal distribution</a:t>
            </a:r>
            <a:r>
              <a:rPr lang="en-US" dirty="0"/>
              <a:t> (e.g., continuous features).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290411-8F64-5F09-D1D6-201C3D0276C5}"/>
              </a:ext>
            </a:extLst>
          </p:cNvPr>
          <p:cNvSpPr/>
          <p:nvPr/>
        </p:nvSpPr>
        <p:spPr>
          <a:xfrm>
            <a:off x="872389" y="2956667"/>
            <a:ext cx="4761794" cy="9446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b="1" dirty="0"/>
              <a:t>1. Gaussian Naive Bayes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028B33-0F4B-C1A3-1579-52986CD08F66}"/>
              </a:ext>
            </a:extLst>
          </p:cNvPr>
          <p:cNvSpPr txBox="1"/>
          <p:nvPr/>
        </p:nvSpPr>
        <p:spPr>
          <a:xfrm>
            <a:off x="5735782" y="4152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for </a:t>
            </a:r>
            <a:r>
              <a:rPr lang="en-US" b="1" dirty="0"/>
              <a:t>count features</a:t>
            </a:r>
            <a:r>
              <a:rPr lang="en-US" dirty="0"/>
              <a:t> like word counts in NLP (e.g., spam classification).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 for </a:t>
            </a:r>
            <a:r>
              <a:rPr lang="en-US" b="1" dirty="0"/>
              <a:t>text classification</a:t>
            </a:r>
            <a:r>
              <a:rPr lang="en-US" dirty="0"/>
              <a:t> tasks.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0F122D-1751-4E26-1E7F-513F900B8460}"/>
              </a:ext>
            </a:extLst>
          </p:cNvPr>
          <p:cNvSpPr/>
          <p:nvPr/>
        </p:nvSpPr>
        <p:spPr>
          <a:xfrm>
            <a:off x="872389" y="4152776"/>
            <a:ext cx="4761794" cy="9446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b="1" dirty="0"/>
              <a:t>2. Multinomial Naive Bayes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99C981-5F89-AD53-8DB3-159C3E2FA45D}"/>
              </a:ext>
            </a:extLst>
          </p:cNvPr>
          <p:cNvSpPr/>
          <p:nvPr/>
        </p:nvSpPr>
        <p:spPr>
          <a:xfrm>
            <a:off x="872389" y="5284230"/>
            <a:ext cx="4761794" cy="94466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3200" b="1" dirty="0"/>
              <a:t>3. Bernoulli Naive Bayes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A34B9-0326-7296-809A-B9F41AED75FB}"/>
              </a:ext>
            </a:extLst>
          </p:cNvPr>
          <p:cNvSpPr txBox="1"/>
          <p:nvPr/>
        </p:nvSpPr>
        <p:spPr>
          <a:xfrm>
            <a:off x="5735782" y="54767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with </a:t>
            </a:r>
            <a:r>
              <a:rPr lang="en-US" b="1" dirty="0"/>
              <a:t>binary/boolean features</a:t>
            </a:r>
            <a:r>
              <a:rPr lang="en-US" dirty="0"/>
              <a:t> (e.g., whether a word occurs or not).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F45EC7-7852-648E-A06E-125B07876517}"/>
              </a:ext>
            </a:extLst>
          </p:cNvPr>
          <p:cNvSpPr txBox="1"/>
          <p:nvPr/>
        </p:nvSpPr>
        <p:spPr>
          <a:xfrm>
            <a:off x="2450990" y="2186724"/>
            <a:ext cx="7949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</a:t>
            </a:r>
            <a:r>
              <a:rPr lang="en-US" dirty="0"/>
              <a:t>: Naive Bayes is </a:t>
            </a:r>
            <a:r>
              <a:rPr lang="en-US" b="1" dirty="0"/>
              <a:t>only used for classification</a:t>
            </a:r>
            <a:r>
              <a:rPr lang="en-US" dirty="0"/>
              <a:t>, </a:t>
            </a:r>
            <a:r>
              <a:rPr lang="en-US" b="1" dirty="0"/>
              <a:t>not</a:t>
            </a:r>
            <a:r>
              <a:rPr lang="en-US" dirty="0"/>
              <a:t> for regression.</a:t>
            </a:r>
          </a:p>
        </p:txBody>
      </p:sp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C9CE6CD-76B1-7191-3790-83E38841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435"/>
          <a:stretch>
            <a:fillRect/>
          </a:stretch>
        </p:blipFill>
        <p:spPr>
          <a:xfrm>
            <a:off x="4492486" y="1860536"/>
            <a:ext cx="7170841" cy="109212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AF51D8-4E0F-5E1A-8EB7-499FD7ACFE23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Naïve Bays Algorithm Working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2931E-F8EF-F408-9EBB-A83E9A3CCF2A}"/>
              </a:ext>
            </a:extLst>
          </p:cNvPr>
          <p:cNvSpPr txBox="1"/>
          <p:nvPr/>
        </p:nvSpPr>
        <p:spPr>
          <a:xfrm>
            <a:off x="2521768" y="1191514"/>
            <a:ext cx="10963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Goal: Predict if someone will "Buy" based on "Age" and "Income"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0B4D9C-2826-17F2-A384-5154D130E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69434"/>
              </p:ext>
            </p:extLst>
          </p:nvPr>
        </p:nvGraphicFramePr>
        <p:xfrm>
          <a:off x="973373" y="1739598"/>
          <a:ext cx="3328283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06745074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2542353652"/>
                    </a:ext>
                  </a:extLst>
                </a:gridCol>
                <a:gridCol w="850628">
                  <a:extLst>
                    <a:ext uri="{9D8B030D-6E8A-4147-A177-3AD203B41FA5}">
                      <a16:colId xmlns:a16="http://schemas.microsoft.com/office/drawing/2014/main" val="220811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Buy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5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44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8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9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2671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3D1D4F7-A410-11AB-0C4C-C3630FD6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23" y="43762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Now, we want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= Young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 = 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Will they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F3939-1DA7-29EB-E5EE-96C40DEBE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8CB6AD-A0CE-9A49-928C-2B324B3CC598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Naïve Bays Algorithm Working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FF3C-E5E7-5802-5993-EF9D35FA1C0F}"/>
              </a:ext>
            </a:extLst>
          </p:cNvPr>
          <p:cNvSpPr txBox="1"/>
          <p:nvPr/>
        </p:nvSpPr>
        <p:spPr>
          <a:xfrm>
            <a:off x="2848755" y="4108904"/>
            <a:ext cx="90384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Step 1: Count how often each label appears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Yes</a:t>
            </a:r>
            <a:r>
              <a:rPr lang="en-US" sz="2800" dirty="0"/>
              <a:t> =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No</a:t>
            </a:r>
            <a:r>
              <a:rPr lang="en-US" sz="2800" dirty="0"/>
              <a:t> = 2</a:t>
            </a:r>
          </a:p>
          <a:p>
            <a:pPr>
              <a:buNone/>
            </a:pPr>
            <a:r>
              <a:rPr lang="en-US" sz="2800" dirty="0"/>
              <a:t>→ So 3 people said </a:t>
            </a:r>
            <a:r>
              <a:rPr lang="en-US" sz="2800" b="1" dirty="0"/>
              <a:t>Yes</a:t>
            </a:r>
            <a:r>
              <a:rPr lang="en-US" sz="2800" dirty="0"/>
              <a:t>, 2 said </a:t>
            </a:r>
            <a:r>
              <a:rPr lang="en-US" sz="2800" b="1" dirty="0"/>
              <a:t>No</a:t>
            </a:r>
            <a:endParaRPr lang="en-US" sz="28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1AC9D4-78F5-BC7D-AFB1-FA8846EDA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93389"/>
              </p:ext>
            </p:extLst>
          </p:nvPr>
        </p:nvGraphicFramePr>
        <p:xfrm>
          <a:off x="3843794" y="1373838"/>
          <a:ext cx="3328283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06745074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2542353652"/>
                    </a:ext>
                  </a:extLst>
                </a:gridCol>
                <a:gridCol w="850628">
                  <a:extLst>
                    <a:ext uri="{9D8B030D-6E8A-4147-A177-3AD203B41FA5}">
                      <a16:colId xmlns:a16="http://schemas.microsoft.com/office/drawing/2014/main" val="220811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Buy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5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44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8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9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26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8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2537-9885-8C6E-8A16-2E26F28C9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7D02796-D79C-09D5-6C2C-D30BBBB84A6B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Naïve Bays Algorithm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100A-D11C-0CD1-F48F-7C2D78F25B0D}"/>
              </a:ext>
            </a:extLst>
          </p:cNvPr>
          <p:cNvSpPr txBox="1"/>
          <p:nvPr/>
        </p:nvSpPr>
        <p:spPr>
          <a:xfrm>
            <a:off x="2910660" y="3716413"/>
            <a:ext cx="92813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Step 2: Look at people who said Yes: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many of them are </a:t>
            </a:r>
            <a:r>
              <a:rPr lang="en-US" sz="2400" b="1" dirty="0"/>
              <a:t>Young</a:t>
            </a:r>
            <a:r>
              <a:rPr lang="en-US" sz="2400" dirty="0"/>
              <a:t>? → 1 out of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many of them have </a:t>
            </a:r>
            <a:r>
              <a:rPr lang="en-US" sz="2400" b="1" dirty="0"/>
              <a:t>Low Income</a:t>
            </a:r>
            <a:r>
              <a:rPr lang="en-US" sz="2400" dirty="0"/>
              <a:t>? → 1 out of 3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Now do the same for people who said </a:t>
            </a:r>
            <a:r>
              <a:rPr lang="en-US" sz="2400" b="1" dirty="0"/>
              <a:t>No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many of them are </a:t>
            </a:r>
            <a:r>
              <a:rPr lang="en-US" sz="2400" b="1" dirty="0"/>
              <a:t>Young</a:t>
            </a:r>
            <a:r>
              <a:rPr lang="en-US" sz="2400" dirty="0"/>
              <a:t>? → 2 out of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many have </a:t>
            </a:r>
            <a:r>
              <a:rPr lang="en-US" sz="2400" b="1" dirty="0"/>
              <a:t>Low Income</a:t>
            </a:r>
            <a:r>
              <a:rPr lang="en-US" sz="2400" dirty="0"/>
              <a:t>? → 1 out of 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DF76F3-39B5-7ADD-9BEF-16FB9C75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10453"/>
              </p:ext>
            </p:extLst>
          </p:nvPr>
        </p:nvGraphicFramePr>
        <p:xfrm>
          <a:off x="4269029" y="1234440"/>
          <a:ext cx="3328283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06745074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2542353652"/>
                    </a:ext>
                  </a:extLst>
                </a:gridCol>
                <a:gridCol w="850628">
                  <a:extLst>
                    <a:ext uri="{9D8B030D-6E8A-4147-A177-3AD203B41FA5}">
                      <a16:colId xmlns:a16="http://schemas.microsoft.com/office/drawing/2014/main" val="220811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Buy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5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44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8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9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26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3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01A1F-598E-AE2F-D035-B4AA8792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278898-B6B7-9405-7D4A-9EB0CB6DFAC8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Naïve Bays Algorithm Working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411C3-D845-C7F0-52B0-847D350EF211}"/>
              </a:ext>
            </a:extLst>
          </p:cNvPr>
          <p:cNvSpPr txBox="1"/>
          <p:nvPr/>
        </p:nvSpPr>
        <p:spPr>
          <a:xfrm>
            <a:off x="860848" y="4089972"/>
            <a:ext cx="62576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Step 3: Compare probabilities (intuitively)</a:t>
            </a:r>
          </a:p>
          <a:p>
            <a:pPr>
              <a:buNone/>
            </a:pPr>
            <a:r>
              <a:rPr lang="en-US" b="1" dirty="0"/>
              <a:t>For Yes: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"Young" is </a:t>
            </a:r>
            <a:r>
              <a:rPr lang="en-US" b="1" dirty="0"/>
              <a:t>less common</a:t>
            </a:r>
            <a:r>
              <a:rPr lang="en-US" dirty="0"/>
              <a:t> (1 out of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"Low" income is </a:t>
            </a:r>
            <a:r>
              <a:rPr lang="en-US" b="1" dirty="0"/>
              <a:t>less common</a:t>
            </a:r>
            <a:r>
              <a:rPr lang="en-US" dirty="0"/>
              <a:t> (1 out of 3)</a:t>
            </a:r>
            <a:br>
              <a:rPr lang="en-US" dirty="0"/>
            </a:br>
            <a:r>
              <a:rPr lang="en-US" dirty="0"/>
              <a:t>→ So not super confident it's 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DF0A1-E3E9-B64A-2D86-DD5337F4E73C}"/>
              </a:ext>
            </a:extLst>
          </p:cNvPr>
          <p:cNvSpPr txBox="1"/>
          <p:nvPr/>
        </p:nvSpPr>
        <p:spPr>
          <a:xfrm>
            <a:off x="5467847" y="4228471"/>
            <a:ext cx="62576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For 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"Young" is </a:t>
            </a:r>
            <a:r>
              <a:rPr lang="en-US" b="1" dirty="0"/>
              <a:t>very common</a:t>
            </a:r>
            <a:r>
              <a:rPr lang="en-US" dirty="0"/>
              <a:t> (2 out of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"Low" income is </a:t>
            </a:r>
            <a:r>
              <a:rPr lang="en-US" b="1" dirty="0"/>
              <a:t>somewhat common</a:t>
            </a:r>
            <a:r>
              <a:rPr lang="en-US" dirty="0"/>
              <a:t> (1 out of 2)</a:t>
            </a:r>
            <a:br>
              <a:rPr lang="en-US" dirty="0"/>
            </a:br>
            <a:r>
              <a:rPr lang="en-US" dirty="0"/>
              <a:t>→ Looks </a:t>
            </a:r>
            <a:r>
              <a:rPr lang="en-US" b="1" dirty="0"/>
              <a:t>more likely to be No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726D6BF-CD72-4CD1-8CB1-8129AF9F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15711"/>
              </p:ext>
            </p:extLst>
          </p:nvPr>
        </p:nvGraphicFramePr>
        <p:xfrm>
          <a:off x="4269029" y="1234440"/>
          <a:ext cx="3328283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01436">
                  <a:extLst>
                    <a:ext uri="{9D8B030D-6E8A-4147-A177-3AD203B41FA5}">
                      <a16:colId xmlns:a16="http://schemas.microsoft.com/office/drawing/2014/main" val="106745074"/>
                    </a:ext>
                  </a:extLst>
                </a:gridCol>
                <a:gridCol w="1376219">
                  <a:extLst>
                    <a:ext uri="{9D8B030D-6E8A-4147-A177-3AD203B41FA5}">
                      <a16:colId xmlns:a16="http://schemas.microsoft.com/office/drawing/2014/main" val="2542353652"/>
                    </a:ext>
                  </a:extLst>
                </a:gridCol>
                <a:gridCol w="850628">
                  <a:extLst>
                    <a:ext uri="{9D8B030D-6E8A-4147-A177-3AD203B41FA5}">
                      <a16:colId xmlns:a16="http://schemas.microsoft.com/office/drawing/2014/main" val="22081189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Buy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256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44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1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8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79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26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6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647</Words>
  <Application>Microsoft Office PowerPoint</Application>
  <PresentationFormat>Widescreen</PresentationFormat>
  <Paragraphs>187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39</cp:revision>
  <dcterms:created xsi:type="dcterms:W3CDTF">2025-07-06T06:51:20Z</dcterms:created>
  <dcterms:modified xsi:type="dcterms:W3CDTF">2025-08-06T05:57:42Z</dcterms:modified>
</cp:coreProperties>
</file>