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2" r:id="rId4"/>
    <p:sldId id="273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7" autoAdjust="0"/>
    <p:restoredTop sz="96150" autoAdjust="0"/>
  </p:normalViewPr>
  <p:slideViewPr>
    <p:cSldViewPr snapToGrid="0">
      <p:cViewPr varScale="1">
        <p:scale>
          <a:sx n="96" d="100"/>
          <a:sy n="96" d="100"/>
        </p:scale>
        <p:origin x="7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4182-1286-474A-B382-2491F52F3D33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E6E22-E3E7-408B-843F-4649A72B4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88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49BE76-FC21-F67F-3A20-26C9BE593CC7}"/>
              </a:ext>
            </a:extLst>
          </p:cNvPr>
          <p:cNvSpPr/>
          <p:nvPr/>
        </p:nvSpPr>
        <p:spPr>
          <a:xfrm>
            <a:off x="2317328" y="477793"/>
            <a:ext cx="7156185" cy="21469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800" b="1" dirty="0"/>
              <a:t>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EF253-B5B3-EDC0-0B45-B6557B228529}"/>
              </a:ext>
            </a:extLst>
          </p:cNvPr>
          <p:cNvSpPr txBox="1"/>
          <p:nvPr/>
        </p:nvSpPr>
        <p:spPr>
          <a:xfrm>
            <a:off x="1845276" y="2828835"/>
            <a:ext cx="87156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in Ensemble Learning</a:t>
            </a:r>
            <a:endParaRPr lang="en-US" sz="7200" dirty="0"/>
          </a:p>
        </p:txBody>
      </p:sp>
      <p:pic>
        <p:nvPicPr>
          <p:cNvPr id="1026" name="Picture 2" descr="An Animated Guide to Bagging and Boosting in Machine Learning">
            <a:extLst>
              <a:ext uri="{FF2B5EF4-FFF2-40B4-BE49-F238E27FC236}">
                <a16:creationId xmlns:a16="http://schemas.microsoft.com/office/drawing/2014/main" id="{C6902517-E2D1-911D-ADC2-D88CE700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94" y="4029164"/>
            <a:ext cx="3743325" cy="229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635192" y="202133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Bagging in Ensemble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69355-70CC-1916-78DE-B6F95F0C6D6D}"/>
              </a:ext>
            </a:extLst>
          </p:cNvPr>
          <p:cNvSpPr txBox="1"/>
          <p:nvPr/>
        </p:nvSpPr>
        <p:spPr>
          <a:xfrm>
            <a:off x="547814" y="1105757"/>
            <a:ext cx="110963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Bagging</a:t>
            </a:r>
            <a:r>
              <a:rPr lang="en-US" sz="2400" dirty="0"/>
              <a:t> (short for </a:t>
            </a:r>
            <a:r>
              <a:rPr lang="en-US" sz="2400" b="1" dirty="0"/>
              <a:t>Bootstrap Aggregating</a:t>
            </a:r>
            <a:r>
              <a:rPr lang="en-US" sz="2400" dirty="0"/>
              <a:t>) is an </a:t>
            </a:r>
            <a:r>
              <a:rPr lang="en-US" sz="2400" b="1" dirty="0"/>
              <a:t>ensemble learning</a:t>
            </a:r>
            <a:r>
              <a:rPr lang="en-US" sz="2400" dirty="0"/>
              <a:t> technique that builds </a:t>
            </a:r>
            <a:r>
              <a:rPr lang="en-US" sz="2400" b="1" dirty="0"/>
              <a:t>multiple versions of the same model</a:t>
            </a:r>
            <a:r>
              <a:rPr lang="en-US" sz="2400" dirty="0"/>
              <a:t> on </a:t>
            </a:r>
            <a:r>
              <a:rPr lang="en-US" sz="2400" b="1" dirty="0"/>
              <a:t>different random subsets</a:t>
            </a:r>
            <a:r>
              <a:rPr lang="en-US" sz="2400" dirty="0"/>
              <a:t> of the training data and then combines their predictions (by averaging for regression or voting for classification) to improve accuracy and reduce overfitting.</a:t>
            </a:r>
          </a:p>
        </p:txBody>
      </p:sp>
      <p:pic>
        <p:nvPicPr>
          <p:cNvPr id="2050" name="Picture 2" descr="An Animated Guide to Bagging and Boosting in Machine Learning">
            <a:extLst>
              <a:ext uri="{FF2B5EF4-FFF2-40B4-BE49-F238E27FC236}">
                <a16:creationId xmlns:a16="http://schemas.microsoft.com/office/drawing/2014/main" id="{739EA7C9-F60D-5FFE-1D28-64C377B5E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48" y="2866768"/>
            <a:ext cx="5467419" cy="334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23FCCB-EF6C-C447-D75C-6293DDB6E7FE}"/>
              </a:ext>
            </a:extLst>
          </p:cNvPr>
          <p:cNvSpPr txBox="1"/>
          <p:nvPr/>
        </p:nvSpPr>
        <p:spPr>
          <a:xfrm>
            <a:off x="6696585" y="2774855"/>
            <a:ext cx="51164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highlight>
                  <a:srgbClr val="FFFF00"/>
                </a:highlight>
              </a:rPr>
              <a:t>Core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Instead of training </a:t>
            </a:r>
            <a:r>
              <a:rPr lang="en-US" sz="2400" b="1" dirty="0"/>
              <a:t>one model on all the data</a:t>
            </a:r>
            <a:r>
              <a:rPr lang="en-US" sz="2400" dirty="0"/>
              <a:t>, we: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Randomly create </a:t>
            </a:r>
            <a:r>
              <a:rPr lang="en-US" sz="2400" b="1" dirty="0"/>
              <a:t>bootstrap samples</a:t>
            </a:r>
            <a:r>
              <a:rPr lang="en-US" sz="2400" dirty="0"/>
              <a:t> (sampling with replacement from the dataset).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Train a separate model on each sample.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Combine predictions from all models for the final output.</a:t>
            </a:r>
          </a:p>
        </p:txBody>
      </p:sp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AF51D8-4E0F-5E1A-8EB7-499FD7ACFE23}"/>
              </a:ext>
            </a:extLst>
          </p:cNvPr>
          <p:cNvSpPr/>
          <p:nvPr/>
        </p:nvSpPr>
        <p:spPr>
          <a:xfrm>
            <a:off x="1754462" y="262619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3200" b="1" dirty="0"/>
              <a:t>How Bagging Works (Step-by-Step)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C2E51-1249-E35A-5968-39006F5D7E43}"/>
              </a:ext>
            </a:extLst>
          </p:cNvPr>
          <p:cNvSpPr txBox="1"/>
          <p:nvPr/>
        </p:nvSpPr>
        <p:spPr>
          <a:xfrm>
            <a:off x="411892" y="1507171"/>
            <a:ext cx="48273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Bootstrap Sampling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From a dataset of </a:t>
            </a:r>
            <a:r>
              <a:rPr lang="en-US" i="1" dirty="0"/>
              <a:t>N</a:t>
            </a:r>
            <a:r>
              <a:rPr lang="en-US" dirty="0"/>
              <a:t> examples, take </a:t>
            </a:r>
            <a:r>
              <a:rPr lang="en-US" i="1" dirty="0"/>
              <a:t>N</a:t>
            </a:r>
            <a:r>
              <a:rPr lang="en-US" dirty="0"/>
              <a:t> samples </a:t>
            </a:r>
            <a:r>
              <a:rPr lang="en-US" b="1" dirty="0"/>
              <a:t>with replacement</a:t>
            </a:r>
            <a:r>
              <a:rPr lang="en-US" dirty="0"/>
              <a:t> to form a new dataset.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Repeat this process </a:t>
            </a:r>
            <a:r>
              <a:rPr lang="en-US" i="1" dirty="0"/>
              <a:t>k</a:t>
            </a:r>
            <a:r>
              <a:rPr lang="en-US" dirty="0"/>
              <a:t> times to make </a:t>
            </a:r>
            <a:r>
              <a:rPr lang="en-US" i="1" dirty="0"/>
              <a:t>k</a:t>
            </a:r>
            <a:r>
              <a:rPr lang="en-US" dirty="0"/>
              <a:t> datasets.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Model Training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Train the </a:t>
            </a:r>
            <a:r>
              <a:rPr lang="en-US" b="1" dirty="0"/>
              <a:t>same base model</a:t>
            </a:r>
            <a:r>
              <a:rPr lang="en-US" dirty="0"/>
              <a:t> (e.g., Decision Tree) on each dataset independently.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highlight>
                  <a:srgbClr val="FFFF00"/>
                </a:highlight>
              </a:rPr>
              <a:t>Prediction Aggregation</a:t>
            </a:r>
            <a:endParaRPr lang="en-US" dirty="0">
              <a:highlight>
                <a:srgbClr val="FFFF00"/>
              </a:highlight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b="1" dirty="0"/>
              <a:t>classification</a:t>
            </a:r>
            <a:r>
              <a:rPr lang="en-US" dirty="0"/>
              <a:t> → Take </a:t>
            </a:r>
            <a:r>
              <a:rPr lang="en-US" b="1" dirty="0"/>
              <a:t>majority vote</a:t>
            </a:r>
            <a:r>
              <a:rPr lang="en-US" dirty="0"/>
              <a:t> of all models.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For </a:t>
            </a:r>
            <a:r>
              <a:rPr lang="en-US" b="1" dirty="0"/>
              <a:t>regression</a:t>
            </a:r>
            <a:r>
              <a:rPr lang="en-US" dirty="0"/>
              <a:t> → Take </a:t>
            </a:r>
            <a:r>
              <a:rPr lang="en-US" b="1" dirty="0"/>
              <a:t>average</a:t>
            </a:r>
            <a:r>
              <a:rPr lang="en-US" dirty="0"/>
              <a:t> of all predictions.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E023C8-7BE0-7BE7-D24A-DC8BEFDF4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33630"/>
              </p:ext>
            </p:extLst>
          </p:nvPr>
        </p:nvGraphicFramePr>
        <p:xfrm>
          <a:off x="6587524" y="1299029"/>
          <a:ext cx="408871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179">
                  <a:extLst>
                    <a:ext uri="{9D8B030D-6E8A-4147-A177-3AD203B41FA5}">
                      <a16:colId xmlns:a16="http://schemas.microsoft.com/office/drawing/2014/main" val="2506718911"/>
                    </a:ext>
                  </a:extLst>
                </a:gridCol>
                <a:gridCol w="1022179">
                  <a:extLst>
                    <a:ext uri="{9D8B030D-6E8A-4147-A177-3AD203B41FA5}">
                      <a16:colId xmlns:a16="http://schemas.microsoft.com/office/drawing/2014/main" val="3441305074"/>
                    </a:ext>
                  </a:extLst>
                </a:gridCol>
                <a:gridCol w="1022179">
                  <a:extLst>
                    <a:ext uri="{9D8B030D-6E8A-4147-A177-3AD203B41FA5}">
                      <a16:colId xmlns:a16="http://schemas.microsoft.com/office/drawing/2014/main" val="640523613"/>
                    </a:ext>
                  </a:extLst>
                </a:gridCol>
                <a:gridCol w="1022179">
                  <a:extLst>
                    <a:ext uri="{9D8B030D-6E8A-4147-A177-3AD203B41FA5}">
                      <a16:colId xmlns:a16="http://schemas.microsoft.com/office/drawing/2014/main" val="1366547234"/>
                    </a:ext>
                  </a:extLst>
                </a:gridCol>
              </a:tblGrid>
              <a:tr h="343098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60957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13599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4155"/>
                  </a:ext>
                </a:extLst>
              </a:tr>
              <a:tr h="343098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32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211F107-1600-7B00-51A9-8CF7E91F5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48074"/>
              </p:ext>
            </p:extLst>
          </p:nvPr>
        </p:nvGraphicFramePr>
        <p:xfrm>
          <a:off x="5421870" y="2992234"/>
          <a:ext cx="2033372" cy="873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43">
                  <a:extLst>
                    <a:ext uri="{9D8B030D-6E8A-4147-A177-3AD203B41FA5}">
                      <a16:colId xmlns:a16="http://schemas.microsoft.com/office/drawing/2014/main" val="2506718911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3441305074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640523613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1366547234"/>
                    </a:ext>
                  </a:extLst>
                </a:gridCol>
              </a:tblGrid>
              <a:tr h="218383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60957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13599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4155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324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72564E-5123-2F23-BFDA-8F5FE040C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785786"/>
              </p:ext>
            </p:extLst>
          </p:nvPr>
        </p:nvGraphicFramePr>
        <p:xfrm>
          <a:off x="7731209" y="2992234"/>
          <a:ext cx="2033372" cy="873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43">
                  <a:extLst>
                    <a:ext uri="{9D8B030D-6E8A-4147-A177-3AD203B41FA5}">
                      <a16:colId xmlns:a16="http://schemas.microsoft.com/office/drawing/2014/main" val="2506718911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3441305074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640523613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1366547234"/>
                    </a:ext>
                  </a:extLst>
                </a:gridCol>
              </a:tblGrid>
              <a:tr h="218383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60957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13599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4155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324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BD986F9-5DFB-83A5-A507-6885157BE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926443"/>
              </p:ext>
            </p:extLst>
          </p:nvPr>
        </p:nvGraphicFramePr>
        <p:xfrm>
          <a:off x="9947186" y="2992234"/>
          <a:ext cx="2033372" cy="8735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343">
                  <a:extLst>
                    <a:ext uri="{9D8B030D-6E8A-4147-A177-3AD203B41FA5}">
                      <a16:colId xmlns:a16="http://schemas.microsoft.com/office/drawing/2014/main" val="2506718911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3441305074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640523613"/>
                    </a:ext>
                  </a:extLst>
                </a:gridCol>
                <a:gridCol w="508343">
                  <a:extLst>
                    <a:ext uri="{9D8B030D-6E8A-4147-A177-3AD203B41FA5}">
                      <a16:colId xmlns:a16="http://schemas.microsoft.com/office/drawing/2014/main" val="1366547234"/>
                    </a:ext>
                  </a:extLst>
                </a:gridCol>
              </a:tblGrid>
              <a:tr h="218383"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highlight>
                            <a:srgbClr val="FFFF00"/>
                          </a:highlight>
                        </a:rPr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60957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213599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24155"/>
                  </a:ext>
                </a:extLst>
              </a:tr>
              <a:tr h="218383"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63324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10FD267-45F1-1CD5-597E-E7375EEA2B7B}"/>
              </a:ext>
            </a:extLst>
          </p:cNvPr>
          <p:cNvSpPr/>
          <p:nvPr/>
        </p:nvSpPr>
        <p:spPr>
          <a:xfrm>
            <a:off x="6056868" y="4020064"/>
            <a:ext cx="856737" cy="527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B8C0A-5B96-3286-B815-07138095AC76}"/>
              </a:ext>
            </a:extLst>
          </p:cNvPr>
          <p:cNvSpPr/>
          <p:nvPr/>
        </p:nvSpPr>
        <p:spPr>
          <a:xfrm>
            <a:off x="8319526" y="4020063"/>
            <a:ext cx="856737" cy="527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ECCCA-D9DC-E933-30DA-2E177B4A7CD9}"/>
              </a:ext>
            </a:extLst>
          </p:cNvPr>
          <p:cNvSpPr/>
          <p:nvPr/>
        </p:nvSpPr>
        <p:spPr>
          <a:xfrm>
            <a:off x="10582184" y="4020063"/>
            <a:ext cx="856737" cy="52722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M3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3263303-E28A-60B4-F2DC-9AAD09859438}"/>
              </a:ext>
            </a:extLst>
          </p:cNvPr>
          <p:cNvSpPr/>
          <p:nvPr/>
        </p:nvSpPr>
        <p:spPr>
          <a:xfrm rot="5400000">
            <a:off x="5877697" y="5093040"/>
            <a:ext cx="1447454" cy="35594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0182873-7116-AF77-B293-018544DD4B5B}"/>
              </a:ext>
            </a:extLst>
          </p:cNvPr>
          <p:cNvSpPr/>
          <p:nvPr/>
        </p:nvSpPr>
        <p:spPr>
          <a:xfrm rot="5400000" flipV="1">
            <a:off x="10160266" y="5063258"/>
            <a:ext cx="1387891" cy="35594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A9ED3E-C6B2-C481-56D6-88FD97A938C6}"/>
              </a:ext>
            </a:extLst>
          </p:cNvPr>
          <p:cNvSpPr/>
          <p:nvPr/>
        </p:nvSpPr>
        <p:spPr>
          <a:xfrm>
            <a:off x="8631882" y="4547283"/>
            <a:ext cx="240269" cy="9061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4CFAAF-5C8B-3896-2C32-BFAEFBFC5217}"/>
              </a:ext>
            </a:extLst>
          </p:cNvPr>
          <p:cNvSpPr/>
          <p:nvPr/>
        </p:nvSpPr>
        <p:spPr>
          <a:xfrm>
            <a:off x="7814605" y="5461260"/>
            <a:ext cx="1949976" cy="5864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Combine Prediction</a:t>
            </a:r>
          </a:p>
        </p:txBody>
      </p:sp>
    </p:spTree>
    <p:extLst>
      <p:ext uri="{BB962C8B-B14F-4D97-AF65-F5344CB8AC3E}">
        <p14:creationId xmlns:p14="http://schemas.microsoft.com/office/powerpoint/2010/main" val="80894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BB6F1-C65D-6C75-B75C-CB6DEB54A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FC5BCE-D71B-15B0-BCA6-23FADE3A4C14}"/>
              </a:ext>
            </a:extLst>
          </p:cNvPr>
          <p:cNvSpPr/>
          <p:nvPr/>
        </p:nvSpPr>
        <p:spPr>
          <a:xfrm>
            <a:off x="871868" y="477304"/>
            <a:ext cx="2245044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2C8BF8-FF1F-5D70-8E8D-661414AE4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666" y="1514841"/>
            <a:ext cx="9630032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Imagine predicting whether customers will buy a product: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you train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Decision Trees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each on different random samples of your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most trees say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“Yes”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final answer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“Yes”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it’s regression (e.g., predicting spending amount), you average the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7914D6-62CF-7313-9881-91CF9DF6C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77" y="3901422"/>
            <a:ext cx="963003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one of the most famous bagging-based algorithms — it’s basically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 + Decision Trees + Random Feature Selection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03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250FDE-D7D1-437D-AFB7-B4C2F45BC123}"/>
              </a:ext>
            </a:extLst>
          </p:cNvPr>
          <p:cNvSpPr/>
          <p:nvPr/>
        </p:nvSpPr>
        <p:spPr>
          <a:xfrm>
            <a:off x="1757972" y="359747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Applications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86BF6E-4A7F-3F9B-DC14-A83714DB0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401263"/>
              </p:ext>
            </p:extLst>
          </p:nvPr>
        </p:nvGraphicFramePr>
        <p:xfrm>
          <a:off x="838200" y="1828800"/>
          <a:ext cx="10515600" cy="3200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5259">
                  <a:extLst>
                    <a:ext uri="{9D8B030D-6E8A-4147-A177-3AD203B41FA5}">
                      <a16:colId xmlns:a16="http://schemas.microsoft.com/office/drawing/2014/main" val="1585701779"/>
                    </a:ext>
                  </a:extLst>
                </a:gridCol>
                <a:gridCol w="7770341">
                  <a:extLst>
                    <a:ext uri="{9D8B030D-6E8A-4147-A177-3AD203B41FA5}">
                      <a16:colId xmlns:a16="http://schemas.microsoft.com/office/drawing/2014/main" val="2115278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>
                          <a:highlight>
                            <a:srgbClr val="FFFF00"/>
                          </a:highlight>
                        </a:rPr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845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🛒 E-commerce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Customer segmentation, recommendation engines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74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💳 Finance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Credit scoring, fraud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69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🏥 Healthcare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Disease prediction, patient risk assessment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20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📈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Predicting customer churn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861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📊 Data 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Kaggle competitions (widely used model)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806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🔍 Search Engines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Ranking search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522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5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5E242-F56A-6A61-927B-ED0E4C578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0006E0-A41A-2F51-8325-A6F06C95DA42}"/>
              </a:ext>
            </a:extLst>
          </p:cNvPr>
          <p:cNvSpPr/>
          <p:nvPr/>
        </p:nvSpPr>
        <p:spPr>
          <a:xfrm>
            <a:off x="1620320" y="241760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 dirty="0"/>
              <a:t>Code Implementation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D3D365-C0E6-57D0-FC67-29D5F897A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0319"/>
              </p:ext>
            </p:extLst>
          </p:nvPr>
        </p:nvGraphicFramePr>
        <p:xfrm>
          <a:off x="1751420" y="5906034"/>
          <a:ext cx="9014128" cy="731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58316">
                  <a:extLst>
                    <a:ext uri="{9D8B030D-6E8A-4147-A177-3AD203B41FA5}">
                      <a16:colId xmlns:a16="http://schemas.microsoft.com/office/drawing/2014/main" val="2491343970"/>
                    </a:ext>
                  </a:extLst>
                </a:gridCol>
                <a:gridCol w="5255812">
                  <a:extLst>
                    <a:ext uri="{9D8B030D-6E8A-4147-A177-3AD203B41FA5}">
                      <a16:colId xmlns:a16="http://schemas.microsoft.com/office/drawing/2014/main" val="4266046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2835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n_estimators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Number of trees to build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79908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FF696F8-834B-C687-67DD-CD43FA9C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23" y="1134197"/>
            <a:ext cx="6343526" cy="26001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A37BA-D8E2-AA23-541E-B47EF2047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391" y="3820527"/>
            <a:ext cx="6541790" cy="193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395</Words>
  <Application>Microsoft Office PowerPoint</Application>
  <PresentationFormat>Widescreen</PresentationFormat>
  <Paragraphs>114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42</cp:revision>
  <dcterms:created xsi:type="dcterms:W3CDTF">2025-07-06T06:51:20Z</dcterms:created>
  <dcterms:modified xsi:type="dcterms:W3CDTF">2025-08-08T08:34:09Z</dcterms:modified>
</cp:coreProperties>
</file>