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4:49:29.2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07:5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08:52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6:04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6:35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02:50:4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05:00:0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8T04:50:0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182-1286-474A-B382-2491F52F3D33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E6E22-E3E7-408B-843F-4649A72B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2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4A33-EFDC-0CF1-08BB-91E47986E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578" y="-439359"/>
            <a:ext cx="10668000" cy="2387600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Arial Black" panose="020B0A04020102020204" pitchFamily="34" charset="0"/>
              </a:rPr>
              <a:t>Decision Tree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C38C7C-963F-B1B1-4D32-5F0C628BA29F}"/>
              </a:ext>
            </a:extLst>
          </p:cNvPr>
          <p:cNvSpPr/>
          <p:nvPr/>
        </p:nvSpPr>
        <p:spPr>
          <a:xfrm>
            <a:off x="2423588" y="2322871"/>
            <a:ext cx="7516762" cy="70449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1 Definition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96D22D-88C8-873D-7979-A510B16A40D4}"/>
              </a:ext>
            </a:extLst>
          </p:cNvPr>
          <p:cNvSpPr/>
          <p:nvPr/>
        </p:nvSpPr>
        <p:spPr>
          <a:xfrm>
            <a:off x="2423588" y="3173963"/>
            <a:ext cx="7516762" cy="7044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/>
              <a:t>2 Solved equation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A9AFCE-5CC3-6E78-1C52-7B3CD98A875F}"/>
              </a:ext>
            </a:extLst>
          </p:cNvPr>
          <p:cNvSpPr/>
          <p:nvPr/>
        </p:nvSpPr>
        <p:spPr>
          <a:xfrm>
            <a:off x="2423588" y="4057985"/>
            <a:ext cx="7516762" cy="704491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3 Geometrical 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9F4BBC-4660-D1F3-FBD4-8C42311701AF}"/>
              </a:ext>
            </a:extLst>
          </p:cNvPr>
          <p:cNvSpPr/>
          <p:nvPr/>
        </p:nvSpPr>
        <p:spPr>
          <a:xfrm>
            <a:off x="2423588" y="4840407"/>
            <a:ext cx="7516762" cy="70449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/>
              <a:t>4 Where to use?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C3F4D5C-E9E7-2DA2-E2AE-6B874C62DF6B}"/>
                  </a:ext>
                </a:extLst>
              </p14:cNvPr>
              <p14:cNvContentPartPr/>
              <p14:nvPr/>
            </p14:nvContentPartPr>
            <p14:xfrm>
              <a:off x="5274966" y="1578649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C3F4D5C-E9E7-2DA2-E2AE-6B874C62DF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0646" y="1574329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FF77BA2-4E31-49AF-0EE0-0F436A99B3AD}"/>
              </a:ext>
            </a:extLst>
          </p:cNvPr>
          <p:cNvSpPr/>
          <p:nvPr/>
        </p:nvSpPr>
        <p:spPr>
          <a:xfrm>
            <a:off x="2423588" y="5704007"/>
            <a:ext cx="7516762" cy="7044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400" b="1" dirty="0"/>
              <a:t>5 Code Implementation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5FF03F-52DE-E698-98F9-BA5057A71360}"/>
                  </a:ext>
                </a:extLst>
              </p14:cNvPr>
              <p14:cNvContentPartPr/>
              <p14:nvPr/>
            </p14:nvContentPartPr>
            <p14:xfrm>
              <a:off x="1123808" y="214742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5FF03F-52DE-E698-98F9-BA5057A71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5168" y="21384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What is Decision Tree Algorithm?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D14DD3-9068-F495-0F41-99FD0F88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01" y="2177906"/>
            <a:ext cx="566678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Decision Tree</a:t>
            </a:r>
            <a:r>
              <a:rPr lang="en-US" sz="2000" dirty="0"/>
              <a:t> is a </a:t>
            </a:r>
            <a:r>
              <a:rPr lang="en-US" sz="2000" b="1" dirty="0"/>
              <a:t>supervised machine learning algorithm</a:t>
            </a:r>
            <a:r>
              <a:rPr lang="en-US" sz="2000" dirty="0"/>
              <a:t> used for both:</a:t>
            </a:r>
          </a:p>
          <a:p>
            <a:r>
              <a:rPr lang="en-US" sz="2000" dirty="0"/>
              <a:t>1 </a:t>
            </a:r>
            <a:r>
              <a:rPr lang="en-US" sz="2000" b="1" dirty="0"/>
              <a:t>Classification</a:t>
            </a:r>
            <a:r>
              <a:rPr lang="en-US" sz="2000" dirty="0"/>
              <a:t> (predicting categories)</a:t>
            </a:r>
          </a:p>
          <a:p>
            <a:r>
              <a:rPr lang="en-US" sz="2000" dirty="0"/>
              <a:t>2 </a:t>
            </a:r>
            <a:r>
              <a:rPr lang="en-US" sz="2000" b="1" dirty="0"/>
              <a:t>Regression</a:t>
            </a:r>
            <a:r>
              <a:rPr lang="en-US" sz="2000" dirty="0"/>
              <a:t> (predicting continuous values)</a:t>
            </a:r>
          </a:p>
          <a:p>
            <a:endParaRPr lang="en-US" sz="2000" dirty="0"/>
          </a:p>
          <a:p>
            <a:r>
              <a:rPr lang="en-US" sz="2000" b="1" dirty="0"/>
              <a:t>Terminologies: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Roote Node: </a:t>
            </a:r>
            <a:r>
              <a:rPr lang="en-US" sz="2000" dirty="0"/>
              <a:t>starting point.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internal node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/>
              <a:t>decision</a:t>
            </a:r>
            <a:r>
              <a:rPr lang="en-US" sz="2000" dirty="0"/>
              <a:t> on a feature (attribute).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leaf node</a:t>
            </a:r>
            <a:r>
              <a:rPr lang="en-US" sz="2000" dirty="0">
                <a:highlight>
                  <a:srgbClr val="FFFF00"/>
                </a:highlight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/>
              <a:t>final prediction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14:cNvPr>
              <p14:cNvContentPartPr/>
              <p14:nvPr/>
            </p14:nvContentPartPr>
            <p14:xfrm>
              <a:off x="4724328" y="44740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98CFAF-8B85-9A48-C2FF-5854EBD411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15328" y="44654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AutoShape 4" descr="Intro to Decision Trees: Why Use Them? – 365 Data Science">
            <a:extLst>
              <a:ext uri="{FF2B5EF4-FFF2-40B4-BE49-F238E27FC236}">
                <a16:creationId xmlns:a16="http://schemas.microsoft.com/office/drawing/2014/main" id="{EF2A4538-BA28-F2FE-EC36-64D78AAFDE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Decision Tree in Machine Learning">
            <a:extLst>
              <a:ext uri="{FF2B5EF4-FFF2-40B4-BE49-F238E27FC236}">
                <a16:creationId xmlns:a16="http://schemas.microsoft.com/office/drawing/2014/main" id="{EFA81050-B83E-0C4D-5BED-374B33CE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996" y="1333849"/>
            <a:ext cx="6615467" cy="52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9CE8C-88B7-4134-22B3-B10207F1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52F12F-E818-0BC2-BD00-BCA9E5E9BCAB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Working Overview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4FC5B51-818D-B752-7CC6-9B2CD7709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42895"/>
              </p:ext>
            </p:extLst>
          </p:nvPr>
        </p:nvGraphicFramePr>
        <p:xfrm>
          <a:off x="736940" y="2114790"/>
          <a:ext cx="4869693" cy="3227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3231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623231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623231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502575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Anemia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52850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4446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57045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511729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78" name="Ink 1077">
                <a:extLst>
                  <a:ext uri="{FF2B5EF4-FFF2-40B4-BE49-F238E27FC236}">
                    <a16:creationId xmlns:a16="http://schemas.microsoft.com/office/drawing/2014/main" id="{45F881A1-A5D9-AB6A-6F8D-8917BB37601B}"/>
                  </a:ext>
                </a:extLst>
              </p14:cNvPr>
              <p14:cNvContentPartPr/>
              <p14:nvPr/>
            </p14:nvContentPartPr>
            <p14:xfrm>
              <a:off x="6585368" y="3137532"/>
              <a:ext cx="360" cy="360"/>
            </p14:xfrm>
          </p:contentPart>
        </mc:Choice>
        <mc:Fallback xmlns="">
          <p:pic>
            <p:nvPicPr>
              <p:cNvPr id="1078" name="Ink 1077">
                <a:extLst>
                  <a:ext uri="{FF2B5EF4-FFF2-40B4-BE49-F238E27FC236}">
                    <a16:creationId xmlns:a16="http://schemas.microsoft.com/office/drawing/2014/main" id="{45F881A1-A5D9-AB6A-6F8D-8917BB3760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6728" y="31285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88" name="Ink 1087">
                <a:extLst>
                  <a:ext uri="{FF2B5EF4-FFF2-40B4-BE49-F238E27FC236}">
                    <a16:creationId xmlns:a16="http://schemas.microsoft.com/office/drawing/2014/main" id="{D7D3ED75-EC52-FB8A-7523-C398523D4C1A}"/>
                  </a:ext>
                </a:extLst>
              </p14:cNvPr>
              <p14:cNvContentPartPr/>
              <p14:nvPr/>
            </p14:nvContentPartPr>
            <p14:xfrm>
              <a:off x="7230848" y="4672572"/>
              <a:ext cx="360" cy="360"/>
            </p14:xfrm>
          </p:contentPart>
        </mc:Choice>
        <mc:Fallback xmlns="">
          <p:pic>
            <p:nvPicPr>
              <p:cNvPr id="1088" name="Ink 1087">
                <a:extLst>
                  <a:ext uri="{FF2B5EF4-FFF2-40B4-BE49-F238E27FC236}">
                    <a16:creationId xmlns:a16="http://schemas.microsoft.com/office/drawing/2014/main" id="{D7D3ED75-EC52-FB8A-7523-C398523D4C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2208" y="4663572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2791A4E-710B-48CD-3126-97554088FA09}"/>
              </a:ext>
            </a:extLst>
          </p:cNvPr>
          <p:cNvSpPr/>
          <p:nvPr/>
        </p:nvSpPr>
        <p:spPr>
          <a:xfrm>
            <a:off x="8271545" y="1518407"/>
            <a:ext cx="1048624" cy="520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Anemia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BED58-9BF4-422F-C56F-2A3DCE230824}"/>
              </a:ext>
            </a:extLst>
          </p:cNvPr>
          <p:cNvSpPr/>
          <p:nvPr/>
        </p:nvSpPr>
        <p:spPr>
          <a:xfrm>
            <a:off x="6585368" y="2624196"/>
            <a:ext cx="2029814" cy="80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Heart Disease</a:t>
            </a:r>
          </a:p>
          <a:p>
            <a:pPr algn="ctr"/>
            <a:r>
              <a:rPr lang="en-US" dirty="0"/>
              <a:t>(yes)         (no)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E77FB-231D-7A90-DB04-6AD105C1210A}"/>
              </a:ext>
            </a:extLst>
          </p:cNvPr>
          <p:cNvSpPr/>
          <p:nvPr/>
        </p:nvSpPr>
        <p:spPr>
          <a:xfrm>
            <a:off x="9320169" y="2624196"/>
            <a:ext cx="2029814" cy="80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Heart Disease</a:t>
            </a:r>
          </a:p>
          <a:p>
            <a:pPr algn="ctr"/>
            <a:r>
              <a:rPr lang="en-US" dirty="0"/>
              <a:t>(yes)         (no)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8DA51265-D462-C098-85C7-941BB58FA850}"/>
                  </a:ext>
                </a:extLst>
              </p14:cNvPr>
              <p14:cNvContentPartPr/>
              <p14:nvPr/>
            </p14:nvContentPartPr>
            <p14:xfrm>
              <a:off x="6585368" y="5852929"/>
              <a:ext cx="360" cy="360"/>
            </p14:xfrm>
          </p:contentPart>
        </mc:Choice>
        <mc:Fallback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8DA51265-D462-C098-85C7-941BB58FA8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6368" y="584392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73" name="Rectangle 1072">
            <a:extLst>
              <a:ext uri="{FF2B5EF4-FFF2-40B4-BE49-F238E27FC236}">
                <a16:creationId xmlns:a16="http://schemas.microsoft.com/office/drawing/2014/main" id="{ED7A5F31-C00A-F721-C66B-B21BE23396F9}"/>
              </a:ext>
            </a:extLst>
          </p:cNvPr>
          <p:cNvSpPr/>
          <p:nvPr/>
        </p:nvSpPr>
        <p:spPr>
          <a:xfrm>
            <a:off x="8271545" y="4233804"/>
            <a:ext cx="1048624" cy="5201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BP</a:t>
            </a:r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556CA957-0AC7-F2CC-62CB-C969F47929D3}"/>
              </a:ext>
            </a:extLst>
          </p:cNvPr>
          <p:cNvSpPr/>
          <p:nvPr/>
        </p:nvSpPr>
        <p:spPr>
          <a:xfrm>
            <a:off x="6585368" y="5339593"/>
            <a:ext cx="2029814" cy="80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Heart Disease</a:t>
            </a:r>
          </a:p>
          <a:p>
            <a:pPr algn="ctr"/>
            <a:r>
              <a:rPr lang="en-US" dirty="0"/>
              <a:t>(yes)         (no)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14B56EFC-B1AB-429B-C529-E12919994054}"/>
              </a:ext>
            </a:extLst>
          </p:cNvPr>
          <p:cNvSpPr/>
          <p:nvPr/>
        </p:nvSpPr>
        <p:spPr>
          <a:xfrm>
            <a:off x="9320169" y="5339593"/>
            <a:ext cx="2029814" cy="804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Heart Disease</a:t>
            </a:r>
          </a:p>
          <a:p>
            <a:pPr algn="ctr"/>
            <a:r>
              <a:rPr lang="en-US" dirty="0"/>
              <a:t>(yes)         (no)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67" name="Ink 1166">
                <a:extLst>
                  <a:ext uri="{FF2B5EF4-FFF2-40B4-BE49-F238E27FC236}">
                    <a16:creationId xmlns:a16="http://schemas.microsoft.com/office/drawing/2014/main" id="{9F0EF848-7A65-9C58-D49F-FAE93DC4DA03}"/>
                  </a:ext>
                </a:extLst>
              </p14:cNvPr>
              <p14:cNvContentPartPr/>
              <p14:nvPr/>
            </p14:nvContentPartPr>
            <p14:xfrm>
              <a:off x="4005857" y="1610914"/>
              <a:ext cx="360" cy="360"/>
            </p14:xfrm>
          </p:contentPart>
        </mc:Choice>
        <mc:Fallback>
          <p:pic>
            <p:nvPicPr>
              <p:cNvPr id="1167" name="Ink 1166">
                <a:extLst>
                  <a:ext uri="{FF2B5EF4-FFF2-40B4-BE49-F238E27FC236}">
                    <a16:creationId xmlns:a16="http://schemas.microsoft.com/office/drawing/2014/main" id="{9F0EF848-7A65-9C58-D49F-FAE93DC4DA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7217" y="160191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06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7C834-CB63-1AD1-8CB7-A17414D2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8BEBC5-7093-6252-F42C-FF5BA1A53589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DT: solved example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F878F5-0B50-A222-455F-B4CB9F6A3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201192"/>
              </p:ext>
            </p:extLst>
          </p:nvPr>
        </p:nvGraphicFramePr>
        <p:xfrm>
          <a:off x="736940" y="2114790"/>
          <a:ext cx="4869693" cy="3227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3231">
                  <a:extLst>
                    <a:ext uri="{9D8B030D-6E8A-4147-A177-3AD203B41FA5}">
                      <a16:colId xmlns:a16="http://schemas.microsoft.com/office/drawing/2014/main" val="43868530"/>
                    </a:ext>
                  </a:extLst>
                </a:gridCol>
                <a:gridCol w="1623231">
                  <a:extLst>
                    <a:ext uri="{9D8B030D-6E8A-4147-A177-3AD203B41FA5}">
                      <a16:colId xmlns:a16="http://schemas.microsoft.com/office/drawing/2014/main" val="1703860337"/>
                    </a:ext>
                  </a:extLst>
                </a:gridCol>
                <a:gridCol w="1623231">
                  <a:extLst>
                    <a:ext uri="{9D8B030D-6E8A-4147-A177-3AD203B41FA5}">
                      <a16:colId xmlns:a16="http://schemas.microsoft.com/office/drawing/2014/main" val="754103126"/>
                    </a:ext>
                  </a:extLst>
                </a:gridCol>
              </a:tblGrid>
              <a:tr h="502575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Anemia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Heart disease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412821"/>
                  </a:ext>
                </a:extLst>
              </a:tr>
              <a:tr h="52850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70088"/>
                  </a:ext>
                </a:extLst>
              </a:tr>
              <a:tr h="4446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481443"/>
                  </a:ext>
                </a:extLst>
              </a:tr>
              <a:tr h="570451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20953"/>
                  </a:ext>
                </a:extLst>
              </a:tr>
              <a:tr h="511729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988504"/>
                  </a:ext>
                </a:extLst>
              </a:tr>
              <a:tr h="669496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167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70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iguel  . Carreira-Perpi  n: The tree alternating optimisation (TAO)  algorithm">
            <a:extLst>
              <a:ext uri="{FF2B5EF4-FFF2-40B4-BE49-F238E27FC236}">
                <a16:creationId xmlns:a16="http://schemas.microsoft.com/office/drawing/2014/main" id="{0EAEAF22-8408-EE5A-639D-519DCC31A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2" y="2341432"/>
            <a:ext cx="5388370" cy="29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AAE3E56-214A-2293-D16C-D9660E9CC14F}"/>
              </a:ext>
            </a:extLst>
          </p:cNvPr>
          <p:cNvSpPr/>
          <p:nvPr/>
        </p:nvSpPr>
        <p:spPr>
          <a:xfrm>
            <a:off x="1745225" y="43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Geometrical Representation</a:t>
            </a:r>
          </a:p>
        </p:txBody>
      </p:sp>
      <p:pic>
        <p:nvPicPr>
          <p:cNvPr id="2052" name="Picture 4" descr="Decision Tree Horizontal Layout | BioRender Science Templates">
            <a:extLst>
              <a:ext uri="{FF2B5EF4-FFF2-40B4-BE49-F238E27FC236}">
                <a16:creationId xmlns:a16="http://schemas.microsoft.com/office/drawing/2014/main" id="{88125427-6637-9A54-DF4F-AB7A7F487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552" y="1532709"/>
            <a:ext cx="6288394" cy="440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7940694-4436-DDA6-4255-5FD486E5D59E}"/>
                  </a:ext>
                </a:extLst>
              </p14:cNvPr>
              <p14:cNvContentPartPr/>
              <p14:nvPr/>
            </p14:nvContentPartPr>
            <p14:xfrm>
              <a:off x="7314977" y="6896794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7940694-4436-DDA6-4255-5FD486E5D5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6337" y="688815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72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568D46-D461-0CAA-4E2A-451E990B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037" y="1185854"/>
            <a:ext cx="531398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of Decision Trees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to understand &amp; visualize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for feature scaling (not sensitive to normalization)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both numerical &amp; categorical data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for small datasets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648042-AE6C-5032-69EF-8342443E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037" y="2382561"/>
            <a:ext cx="643750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Prone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(too complex trees)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250FDE-D7D1-437D-AFB7-B4C2F45BC123}"/>
              </a:ext>
            </a:extLst>
          </p:cNvPr>
          <p:cNvSpPr/>
          <p:nvPr/>
        </p:nvSpPr>
        <p:spPr>
          <a:xfrm>
            <a:off x="1620320" y="241760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A2BF94-5973-67E5-ED26-B2CB152FB669}"/>
              </a:ext>
            </a:extLst>
          </p:cNvPr>
          <p:cNvSpPr txBox="1"/>
          <p:nvPr/>
        </p:nvSpPr>
        <p:spPr>
          <a:xfrm>
            <a:off x="3230880" y="3905405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Applications</a:t>
            </a:r>
          </a:p>
          <a:p>
            <a:pPr>
              <a:buNone/>
            </a:pPr>
            <a:r>
              <a:rPr lang="en-US" dirty="0"/>
              <a:t>📌 Medical diagnosis</a:t>
            </a:r>
            <a:br>
              <a:rPr lang="en-US" dirty="0"/>
            </a:br>
            <a:r>
              <a:rPr lang="en-US" dirty="0"/>
              <a:t>📌 Credit scoring</a:t>
            </a:r>
            <a:br>
              <a:rPr lang="en-US" dirty="0"/>
            </a:br>
            <a:r>
              <a:rPr lang="en-US" dirty="0"/>
              <a:t>📌 Fraud detection</a:t>
            </a:r>
            <a:br>
              <a:rPr lang="en-US" dirty="0"/>
            </a:br>
            <a:r>
              <a:rPr lang="en-US" dirty="0"/>
              <a:t>📌 Recommendation systems</a:t>
            </a:r>
            <a:br>
              <a:rPr lang="en-US" dirty="0"/>
            </a:br>
            <a:r>
              <a:rPr lang="en-US" dirty="0"/>
              <a:t>📌 Predicting customer churn</a:t>
            </a:r>
          </a:p>
        </p:txBody>
      </p:sp>
    </p:spTree>
    <p:extLst>
      <p:ext uri="{BB962C8B-B14F-4D97-AF65-F5344CB8AC3E}">
        <p14:creationId xmlns:p14="http://schemas.microsoft.com/office/powerpoint/2010/main" val="3448055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5E242-F56A-6A61-927B-ED0E4C57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006E0-A41A-2F51-8325-A6F06C95DA42}"/>
              </a:ext>
            </a:extLst>
          </p:cNvPr>
          <p:cNvSpPr/>
          <p:nvPr/>
        </p:nvSpPr>
        <p:spPr>
          <a:xfrm>
            <a:off x="1620320" y="241760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Code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766BB-52D3-2AF2-62D0-737F498587A5}"/>
              </a:ext>
            </a:extLst>
          </p:cNvPr>
          <p:cNvSpPr txBox="1"/>
          <p:nvPr/>
        </p:nvSpPr>
        <p:spPr>
          <a:xfrm>
            <a:off x="1109793" y="1788276"/>
            <a:ext cx="99724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from </a:t>
            </a:r>
            <a:r>
              <a:rPr lang="en-US" sz="2400" b="1" dirty="0" err="1"/>
              <a:t>sklearn.tree</a:t>
            </a:r>
            <a:r>
              <a:rPr lang="en-US" sz="2400" b="1" dirty="0"/>
              <a:t> import DecisionTreeClassifier</a:t>
            </a:r>
          </a:p>
          <a:p>
            <a:endParaRPr lang="en-US" sz="2400" b="1" dirty="0"/>
          </a:p>
          <a:p>
            <a:r>
              <a:rPr lang="en-US" sz="2400" b="1" dirty="0"/>
              <a:t># Create and train the Decision Tree</a:t>
            </a:r>
          </a:p>
          <a:p>
            <a:r>
              <a:rPr lang="en-US" sz="2400" b="1" dirty="0"/>
              <a:t>clf = DecisionTreeClassifier(criterion='</a:t>
            </a:r>
            <a:r>
              <a:rPr lang="en-US" sz="2400" b="1" dirty="0" err="1"/>
              <a:t>gini</a:t>
            </a:r>
            <a:r>
              <a:rPr lang="en-US" sz="2400" b="1" dirty="0"/>
              <a:t>', max_depth=3, random_state=42)</a:t>
            </a:r>
          </a:p>
          <a:p>
            <a:r>
              <a:rPr lang="en-US" sz="2400" b="1" dirty="0"/>
              <a:t>clf.fit(X_train, y_train)</a:t>
            </a:r>
          </a:p>
          <a:p>
            <a:endParaRPr lang="en-US" sz="2400" b="1" dirty="0"/>
          </a:p>
          <a:p>
            <a:r>
              <a:rPr lang="en-US" sz="2400" b="1" dirty="0"/>
              <a:t>prediction = clf.predict(X_test)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736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277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Decision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21</cp:revision>
  <dcterms:created xsi:type="dcterms:W3CDTF">2025-07-06T06:51:20Z</dcterms:created>
  <dcterms:modified xsi:type="dcterms:W3CDTF">2025-07-08T05:11:32Z</dcterms:modified>
</cp:coreProperties>
</file>