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4:49:29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7:5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8:5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04:50:0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3:41:1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4A33-EFDC-0CF1-08BB-91E47986E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578" y="-439359"/>
            <a:ext cx="10668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rial Black" panose="020B0A04020102020204" pitchFamily="34" charset="0"/>
              </a:rPr>
              <a:t>Random Forest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C38C7C-963F-B1B1-4D32-5F0C628BA29F}"/>
              </a:ext>
            </a:extLst>
          </p:cNvPr>
          <p:cNvSpPr/>
          <p:nvPr/>
        </p:nvSpPr>
        <p:spPr>
          <a:xfrm>
            <a:off x="2423588" y="2322871"/>
            <a:ext cx="7516762" cy="7044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1 Definition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96D22D-88C8-873D-7979-A510B16A40D4}"/>
              </a:ext>
            </a:extLst>
          </p:cNvPr>
          <p:cNvSpPr/>
          <p:nvPr/>
        </p:nvSpPr>
        <p:spPr>
          <a:xfrm>
            <a:off x="2423588" y="3173963"/>
            <a:ext cx="7516762" cy="704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/>
              <a:t>2 Solved equation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A9AFCE-5CC3-6E78-1C52-7B3CD98A875F}"/>
              </a:ext>
            </a:extLst>
          </p:cNvPr>
          <p:cNvSpPr/>
          <p:nvPr/>
        </p:nvSpPr>
        <p:spPr>
          <a:xfrm>
            <a:off x="2423588" y="4057985"/>
            <a:ext cx="7516762" cy="70449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3 Geometrical 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9F4BBC-4660-D1F3-FBD4-8C42311701AF}"/>
              </a:ext>
            </a:extLst>
          </p:cNvPr>
          <p:cNvSpPr/>
          <p:nvPr/>
        </p:nvSpPr>
        <p:spPr>
          <a:xfrm>
            <a:off x="2423588" y="4840407"/>
            <a:ext cx="7516762" cy="7044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4 Where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3F4D5C-E9E7-2DA2-E2AE-6B874C62DF6B}"/>
                  </a:ext>
                </a:extLst>
              </p14:cNvPr>
              <p14:cNvContentPartPr/>
              <p14:nvPr/>
            </p14:nvContentPartPr>
            <p14:xfrm>
              <a:off x="5274966" y="15786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3F4D5C-E9E7-2DA2-E2AE-6B874C62DF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0646" y="1574329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F77BA2-4E31-49AF-0EE0-0F436A99B3AD}"/>
              </a:ext>
            </a:extLst>
          </p:cNvPr>
          <p:cNvSpPr/>
          <p:nvPr/>
        </p:nvSpPr>
        <p:spPr>
          <a:xfrm>
            <a:off x="2423588" y="5704007"/>
            <a:ext cx="7516762" cy="7044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/>
              <a:t>5 Code Implementation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5FF03F-52DE-E698-98F9-BA5057A71360}"/>
                  </a:ext>
                </a:extLst>
              </p14:cNvPr>
              <p14:cNvContentPartPr/>
              <p14:nvPr/>
            </p14:nvContentPartPr>
            <p14:xfrm>
              <a:off x="1123808" y="214742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5FF03F-52DE-E698-98F9-BA5057A71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68" y="21384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Random Forest Algorithm?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14:cNvPr>
              <p14:cNvContentPartPr/>
              <p14:nvPr/>
            </p14:nvContentPartPr>
            <p14:xfrm>
              <a:off x="4724328" y="4474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5328" y="44654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utoShape 4" descr="Intro to Decision Trees: Why Use Them? – 365 Data Science">
            <a:extLst>
              <a:ext uri="{FF2B5EF4-FFF2-40B4-BE49-F238E27FC236}">
                <a16:creationId xmlns:a16="http://schemas.microsoft.com/office/drawing/2014/main" id="{EF2A4538-BA28-F2FE-EC36-64D78AAFD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37ACE-F556-7142-6800-8EF84501F96F}"/>
              </a:ext>
            </a:extLst>
          </p:cNvPr>
          <p:cNvSpPr txBox="1"/>
          <p:nvPr/>
        </p:nvSpPr>
        <p:spPr>
          <a:xfrm>
            <a:off x="515754" y="1398254"/>
            <a:ext cx="11465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Forest is an </a:t>
            </a:r>
            <a:r>
              <a:rPr lang="en-US" b="1" dirty="0"/>
              <a:t>ensemble learning algorithm</a:t>
            </a:r>
            <a:r>
              <a:rPr lang="en-US" dirty="0"/>
              <a:t> that builds multiple decision trees during training and merges their outputs (majority vote for classification, average for regression).</a:t>
            </a:r>
            <a:br>
              <a:rPr lang="en-US" dirty="0"/>
            </a:br>
            <a:r>
              <a:rPr lang="en-US" dirty="0"/>
              <a:t>It’s robust to overfitting, handles large datasets, and works well with both categorical and numerical data.</a:t>
            </a:r>
          </a:p>
        </p:txBody>
      </p:sp>
      <p:pic>
        <p:nvPicPr>
          <p:cNvPr id="1026" name="Picture 2" descr="012 Machine Learning - Introduction to Random Forest - Master Data Science  30.08.2022">
            <a:extLst>
              <a:ext uri="{FF2B5EF4-FFF2-40B4-BE49-F238E27FC236}">
                <a16:creationId xmlns:a16="http://schemas.microsoft.com/office/drawing/2014/main" id="{788B5448-DB58-6847-FFEE-BEAE8763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84" y="2265723"/>
            <a:ext cx="6110898" cy="45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EDB452-50A4-D977-7D4A-B7A7BE175EE3}"/>
              </a:ext>
            </a:extLst>
          </p:cNvPr>
          <p:cNvSpPr txBox="1"/>
          <p:nvPr/>
        </p:nvSpPr>
        <p:spPr>
          <a:xfrm>
            <a:off x="342306" y="3276600"/>
            <a:ext cx="45701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>
                <a:highlight>
                  <a:srgbClr val="FFFF00"/>
                </a:highlight>
              </a:rPr>
              <a:t>How Random Forest Works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Bootstrapping (Sampling):</a:t>
            </a:r>
            <a:r>
              <a:rPr lang="en-US" sz="1200" dirty="0"/>
              <a:t> Randomly select samples from the dataset (with replacement) to create multiple subsets.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Tree Building:</a:t>
            </a:r>
            <a:r>
              <a:rPr lang="en-US" sz="1200" dirty="0"/>
              <a:t> For each subset, build a decision tree but only consider a </a:t>
            </a:r>
            <a:r>
              <a:rPr lang="en-US" sz="1200" b="1" dirty="0"/>
              <a:t>random subset of features</a:t>
            </a:r>
            <a:r>
              <a:rPr lang="en-US" sz="1200" dirty="0"/>
              <a:t> at each split (feature bagging).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Aggregation: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For </a:t>
            </a:r>
            <a:r>
              <a:rPr lang="en-US" sz="1200" b="1" dirty="0"/>
              <a:t>classification</a:t>
            </a:r>
            <a:r>
              <a:rPr lang="en-US" sz="1200" dirty="0"/>
              <a:t>: take the </a:t>
            </a:r>
            <a:r>
              <a:rPr lang="en-US" sz="1200" b="1" dirty="0"/>
              <a:t>majority vote</a:t>
            </a:r>
            <a:r>
              <a:rPr lang="en-US" sz="1200" dirty="0"/>
              <a:t> from all trees.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For </a:t>
            </a:r>
            <a:r>
              <a:rPr lang="en-US" sz="1200" b="1" dirty="0"/>
              <a:t>regression</a:t>
            </a:r>
            <a:r>
              <a:rPr lang="en-US" sz="1200" dirty="0"/>
              <a:t>: take the </a:t>
            </a:r>
            <a:r>
              <a:rPr lang="en-US" sz="1200" b="1" dirty="0"/>
              <a:t>mean</a:t>
            </a:r>
            <a:r>
              <a:rPr lang="en-US" sz="1200" dirty="0"/>
              <a:t> prediction from all trees.</a:t>
            </a:r>
          </a:p>
        </p:txBody>
      </p:sp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C834-CB63-1AD1-8CB7-A17414D2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8BEBC5-7093-6252-F42C-FF5BA1A53589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DT: solved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0BDBF9-D44A-F77F-A7A4-6A1C23D0D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85790"/>
              </p:ext>
            </p:extLst>
          </p:nvPr>
        </p:nvGraphicFramePr>
        <p:xfrm>
          <a:off x="2162628" y="1837549"/>
          <a:ext cx="3063712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928">
                  <a:extLst>
                    <a:ext uri="{9D8B030D-6E8A-4147-A177-3AD203B41FA5}">
                      <a16:colId xmlns:a16="http://schemas.microsoft.com/office/drawing/2014/main" val="1712049296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3977313878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1818349057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4099538917"/>
                    </a:ext>
                  </a:extLst>
                </a:gridCol>
              </a:tblGrid>
              <a:tr h="253276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Atted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Perct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13752"/>
                  </a:ext>
                </a:extLst>
              </a:tr>
              <a:tr h="25327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30450"/>
                  </a:ext>
                </a:extLst>
              </a:tr>
              <a:tr h="253276">
                <a:tc>
                  <a:txBody>
                    <a:bodyPr/>
                    <a:lstStyle/>
                    <a:p>
                      <a:r>
                        <a:rPr lang="en-US" sz="1100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65480"/>
                  </a:ext>
                </a:extLst>
              </a:tr>
              <a:tr h="25327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50127"/>
                  </a:ext>
                </a:extLst>
              </a:tr>
              <a:tr h="25327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853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1197C86-5E73-32DB-08B9-4EB06F488528}"/>
              </a:ext>
            </a:extLst>
          </p:cNvPr>
          <p:cNvSpPr/>
          <p:nvPr/>
        </p:nvSpPr>
        <p:spPr>
          <a:xfrm>
            <a:off x="604007" y="1348281"/>
            <a:ext cx="2223083" cy="3798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586DE7-7DBE-8F7E-45B5-B3D09560D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91117"/>
              </p:ext>
            </p:extLst>
          </p:nvPr>
        </p:nvGraphicFramePr>
        <p:xfrm>
          <a:off x="2162628" y="3991233"/>
          <a:ext cx="3063712" cy="140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928">
                  <a:extLst>
                    <a:ext uri="{9D8B030D-6E8A-4147-A177-3AD203B41FA5}">
                      <a16:colId xmlns:a16="http://schemas.microsoft.com/office/drawing/2014/main" val="1712049296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3977313878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1818349057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4099538917"/>
                    </a:ext>
                  </a:extLst>
                </a:gridCol>
              </a:tblGrid>
              <a:tr h="280108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Atted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Perct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13752"/>
                  </a:ext>
                </a:extLst>
              </a:tr>
              <a:tr h="280108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30450"/>
                  </a:ext>
                </a:extLst>
              </a:tr>
              <a:tr h="280108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65480"/>
                  </a:ext>
                </a:extLst>
              </a:tr>
              <a:tr h="280108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50127"/>
                  </a:ext>
                </a:extLst>
              </a:tr>
              <a:tr h="280108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853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C074D2-2919-3237-A229-FC90131E10B8}"/>
              </a:ext>
            </a:extLst>
          </p:cNvPr>
          <p:cNvSpPr/>
          <p:nvPr/>
        </p:nvSpPr>
        <p:spPr>
          <a:xfrm>
            <a:off x="604007" y="3501965"/>
            <a:ext cx="2223083" cy="3798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475AC-02D9-054C-5758-AACEA72C9642}"/>
              </a:ext>
            </a:extLst>
          </p:cNvPr>
          <p:cNvSpPr/>
          <p:nvPr/>
        </p:nvSpPr>
        <p:spPr>
          <a:xfrm>
            <a:off x="604007" y="5509719"/>
            <a:ext cx="2223083" cy="3798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4BF7FA-C5B6-3181-0DCC-066CBA9DC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97184"/>
              </p:ext>
            </p:extLst>
          </p:nvPr>
        </p:nvGraphicFramePr>
        <p:xfrm>
          <a:off x="2162628" y="6007516"/>
          <a:ext cx="2297784" cy="560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928">
                  <a:extLst>
                    <a:ext uri="{9D8B030D-6E8A-4147-A177-3AD203B41FA5}">
                      <a16:colId xmlns:a16="http://schemas.microsoft.com/office/drawing/2014/main" val="1401048797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226460406"/>
                    </a:ext>
                  </a:extLst>
                </a:gridCol>
                <a:gridCol w="765928">
                  <a:extLst>
                    <a:ext uri="{9D8B030D-6E8A-4147-A177-3AD203B41FA5}">
                      <a16:colId xmlns:a16="http://schemas.microsoft.com/office/drawing/2014/main" val="1918720383"/>
                    </a:ext>
                  </a:extLst>
                </a:gridCol>
              </a:tblGrid>
              <a:tr h="280108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Atted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Perct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07837"/>
                  </a:ext>
                </a:extLst>
              </a:tr>
              <a:tr h="280108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379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49BD73D-A537-4D75-AA97-6326F16FF77B}"/>
              </a:ext>
            </a:extLst>
          </p:cNvPr>
          <p:cNvSpPr/>
          <p:nvPr/>
        </p:nvSpPr>
        <p:spPr>
          <a:xfrm>
            <a:off x="6344877" y="2017704"/>
            <a:ext cx="1241570" cy="379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35AD3A-E72B-FC97-6863-C5B1DE4A274F}"/>
              </a:ext>
            </a:extLst>
          </p:cNvPr>
          <p:cNvSpPr/>
          <p:nvPr/>
        </p:nvSpPr>
        <p:spPr>
          <a:xfrm>
            <a:off x="6042870" y="2616844"/>
            <a:ext cx="671119" cy="629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6DB08-4200-0EB4-A6D0-9127F35EE167}"/>
              </a:ext>
            </a:extLst>
          </p:cNvPr>
          <p:cNvCxnSpPr>
            <a:cxnSpLocks/>
          </p:cNvCxnSpPr>
          <p:nvPr/>
        </p:nvCxnSpPr>
        <p:spPr>
          <a:xfrm flipH="1">
            <a:off x="6378429" y="2397555"/>
            <a:ext cx="216717" cy="308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C249EC8-D823-74D5-24F9-4DB6E3D5499D}"/>
              </a:ext>
            </a:extLst>
          </p:cNvPr>
          <p:cNvSpPr/>
          <p:nvPr/>
        </p:nvSpPr>
        <p:spPr>
          <a:xfrm>
            <a:off x="7224323" y="2616844"/>
            <a:ext cx="671119" cy="629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615598-A24B-CA82-2EFD-CA6901AB12C1}"/>
              </a:ext>
            </a:extLst>
          </p:cNvPr>
          <p:cNvCxnSpPr>
            <a:cxnSpLocks/>
          </p:cNvCxnSpPr>
          <p:nvPr/>
        </p:nvCxnSpPr>
        <p:spPr>
          <a:xfrm>
            <a:off x="7288641" y="2349716"/>
            <a:ext cx="184557" cy="40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0CA342B-DAD5-EBB6-BF8E-C5D65AE3BD1A}"/>
              </a:ext>
            </a:extLst>
          </p:cNvPr>
          <p:cNvSpPr/>
          <p:nvPr/>
        </p:nvSpPr>
        <p:spPr>
          <a:xfrm>
            <a:off x="9142615" y="2017704"/>
            <a:ext cx="1241570" cy="379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Atted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1B9162-8B14-ECAE-65F9-BEE21096FFEB}"/>
              </a:ext>
            </a:extLst>
          </p:cNvPr>
          <p:cNvSpPr/>
          <p:nvPr/>
        </p:nvSpPr>
        <p:spPr>
          <a:xfrm>
            <a:off x="8840608" y="2616844"/>
            <a:ext cx="671119" cy="629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0464D0-1426-6FD5-689E-C2F001685B55}"/>
              </a:ext>
            </a:extLst>
          </p:cNvPr>
          <p:cNvCxnSpPr>
            <a:cxnSpLocks/>
          </p:cNvCxnSpPr>
          <p:nvPr/>
        </p:nvCxnSpPr>
        <p:spPr>
          <a:xfrm flipH="1">
            <a:off x="9176167" y="2397555"/>
            <a:ext cx="216717" cy="308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C563B8E-408E-B7DF-31B8-0E77FDB68842}"/>
              </a:ext>
            </a:extLst>
          </p:cNvPr>
          <p:cNvSpPr/>
          <p:nvPr/>
        </p:nvSpPr>
        <p:spPr>
          <a:xfrm>
            <a:off x="10022061" y="2616844"/>
            <a:ext cx="671119" cy="629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1B23A4-0E36-84D2-DCA7-C0A1D6A158E2}"/>
              </a:ext>
            </a:extLst>
          </p:cNvPr>
          <p:cNvCxnSpPr>
            <a:cxnSpLocks/>
          </p:cNvCxnSpPr>
          <p:nvPr/>
        </p:nvCxnSpPr>
        <p:spPr>
          <a:xfrm>
            <a:off x="10086379" y="2349716"/>
            <a:ext cx="184557" cy="40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5F1702-27E8-A6CA-CE16-7470CD62D4AE}"/>
              </a:ext>
            </a:extLst>
          </p:cNvPr>
          <p:cNvSpPr/>
          <p:nvPr/>
        </p:nvSpPr>
        <p:spPr>
          <a:xfrm>
            <a:off x="7773819" y="3991233"/>
            <a:ext cx="1241570" cy="379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F42F85-926E-FAE3-3875-BB5646364DCC}"/>
              </a:ext>
            </a:extLst>
          </p:cNvPr>
          <p:cNvSpPr/>
          <p:nvPr/>
        </p:nvSpPr>
        <p:spPr>
          <a:xfrm>
            <a:off x="7471812" y="4590373"/>
            <a:ext cx="671119" cy="629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90D365-626A-CB53-741E-A25E458C5D05}"/>
              </a:ext>
            </a:extLst>
          </p:cNvPr>
          <p:cNvCxnSpPr>
            <a:cxnSpLocks/>
          </p:cNvCxnSpPr>
          <p:nvPr/>
        </p:nvCxnSpPr>
        <p:spPr>
          <a:xfrm flipH="1">
            <a:off x="7807371" y="4371084"/>
            <a:ext cx="216717" cy="308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AF61681-29E3-78BE-3730-6DDB2482A140}"/>
              </a:ext>
            </a:extLst>
          </p:cNvPr>
          <p:cNvSpPr/>
          <p:nvPr/>
        </p:nvSpPr>
        <p:spPr>
          <a:xfrm>
            <a:off x="8653265" y="4590373"/>
            <a:ext cx="671119" cy="62917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9590E4-9954-0EAD-6091-A98925B57B3D}"/>
              </a:ext>
            </a:extLst>
          </p:cNvPr>
          <p:cNvCxnSpPr>
            <a:cxnSpLocks/>
          </p:cNvCxnSpPr>
          <p:nvPr/>
        </p:nvCxnSpPr>
        <p:spPr>
          <a:xfrm>
            <a:off x="8717583" y="4323245"/>
            <a:ext cx="184557" cy="404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907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AE3E56-214A-2293-D16C-D9660E9CC14F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Geometrical Representation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940694-4436-DDA6-4255-5FD486E5D59E}"/>
                  </a:ext>
                </a:extLst>
              </p14:cNvPr>
              <p14:cNvContentPartPr/>
              <p14:nvPr/>
            </p14:nvContentPartPr>
            <p14:xfrm>
              <a:off x="7314977" y="689679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940694-4436-DDA6-4255-5FD486E5D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6337" y="688815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3E80E97-AB8F-2DCF-E35D-41BAD678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84" y="1371277"/>
            <a:ext cx="9149232" cy="51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B03AC3-E012-6B1C-B77D-5DB879D7EDAF}"/>
                  </a:ext>
                </a:extLst>
              </p14:cNvPr>
              <p14:cNvContentPartPr/>
              <p14:nvPr/>
            </p14:nvContentPartPr>
            <p14:xfrm>
              <a:off x="1196280" y="28876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B03AC3-E012-6B1C-B77D-5DB879D7ED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7280" y="2878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50FDE-D7D1-437D-AFB7-B4C2F45BC123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9B990-EA5F-6D54-1A60-EA1C0559231B}"/>
              </a:ext>
            </a:extLst>
          </p:cNvPr>
          <p:cNvSpPr txBox="1"/>
          <p:nvPr/>
        </p:nvSpPr>
        <p:spPr>
          <a:xfrm>
            <a:off x="3005356" y="1828367"/>
            <a:ext cx="83574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sz="3200" dirty="0"/>
            </a:br>
            <a:r>
              <a:rPr lang="en-US" sz="3200" dirty="0"/>
              <a:t>✅ Credit scoring (fraud detection)</a:t>
            </a:r>
            <a:br>
              <a:rPr lang="en-US" sz="3200" dirty="0"/>
            </a:br>
            <a:r>
              <a:rPr lang="en-US" sz="3200" dirty="0"/>
              <a:t>✅ Stock market prediction</a:t>
            </a:r>
            <a:br>
              <a:rPr lang="en-US" sz="3200" dirty="0"/>
            </a:br>
            <a:r>
              <a:rPr lang="en-US" sz="3200" dirty="0"/>
              <a:t>✅ Image and text classification</a:t>
            </a:r>
            <a:br>
              <a:rPr lang="en-US" sz="3200" dirty="0"/>
            </a:br>
            <a:r>
              <a:rPr lang="en-US" sz="3200" dirty="0"/>
              <a:t>✅ Feature importance ranking</a:t>
            </a:r>
          </a:p>
        </p:txBody>
      </p:sp>
    </p:spTree>
    <p:extLst>
      <p:ext uri="{BB962C8B-B14F-4D97-AF65-F5344CB8AC3E}">
        <p14:creationId xmlns:p14="http://schemas.microsoft.com/office/powerpoint/2010/main" val="344805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E242-F56A-6A61-927B-ED0E4C57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006E0-A41A-2F51-8325-A6F06C95DA42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Code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766BB-52D3-2AF2-62D0-737F498587A5}"/>
              </a:ext>
            </a:extLst>
          </p:cNvPr>
          <p:cNvSpPr txBox="1"/>
          <p:nvPr/>
        </p:nvSpPr>
        <p:spPr>
          <a:xfrm>
            <a:off x="2099694" y="1536174"/>
            <a:ext cx="99724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#  Imports</a:t>
            </a:r>
          </a:p>
          <a:p>
            <a:r>
              <a:rPr lang="en-US" sz="2400" b="1" dirty="0"/>
              <a:t>from sklearn.ensemble import RandomForestClassifier</a:t>
            </a:r>
          </a:p>
          <a:p>
            <a:endParaRPr lang="en-US" sz="2400" b="1" dirty="0"/>
          </a:p>
          <a:p>
            <a:r>
              <a:rPr lang="en-US" sz="2400" b="1" dirty="0"/>
              <a:t>#  Model</a:t>
            </a:r>
          </a:p>
          <a:p>
            <a:r>
              <a:rPr lang="en-US" sz="2400" b="1" dirty="0"/>
              <a:t>rf = RandomForestClassifier(n_estimators=100, random_state=42)</a:t>
            </a:r>
          </a:p>
          <a:p>
            <a:r>
              <a:rPr lang="en-US" sz="2400" b="1" dirty="0" err="1"/>
              <a:t>rf.fit</a:t>
            </a:r>
            <a:r>
              <a:rPr lang="en-US" sz="2400" b="1" dirty="0"/>
              <a:t>(X_train, y_train)  # Training</a:t>
            </a:r>
          </a:p>
          <a:p>
            <a:endParaRPr lang="en-US" sz="2400" b="1" dirty="0"/>
          </a:p>
          <a:p>
            <a:r>
              <a:rPr lang="en-US" sz="2400" b="1" dirty="0"/>
              <a:t>#  Prediction</a:t>
            </a:r>
          </a:p>
          <a:p>
            <a:r>
              <a:rPr lang="en-US" sz="2400" b="1" dirty="0"/>
              <a:t>predictions = </a:t>
            </a:r>
            <a:r>
              <a:rPr lang="en-US" sz="2400" b="1" dirty="0" err="1"/>
              <a:t>rf.predict</a:t>
            </a:r>
            <a:r>
              <a:rPr lang="en-US" sz="2400" b="1" dirty="0"/>
              <a:t>(X_test)</a:t>
            </a:r>
          </a:p>
          <a:p>
            <a:r>
              <a:rPr lang="en-US" sz="2400" b="1" dirty="0"/>
              <a:t>print(predictions)</a:t>
            </a:r>
          </a:p>
        </p:txBody>
      </p:sp>
    </p:spTree>
    <p:extLst>
      <p:ext uri="{BB962C8B-B14F-4D97-AF65-F5344CB8AC3E}">
        <p14:creationId xmlns:p14="http://schemas.microsoft.com/office/powerpoint/2010/main" val="29373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299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22</cp:revision>
  <dcterms:created xsi:type="dcterms:W3CDTF">2025-07-06T06:51:20Z</dcterms:created>
  <dcterms:modified xsi:type="dcterms:W3CDTF">2025-07-09T03:47:53Z</dcterms:modified>
</cp:coreProperties>
</file>