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FFBF-9FB8-0347-F993-103435A069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60B19-04A4-12CA-02D4-EBD83F082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FFD30-268F-BA6B-3E5E-F5183A83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80A5C-9F2D-89CA-DD0E-BD778D2A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790A9-6BFF-81FE-E483-7F481AB0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0633E-28B9-5FB1-7AE8-395AB852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AE727-E99C-DB0A-BA43-7F16AB0D1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3A3B-72A8-1941-D1FD-0870F304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8A35F-5D25-D2B4-6E48-0D12C2A0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833D8-6750-18FE-295B-B2497FA0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19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848D8-E052-AF14-9819-2DF32B4498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14562-EF81-A3FA-7A71-87DF572A4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12D3F-4855-FFD4-B79C-23E8CCDB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B693E-2096-6B36-3429-D6F690F0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E7698-D7D4-98DB-674E-CE9E4A67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6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95C6-982B-F1C2-7B47-F569593EA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0F240-549A-3AA4-E098-14A9DCF9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472D-536B-28EE-A8F9-169F8A63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741C7-5886-0339-CE95-B67C0684B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C8440-B9C5-B9F6-803D-7A73F01D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0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B5AE-8C60-29A4-4741-EA8E4216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D950C-7552-940D-B7C0-F1D3F5815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B72F1-44DE-E45A-05D9-917DD07D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A6464-7967-7FF3-EB22-1326731E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94037-5D59-48B9-2F60-C77142E0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04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CC065-4096-1457-4507-7D76CF22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270DC-A905-0CBC-DF3A-E9D3C1214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905ED-5EA5-E384-8A9B-2146F5420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0B568-153A-473B-F762-C50C4AD06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FF869-F951-1378-6E6F-B1D1F10A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59E02-81AB-6736-6C11-6B110EA1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4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E422-DE25-FB3E-D602-6C30161E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26B15-5FFB-EE07-CB07-1E1C96FDF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E6509-0567-A84C-E852-CB3DE368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E46E5-6408-C3C0-73BD-96E8520F4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33C01-4EF5-4ADE-A391-5C679D18B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6B55D-79E3-09C6-A38B-F5FA6247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EB79C-1F1C-9814-0C54-32B58CAC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E9A22-C0DD-2A8B-02BD-C6F708C3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5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6E9C-98B1-EAA7-9913-DD10EB81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58F4B-CEA7-9252-8D2B-39F74033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AA27A-9100-266E-EC24-D45AB6C8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8EB69-6858-33A2-55AB-74A7827F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6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C1DA3-2825-D68F-E2F5-E98AA4AA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1994D7-299E-F97A-813C-89C53F951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2080E-1123-29F8-6D40-AF66A146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26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9086-32CB-B79F-0289-296BEC18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BA476-5738-509E-5942-D7ECC7E35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D3AC1-729E-26C2-C6CE-FCAA43100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594F1-C501-1713-3D1D-4FB9D85A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B3E38-B7A2-11F3-4932-5B276351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B2176-E390-5BAA-EE9A-DBA73FA91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91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7C59-72A5-7A02-0338-E19D652A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9D0DCC-9304-5251-FF08-09D87A055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55A4C-5EC8-141A-695D-A22141221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37C7A-F9B9-B0D1-1303-71BC1FD3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DB921-37F9-490C-BEA6-0E922E2A6ADD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A52B2-5060-4E8C-303D-5872BF2F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C233C-3162-8856-1DB6-9FF80D72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135F12-3AED-62C1-29A5-7D4352C6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F1F9B-87D6-6068-BEB4-9EEF5F5BE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1F099-B7DD-FC09-D9EB-527E802DF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DB921-37F9-490C-BEA6-0E922E2A6ADD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3F384-FAB0-1842-F7F4-0AADBED8F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F2F5B-A2CF-54AB-69FA-62FC8EED2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E136A-567D-4DD4-9604-EDCA1324E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7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54A33-EFDC-0CF1-08BB-91E47986E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3562" y="1214438"/>
            <a:ext cx="10668000" cy="2387600"/>
          </a:xfrm>
        </p:spPr>
        <p:txBody>
          <a:bodyPr>
            <a:normAutofit/>
          </a:bodyPr>
          <a:lstStyle/>
          <a:p>
            <a:r>
              <a:rPr lang="en-US" sz="8800" b="1" dirty="0"/>
              <a:t>ML algorithm Explained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6415A-9618-5082-7C21-DCEE284666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Course roadmap</a:t>
            </a:r>
          </a:p>
        </p:txBody>
      </p:sp>
    </p:spTree>
    <p:extLst>
      <p:ext uri="{BB962C8B-B14F-4D97-AF65-F5344CB8AC3E}">
        <p14:creationId xmlns:p14="http://schemas.microsoft.com/office/powerpoint/2010/main" val="366111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8F2C9C-8DC3-44A8-7ECF-541A1A1B19D7}"/>
              </a:ext>
            </a:extLst>
          </p:cNvPr>
          <p:cNvSpPr txBox="1"/>
          <p:nvPr/>
        </p:nvSpPr>
        <p:spPr>
          <a:xfrm>
            <a:off x="776748" y="1492044"/>
            <a:ext cx="108056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Welcome to this Machine Learning Algorithms playlist!</a:t>
            </a:r>
            <a:br>
              <a:rPr lang="en-US" sz="2400" b="1" dirty="0"/>
            </a:br>
            <a:r>
              <a:rPr lang="en-US" sz="2400" b="1" dirty="0"/>
              <a:t>Here I’ll cover all major ML algorithms step by step with real datasets and Python code.</a:t>
            </a:r>
          </a:p>
          <a:p>
            <a:pPr>
              <a:buNone/>
            </a:pPr>
            <a:r>
              <a:rPr lang="en-US" sz="2400" b="1" dirty="0"/>
              <a:t>We’ll explore: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1889E7-426D-B198-05BB-9C99E55D90D8}"/>
              </a:ext>
            </a:extLst>
          </p:cNvPr>
          <p:cNvSpPr/>
          <p:nvPr/>
        </p:nvSpPr>
        <p:spPr>
          <a:xfrm>
            <a:off x="1936955" y="353961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4400" b="1"/>
              <a:t>Start: What This Playlist Covers</a:t>
            </a:r>
            <a:endParaRPr lang="en-US" sz="4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CDB41-A3ED-CEF7-8BAC-22FBC8144ED0}"/>
              </a:ext>
            </a:extLst>
          </p:cNvPr>
          <p:cNvSpPr txBox="1"/>
          <p:nvPr/>
        </p:nvSpPr>
        <p:spPr>
          <a:xfrm>
            <a:off x="1120876" y="3393542"/>
            <a:ext cx="1107112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✅ Classification Models</a:t>
            </a:r>
            <a:br>
              <a:rPr lang="en-US" sz="2400" b="1" dirty="0"/>
            </a:br>
            <a:r>
              <a:rPr lang="en-US" sz="2400" b="1" dirty="0"/>
              <a:t>✅ Regression Models</a:t>
            </a:r>
            <a:br>
              <a:rPr lang="en-US" sz="2400" b="1" dirty="0"/>
            </a:br>
            <a:r>
              <a:rPr lang="en-US" sz="2400" b="1" dirty="0"/>
              <a:t>✅ NLP Algorithms (Standard ML)</a:t>
            </a:r>
            <a:br>
              <a:rPr lang="en-US" sz="2400" b="1" dirty="0"/>
            </a:br>
            <a:r>
              <a:rPr lang="en-US" sz="2400" b="1" dirty="0"/>
              <a:t>✅ Clustering &amp; Unsupervised Learning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This series is perfect if you want to master ML from basics to advanced — even if you’re a beginner.”</a:t>
            </a:r>
          </a:p>
        </p:txBody>
      </p:sp>
    </p:spTree>
    <p:extLst>
      <p:ext uri="{BB962C8B-B14F-4D97-AF65-F5344CB8AC3E}">
        <p14:creationId xmlns:p14="http://schemas.microsoft.com/office/powerpoint/2010/main" val="4081383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84DB9-AE87-452A-C00A-6E4A61CB5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680FC6-1152-13CA-45C6-DCD3CEA33AFD}"/>
              </a:ext>
            </a:extLst>
          </p:cNvPr>
          <p:cNvSpPr/>
          <p:nvPr/>
        </p:nvSpPr>
        <p:spPr>
          <a:xfrm>
            <a:off x="1936955" y="353961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5400" b="1" dirty="0"/>
              <a:t>Datasets You’ll Use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CBF79-9B87-C9CA-18DA-CF475A4C67E8}"/>
              </a:ext>
            </a:extLst>
          </p:cNvPr>
          <p:cNvSpPr txBox="1"/>
          <p:nvPr/>
        </p:nvSpPr>
        <p:spPr>
          <a:xfrm>
            <a:off x="7600336" y="35146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🛒 (Clustering)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3D748D-6FD7-6981-5553-730D0D757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790817"/>
              </p:ext>
            </p:extLst>
          </p:nvPr>
        </p:nvGraphicFramePr>
        <p:xfrm>
          <a:off x="1137265" y="2056865"/>
          <a:ext cx="4201652" cy="1338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413">
                  <a:extLst>
                    <a:ext uri="{9D8B030D-6E8A-4147-A177-3AD203B41FA5}">
                      <a16:colId xmlns:a16="http://schemas.microsoft.com/office/drawing/2014/main" val="2568690817"/>
                    </a:ext>
                  </a:extLst>
                </a:gridCol>
                <a:gridCol w="1050413">
                  <a:extLst>
                    <a:ext uri="{9D8B030D-6E8A-4147-A177-3AD203B41FA5}">
                      <a16:colId xmlns:a16="http://schemas.microsoft.com/office/drawing/2014/main" val="362376840"/>
                    </a:ext>
                  </a:extLst>
                </a:gridCol>
                <a:gridCol w="1050413">
                  <a:extLst>
                    <a:ext uri="{9D8B030D-6E8A-4147-A177-3AD203B41FA5}">
                      <a16:colId xmlns:a16="http://schemas.microsoft.com/office/drawing/2014/main" val="4158814811"/>
                    </a:ext>
                  </a:extLst>
                </a:gridCol>
                <a:gridCol w="1050413">
                  <a:extLst>
                    <a:ext uri="{9D8B030D-6E8A-4147-A177-3AD203B41FA5}">
                      <a16:colId xmlns:a16="http://schemas.microsoft.com/office/drawing/2014/main" val="3565478207"/>
                    </a:ext>
                  </a:extLst>
                </a:gridCol>
              </a:tblGrid>
              <a:tr h="446051">
                <a:tc>
                  <a:txBody>
                    <a:bodyPr/>
                    <a:lstStyle/>
                    <a:p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483877"/>
                  </a:ext>
                </a:extLst>
              </a:tr>
              <a:tr h="446051"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5000 </a:t>
                      </a:r>
                      <a:r>
                        <a:rPr lang="en-US" sz="1400" dirty="0" err="1"/>
                        <a:t>usd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(happy)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746725"/>
                  </a:ext>
                </a:extLst>
              </a:tr>
              <a:tr h="446051">
                <a:tc>
                  <a:txBody>
                    <a:bodyPr/>
                    <a:lstStyle/>
                    <a:p>
                      <a:r>
                        <a:rPr lang="en-US" sz="1400" dirty="0"/>
                        <a:t>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 </a:t>
                      </a:r>
                      <a:r>
                        <a:rPr lang="en-US" sz="1400" dirty="0" err="1"/>
                        <a:t>usd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 (not)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8468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63078E4-8C39-6062-A2C8-A509E5F11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740445"/>
              </p:ext>
            </p:extLst>
          </p:nvPr>
        </p:nvGraphicFramePr>
        <p:xfrm>
          <a:off x="6520426" y="2056864"/>
          <a:ext cx="4201652" cy="1338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413">
                  <a:extLst>
                    <a:ext uri="{9D8B030D-6E8A-4147-A177-3AD203B41FA5}">
                      <a16:colId xmlns:a16="http://schemas.microsoft.com/office/drawing/2014/main" val="2568690817"/>
                    </a:ext>
                  </a:extLst>
                </a:gridCol>
                <a:gridCol w="1050413">
                  <a:extLst>
                    <a:ext uri="{9D8B030D-6E8A-4147-A177-3AD203B41FA5}">
                      <a16:colId xmlns:a16="http://schemas.microsoft.com/office/drawing/2014/main" val="362376840"/>
                    </a:ext>
                  </a:extLst>
                </a:gridCol>
                <a:gridCol w="1050413">
                  <a:extLst>
                    <a:ext uri="{9D8B030D-6E8A-4147-A177-3AD203B41FA5}">
                      <a16:colId xmlns:a16="http://schemas.microsoft.com/office/drawing/2014/main" val="4158814811"/>
                    </a:ext>
                  </a:extLst>
                </a:gridCol>
                <a:gridCol w="1050413">
                  <a:extLst>
                    <a:ext uri="{9D8B030D-6E8A-4147-A177-3AD203B41FA5}">
                      <a16:colId xmlns:a16="http://schemas.microsoft.com/office/drawing/2014/main" val="3565478207"/>
                    </a:ext>
                  </a:extLst>
                </a:gridCol>
              </a:tblGrid>
              <a:tr h="446051">
                <a:tc>
                  <a:txBody>
                    <a:bodyPr/>
                    <a:lstStyle/>
                    <a:p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H/year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483877"/>
                  </a:ext>
                </a:extLst>
              </a:tr>
              <a:tr h="446051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4000 </a:t>
                      </a:r>
                      <a:r>
                        <a:rPr lang="en-US" sz="1400" dirty="0" err="1"/>
                        <a:t>usd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746725"/>
                  </a:ext>
                </a:extLst>
              </a:tr>
              <a:tr h="446051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10000 </a:t>
                      </a:r>
                      <a:r>
                        <a:rPr lang="en-US" sz="1400" dirty="0" err="1"/>
                        <a:t>usd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8468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37B670F-5419-222D-7EF7-EFD403D0BEF9}"/>
              </a:ext>
            </a:extLst>
          </p:cNvPr>
          <p:cNvSpPr txBox="1"/>
          <p:nvPr/>
        </p:nvSpPr>
        <p:spPr>
          <a:xfrm>
            <a:off x="1936955" y="15886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🌸 (Classification)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E3D681-61D0-B70D-3D65-82049E5FA5A1}"/>
              </a:ext>
            </a:extLst>
          </p:cNvPr>
          <p:cNvSpPr txBox="1"/>
          <p:nvPr/>
        </p:nvSpPr>
        <p:spPr>
          <a:xfrm>
            <a:off x="7521678" y="15019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🏡 (Regression)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702CEC-6311-F0B9-C0DF-4EAA5699F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852661"/>
              </p:ext>
            </p:extLst>
          </p:nvPr>
        </p:nvGraphicFramePr>
        <p:xfrm>
          <a:off x="1137265" y="3929909"/>
          <a:ext cx="4122994" cy="1338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568690817"/>
                    </a:ext>
                  </a:extLst>
                </a:gridCol>
                <a:gridCol w="1278194">
                  <a:extLst>
                    <a:ext uri="{9D8B030D-6E8A-4147-A177-3AD203B41FA5}">
                      <a16:colId xmlns:a16="http://schemas.microsoft.com/office/drawing/2014/main" val="3565478207"/>
                    </a:ext>
                  </a:extLst>
                </a:gridCol>
              </a:tblGrid>
              <a:tr h="446051">
                <a:tc>
                  <a:txBody>
                    <a:bodyPr/>
                    <a:lstStyle/>
                    <a:p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Text / comment /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483877"/>
                  </a:ext>
                </a:extLst>
              </a:tr>
              <a:tr h="446051">
                <a:tc>
                  <a:txBody>
                    <a:bodyPr/>
                    <a:lstStyle/>
                    <a:p>
                      <a:r>
                        <a:rPr lang="en-US" sz="1400" dirty="0"/>
                        <a:t>The product was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746725"/>
                  </a:ext>
                </a:extLst>
              </a:tr>
              <a:tr h="446051">
                <a:tc>
                  <a:txBody>
                    <a:bodyPr/>
                    <a:lstStyle/>
                    <a:p>
                      <a:r>
                        <a:rPr lang="en-US" sz="1400" dirty="0"/>
                        <a:t>It was bad, not as per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8468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4EE85C7-CCA8-2EA6-6BB6-9675DFD9065B}"/>
              </a:ext>
            </a:extLst>
          </p:cNvPr>
          <p:cNvSpPr txBox="1"/>
          <p:nvPr/>
        </p:nvSpPr>
        <p:spPr>
          <a:xfrm>
            <a:off x="2212259" y="3468809"/>
            <a:ext cx="6671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📱 (NLP)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AC226C2-9903-6E98-44FA-A275061A1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536285"/>
              </p:ext>
            </p:extLst>
          </p:nvPr>
        </p:nvGraphicFramePr>
        <p:xfrm>
          <a:off x="6520426" y="3981001"/>
          <a:ext cx="4201652" cy="1338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413">
                  <a:extLst>
                    <a:ext uri="{9D8B030D-6E8A-4147-A177-3AD203B41FA5}">
                      <a16:colId xmlns:a16="http://schemas.microsoft.com/office/drawing/2014/main" val="2568690817"/>
                    </a:ext>
                  </a:extLst>
                </a:gridCol>
                <a:gridCol w="1050413">
                  <a:extLst>
                    <a:ext uri="{9D8B030D-6E8A-4147-A177-3AD203B41FA5}">
                      <a16:colId xmlns:a16="http://schemas.microsoft.com/office/drawing/2014/main" val="362376840"/>
                    </a:ext>
                  </a:extLst>
                </a:gridCol>
                <a:gridCol w="1050413">
                  <a:extLst>
                    <a:ext uri="{9D8B030D-6E8A-4147-A177-3AD203B41FA5}">
                      <a16:colId xmlns:a16="http://schemas.microsoft.com/office/drawing/2014/main" val="4158814811"/>
                    </a:ext>
                  </a:extLst>
                </a:gridCol>
                <a:gridCol w="1050413">
                  <a:extLst>
                    <a:ext uri="{9D8B030D-6E8A-4147-A177-3AD203B41FA5}">
                      <a16:colId xmlns:a16="http://schemas.microsoft.com/office/drawing/2014/main" val="3565478207"/>
                    </a:ext>
                  </a:extLst>
                </a:gridCol>
              </a:tblGrid>
              <a:tr h="446051">
                <a:tc>
                  <a:txBody>
                    <a:bodyPr/>
                    <a:lstStyle/>
                    <a:p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Batter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highlight>
                            <a:srgbClr val="FFFF00"/>
                          </a:highlight>
                        </a:rPr>
                        <a:t>Clusters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483877"/>
                  </a:ext>
                </a:extLst>
              </a:tr>
              <a:tr h="446051">
                <a:tc>
                  <a:txBody>
                    <a:bodyPr/>
                    <a:lstStyle/>
                    <a:p>
                      <a:r>
                        <a:rPr lang="en-US" sz="1400" dirty="0"/>
                        <a:t>Oppo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 </a:t>
                      </a:r>
                      <a:r>
                        <a:rPr lang="en-US" sz="1400" dirty="0" err="1"/>
                        <a:t>gb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746725"/>
                  </a:ext>
                </a:extLst>
              </a:tr>
              <a:tr h="446051">
                <a:tc>
                  <a:txBody>
                    <a:bodyPr/>
                    <a:lstStyle/>
                    <a:p>
                      <a:r>
                        <a:rPr lang="en-US" sz="1400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 </a:t>
                      </a:r>
                      <a:r>
                        <a:rPr lang="en-US" sz="1400" dirty="0" err="1"/>
                        <a:t>gb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884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94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A56AF-8529-545F-7389-DCC9B8752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59B746C-3265-B257-13FD-4DC1BDA0C0C4}"/>
              </a:ext>
            </a:extLst>
          </p:cNvPr>
          <p:cNvSpPr/>
          <p:nvPr/>
        </p:nvSpPr>
        <p:spPr>
          <a:xfrm>
            <a:off x="1936955" y="353961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5400" b="1" dirty="0"/>
              <a:t>Classification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3303F-9C51-2058-5ABE-E2C21378FDAC}"/>
              </a:ext>
            </a:extLst>
          </p:cNvPr>
          <p:cNvSpPr txBox="1"/>
          <p:nvPr/>
        </p:nvSpPr>
        <p:spPr>
          <a:xfrm>
            <a:off x="1543664" y="1370184"/>
            <a:ext cx="98125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 </a:t>
            </a:r>
            <a:r>
              <a:rPr lang="en-US" sz="2000" b="1" i="1" dirty="0"/>
              <a:t>“For classification problems, we’ll cover these algorithms:”</a:t>
            </a:r>
            <a:endParaRPr lang="en-US" sz="2000" b="1" dirty="0"/>
          </a:p>
          <a:p>
            <a:pPr>
              <a:buFont typeface="+mj-lt"/>
              <a:buAutoNum type="arabicPeriod"/>
            </a:pPr>
            <a:r>
              <a:rPr lang="en-US" sz="2800" b="1" dirty="0"/>
              <a:t>Logistic Regression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K-Nearest Neighbors (KNN)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Decision Tree Classifier 🌳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Random Forest Classifier 🌲🌲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Support Vector Machines (SVM)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Naive Bayes 📈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Gradient Boosting (XGBoost, LightGBM) ⚡</a:t>
            </a:r>
          </a:p>
          <a:p>
            <a:endParaRPr lang="en-US" sz="2800" b="1" dirty="0"/>
          </a:p>
          <a:p>
            <a:pPr>
              <a:buNone/>
            </a:pPr>
            <a:r>
              <a:rPr lang="en-US" sz="2800" b="1" dirty="0">
                <a:highlight>
                  <a:srgbClr val="FFFF00"/>
                </a:highlight>
              </a:rPr>
              <a:t>Use Cases: </a:t>
            </a:r>
            <a:r>
              <a:rPr lang="en-US" sz="2800" b="1" dirty="0"/>
              <a:t>Spam Detection, Disease Prediction, Customer Churn.</a:t>
            </a:r>
          </a:p>
        </p:txBody>
      </p:sp>
    </p:spTree>
    <p:extLst>
      <p:ext uri="{BB962C8B-B14F-4D97-AF65-F5344CB8AC3E}">
        <p14:creationId xmlns:p14="http://schemas.microsoft.com/office/powerpoint/2010/main" val="382331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310F7-5320-D324-102E-048D13C3D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28209A-06BD-D20C-C208-5177291B3F4A}"/>
              </a:ext>
            </a:extLst>
          </p:cNvPr>
          <p:cNvSpPr/>
          <p:nvPr/>
        </p:nvSpPr>
        <p:spPr>
          <a:xfrm>
            <a:off x="1936955" y="353961"/>
            <a:ext cx="8357419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5400" b="1" dirty="0"/>
              <a:t>Regression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30C2D-AFBA-677B-AA1A-5791FA1C26DE}"/>
              </a:ext>
            </a:extLst>
          </p:cNvPr>
          <p:cNvSpPr txBox="1"/>
          <p:nvPr/>
        </p:nvSpPr>
        <p:spPr>
          <a:xfrm>
            <a:off x="2310580" y="1813173"/>
            <a:ext cx="835741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/>
              <a:t>“For predicting continuous values, we’ll explore regression algorithms:”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sz="2800" b="1" dirty="0"/>
              <a:t>Linear Regression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Polynomial Regression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Ridge &amp; Lasso Regression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Decision Tree Regressor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Random Forest Regressor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Support Vector Regression (SVR)</a:t>
            </a:r>
          </a:p>
          <a:p>
            <a:pPr>
              <a:buNone/>
            </a:pPr>
            <a:r>
              <a:rPr lang="en-US" dirty="0"/>
              <a:t>Use Cases: House Price Prediction, Stock Market Forecasting.</a:t>
            </a:r>
          </a:p>
        </p:txBody>
      </p:sp>
    </p:spTree>
    <p:extLst>
      <p:ext uri="{BB962C8B-B14F-4D97-AF65-F5344CB8AC3E}">
        <p14:creationId xmlns:p14="http://schemas.microsoft.com/office/powerpoint/2010/main" val="908412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84C26-6B63-672A-C630-598BF5D1D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25DAF0-1F99-CEC5-0A0D-92D38C4305CE}"/>
              </a:ext>
            </a:extLst>
          </p:cNvPr>
          <p:cNvSpPr/>
          <p:nvPr/>
        </p:nvSpPr>
        <p:spPr>
          <a:xfrm>
            <a:off x="1936955" y="353961"/>
            <a:ext cx="9330813" cy="80624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5400" b="1" dirty="0"/>
              <a:t> NLP Algorithms (Standard ML)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A2E614-2C8C-883B-612C-0555B3854698}"/>
              </a:ext>
            </a:extLst>
          </p:cNvPr>
          <p:cNvSpPr txBox="1"/>
          <p:nvPr/>
        </p:nvSpPr>
        <p:spPr>
          <a:xfrm>
            <a:off x="2074606" y="2160157"/>
            <a:ext cx="90555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 </a:t>
            </a:r>
            <a:r>
              <a:rPr lang="en-US" b="1" i="1" dirty="0"/>
              <a:t>“For Natural Language Processing, I’ll cover classic ML models like:”</a:t>
            </a:r>
            <a:endParaRPr lang="en-US" b="1" dirty="0"/>
          </a:p>
          <a:p>
            <a:pPr>
              <a:buFont typeface="+mj-lt"/>
              <a:buAutoNum type="arabicPeriod"/>
            </a:pPr>
            <a:r>
              <a:rPr lang="en-US" sz="2800" b="1" dirty="0"/>
              <a:t>TF-IDF + Logistic Regression (Sentiment Analysis)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CountVectorizer + Naive Bayes (Spam Detection)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SVM for Text Classification</a:t>
            </a:r>
          </a:p>
          <a:p>
            <a:pPr>
              <a:buNone/>
            </a:pPr>
            <a:r>
              <a:rPr lang="en-US" b="1" dirty="0"/>
              <a:t>Datasets: SMS Spam, IMDB Reviews.</a:t>
            </a:r>
          </a:p>
        </p:txBody>
      </p:sp>
    </p:spTree>
    <p:extLst>
      <p:ext uri="{BB962C8B-B14F-4D97-AF65-F5344CB8AC3E}">
        <p14:creationId xmlns:p14="http://schemas.microsoft.com/office/powerpoint/2010/main" val="339491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F4D4E-C4C2-C26A-CE8D-94FC5A727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276B45-74D3-AD7C-BC84-1A2019845134}"/>
              </a:ext>
            </a:extLst>
          </p:cNvPr>
          <p:cNvSpPr/>
          <p:nvPr/>
        </p:nvSpPr>
        <p:spPr>
          <a:xfrm>
            <a:off x="1219200" y="422787"/>
            <a:ext cx="10038735" cy="1120878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4800" b="1" dirty="0"/>
              <a:t>Unsupervised Learning &amp; Clustering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5209F-5179-C9B8-4DB7-31CAB45CA5ED}"/>
              </a:ext>
            </a:extLst>
          </p:cNvPr>
          <p:cNvSpPr txBox="1"/>
          <p:nvPr/>
        </p:nvSpPr>
        <p:spPr>
          <a:xfrm>
            <a:off x="2487561" y="2105561"/>
            <a:ext cx="8042788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/>
              <a:t>“We’ll also dive into unsupervised learning algorithms for clustering and dimensionality reduction:”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sz="2800" b="1" dirty="0"/>
              <a:t>K-Means Clustering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Hierarchical Clustering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DBSCAN</a:t>
            </a:r>
          </a:p>
          <a:p>
            <a:pPr>
              <a:buFont typeface="+mj-lt"/>
              <a:buAutoNum type="arabicPeriod"/>
            </a:pPr>
            <a:r>
              <a:rPr lang="en-US" sz="2800" b="1" dirty="0"/>
              <a:t>PCA (Principal Component Analysis)</a:t>
            </a:r>
          </a:p>
          <a:p>
            <a:pPr>
              <a:buNone/>
            </a:pPr>
            <a:r>
              <a:rPr lang="en-US" dirty="0"/>
              <a:t>Use Cases: Customer Segmentation, Anomaly Detection.</a:t>
            </a:r>
          </a:p>
        </p:txBody>
      </p:sp>
    </p:spTree>
    <p:extLst>
      <p:ext uri="{BB962C8B-B14F-4D97-AF65-F5344CB8AC3E}">
        <p14:creationId xmlns:p14="http://schemas.microsoft.com/office/powerpoint/2010/main" val="922425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357</Words>
  <Application>Microsoft Office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ML algorithm Explained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Noor Saeed</dc:creator>
  <cp:lastModifiedBy>Noor Saeed</cp:lastModifiedBy>
  <cp:revision>7</cp:revision>
  <dcterms:created xsi:type="dcterms:W3CDTF">2025-07-06T06:51:20Z</dcterms:created>
  <dcterms:modified xsi:type="dcterms:W3CDTF">2025-07-06T07:05:42Z</dcterms:modified>
</cp:coreProperties>
</file>