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8"/>
  </p:notesMasterIdLst>
  <p:sldIdLst>
    <p:sldId id="773" r:id="rId6"/>
    <p:sldId id="807" r:id="rId7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20" r:id="rId18"/>
    <p:sldId id="817" r:id="rId19"/>
    <p:sldId id="822" r:id="rId20"/>
    <p:sldId id="819" r:id="rId21"/>
    <p:sldId id="821" r:id="rId22"/>
    <p:sldId id="800" r:id="rId23"/>
  </p:sldIdLst>
  <p:sldSz cx="1219644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2" d="100"/>
          <a:sy n="62" d="100"/>
        </p:scale>
        <p:origin x="-912" y="-72"/>
      </p:cViewPr>
      <p:guideLst>
        <p:guide orient="horz" pos="2167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5F562C6-D8B0-4095-A25E-D9CE9D7EFE15}" type="datetimeFigureOut">
              <a:rPr lang="zh-CN" altLang="en-US"/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15CCFDF2-94A1-4937-AF51-3EDE4104F6F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6" Type="http://schemas.openxmlformats.org/officeDocument/2006/relationships/theme" Target="../theme/theme4.xml"/><Relationship Id="rId25" Type="http://schemas.openxmlformats.org/officeDocument/2006/relationships/image" Target="../media/image16.png"/><Relationship Id="rId24" Type="http://schemas.openxmlformats.org/officeDocument/2006/relationships/image" Target="../media/image15.png"/><Relationship Id="rId23" Type="http://schemas.openxmlformats.org/officeDocument/2006/relationships/image" Target="../media/image14.png"/><Relationship Id="rId22" Type="http://schemas.openxmlformats.org/officeDocument/2006/relationships/image" Target="../media/image13.png"/><Relationship Id="rId21" Type="http://schemas.openxmlformats.org/officeDocument/2006/relationships/image" Target="../media/image12.png"/><Relationship Id="rId20" Type="http://schemas.openxmlformats.org/officeDocument/2006/relationships/image" Target="../media/image11.png"/><Relationship Id="rId2" Type="http://schemas.openxmlformats.org/officeDocument/2006/relationships/slideLayout" Target="../slideLayouts/slideLayout35.xml"/><Relationship Id="rId19" Type="http://schemas.openxmlformats.org/officeDocument/2006/relationships/image" Target="../media/image10.png"/><Relationship Id="rId18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10975" y="6410325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F46562-68BC-4166-AFD2-089BC8F1B198}" type="slidenum">
              <a:rPr lang="zh-CN" altLang="en-US" sz="1600">
                <a:solidFill>
                  <a:schemeClr val="accent2"/>
                </a:solidFill>
              </a:rPr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41058" y="1389380"/>
            <a:ext cx="107283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对王之王</a:t>
            </a:r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对穿</a:t>
            </a:r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肠</a:t>
            </a:r>
            <a:endParaRPr lang="zh-CN" altLang="en-US"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7173" name="TextBox 34"/>
          <p:cNvSpPr txBox="1">
            <a:spLocks noChangeArrowheads="1"/>
          </p:cNvSpPr>
          <p:nvPr/>
        </p:nvSpPr>
        <p:spPr bwMode="auto">
          <a:xfrm>
            <a:off x="3897313" y="2840673"/>
            <a:ext cx="44005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1712</a:t>
            </a:r>
            <a:endParaRPr lang="en-US" altLang="zh-CN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TextBox 35"/>
          <p:cNvSpPr txBox="1">
            <a:spLocks noChangeArrowheads="1"/>
          </p:cNvSpPr>
          <p:nvPr/>
        </p:nvSpPr>
        <p:spPr bwMode="auto">
          <a:xfrm>
            <a:off x="4698048" y="3719513"/>
            <a:ext cx="287178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作死小分队</a:t>
            </a:r>
            <a:endParaRPr lang="zh-CN" altLang="en-US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TextBox 43"/>
          <p:cNvSpPr txBox="1">
            <a:spLocks noChangeArrowheads="1"/>
          </p:cNvSpPr>
          <p:nvPr/>
        </p:nvSpPr>
        <p:spPr bwMode="auto">
          <a:xfrm>
            <a:off x="4401185" y="4660265"/>
            <a:ext cx="346646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谢国庆 梁志湖 马艺芳</a:t>
            </a: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梁乐国 王洪尉</a:t>
            </a:r>
            <a:endParaRPr lang="zh-CN" altLang="en-US" sz="1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4" grpId="0" autoUpdateAnimBg="0"/>
      <p:bldP spid="7176" grpId="0" autoUpdateAnimBg="0"/>
      <p:bldP spid="7181" grpId="0" bldLvl="0" animBg="1" autoUpdateAnimBg="0"/>
      <p:bldP spid="718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604770" cy="783590"/>
            <a:chOff x="673" y="172"/>
            <a:chExt cx="4102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2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源码分析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8045" y="534162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源码目录结构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266565" y="841375"/>
            <a:ext cx="8026400" cy="5418455"/>
            <a:chOff x="5393" y="1557"/>
            <a:chExt cx="12640" cy="8533"/>
          </a:xfrm>
        </p:grpSpPr>
        <p:sp>
          <p:nvSpPr>
            <p:cNvPr id="12292" name="Line 5"/>
            <p:cNvSpPr>
              <a:spLocks noChangeShapeType="1"/>
            </p:cNvSpPr>
            <p:nvPr/>
          </p:nvSpPr>
          <p:spPr bwMode="auto">
            <a:xfrm>
              <a:off x="5575" y="1805"/>
              <a:ext cx="0" cy="828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" name="Oval 6"/>
            <p:cNvSpPr>
              <a:spLocks noChangeArrowheads="1"/>
            </p:cNvSpPr>
            <p:nvPr/>
          </p:nvSpPr>
          <p:spPr bwMode="auto">
            <a:xfrm>
              <a:off x="5393" y="1685"/>
              <a:ext cx="347" cy="330"/>
            </a:xfrm>
            <a:prstGeom prst="ellipse">
              <a:avLst/>
            </a:prstGeom>
            <a:solidFill>
              <a:schemeClr val="tx1"/>
            </a:solidFill>
            <a:ln w="7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4" name="Oval 7"/>
            <p:cNvSpPr>
              <a:spLocks noChangeArrowheads="1"/>
            </p:cNvSpPr>
            <p:nvPr/>
          </p:nvSpPr>
          <p:spPr bwMode="auto">
            <a:xfrm>
              <a:off x="5393" y="3232"/>
              <a:ext cx="347" cy="330"/>
            </a:xfrm>
            <a:prstGeom prst="ellipse">
              <a:avLst/>
            </a:prstGeom>
            <a:solidFill>
              <a:schemeClr val="tx1"/>
            </a:solidFill>
            <a:ln w="7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Oval 8"/>
            <p:cNvSpPr>
              <a:spLocks noChangeArrowheads="1"/>
            </p:cNvSpPr>
            <p:nvPr/>
          </p:nvSpPr>
          <p:spPr bwMode="auto">
            <a:xfrm>
              <a:off x="5393" y="4557"/>
              <a:ext cx="347" cy="330"/>
            </a:xfrm>
            <a:prstGeom prst="ellipse">
              <a:avLst/>
            </a:prstGeom>
            <a:solidFill>
              <a:schemeClr val="tx1"/>
            </a:solidFill>
            <a:ln w="7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Oval 9"/>
            <p:cNvSpPr>
              <a:spLocks noChangeArrowheads="1"/>
            </p:cNvSpPr>
            <p:nvPr/>
          </p:nvSpPr>
          <p:spPr bwMode="auto">
            <a:xfrm>
              <a:off x="5393" y="5900"/>
              <a:ext cx="347" cy="327"/>
            </a:xfrm>
            <a:prstGeom prst="ellipse">
              <a:avLst/>
            </a:prstGeom>
            <a:solidFill>
              <a:schemeClr val="tx1"/>
            </a:solidFill>
            <a:ln w="7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5393" y="7367"/>
              <a:ext cx="347" cy="328"/>
            </a:xfrm>
            <a:prstGeom prst="ellipse">
              <a:avLst/>
            </a:prstGeom>
            <a:solidFill>
              <a:schemeClr val="tx1"/>
            </a:solidFill>
            <a:ln w="7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5393" y="8707"/>
              <a:ext cx="347" cy="330"/>
            </a:xfrm>
            <a:prstGeom prst="ellipse">
              <a:avLst/>
            </a:prstGeom>
            <a:solidFill>
              <a:schemeClr val="tx1"/>
            </a:solidFill>
            <a:ln w="7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TextBox 10"/>
            <p:cNvSpPr txBox="1">
              <a:spLocks noChangeArrowheads="1"/>
            </p:cNvSpPr>
            <p:nvPr/>
          </p:nvSpPr>
          <p:spPr bwMode="auto">
            <a:xfrm>
              <a:off x="5965" y="1557"/>
              <a:ext cx="162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bleu.py</a:t>
              </a:r>
              <a:endPara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0" name="TextBox 11"/>
            <p:cNvSpPr txBox="1">
              <a:spLocks noChangeArrowheads="1"/>
            </p:cNvSpPr>
            <p:nvPr/>
          </p:nvSpPr>
          <p:spPr bwMode="auto">
            <a:xfrm>
              <a:off x="6023" y="2015"/>
              <a:ext cx="1201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评测数据从文字转为机器语言的翻译的质量，在网络训练过程中作为loss指标进行优化</a:t>
              </a: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1" name="TextBox 13"/>
            <p:cNvSpPr txBox="1">
              <a:spLocks noChangeArrowheads="1"/>
            </p:cNvSpPr>
            <p:nvPr/>
          </p:nvSpPr>
          <p:spPr bwMode="auto">
            <a:xfrm>
              <a:off x="5998" y="3107"/>
              <a:ext cx="1977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reader.py</a:t>
              </a:r>
              <a:endPara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TextBox 14"/>
            <p:cNvSpPr txBox="1">
              <a:spLocks noChangeArrowheads="1"/>
            </p:cNvSpPr>
            <p:nvPr/>
          </p:nvSpPr>
          <p:spPr bwMode="auto">
            <a:xfrm>
              <a:off x="5998" y="4430"/>
              <a:ext cx="196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.py</a:t>
              </a:r>
              <a:endPara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Box 15"/>
            <p:cNvSpPr txBox="1">
              <a:spLocks noChangeArrowheads="1"/>
            </p:cNvSpPr>
            <p:nvPr/>
          </p:nvSpPr>
          <p:spPr bwMode="auto">
            <a:xfrm>
              <a:off x="6008" y="5772"/>
              <a:ext cx="231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seq2seq.py</a:t>
              </a:r>
              <a:endPara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16"/>
            <p:cNvSpPr txBox="1">
              <a:spLocks noChangeArrowheads="1"/>
            </p:cNvSpPr>
            <p:nvPr/>
          </p:nvSpPr>
          <p:spPr bwMode="auto">
            <a:xfrm>
              <a:off x="6060" y="7115"/>
              <a:ext cx="198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model.py</a:t>
              </a:r>
              <a:endPara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17"/>
            <p:cNvSpPr txBox="1">
              <a:spLocks noChangeArrowheads="1"/>
            </p:cNvSpPr>
            <p:nvPr/>
          </p:nvSpPr>
          <p:spPr bwMode="auto">
            <a:xfrm>
              <a:off x="6008" y="8592"/>
              <a:ext cx="203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en-US" altLang="zh-CN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.html</a:t>
              </a:r>
              <a:endPara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18"/>
            <p:cNvSpPr txBox="1">
              <a:spLocks noChangeArrowheads="1"/>
            </p:cNvSpPr>
            <p:nvPr/>
          </p:nvSpPr>
          <p:spPr bwMode="auto">
            <a:xfrm>
              <a:off x="6023" y="3637"/>
              <a:ext cx="1171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训练模型的网络时，每次读取数据调用，进行相关的数据处理。</a:t>
              </a: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Box 19"/>
            <p:cNvSpPr txBox="1">
              <a:spLocks noChangeArrowheads="1"/>
            </p:cNvSpPr>
            <p:nvPr/>
          </p:nvSpPr>
          <p:spPr bwMode="auto">
            <a:xfrm>
              <a:off x="6023" y="4909"/>
              <a:ext cx="1171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服务端，进行前后端的交互处理，是一个类似建立一个窗口用来输入对联测试的。</a:t>
              </a: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Box 20"/>
            <p:cNvSpPr txBox="1">
              <a:spLocks noChangeArrowheads="1"/>
            </p:cNvSpPr>
            <p:nvPr/>
          </p:nvSpPr>
          <p:spPr bwMode="auto">
            <a:xfrm>
              <a:off x="6008" y="6535"/>
              <a:ext cx="11897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seq2seq</a:t>
              </a:r>
              <a:r>
                <a: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模型结构的设置，设置encoder、decoder</a:t>
              </a: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Box 21"/>
            <p:cNvSpPr txBox="1">
              <a:spLocks noChangeArrowheads="1"/>
            </p:cNvSpPr>
            <p:nvPr/>
          </p:nvSpPr>
          <p:spPr bwMode="auto">
            <a:xfrm>
              <a:off x="6023" y="7717"/>
              <a:ext cx="1171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定义了model类型，里面包括了模型的输入，输出，重载保存，训练等对模型的操作</a:t>
              </a: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TextBox 22"/>
            <p:cNvSpPr txBox="1">
              <a:spLocks noChangeArrowheads="1"/>
            </p:cNvSpPr>
            <p:nvPr/>
          </p:nvSpPr>
          <p:spPr bwMode="auto">
            <a:xfrm>
              <a:off x="6023" y="9102"/>
              <a:ext cx="120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前端页面</a:t>
              </a: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ZNZKFOUE6`AP@B17LC[~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1008380"/>
            <a:ext cx="3451225" cy="43395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604770" cy="783590"/>
            <a:chOff x="673" y="172"/>
            <a:chExt cx="4102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2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源码分析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1325" y="1112520"/>
            <a:ext cx="369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seq2seq</a:t>
            </a:r>
            <a:r>
              <a:rPr lang="zh-CN" altLang="en-US" sz="2400" b="1"/>
              <a:t>模型</a:t>
            </a:r>
            <a:r>
              <a:rPr lang="en-US" altLang="zh-CN" sz="2400" b="1"/>
              <a:t>--encoder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4318"/>
          <a:stretch>
            <a:fillRect/>
          </a:stretch>
        </p:blipFill>
        <p:spPr>
          <a:xfrm>
            <a:off x="479425" y="1955800"/>
            <a:ext cx="3378200" cy="31102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134485" y="1483995"/>
            <a:ext cx="7151370" cy="1841500"/>
            <a:chOff x="6053" y="2275"/>
            <a:chExt cx="11262" cy="2900"/>
          </a:xfrm>
        </p:grpSpPr>
        <p:sp>
          <p:nvSpPr>
            <p:cNvPr id="15365" name="矩形 5"/>
            <p:cNvSpPr>
              <a:spLocks noChangeArrowheads="1"/>
            </p:cNvSpPr>
            <p:nvPr/>
          </p:nvSpPr>
          <p:spPr bwMode="auto">
            <a:xfrm>
              <a:off x="6733" y="2275"/>
              <a:ext cx="10582" cy="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TextBox 8"/>
            <p:cNvSpPr txBox="1">
              <a:spLocks noChangeArrowheads="1"/>
            </p:cNvSpPr>
            <p:nvPr/>
          </p:nvSpPr>
          <p:spPr bwMode="auto">
            <a:xfrm>
              <a:off x="6733" y="2275"/>
              <a:ext cx="570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getlLayeredCell</a:t>
              </a:r>
              <a:endParaRPr lang="en-US" altLang="zh-CN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9" name="Freeform 6"/>
            <p:cNvSpPr/>
            <p:nvPr/>
          </p:nvSpPr>
          <p:spPr bwMode="auto">
            <a:xfrm>
              <a:off x="6053" y="2284"/>
              <a:ext cx="535" cy="612"/>
            </a:xfrm>
            <a:custGeom>
              <a:avLst/>
              <a:gdLst>
                <a:gd name="T0" fmla="*/ 0 w 443"/>
                <a:gd name="T1" fmla="*/ 194849 h 511"/>
                <a:gd name="T2" fmla="*/ 169479 w 443"/>
                <a:gd name="T3" fmla="*/ 97425 h 511"/>
                <a:gd name="T4" fmla="*/ 339725 w 443"/>
                <a:gd name="T5" fmla="*/ 0 h 511"/>
                <a:gd name="T6" fmla="*/ 339725 w 443"/>
                <a:gd name="T7" fmla="*/ 194849 h 511"/>
                <a:gd name="T8" fmla="*/ 339725 w 443"/>
                <a:gd name="T9" fmla="*/ 388937 h 511"/>
                <a:gd name="T10" fmla="*/ 169479 w 443"/>
                <a:gd name="T11" fmla="*/ 292274 h 511"/>
                <a:gd name="T12" fmla="*/ 0 w 443"/>
                <a:gd name="T13" fmla="*/ 194849 h 5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3" h="511">
                  <a:moveTo>
                    <a:pt x="0" y="256"/>
                  </a:moveTo>
                  <a:lnTo>
                    <a:pt x="221" y="128"/>
                  </a:lnTo>
                  <a:lnTo>
                    <a:pt x="443" y="0"/>
                  </a:lnTo>
                  <a:lnTo>
                    <a:pt x="443" y="256"/>
                  </a:lnTo>
                  <a:lnTo>
                    <a:pt x="443" y="511"/>
                  </a:lnTo>
                  <a:lnTo>
                    <a:pt x="221" y="384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TextBox 15"/>
            <p:cNvSpPr txBox="1">
              <a:spLocks noChangeArrowheads="1"/>
            </p:cNvSpPr>
            <p:nvPr/>
          </p:nvSpPr>
          <p:spPr bwMode="auto">
            <a:xfrm>
              <a:off x="6730" y="3093"/>
              <a:ext cx="10358" cy="2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定义基本的循环神经网络单元，创建多层的rnn。rnn.BasicLSTMCell(num_units)函数定义了一层lstm单元，num_unit指这一层的隐单元个数。</a:t>
              </a:r>
              <a:endParaRPr lang="en-US" altLang="zh-CN" sz="2000">
                <a:solidFill>
                  <a:srgbClr val="004C54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eaLnBrk="1" hangingPunct="1"/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rnn.MultiRNNCell定义了多层的循环神经网络</a:t>
              </a:r>
              <a:endParaRPr lang="en-US" altLang="zh-CN" sz="2000">
                <a:solidFill>
                  <a:srgbClr val="004C54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17975" y="3763645"/>
            <a:ext cx="7151370" cy="1534160"/>
            <a:chOff x="6053" y="2275"/>
            <a:chExt cx="11262" cy="2416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6733" y="2275"/>
              <a:ext cx="10582" cy="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730" y="2275"/>
              <a:ext cx="570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bi_encoder</a:t>
              </a:r>
              <a:endParaRPr lang="en-US" altLang="zh-CN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6053" y="2284"/>
              <a:ext cx="535" cy="612"/>
            </a:xfrm>
            <a:custGeom>
              <a:avLst/>
              <a:gdLst>
                <a:gd name="T0" fmla="*/ 0 w 443"/>
                <a:gd name="T1" fmla="*/ 194849 h 511"/>
                <a:gd name="T2" fmla="*/ 169479 w 443"/>
                <a:gd name="T3" fmla="*/ 97425 h 511"/>
                <a:gd name="T4" fmla="*/ 339725 w 443"/>
                <a:gd name="T5" fmla="*/ 0 h 511"/>
                <a:gd name="T6" fmla="*/ 339725 w 443"/>
                <a:gd name="T7" fmla="*/ 194849 h 511"/>
                <a:gd name="T8" fmla="*/ 339725 w 443"/>
                <a:gd name="T9" fmla="*/ 388937 h 511"/>
                <a:gd name="T10" fmla="*/ 169479 w 443"/>
                <a:gd name="T11" fmla="*/ 292274 h 511"/>
                <a:gd name="T12" fmla="*/ 0 w 443"/>
                <a:gd name="T13" fmla="*/ 194849 h 5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3" h="511">
                  <a:moveTo>
                    <a:pt x="0" y="256"/>
                  </a:moveTo>
                  <a:lnTo>
                    <a:pt x="221" y="128"/>
                  </a:lnTo>
                  <a:lnTo>
                    <a:pt x="443" y="0"/>
                  </a:lnTo>
                  <a:lnTo>
                    <a:pt x="443" y="256"/>
                  </a:lnTo>
                  <a:lnTo>
                    <a:pt x="443" y="511"/>
                  </a:lnTo>
                  <a:lnTo>
                    <a:pt x="221" y="384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6730" y="3093"/>
              <a:ext cx="9620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bi_layer_size是双向rnn中每一个方向的层数，用getlLayeredCell的函数得到 encode_cell_fw和encode_cell_bw作为正向和反向的lstm神经网络。</a:t>
              </a:r>
              <a:endParaRPr lang="en-US" altLang="zh-CN" sz="2000">
                <a:solidFill>
                  <a:srgbClr val="004C54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604770" cy="783590"/>
            <a:chOff x="673" y="172"/>
            <a:chExt cx="4102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2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源码分析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1325" y="1112520"/>
            <a:ext cx="369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seq2seq</a:t>
            </a:r>
            <a:r>
              <a:rPr lang="zh-CN" altLang="en-US" sz="2400" b="1"/>
              <a:t>模型</a:t>
            </a:r>
            <a:r>
              <a:rPr lang="en-US" altLang="zh-CN" sz="2400" b="1"/>
              <a:t>--decoder</a:t>
            </a:r>
            <a:endParaRPr lang="en-US" altLang="zh-CN" sz="2400" b="1"/>
          </a:p>
        </p:txBody>
      </p:sp>
      <p:grpSp>
        <p:nvGrpSpPr>
          <p:cNvPr id="8" name="组合 7"/>
          <p:cNvGrpSpPr/>
          <p:nvPr/>
        </p:nvGrpSpPr>
        <p:grpSpPr>
          <a:xfrm>
            <a:off x="4117975" y="3046095"/>
            <a:ext cx="7151370" cy="918210"/>
            <a:chOff x="6053" y="2275"/>
            <a:chExt cx="11262" cy="1446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6733" y="2275"/>
              <a:ext cx="10582" cy="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730" y="2275"/>
              <a:ext cx="570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decoder_projection</a:t>
              </a:r>
              <a:endParaRPr lang="en-US" altLang="zh-CN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6053" y="2284"/>
              <a:ext cx="535" cy="612"/>
            </a:xfrm>
            <a:custGeom>
              <a:avLst/>
              <a:gdLst>
                <a:gd name="T0" fmla="*/ 0 w 443"/>
                <a:gd name="T1" fmla="*/ 194849 h 511"/>
                <a:gd name="T2" fmla="*/ 169479 w 443"/>
                <a:gd name="T3" fmla="*/ 97425 h 511"/>
                <a:gd name="T4" fmla="*/ 339725 w 443"/>
                <a:gd name="T5" fmla="*/ 0 h 511"/>
                <a:gd name="T6" fmla="*/ 339725 w 443"/>
                <a:gd name="T7" fmla="*/ 194849 h 511"/>
                <a:gd name="T8" fmla="*/ 339725 w 443"/>
                <a:gd name="T9" fmla="*/ 388937 h 511"/>
                <a:gd name="T10" fmla="*/ 169479 w 443"/>
                <a:gd name="T11" fmla="*/ 292274 h 511"/>
                <a:gd name="T12" fmla="*/ 0 w 443"/>
                <a:gd name="T13" fmla="*/ 194849 h 5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3" h="511">
                  <a:moveTo>
                    <a:pt x="0" y="256"/>
                  </a:moveTo>
                  <a:lnTo>
                    <a:pt x="221" y="128"/>
                  </a:lnTo>
                  <a:lnTo>
                    <a:pt x="443" y="0"/>
                  </a:lnTo>
                  <a:lnTo>
                    <a:pt x="443" y="256"/>
                  </a:lnTo>
                  <a:lnTo>
                    <a:pt x="443" y="511"/>
                  </a:lnTo>
                  <a:lnTo>
                    <a:pt x="221" y="384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6730" y="3093"/>
              <a:ext cx="962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使用一个全连接层计算</a:t>
              </a:r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decoder</a:t>
              </a:r>
              <a:r>
                <a:rPr lang="zh-CN" altLang="en-US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的输出。</a:t>
              </a:r>
              <a:endParaRPr lang="zh-CN" altLang="en-US" sz="2000">
                <a:solidFill>
                  <a:srgbClr val="004C54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34485" y="1483995"/>
            <a:ext cx="7151370" cy="1336040"/>
            <a:chOff x="6511" y="2337"/>
            <a:chExt cx="11262" cy="2104"/>
          </a:xfrm>
        </p:grpSpPr>
        <p:grpSp>
          <p:nvGrpSpPr>
            <p:cNvPr id="5" name="组合 4"/>
            <p:cNvGrpSpPr/>
            <p:nvPr/>
          </p:nvGrpSpPr>
          <p:grpSpPr>
            <a:xfrm>
              <a:off x="6511" y="2337"/>
              <a:ext cx="11262" cy="680"/>
              <a:chOff x="6053" y="2275"/>
              <a:chExt cx="11262" cy="680"/>
            </a:xfrm>
          </p:grpSpPr>
          <p:sp>
            <p:nvSpPr>
              <p:cNvPr id="15365" name="矩形 5"/>
              <p:cNvSpPr>
                <a:spLocks noChangeArrowheads="1"/>
              </p:cNvSpPr>
              <p:nvPr/>
            </p:nvSpPr>
            <p:spPr bwMode="auto">
              <a:xfrm>
                <a:off x="6733" y="2275"/>
                <a:ext cx="10582" cy="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8" name="TextBox 8"/>
              <p:cNvSpPr txBox="1">
                <a:spLocks noChangeArrowheads="1"/>
              </p:cNvSpPr>
              <p:nvPr/>
            </p:nvSpPr>
            <p:spPr bwMode="auto">
              <a:xfrm>
                <a:off x="6733" y="2275"/>
                <a:ext cx="5705" cy="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attention_decoder_cell</a:t>
                </a:r>
                <a:endParaRPr lang="en-US" altLang="zh-CN" sz="2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69" name="Freeform 6"/>
              <p:cNvSpPr/>
              <p:nvPr/>
            </p:nvSpPr>
            <p:spPr bwMode="auto">
              <a:xfrm>
                <a:off x="6053" y="2284"/>
                <a:ext cx="535" cy="612"/>
              </a:xfrm>
              <a:custGeom>
                <a:avLst/>
                <a:gdLst>
                  <a:gd name="T0" fmla="*/ 0 w 443"/>
                  <a:gd name="T1" fmla="*/ 194849 h 511"/>
                  <a:gd name="T2" fmla="*/ 169479 w 443"/>
                  <a:gd name="T3" fmla="*/ 97425 h 511"/>
                  <a:gd name="T4" fmla="*/ 339725 w 443"/>
                  <a:gd name="T5" fmla="*/ 0 h 511"/>
                  <a:gd name="T6" fmla="*/ 339725 w 443"/>
                  <a:gd name="T7" fmla="*/ 194849 h 511"/>
                  <a:gd name="T8" fmla="*/ 339725 w 443"/>
                  <a:gd name="T9" fmla="*/ 388937 h 511"/>
                  <a:gd name="T10" fmla="*/ 169479 w 443"/>
                  <a:gd name="T11" fmla="*/ 292274 h 511"/>
                  <a:gd name="T12" fmla="*/ 0 w 443"/>
                  <a:gd name="T13" fmla="*/ 194849 h 5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3" h="511">
                    <a:moveTo>
                      <a:pt x="0" y="256"/>
                    </a:moveTo>
                    <a:lnTo>
                      <a:pt x="221" y="128"/>
                    </a:lnTo>
                    <a:lnTo>
                      <a:pt x="443" y="0"/>
                    </a:lnTo>
                    <a:lnTo>
                      <a:pt x="443" y="256"/>
                    </a:lnTo>
                    <a:lnTo>
                      <a:pt x="443" y="511"/>
                    </a:lnTo>
                    <a:lnTo>
                      <a:pt x="221" y="384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TextBox 15"/>
            <p:cNvSpPr txBox="1">
              <a:spLocks noChangeArrowheads="1"/>
            </p:cNvSpPr>
            <p:nvPr/>
          </p:nvSpPr>
          <p:spPr bwMode="auto">
            <a:xfrm>
              <a:off x="7249" y="3329"/>
              <a:ext cx="9620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定义了decoder的rnn神经网络为带有attention机制的多层rnn</a:t>
              </a:r>
              <a:r>
                <a:rPr lang="zh-CN" altLang="en-US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。在多层</a:t>
              </a:r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rnn</a:t>
              </a:r>
              <a:r>
                <a:rPr lang="zh-CN" altLang="en-US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加入注意力机制。</a:t>
              </a:r>
              <a:endParaRPr lang="zh-CN" altLang="en-US" sz="2000">
                <a:solidFill>
                  <a:srgbClr val="004C54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01465" y="4321175"/>
            <a:ext cx="7151370" cy="1841500"/>
            <a:chOff x="6053" y="2275"/>
            <a:chExt cx="11262" cy="2900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6733" y="2275"/>
              <a:ext cx="10582" cy="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6730" y="2275"/>
              <a:ext cx="570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train_decoder</a:t>
              </a:r>
              <a:endParaRPr lang="en-US" altLang="zh-CN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6053" y="2284"/>
              <a:ext cx="535" cy="612"/>
            </a:xfrm>
            <a:custGeom>
              <a:avLst/>
              <a:gdLst>
                <a:gd name="T0" fmla="*/ 0 w 443"/>
                <a:gd name="T1" fmla="*/ 194849 h 511"/>
                <a:gd name="T2" fmla="*/ 169479 w 443"/>
                <a:gd name="T3" fmla="*/ 97425 h 511"/>
                <a:gd name="T4" fmla="*/ 339725 w 443"/>
                <a:gd name="T5" fmla="*/ 0 h 511"/>
                <a:gd name="T6" fmla="*/ 339725 w 443"/>
                <a:gd name="T7" fmla="*/ 194849 h 511"/>
                <a:gd name="T8" fmla="*/ 339725 w 443"/>
                <a:gd name="T9" fmla="*/ 388937 h 511"/>
                <a:gd name="T10" fmla="*/ 169479 w 443"/>
                <a:gd name="T11" fmla="*/ 292274 h 511"/>
                <a:gd name="T12" fmla="*/ 0 w 443"/>
                <a:gd name="T13" fmla="*/ 194849 h 5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3" h="511">
                  <a:moveTo>
                    <a:pt x="0" y="256"/>
                  </a:moveTo>
                  <a:lnTo>
                    <a:pt x="221" y="128"/>
                  </a:lnTo>
                  <a:lnTo>
                    <a:pt x="443" y="0"/>
                  </a:lnTo>
                  <a:lnTo>
                    <a:pt x="443" y="256"/>
                  </a:lnTo>
                  <a:lnTo>
                    <a:pt x="443" y="511"/>
                  </a:lnTo>
                  <a:lnTo>
                    <a:pt x="221" y="384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6730" y="3093"/>
              <a:ext cx="9620" cy="2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先使用attention_decoder_cell建立了上述的带注意力机制的RNN模型。将encoder的输出作为decoder的输入</a:t>
              </a:r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,</a:t>
              </a:r>
              <a:r>
                <a:rPr lang="zh-CN" altLang="en-US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输出维数</a:t>
              </a:r>
              <a:r>
                <a:rPr lang="en-US" altLang="zh-CN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outputs.rnn_output</a:t>
              </a:r>
              <a:r>
                <a:rPr lang="zh-CN" altLang="en-US" sz="2000">
                  <a:solidFill>
                    <a:srgbClr val="004C54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。进一步计算得到最终的编码结果。</a:t>
              </a:r>
              <a:endParaRPr lang="en-US" altLang="zh-CN" sz="2000">
                <a:solidFill>
                  <a:srgbClr val="004C54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1849120"/>
            <a:ext cx="3785235" cy="39395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604770" cy="783590"/>
            <a:chOff x="673" y="172"/>
            <a:chExt cx="4102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2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图片 3" descr="5(G~6[M6)]KSBNX89XKYPO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969645"/>
            <a:ext cx="10058400" cy="49187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604770" cy="783590"/>
            <a:chOff x="673" y="172"/>
            <a:chExt cx="4102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2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 descr="HW9175EWD8HVC5B2J]UL1}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1149985"/>
            <a:ext cx="10058400" cy="49187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604770" cy="783590"/>
            <a:chOff x="673" y="172"/>
            <a:chExt cx="4102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2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 descr="9[(J}`}4CLYXLCDE]ID8K0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150620"/>
            <a:ext cx="10058400" cy="49187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604770" cy="783590"/>
            <a:chOff x="673" y="172"/>
            <a:chExt cx="4102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2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 descr="SC)@0${6`7(XYH8RD6K23G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1049020"/>
            <a:ext cx="10058400" cy="49187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733743" y="1508760"/>
            <a:ext cx="107283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>
                <a:solidFill>
                  <a:srgbClr val="FFFFFF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感谢您的观看</a:t>
            </a:r>
            <a:endParaRPr lang="zh-CN" altLang="en-US" sz="8000">
              <a:solidFill>
                <a:srgbClr val="FFFFFF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37900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1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900" grpId="0" animBg="1" autoUpdateAnimBg="0"/>
      <p:bldP spid="3790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174750" y="-1179513"/>
            <a:ext cx="1841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4750" y="2136140"/>
            <a:ext cx="1691640" cy="1021080"/>
            <a:chOff x="8073" y="845"/>
            <a:chExt cx="2664" cy="1608"/>
          </a:xfrm>
        </p:grpSpPr>
        <p:sp>
          <p:nvSpPr>
            <p:cNvPr id="9237" name="Rectangle 3"/>
            <p:cNvSpPr txBox="1">
              <a:spLocks noChangeArrowheads="1"/>
            </p:cNvSpPr>
            <p:nvPr/>
          </p:nvSpPr>
          <p:spPr bwMode="auto">
            <a:xfrm>
              <a:off x="8195" y="845"/>
              <a:ext cx="2420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36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微软雅黑" panose="020B0503020204020204" pitchFamily="34" charset="-122"/>
                </a:rPr>
                <a:t>目录</a:t>
              </a:r>
              <a:endPara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9238" name="Text Box 5"/>
            <p:cNvSpPr txBox="1">
              <a:spLocks noChangeArrowheads="1"/>
            </p:cNvSpPr>
            <p:nvPr/>
          </p:nvSpPr>
          <p:spPr bwMode="auto">
            <a:xfrm>
              <a:off x="8073" y="1725"/>
              <a:ext cx="266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微软雅黑" panose="020B0503020204020204" pitchFamily="34" charset="-122"/>
                </a:rPr>
                <a:t>C</a:t>
              </a: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微软雅黑" panose="020B0503020204020204" pitchFamily="34" charset="-122"/>
                </a:rPr>
                <a:t>ontents</a:t>
              </a:r>
              <a:endPara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43681" y="1022350"/>
            <a:ext cx="9230229" cy="3786420"/>
            <a:chOff x="4783" y="1610"/>
            <a:chExt cx="12145" cy="4982"/>
          </a:xfrm>
        </p:grpSpPr>
        <p:grpSp>
          <p:nvGrpSpPr>
            <p:cNvPr id="10" name="组合 9"/>
            <p:cNvGrpSpPr/>
            <p:nvPr/>
          </p:nvGrpSpPr>
          <p:grpSpPr>
            <a:xfrm>
              <a:off x="4783" y="1610"/>
              <a:ext cx="12145" cy="904"/>
              <a:chOff x="4783" y="1610"/>
              <a:chExt cx="12145" cy="904"/>
            </a:xfrm>
          </p:grpSpPr>
          <p:sp>
            <p:nvSpPr>
              <p:cNvPr id="16392" name="椭圆 7"/>
              <p:cNvSpPr>
                <a:spLocks noChangeAspect="1" noChangeArrowheads="1"/>
              </p:cNvSpPr>
              <p:nvPr/>
            </p:nvSpPr>
            <p:spPr bwMode="auto">
              <a:xfrm>
                <a:off x="4783" y="1750"/>
                <a:ext cx="657" cy="6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6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5" name="TextBox 10"/>
              <p:cNvSpPr txBox="1">
                <a:spLocks noChangeArrowheads="1"/>
              </p:cNvSpPr>
              <p:nvPr/>
            </p:nvSpPr>
            <p:spPr bwMode="auto">
              <a:xfrm>
                <a:off x="5440" y="1610"/>
                <a:ext cx="11488" cy="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项目背景及意义介绍</a:t>
                </a:r>
                <a:endParaRPr lang="zh-CN" altLang="en-US" sz="24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783" y="2566"/>
              <a:ext cx="12145" cy="869"/>
              <a:chOff x="4783" y="2566"/>
              <a:chExt cx="12145" cy="869"/>
            </a:xfrm>
          </p:grpSpPr>
          <p:sp>
            <p:nvSpPr>
              <p:cNvPr id="16393" name="椭圆 8"/>
              <p:cNvSpPr>
                <a:spLocks noChangeAspect="1" noChangeArrowheads="1"/>
              </p:cNvSpPr>
              <p:nvPr/>
            </p:nvSpPr>
            <p:spPr bwMode="auto">
              <a:xfrm>
                <a:off x="4783" y="2738"/>
                <a:ext cx="657" cy="6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6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TextBox 10"/>
              <p:cNvSpPr txBox="1">
                <a:spLocks noChangeArrowheads="1"/>
              </p:cNvSpPr>
              <p:nvPr/>
            </p:nvSpPr>
            <p:spPr bwMode="auto">
              <a:xfrm>
                <a:off x="5440" y="2566"/>
                <a:ext cx="11488" cy="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实现原理</a:t>
                </a:r>
                <a:endParaRPr lang="zh-CN" altLang="en-US" sz="24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83" y="3672"/>
              <a:ext cx="12145" cy="903"/>
              <a:chOff x="4783" y="3672"/>
              <a:chExt cx="12145" cy="903"/>
            </a:xfrm>
          </p:grpSpPr>
          <p:sp>
            <p:nvSpPr>
              <p:cNvPr id="16394" name="椭圆 9"/>
              <p:cNvSpPr>
                <a:spLocks noChangeAspect="1" noChangeArrowheads="1"/>
              </p:cNvSpPr>
              <p:nvPr/>
            </p:nvSpPr>
            <p:spPr bwMode="auto">
              <a:xfrm>
                <a:off x="4783" y="3813"/>
                <a:ext cx="657" cy="6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6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5440" y="3672"/>
                <a:ext cx="11488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数据预处理</a:t>
                </a:r>
                <a:endParaRPr lang="zh-CN" altLang="en-US" sz="24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83" y="4665"/>
              <a:ext cx="12145" cy="941"/>
              <a:chOff x="4783" y="4665"/>
              <a:chExt cx="12145" cy="941"/>
            </a:xfrm>
          </p:grpSpPr>
          <p:sp>
            <p:nvSpPr>
              <p:cNvPr id="16398" name="椭圆 14"/>
              <p:cNvSpPr>
                <a:spLocks noChangeAspect="1" noChangeArrowheads="1"/>
              </p:cNvSpPr>
              <p:nvPr/>
            </p:nvSpPr>
            <p:spPr bwMode="auto">
              <a:xfrm>
                <a:off x="4783" y="4771"/>
                <a:ext cx="657" cy="6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6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TextBox 10"/>
              <p:cNvSpPr txBox="1">
                <a:spLocks noChangeArrowheads="1"/>
              </p:cNvSpPr>
              <p:nvPr/>
            </p:nvSpPr>
            <p:spPr bwMode="auto">
              <a:xfrm>
                <a:off x="5440" y="4665"/>
                <a:ext cx="11488" cy="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源码分析</a:t>
                </a:r>
                <a:endParaRPr lang="zh-CN" altLang="en-US" sz="24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783" y="5743"/>
              <a:ext cx="12145" cy="849"/>
              <a:chOff x="4783" y="5743"/>
              <a:chExt cx="12145" cy="849"/>
            </a:xfrm>
          </p:grpSpPr>
          <p:sp>
            <p:nvSpPr>
              <p:cNvPr id="6" name="椭圆 14"/>
              <p:cNvSpPr>
                <a:spLocks noChangeAspect="1" noChangeArrowheads="1"/>
              </p:cNvSpPr>
              <p:nvPr/>
            </p:nvSpPr>
            <p:spPr bwMode="auto">
              <a:xfrm>
                <a:off x="4783" y="5812"/>
                <a:ext cx="657" cy="6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16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440" y="5743"/>
                <a:ext cx="11488" cy="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项目结果展示</a:t>
                </a:r>
                <a:endParaRPr lang="zh-CN" altLang="en-US" sz="24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981710" y="108903"/>
            <a:ext cx="3955415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项目背景及意义介绍</a:t>
            </a:r>
            <a:endParaRPr lang="zh-CN" altLang="en-US" sz="3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2836863" y="1485900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871788" y="1025525"/>
            <a:ext cx="379412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2863850" y="1536700"/>
            <a:ext cx="84328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着互联网人工智能的发展，越来越多的智能化系统进入到人们的生活，给人们的生活带来方便与美好。例如微信的红包，就是在中华传统的基础上进行的开发，让人们在享受科技带来的方便的同时也能感受到传统的魅力。在各大景区，扫描二维码就可以聆听讲解员精彩的解说，等等。</a:t>
            </a:r>
            <a:endParaRPr lang="zh-CN" altLang="en-US" sz="2400">
              <a:solidFill>
                <a:schemeClr val="accent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智能对联项目</a:t>
            </a:r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针对越来越信息化的社会，将传统文化传播和信息技术巧妙结合，为用户提供一个便捷益智类小游戏</a:t>
            </a:r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。不仅让人们感受到传统文化的魅力，也让人们体会到人工智能的魅力。</a:t>
            </a:r>
            <a:endParaRPr lang="zh-CN" altLang="en-US" sz="2400">
              <a:solidFill>
                <a:schemeClr val="accent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343" name="Freeform 8"/>
          <p:cNvSpPr/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TextBox 19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ldLvl="0" animBg="1"/>
      <p:bldP spid="14340" grpId="0" bldLvl="0" animBg="1"/>
      <p:bldP spid="14341" grpId="0" autoUpdateAnimBg="0"/>
      <p:bldP spid="14342" grpId="0" autoUpdateAnimBg="0"/>
      <p:bldP spid="14343" grpId="0" bldLvl="0" animBg="1"/>
      <p:bldP spid="14352" grpId="0" bldLvl="0" animBg="1" autoUpdateAnimBg="0"/>
      <p:bldP spid="14353" grpId="0" bldLvl="0" animBg="1" autoUpdateAnimBg="0"/>
      <p:bldP spid="1435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981710" y="108903"/>
            <a:ext cx="3955415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项目背景及意义介绍</a:t>
            </a:r>
            <a:endParaRPr lang="zh-CN" altLang="en-US" sz="3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2578100" y="1587500"/>
            <a:ext cx="8311515" cy="29845"/>
          </a:xfrm>
          <a:prstGeom prst="line">
            <a:avLst/>
          </a:prstGeom>
          <a:noFill/>
          <a:ln w="13">
            <a:solidFill>
              <a:srgbClr val="2E2C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2562225" y="1157605"/>
            <a:ext cx="368109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2578100" y="1976120"/>
            <a:ext cx="8335645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科技与文化的结合</a:t>
            </a:r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，是当代社会的需要，也是我们要努力的方向。贴春联是春节的一项必不可少的活动。</a:t>
            </a:r>
            <a:endParaRPr lang="zh-CN" altLang="en-US" sz="2400">
              <a:solidFill>
                <a:schemeClr val="accent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人工智能</a:t>
            </a:r>
            <a:r>
              <a:rPr lang="en-US" altLang="zh-CN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对联是在人工智能的基础上加上我们的传统文化。通过对程序大量的训练，使得程序可以自动的对答春联。这不仅让人们感受到传统文化的魅力，也让人们体会到人工智能的魅力。在改变我们生活的同时，也丰富着我们精神生活，锻炼我们的能力，启发着我们，激发我们的学习兴趣。</a:t>
            </a:r>
            <a:endParaRPr lang="zh-CN" altLang="en-US" sz="2400">
              <a:solidFill>
                <a:schemeClr val="accent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351" name="Freeform 8"/>
          <p:cNvSpPr/>
          <p:nvPr/>
        </p:nvSpPr>
        <p:spPr bwMode="auto">
          <a:xfrm>
            <a:off x="2089150" y="1459230"/>
            <a:ext cx="271145" cy="313055"/>
          </a:xfrm>
          <a:custGeom>
            <a:avLst/>
            <a:gdLst>
              <a:gd name="T0" fmla="*/ 271462 w 274"/>
              <a:gd name="T1" fmla="*/ 155876 h 317"/>
              <a:gd name="T2" fmla="*/ 135731 w 274"/>
              <a:gd name="T3" fmla="*/ 234800 h 317"/>
              <a:gd name="T4" fmla="*/ 0 w 274"/>
              <a:gd name="T5" fmla="*/ 312738 h 317"/>
              <a:gd name="T6" fmla="*/ 0 w 274"/>
              <a:gd name="T7" fmla="*/ 155876 h 317"/>
              <a:gd name="T8" fmla="*/ 0 w 274"/>
              <a:gd name="T9" fmla="*/ 0 h 317"/>
              <a:gd name="T10" fmla="*/ 135731 w 274"/>
              <a:gd name="T11" fmla="*/ 77938 h 317"/>
              <a:gd name="T12" fmla="*/ 271462 w 274"/>
              <a:gd name="T13" fmla="*/ 15587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901700" y="107823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Oval 7"/>
          <p:cNvSpPr>
            <a:spLocks noChangeArrowheads="1"/>
          </p:cNvSpPr>
          <p:nvPr/>
        </p:nvSpPr>
        <p:spPr bwMode="auto">
          <a:xfrm>
            <a:off x="991870" y="1169035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9" name="TextBox 24"/>
          <p:cNvSpPr txBox="1">
            <a:spLocks noChangeArrowheads="1"/>
          </p:cNvSpPr>
          <p:nvPr/>
        </p:nvSpPr>
        <p:spPr bwMode="auto">
          <a:xfrm>
            <a:off x="984250" y="1325880"/>
            <a:ext cx="901700" cy="6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981710" y="108903"/>
            <a:ext cx="2050415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2707005" y="1276350"/>
            <a:ext cx="819721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项目的实现主要使用了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seq2seq模型</a:t>
            </a:r>
            <a:r>
              <a:rPr lang="zh-CN" altLang="en-US" sz="2400">
                <a:solidFill>
                  <a:schemeClr val="accent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，就是一个翻译模型，通过使用深度神经网络将一个语言序列翻译成另一种语言序列。</a:t>
            </a:r>
            <a:endParaRPr lang="zh-CN" altLang="en-US" sz="2400">
              <a:solidFill>
                <a:schemeClr val="accent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351" name="Freeform 8"/>
          <p:cNvSpPr/>
          <p:nvPr/>
        </p:nvSpPr>
        <p:spPr bwMode="auto">
          <a:xfrm>
            <a:off x="2089150" y="1459230"/>
            <a:ext cx="271145" cy="313055"/>
          </a:xfrm>
          <a:custGeom>
            <a:avLst/>
            <a:gdLst>
              <a:gd name="T0" fmla="*/ 271462 w 274"/>
              <a:gd name="T1" fmla="*/ 155876 h 317"/>
              <a:gd name="T2" fmla="*/ 135731 w 274"/>
              <a:gd name="T3" fmla="*/ 234800 h 317"/>
              <a:gd name="T4" fmla="*/ 0 w 274"/>
              <a:gd name="T5" fmla="*/ 312738 h 317"/>
              <a:gd name="T6" fmla="*/ 0 w 274"/>
              <a:gd name="T7" fmla="*/ 155876 h 317"/>
              <a:gd name="T8" fmla="*/ 0 w 274"/>
              <a:gd name="T9" fmla="*/ 0 h 317"/>
              <a:gd name="T10" fmla="*/ 135731 w 274"/>
              <a:gd name="T11" fmla="*/ 77938 h 317"/>
              <a:gd name="T12" fmla="*/ 271462 w 274"/>
              <a:gd name="T13" fmla="*/ 15587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Oval 6"/>
          <p:cNvSpPr>
            <a:spLocks noChangeArrowheads="1"/>
          </p:cNvSpPr>
          <p:nvPr/>
        </p:nvSpPr>
        <p:spPr bwMode="auto">
          <a:xfrm>
            <a:off x="901700" y="107823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Freeform 11"/>
          <p:cNvSpPr>
            <a:spLocks noEditPoints="1"/>
          </p:cNvSpPr>
          <p:nvPr/>
        </p:nvSpPr>
        <p:spPr bwMode="auto">
          <a:xfrm>
            <a:off x="1293178" y="1417320"/>
            <a:ext cx="292100" cy="398463"/>
          </a:xfrm>
          <a:custGeom>
            <a:avLst/>
            <a:gdLst>
              <a:gd name="T0" fmla="*/ 58944 w 446"/>
              <a:gd name="T1" fmla="*/ 148113 h 608"/>
              <a:gd name="T2" fmla="*/ 89726 w 446"/>
              <a:gd name="T3" fmla="*/ 220859 h 608"/>
              <a:gd name="T4" fmla="*/ 114613 w 446"/>
              <a:gd name="T5" fmla="*/ 278531 h 608"/>
              <a:gd name="T6" fmla="*/ 170937 w 446"/>
              <a:gd name="T7" fmla="*/ 280497 h 608"/>
              <a:gd name="T8" fmla="*/ 183381 w 446"/>
              <a:gd name="T9" fmla="*/ 257559 h 608"/>
              <a:gd name="T10" fmla="*/ 214818 w 446"/>
              <a:gd name="T11" fmla="*/ 199232 h 608"/>
              <a:gd name="T12" fmla="*/ 146050 w 446"/>
              <a:gd name="T13" fmla="*/ 60949 h 608"/>
              <a:gd name="T14" fmla="*/ 120508 w 446"/>
              <a:gd name="T15" fmla="*/ 298847 h 608"/>
              <a:gd name="T16" fmla="*/ 92346 w 446"/>
              <a:gd name="T17" fmla="*/ 265424 h 608"/>
              <a:gd name="T18" fmla="*/ 61564 w 446"/>
              <a:gd name="T19" fmla="*/ 209062 h 608"/>
              <a:gd name="T20" fmla="*/ 146050 w 446"/>
              <a:gd name="T21" fmla="*/ 42599 h 608"/>
              <a:gd name="T22" fmla="*/ 229881 w 446"/>
              <a:gd name="T23" fmla="*/ 209062 h 608"/>
              <a:gd name="T24" fmla="*/ 199754 w 446"/>
              <a:gd name="T25" fmla="*/ 265424 h 608"/>
              <a:gd name="T26" fmla="*/ 170937 w 446"/>
              <a:gd name="T27" fmla="*/ 298847 h 608"/>
              <a:gd name="T28" fmla="*/ 104134 w 446"/>
              <a:gd name="T29" fmla="*/ 357175 h 608"/>
              <a:gd name="T30" fmla="*/ 174867 w 446"/>
              <a:gd name="T31" fmla="*/ 370938 h 608"/>
              <a:gd name="T32" fmla="*/ 174867 w 446"/>
              <a:gd name="T33" fmla="*/ 343412 h 608"/>
              <a:gd name="T34" fmla="*/ 112648 w 446"/>
              <a:gd name="T35" fmla="*/ 365695 h 608"/>
              <a:gd name="T36" fmla="*/ 180761 w 446"/>
              <a:gd name="T37" fmla="*/ 365695 h 608"/>
              <a:gd name="T38" fmla="*/ 189276 w 446"/>
              <a:gd name="T39" fmla="*/ 357175 h 608"/>
              <a:gd name="T40" fmla="*/ 104134 w 446"/>
              <a:gd name="T41" fmla="*/ 314576 h 608"/>
              <a:gd name="T42" fmla="*/ 189276 w 446"/>
              <a:gd name="T43" fmla="*/ 357175 h 608"/>
              <a:gd name="T44" fmla="*/ 187966 w 446"/>
              <a:gd name="T45" fmla="*/ 166463 h 608"/>
              <a:gd name="T46" fmla="*/ 159804 w 446"/>
              <a:gd name="T47" fmla="*/ 195299 h 608"/>
              <a:gd name="T48" fmla="*/ 132296 w 446"/>
              <a:gd name="T49" fmla="*/ 195299 h 608"/>
              <a:gd name="T50" fmla="*/ 103479 w 446"/>
              <a:gd name="T51" fmla="*/ 166463 h 608"/>
              <a:gd name="T52" fmla="*/ 103479 w 446"/>
              <a:gd name="T53" fmla="*/ 138938 h 608"/>
              <a:gd name="T54" fmla="*/ 132296 w 446"/>
              <a:gd name="T55" fmla="*/ 110102 h 608"/>
              <a:gd name="T56" fmla="*/ 159804 w 446"/>
              <a:gd name="T57" fmla="*/ 110102 h 608"/>
              <a:gd name="T58" fmla="*/ 187966 w 446"/>
              <a:gd name="T59" fmla="*/ 138938 h 608"/>
              <a:gd name="T60" fmla="*/ 280311 w 446"/>
              <a:gd name="T61" fmla="*/ 135006 h 608"/>
              <a:gd name="T62" fmla="*/ 265248 w 446"/>
              <a:gd name="T63" fmla="*/ 148113 h 608"/>
              <a:gd name="T64" fmla="*/ 280311 w 446"/>
              <a:gd name="T65" fmla="*/ 156633 h 608"/>
              <a:gd name="T66" fmla="*/ 280311 w 446"/>
              <a:gd name="T67" fmla="*/ 135006 h 608"/>
              <a:gd name="T68" fmla="*/ 248220 w 446"/>
              <a:gd name="T69" fmla="*/ 58983 h 608"/>
              <a:gd name="T70" fmla="*/ 233156 w 446"/>
              <a:gd name="T71" fmla="*/ 43910 h 608"/>
              <a:gd name="T72" fmla="*/ 237086 w 446"/>
              <a:gd name="T73" fmla="*/ 70124 h 608"/>
              <a:gd name="T74" fmla="*/ 156529 w 446"/>
              <a:gd name="T75" fmla="*/ 28836 h 608"/>
              <a:gd name="T76" fmla="*/ 145395 w 446"/>
              <a:gd name="T77" fmla="*/ 0 h 608"/>
              <a:gd name="T78" fmla="*/ 134916 w 446"/>
              <a:gd name="T79" fmla="*/ 28836 h 608"/>
              <a:gd name="T80" fmla="*/ 53050 w 446"/>
              <a:gd name="T81" fmla="*/ 71435 h 608"/>
              <a:gd name="T82" fmla="*/ 58289 w 446"/>
              <a:gd name="T83" fmla="*/ 45220 h 608"/>
              <a:gd name="T84" fmla="*/ 42571 w 446"/>
              <a:gd name="T85" fmla="*/ 60949 h 608"/>
              <a:gd name="T86" fmla="*/ 25542 w 446"/>
              <a:gd name="T87" fmla="*/ 148113 h 608"/>
              <a:gd name="T88" fmla="*/ 11134 w 446"/>
              <a:gd name="T89" fmla="*/ 135006 h 608"/>
              <a:gd name="T90" fmla="*/ 11134 w 446"/>
              <a:gd name="T91" fmla="*/ 156633 h 608"/>
              <a:gd name="T92" fmla="*/ 25542 w 446"/>
              <a:gd name="T93" fmla="*/ 148113 h 60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3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4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4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7"/>
                  <a:pt x="211" y="147"/>
                  <a:pt x="223" y="147"/>
                </a:cubicBezTo>
                <a:cubicBezTo>
                  <a:pt x="234" y="147"/>
                  <a:pt x="244" y="157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60"/>
                  <a:pt x="362" y="60"/>
                  <a:pt x="356" y="67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94000" y="2475230"/>
            <a:ext cx="407606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/>
              <a:t>1、数据加载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/>
              <a:t>2、构造字典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/>
              <a:t>3、数据预处理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/>
              <a:t>4、模型构建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/>
              <a:t>5、模型训练</a:t>
            </a:r>
            <a:endParaRPr lang="zh-CN" altLang="en-US" sz="2800"/>
          </a:p>
          <a:p>
            <a:pPr>
              <a:lnSpc>
                <a:spcPct val="130000"/>
              </a:lnSpc>
            </a:pPr>
            <a:r>
              <a:rPr lang="zh-CN" altLang="en-US" sz="2800"/>
              <a:t>6、模型预测</a:t>
            </a:r>
            <a:endParaRPr lang="zh-CN" altLang="en-US" sz="2800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981710" y="108903"/>
            <a:ext cx="2050415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01700" y="1056005"/>
            <a:ext cx="8457565" cy="1322070"/>
            <a:chOff x="1420" y="1663"/>
            <a:chExt cx="13319" cy="2082"/>
          </a:xfrm>
        </p:grpSpPr>
        <p:sp>
          <p:nvSpPr>
            <p:cNvPr id="14351" name="Freeform 8"/>
            <p:cNvSpPr/>
            <p:nvPr/>
          </p:nvSpPr>
          <p:spPr bwMode="auto">
            <a:xfrm>
              <a:off x="1420" y="1750"/>
              <a:ext cx="427" cy="493"/>
            </a:xfrm>
            <a:custGeom>
              <a:avLst/>
              <a:gdLst>
                <a:gd name="T0" fmla="*/ 271462 w 274"/>
                <a:gd name="T1" fmla="*/ 155876 h 317"/>
                <a:gd name="T2" fmla="*/ 135731 w 274"/>
                <a:gd name="T3" fmla="*/ 234800 h 317"/>
                <a:gd name="T4" fmla="*/ 0 w 274"/>
                <a:gd name="T5" fmla="*/ 312738 h 317"/>
                <a:gd name="T6" fmla="*/ 0 w 274"/>
                <a:gd name="T7" fmla="*/ 155876 h 317"/>
                <a:gd name="T8" fmla="*/ 0 w 274"/>
                <a:gd name="T9" fmla="*/ 0 h 317"/>
                <a:gd name="T10" fmla="*/ 135731 w 274"/>
                <a:gd name="T11" fmla="*/ 77938 h 317"/>
                <a:gd name="T12" fmla="*/ 271462 w 274"/>
                <a:gd name="T13" fmla="*/ 155876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99" y="1663"/>
              <a:ext cx="1264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1、数据加载</a:t>
              </a:r>
              <a:r>
                <a:rPr lang="zh-CN" altLang="en-US"/>
                <a:t>：</a:t>
              </a:r>
              <a:endParaRPr lang="zh-CN" altLang="en-US"/>
            </a:p>
            <a:p>
              <a:r>
                <a:rPr lang="zh-CN" altLang="en-US" sz="2800">
                  <a:solidFill>
                    <a:schemeClr val="accent1"/>
                  </a:solidFill>
                </a:rPr>
                <a:t>    </a:t>
              </a:r>
              <a:r>
                <a:rPr lang="zh-CN" altLang="en-US" sz="2400">
                  <a:solidFill>
                    <a:schemeClr val="accent1"/>
                  </a:solidFill>
                </a:rPr>
                <a:t> 数据样式是对联，这个数据集的特点就是输入和输出等长。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335" y="2767965"/>
            <a:ext cx="8458200" cy="953135"/>
            <a:chOff x="1420" y="1663"/>
            <a:chExt cx="13320" cy="1501"/>
          </a:xfrm>
        </p:grpSpPr>
        <p:sp>
          <p:nvSpPr>
            <p:cNvPr id="5" name="Freeform 8"/>
            <p:cNvSpPr/>
            <p:nvPr/>
          </p:nvSpPr>
          <p:spPr bwMode="auto">
            <a:xfrm>
              <a:off x="1420" y="1750"/>
              <a:ext cx="427" cy="493"/>
            </a:xfrm>
            <a:custGeom>
              <a:avLst/>
              <a:gdLst>
                <a:gd name="T0" fmla="*/ 271462 w 274"/>
                <a:gd name="T1" fmla="*/ 155876 h 317"/>
                <a:gd name="T2" fmla="*/ 135731 w 274"/>
                <a:gd name="T3" fmla="*/ 234800 h 317"/>
                <a:gd name="T4" fmla="*/ 0 w 274"/>
                <a:gd name="T5" fmla="*/ 312738 h 317"/>
                <a:gd name="T6" fmla="*/ 0 w 274"/>
                <a:gd name="T7" fmla="*/ 155876 h 317"/>
                <a:gd name="T8" fmla="*/ 0 w 274"/>
                <a:gd name="T9" fmla="*/ 0 h 317"/>
                <a:gd name="T10" fmla="*/ 135731 w 274"/>
                <a:gd name="T11" fmla="*/ 77938 h 317"/>
                <a:gd name="T12" fmla="*/ 271462 w 274"/>
                <a:gd name="T13" fmla="*/ 155876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99" y="1663"/>
              <a:ext cx="12641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ym typeface="+mn-ea"/>
                </a:rPr>
                <a:t>2、构造字典</a:t>
              </a:r>
              <a:r>
                <a:rPr lang="zh-CN" altLang="en-US"/>
                <a:t>：</a:t>
              </a:r>
              <a:endParaRPr lang="zh-CN" altLang="en-US"/>
            </a:p>
            <a:p>
              <a:r>
                <a:rPr lang="zh-CN" altLang="en-US" sz="2800">
                  <a:solidFill>
                    <a:schemeClr val="accent1"/>
                  </a:solidFill>
                </a:rPr>
                <a:t>    </a:t>
              </a:r>
              <a:r>
                <a:rPr lang="zh-CN" altLang="en-US" sz="2400">
                  <a:solidFill>
                    <a:schemeClr val="accent1"/>
                  </a:solidFill>
                </a:rPr>
                <a:t> 为了将文字变成计算机能处理的id，需要构建一个字典。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1700" y="4133215"/>
            <a:ext cx="8458200" cy="1322070"/>
            <a:chOff x="1420" y="1663"/>
            <a:chExt cx="13320" cy="2082"/>
          </a:xfrm>
        </p:grpSpPr>
        <p:sp>
          <p:nvSpPr>
            <p:cNvPr id="11" name="Freeform 8"/>
            <p:cNvSpPr/>
            <p:nvPr/>
          </p:nvSpPr>
          <p:spPr bwMode="auto">
            <a:xfrm>
              <a:off x="1420" y="1750"/>
              <a:ext cx="427" cy="493"/>
            </a:xfrm>
            <a:custGeom>
              <a:avLst/>
              <a:gdLst>
                <a:gd name="T0" fmla="*/ 271462 w 274"/>
                <a:gd name="T1" fmla="*/ 155876 h 317"/>
                <a:gd name="T2" fmla="*/ 135731 w 274"/>
                <a:gd name="T3" fmla="*/ 234800 h 317"/>
                <a:gd name="T4" fmla="*/ 0 w 274"/>
                <a:gd name="T5" fmla="*/ 312738 h 317"/>
                <a:gd name="T6" fmla="*/ 0 w 274"/>
                <a:gd name="T7" fmla="*/ 155876 h 317"/>
                <a:gd name="T8" fmla="*/ 0 w 274"/>
                <a:gd name="T9" fmla="*/ 0 h 317"/>
                <a:gd name="T10" fmla="*/ 135731 w 274"/>
                <a:gd name="T11" fmla="*/ 77938 h 317"/>
                <a:gd name="T12" fmla="*/ 271462 w 274"/>
                <a:gd name="T13" fmla="*/ 155876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9" y="1663"/>
              <a:ext cx="1264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ym typeface="+mn-ea"/>
                </a:rPr>
                <a:t>3</a:t>
              </a:r>
              <a:r>
                <a:rPr lang="zh-CN" altLang="en-US" sz="2800">
                  <a:sym typeface="+mn-ea"/>
                </a:rPr>
                <a:t>、</a:t>
              </a:r>
              <a:r>
                <a:rPr lang="zh-CN" altLang="en-US" sz="2800">
                  <a:sym typeface="+mn-ea"/>
                </a:rPr>
                <a:t>数据预处理</a:t>
              </a:r>
              <a:r>
                <a:rPr lang="zh-CN" altLang="en-US"/>
                <a:t>：</a:t>
              </a:r>
              <a:endParaRPr lang="zh-CN" altLang="en-US"/>
            </a:p>
            <a:p>
              <a:r>
                <a:rPr lang="zh-CN" altLang="en-US" sz="2800">
                  <a:solidFill>
                    <a:schemeClr val="accent1"/>
                  </a:solidFill>
                </a:rPr>
                <a:t>    </a:t>
              </a:r>
              <a:r>
                <a:rPr lang="zh-CN" altLang="en-US" sz="2400">
                  <a:solidFill>
                    <a:schemeClr val="accent1"/>
                  </a:solidFill>
                </a:rPr>
                <a:t> 这一步是控制输出长度，使其与输入数据等长，后续方便投喂给模型。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981710" y="108903"/>
            <a:ext cx="2050415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01700" y="1056005"/>
            <a:ext cx="8458200" cy="1322070"/>
            <a:chOff x="1420" y="1663"/>
            <a:chExt cx="13320" cy="2082"/>
          </a:xfrm>
        </p:grpSpPr>
        <p:sp>
          <p:nvSpPr>
            <p:cNvPr id="14351" name="Freeform 8"/>
            <p:cNvSpPr/>
            <p:nvPr/>
          </p:nvSpPr>
          <p:spPr bwMode="auto">
            <a:xfrm>
              <a:off x="1420" y="1750"/>
              <a:ext cx="427" cy="493"/>
            </a:xfrm>
            <a:custGeom>
              <a:avLst/>
              <a:gdLst>
                <a:gd name="T0" fmla="*/ 271462 w 274"/>
                <a:gd name="T1" fmla="*/ 155876 h 317"/>
                <a:gd name="T2" fmla="*/ 135731 w 274"/>
                <a:gd name="T3" fmla="*/ 234800 h 317"/>
                <a:gd name="T4" fmla="*/ 0 w 274"/>
                <a:gd name="T5" fmla="*/ 312738 h 317"/>
                <a:gd name="T6" fmla="*/ 0 w 274"/>
                <a:gd name="T7" fmla="*/ 155876 h 317"/>
                <a:gd name="T8" fmla="*/ 0 w 274"/>
                <a:gd name="T9" fmla="*/ 0 h 317"/>
                <a:gd name="T10" fmla="*/ 135731 w 274"/>
                <a:gd name="T11" fmla="*/ 77938 h 317"/>
                <a:gd name="T12" fmla="*/ 271462 w 274"/>
                <a:gd name="T13" fmla="*/ 155876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99" y="1663"/>
              <a:ext cx="1264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4</a:t>
              </a:r>
              <a:r>
                <a:rPr lang="zh-CN" altLang="en-US" sz="2800"/>
                <a:t>、</a:t>
              </a:r>
              <a:r>
                <a:rPr lang="zh-CN" altLang="en-US" sz="2800">
                  <a:sym typeface="+mn-ea"/>
                </a:rPr>
                <a:t>模型构建</a:t>
              </a:r>
              <a:r>
                <a:rPr lang="zh-CN" altLang="en-US"/>
                <a:t>：</a:t>
              </a:r>
              <a:endParaRPr lang="zh-CN" altLang="en-US"/>
            </a:p>
            <a:p>
              <a:r>
                <a:rPr lang="zh-CN" altLang="en-US" sz="2800">
                  <a:solidFill>
                    <a:schemeClr val="accent1"/>
                  </a:solidFill>
                </a:rPr>
                <a:t>    </a:t>
              </a:r>
              <a:r>
                <a:rPr lang="zh-CN" altLang="en-US" sz="2400">
                  <a:solidFill>
                    <a:schemeClr val="accent1"/>
                  </a:solidFill>
                </a:rPr>
                <a:t> 构建seq2seq模型，将encode的编码作为decode的输入，这一步seq2seq模型有大量的参数需要学习。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335" y="2767965"/>
            <a:ext cx="8458200" cy="953135"/>
            <a:chOff x="1420" y="1663"/>
            <a:chExt cx="13320" cy="1501"/>
          </a:xfrm>
        </p:grpSpPr>
        <p:sp>
          <p:nvSpPr>
            <p:cNvPr id="5" name="Freeform 8"/>
            <p:cNvSpPr/>
            <p:nvPr/>
          </p:nvSpPr>
          <p:spPr bwMode="auto">
            <a:xfrm>
              <a:off x="1420" y="1750"/>
              <a:ext cx="427" cy="493"/>
            </a:xfrm>
            <a:custGeom>
              <a:avLst/>
              <a:gdLst>
                <a:gd name="T0" fmla="*/ 271462 w 274"/>
                <a:gd name="T1" fmla="*/ 155876 h 317"/>
                <a:gd name="T2" fmla="*/ 135731 w 274"/>
                <a:gd name="T3" fmla="*/ 234800 h 317"/>
                <a:gd name="T4" fmla="*/ 0 w 274"/>
                <a:gd name="T5" fmla="*/ 312738 h 317"/>
                <a:gd name="T6" fmla="*/ 0 w 274"/>
                <a:gd name="T7" fmla="*/ 155876 h 317"/>
                <a:gd name="T8" fmla="*/ 0 w 274"/>
                <a:gd name="T9" fmla="*/ 0 h 317"/>
                <a:gd name="T10" fmla="*/ 135731 w 274"/>
                <a:gd name="T11" fmla="*/ 77938 h 317"/>
                <a:gd name="T12" fmla="*/ 271462 w 274"/>
                <a:gd name="T13" fmla="*/ 155876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99" y="1663"/>
              <a:ext cx="12641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ym typeface="+mn-ea"/>
                </a:rPr>
                <a:t>5、模型训练</a:t>
              </a:r>
              <a:r>
                <a:rPr lang="zh-CN" altLang="en-US"/>
                <a:t>：</a:t>
              </a:r>
              <a:endParaRPr lang="zh-CN" altLang="en-US"/>
            </a:p>
            <a:p>
              <a:r>
                <a:rPr lang="zh-CN" altLang="en-US" sz="2800">
                  <a:solidFill>
                    <a:schemeClr val="accent1"/>
                  </a:solidFill>
                </a:rPr>
                <a:t>    </a:t>
              </a:r>
              <a:r>
                <a:rPr lang="zh-CN" altLang="en-US" sz="2400">
                  <a:solidFill>
                    <a:schemeClr val="accent1"/>
                  </a:solidFill>
                </a:rPr>
                <a:t> 模型构建好后，开始训练模型，输入数据给模型。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1700" y="4133215"/>
            <a:ext cx="8458200" cy="953135"/>
            <a:chOff x="1420" y="1663"/>
            <a:chExt cx="13320" cy="1501"/>
          </a:xfrm>
        </p:grpSpPr>
        <p:sp>
          <p:nvSpPr>
            <p:cNvPr id="11" name="Freeform 8"/>
            <p:cNvSpPr/>
            <p:nvPr/>
          </p:nvSpPr>
          <p:spPr bwMode="auto">
            <a:xfrm>
              <a:off x="1420" y="1750"/>
              <a:ext cx="427" cy="493"/>
            </a:xfrm>
            <a:custGeom>
              <a:avLst/>
              <a:gdLst>
                <a:gd name="T0" fmla="*/ 271462 w 274"/>
                <a:gd name="T1" fmla="*/ 155876 h 317"/>
                <a:gd name="T2" fmla="*/ 135731 w 274"/>
                <a:gd name="T3" fmla="*/ 234800 h 317"/>
                <a:gd name="T4" fmla="*/ 0 w 274"/>
                <a:gd name="T5" fmla="*/ 312738 h 317"/>
                <a:gd name="T6" fmla="*/ 0 w 274"/>
                <a:gd name="T7" fmla="*/ 155876 h 317"/>
                <a:gd name="T8" fmla="*/ 0 w 274"/>
                <a:gd name="T9" fmla="*/ 0 h 317"/>
                <a:gd name="T10" fmla="*/ 135731 w 274"/>
                <a:gd name="T11" fmla="*/ 77938 h 317"/>
                <a:gd name="T12" fmla="*/ 271462 w 274"/>
                <a:gd name="T13" fmla="*/ 155876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317">
                  <a:moveTo>
                    <a:pt x="274" y="158"/>
                  </a:moveTo>
                  <a:lnTo>
                    <a:pt x="137" y="238"/>
                  </a:lnTo>
                  <a:lnTo>
                    <a:pt x="0" y="317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37" y="79"/>
                  </a:lnTo>
                  <a:lnTo>
                    <a:pt x="274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9" y="1663"/>
              <a:ext cx="12641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ym typeface="+mn-ea"/>
                </a:rPr>
                <a:t>6、模型预测</a:t>
              </a:r>
              <a:r>
                <a:rPr lang="zh-CN" altLang="en-US"/>
                <a:t>：</a:t>
              </a:r>
              <a:endParaRPr lang="zh-CN" altLang="en-US"/>
            </a:p>
            <a:p>
              <a:r>
                <a:rPr lang="zh-CN" altLang="en-US" sz="2800">
                  <a:solidFill>
                    <a:schemeClr val="accent1"/>
                  </a:solidFill>
                </a:rPr>
                <a:t>    </a:t>
              </a:r>
              <a:r>
                <a:rPr lang="zh-CN" altLang="en-US" sz="2400">
                  <a:solidFill>
                    <a:schemeClr val="accent1"/>
                  </a:solidFill>
                </a:rPr>
                <a:t>运行相关代码测试学习效果。</a:t>
              </a:r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7355" y="109220"/>
            <a:ext cx="2985135" cy="783590"/>
            <a:chOff x="673" y="172"/>
            <a:chExt cx="4701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8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268" name="组合 67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" y="1338898"/>
            <a:ext cx="463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805940" y="1139825"/>
            <a:ext cx="8303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首先，将对联数据分为上联和下联，上联用encoder的输入，下联用于decoder的输入以及损失计算。</a:t>
            </a:r>
            <a:endParaRPr lang="zh-CN" altLang="en-US" sz="2400"/>
          </a:p>
        </p:txBody>
      </p:sp>
      <p:grpSp>
        <p:nvGrpSpPr>
          <p:cNvPr id="15" name="组合 14"/>
          <p:cNvGrpSpPr/>
          <p:nvPr/>
        </p:nvGrpSpPr>
        <p:grpSpPr>
          <a:xfrm>
            <a:off x="1009015" y="2179955"/>
            <a:ext cx="1633220" cy="541655"/>
            <a:chOff x="1589" y="4337"/>
            <a:chExt cx="2572" cy="853"/>
          </a:xfrm>
        </p:grpSpPr>
        <p:sp>
          <p:nvSpPr>
            <p:cNvPr id="9231" name="Freeform 6"/>
            <p:cNvSpPr>
              <a:spLocks noEditPoints="1"/>
            </p:cNvSpPr>
            <p:nvPr/>
          </p:nvSpPr>
          <p:spPr bwMode="auto">
            <a:xfrm>
              <a:off x="1589" y="4546"/>
              <a:ext cx="645" cy="645"/>
            </a:xfrm>
            <a:custGeom>
              <a:avLst/>
              <a:gdLst>
                <a:gd name="T0" fmla="*/ 363629 w 624"/>
                <a:gd name="T1" fmla="*/ 213634 h 625"/>
                <a:gd name="T2" fmla="*/ 363629 w 624"/>
                <a:gd name="T3" fmla="*/ 46528 h 625"/>
                <a:gd name="T4" fmla="*/ 195598 w 624"/>
                <a:gd name="T5" fmla="*/ 46528 h 625"/>
                <a:gd name="T6" fmla="*/ 173938 w 624"/>
                <a:gd name="T7" fmla="*/ 184145 h 625"/>
                <a:gd name="T8" fmla="*/ 170656 w 624"/>
                <a:gd name="T9" fmla="*/ 186111 h 625"/>
                <a:gd name="T10" fmla="*/ 5907 w 624"/>
                <a:gd name="T11" fmla="*/ 350596 h 625"/>
                <a:gd name="T12" fmla="*/ 9189 w 624"/>
                <a:gd name="T13" fmla="*/ 376809 h 625"/>
                <a:gd name="T14" fmla="*/ 32162 w 624"/>
                <a:gd name="T15" fmla="*/ 399745 h 625"/>
                <a:gd name="T16" fmla="*/ 58417 w 624"/>
                <a:gd name="T17" fmla="*/ 403022 h 625"/>
                <a:gd name="T18" fmla="*/ 223166 w 624"/>
                <a:gd name="T19" fmla="*/ 238536 h 625"/>
                <a:gd name="T20" fmla="*/ 225135 w 624"/>
                <a:gd name="T21" fmla="*/ 235260 h 625"/>
                <a:gd name="T22" fmla="*/ 363629 w 624"/>
                <a:gd name="T23" fmla="*/ 213634 h 625"/>
                <a:gd name="T24" fmla="*/ 63012 w 624"/>
                <a:gd name="T25" fmla="*/ 370911 h 625"/>
                <a:gd name="T26" fmla="*/ 63012 w 624"/>
                <a:gd name="T27" fmla="*/ 370911 h 625"/>
                <a:gd name="T28" fmla="*/ 50541 w 624"/>
                <a:gd name="T29" fmla="*/ 369600 h 625"/>
                <a:gd name="T30" fmla="*/ 39382 w 624"/>
                <a:gd name="T31" fmla="*/ 358460 h 625"/>
                <a:gd name="T32" fmla="*/ 38069 w 624"/>
                <a:gd name="T33" fmla="*/ 346009 h 625"/>
                <a:gd name="T34" fmla="*/ 117490 w 624"/>
                <a:gd name="T35" fmla="*/ 266715 h 625"/>
                <a:gd name="T36" fmla="*/ 129961 w 624"/>
                <a:gd name="T37" fmla="*/ 268681 h 625"/>
                <a:gd name="T38" fmla="*/ 140463 w 624"/>
                <a:gd name="T39" fmla="*/ 279822 h 625"/>
                <a:gd name="T40" fmla="*/ 142432 w 624"/>
                <a:gd name="T41" fmla="*/ 292273 h 625"/>
                <a:gd name="T42" fmla="*/ 63012 w 624"/>
                <a:gd name="T43" fmla="*/ 370911 h 625"/>
                <a:gd name="T44" fmla="*/ 210695 w 624"/>
                <a:gd name="T45" fmla="*/ 198562 h 625"/>
                <a:gd name="T46" fmla="*/ 210695 w 624"/>
                <a:gd name="T47" fmla="*/ 198562 h 625"/>
                <a:gd name="T48" fmla="*/ 210695 w 624"/>
                <a:gd name="T49" fmla="*/ 61600 h 625"/>
                <a:gd name="T50" fmla="*/ 347876 w 624"/>
                <a:gd name="T51" fmla="*/ 61600 h 625"/>
                <a:gd name="T52" fmla="*/ 347876 w 624"/>
                <a:gd name="T53" fmla="*/ 198562 h 625"/>
                <a:gd name="T54" fmla="*/ 210695 w 624"/>
                <a:gd name="T55" fmla="*/ 198562 h 62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algn="l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2487" y="5059"/>
              <a:ext cx="1561" cy="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文本框 12"/>
            <p:cNvSpPr txBox="1"/>
            <p:nvPr/>
          </p:nvSpPr>
          <p:spPr>
            <a:xfrm>
              <a:off x="2289" y="4337"/>
              <a:ext cx="187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chemeClr val="accent1"/>
                  </a:solidFill>
                  <a:latin typeface="+mn-ea"/>
                  <a:ea typeface="+mn-ea"/>
                </a:rPr>
                <a:t>难点</a:t>
              </a:r>
              <a:endParaRPr lang="zh-CN" altLang="en-US" sz="240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30935" y="2778760"/>
            <a:ext cx="965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、获取数据、数据抽样阶段：利用抽样技术进行样本分析时，抽样方法的选择对数据有很大影响，采用简单随机抽样，数据量总体较大时，难以一一编号；采用系统抽样，总体有周期或增减趋势时，易产生偏性。</a:t>
            </a:r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1108075" y="3865245"/>
            <a:ext cx="9654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</a:t>
            </a:r>
            <a:r>
              <a:rPr lang="zh-CN" altLang="en-US" sz="2000"/>
              <a:t>、数据探索阶段：数据质量分析检查原始数据中是否存在脏数据，分析方法复杂，要很认真查找脏数据，不然很容易建模过程陷入混乱，导致不可靠的输出。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1130935" y="4715510"/>
            <a:ext cx="9654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3</a:t>
            </a:r>
            <a:r>
              <a:rPr lang="zh-CN" altLang="en-US" sz="2000"/>
              <a:t>、数据预处理和清洗阶段：处理缺失值时，若采用人工填写缺失值，量大时行不通；使用一个全局常量填充缺失值，简单但不可靠</a:t>
            </a:r>
            <a:endParaRPr lang="zh-CN" altLang="en-US" sz="20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7355" y="109220"/>
            <a:ext cx="2985135" cy="783590"/>
            <a:chOff x="673" y="172"/>
            <a:chExt cx="4701" cy="1234"/>
          </a:xfrm>
        </p:grpSpPr>
        <p:sp>
          <p:nvSpPr>
            <p:cNvPr id="14338" name="TextBox 27"/>
            <p:cNvSpPr txBox="1">
              <a:spLocks noChangeArrowheads="1"/>
            </p:cNvSpPr>
            <p:nvPr/>
          </p:nvSpPr>
          <p:spPr bwMode="auto">
            <a:xfrm>
              <a:off x="1546" y="172"/>
              <a:ext cx="3829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en-US" altLang="zh-CN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3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Freeform 5"/>
            <p:cNvSpPr/>
            <p:nvPr/>
          </p:nvSpPr>
          <p:spPr bwMode="auto">
            <a:xfrm>
              <a:off x="673" y="348"/>
              <a:ext cx="747" cy="882"/>
            </a:xfrm>
            <a:custGeom>
              <a:avLst/>
              <a:gdLst>
                <a:gd name="T0" fmla="*/ 99232 w 574"/>
                <a:gd name="T1" fmla="*/ 362894 h 681"/>
                <a:gd name="T2" fmla="*/ 169522 w 574"/>
                <a:gd name="T3" fmla="*/ 391695 h 681"/>
                <a:gd name="T4" fmla="*/ 321679 w 574"/>
                <a:gd name="T5" fmla="*/ 270730 h 681"/>
                <a:gd name="T6" fmla="*/ 314236 w 574"/>
                <a:gd name="T7" fmla="*/ 237815 h 681"/>
                <a:gd name="T8" fmla="*/ 324159 w 574"/>
                <a:gd name="T9" fmla="*/ 198316 h 681"/>
                <a:gd name="T10" fmla="*/ 223273 w 574"/>
                <a:gd name="T11" fmla="*/ 113559 h 681"/>
                <a:gd name="T12" fmla="*/ 179445 w 574"/>
                <a:gd name="T13" fmla="*/ 130839 h 681"/>
                <a:gd name="T14" fmla="*/ 113290 w 574"/>
                <a:gd name="T15" fmla="*/ 65008 h 681"/>
                <a:gd name="T16" fmla="*/ 179445 w 574"/>
                <a:gd name="T17" fmla="*/ 0 h 681"/>
                <a:gd name="T18" fmla="*/ 244773 w 574"/>
                <a:gd name="T19" fmla="*/ 65008 h 681"/>
                <a:gd name="T20" fmla="*/ 238985 w 574"/>
                <a:gd name="T21" fmla="*/ 92986 h 681"/>
                <a:gd name="T22" fmla="*/ 340698 w 574"/>
                <a:gd name="T23" fmla="*/ 178567 h 681"/>
                <a:gd name="T24" fmla="*/ 394449 w 574"/>
                <a:gd name="T25" fmla="*/ 157995 h 681"/>
                <a:gd name="T26" fmla="*/ 474662 w 574"/>
                <a:gd name="T27" fmla="*/ 237815 h 681"/>
                <a:gd name="T28" fmla="*/ 394449 w 574"/>
                <a:gd name="T29" fmla="*/ 317635 h 681"/>
                <a:gd name="T30" fmla="*/ 335737 w 574"/>
                <a:gd name="T31" fmla="*/ 292125 h 681"/>
                <a:gd name="T32" fmla="*/ 185234 w 574"/>
                <a:gd name="T33" fmla="*/ 412267 h 681"/>
                <a:gd name="T34" fmla="*/ 198465 w 574"/>
                <a:gd name="T35" fmla="*/ 461640 h 681"/>
                <a:gd name="T36" fmla="*/ 99232 w 574"/>
                <a:gd name="T37" fmla="*/ 560387 h 681"/>
                <a:gd name="T38" fmla="*/ 0 w 574"/>
                <a:gd name="T39" fmla="*/ 461640 h 681"/>
                <a:gd name="T40" fmla="*/ 99232 w 574"/>
                <a:gd name="T41" fmla="*/ 362894 h 6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4" h="681">
                  <a:moveTo>
                    <a:pt x="120" y="441"/>
                  </a:moveTo>
                  <a:cubicBezTo>
                    <a:pt x="153" y="441"/>
                    <a:pt x="183" y="454"/>
                    <a:pt x="205" y="476"/>
                  </a:cubicBezTo>
                  <a:lnTo>
                    <a:pt x="389" y="329"/>
                  </a:lnTo>
                  <a:cubicBezTo>
                    <a:pt x="383" y="317"/>
                    <a:pt x="380" y="303"/>
                    <a:pt x="380" y="289"/>
                  </a:cubicBezTo>
                  <a:cubicBezTo>
                    <a:pt x="380" y="271"/>
                    <a:pt x="384" y="255"/>
                    <a:pt x="392" y="241"/>
                  </a:cubicBezTo>
                  <a:lnTo>
                    <a:pt x="270" y="138"/>
                  </a:lnTo>
                  <a:cubicBezTo>
                    <a:pt x="256" y="151"/>
                    <a:pt x="237" y="159"/>
                    <a:pt x="217" y="159"/>
                  </a:cubicBezTo>
                  <a:cubicBezTo>
                    <a:pt x="173" y="159"/>
                    <a:pt x="137" y="123"/>
                    <a:pt x="137" y="79"/>
                  </a:cubicBezTo>
                  <a:cubicBezTo>
                    <a:pt x="137" y="36"/>
                    <a:pt x="173" y="0"/>
                    <a:pt x="217" y="0"/>
                  </a:cubicBezTo>
                  <a:cubicBezTo>
                    <a:pt x="260" y="0"/>
                    <a:pt x="296" y="36"/>
                    <a:pt x="296" y="79"/>
                  </a:cubicBezTo>
                  <a:cubicBezTo>
                    <a:pt x="296" y="91"/>
                    <a:pt x="293" y="103"/>
                    <a:pt x="289" y="113"/>
                  </a:cubicBezTo>
                  <a:lnTo>
                    <a:pt x="412" y="217"/>
                  </a:lnTo>
                  <a:cubicBezTo>
                    <a:pt x="429" y="201"/>
                    <a:pt x="452" y="192"/>
                    <a:pt x="477" y="192"/>
                  </a:cubicBezTo>
                  <a:cubicBezTo>
                    <a:pt x="530" y="192"/>
                    <a:pt x="574" y="235"/>
                    <a:pt x="574" y="289"/>
                  </a:cubicBezTo>
                  <a:cubicBezTo>
                    <a:pt x="574" y="342"/>
                    <a:pt x="530" y="386"/>
                    <a:pt x="477" y="386"/>
                  </a:cubicBezTo>
                  <a:cubicBezTo>
                    <a:pt x="449" y="386"/>
                    <a:pt x="424" y="374"/>
                    <a:pt x="406" y="355"/>
                  </a:cubicBezTo>
                  <a:lnTo>
                    <a:pt x="224" y="501"/>
                  </a:lnTo>
                  <a:cubicBezTo>
                    <a:pt x="234" y="518"/>
                    <a:pt x="240" y="539"/>
                    <a:pt x="240" y="561"/>
                  </a:cubicBezTo>
                  <a:cubicBezTo>
                    <a:pt x="240" y="627"/>
                    <a:pt x="186" y="681"/>
                    <a:pt x="120" y="681"/>
                  </a:cubicBezTo>
                  <a:cubicBezTo>
                    <a:pt x="54" y="681"/>
                    <a:pt x="0" y="627"/>
                    <a:pt x="0" y="561"/>
                  </a:cubicBezTo>
                  <a:cubicBezTo>
                    <a:pt x="0" y="495"/>
                    <a:pt x="54" y="441"/>
                    <a:pt x="120" y="4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9175" y="1035050"/>
            <a:ext cx="2413000" cy="570230"/>
            <a:chOff x="1605" y="1630"/>
            <a:chExt cx="3800" cy="89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573" y="2343"/>
              <a:ext cx="215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1853" y="1630"/>
              <a:ext cx="35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chemeClr val="accent1"/>
                  </a:solidFill>
                  <a:latin typeface="+mn-ea"/>
                  <a:ea typeface="+mn-ea"/>
                </a:rPr>
                <a:t>实现方案</a:t>
              </a:r>
              <a:endParaRPr lang="zh-CN" altLang="en-US" sz="240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10243" name="Freeform 11"/>
            <p:cNvSpPr>
              <a:spLocks noEditPoints="1"/>
            </p:cNvSpPr>
            <p:nvPr/>
          </p:nvSpPr>
          <p:spPr bwMode="auto">
            <a:xfrm>
              <a:off x="1605" y="1774"/>
              <a:ext cx="714" cy="755"/>
            </a:xfrm>
            <a:custGeom>
              <a:avLst/>
              <a:gdLst>
                <a:gd name="T0" fmla="*/ 719918 w 1404"/>
                <a:gd name="T1" fmla="*/ 0 h 1483"/>
                <a:gd name="T2" fmla="*/ 879991 w 1404"/>
                <a:gd name="T3" fmla="*/ 374398 h 1483"/>
                <a:gd name="T4" fmla="*/ 758499 w 1404"/>
                <a:gd name="T5" fmla="*/ 160104 h 1483"/>
                <a:gd name="T6" fmla="*/ 349698 w 1404"/>
                <a:gd name="T7" fmla="*/ 120694 h 1483"/>
                <a:gd name="T8" fmla="*/ 319325 w 1404"/>
                <a:gd name="T9" fmla="*/ 321029 h 1483"/>
                <a:gd name="T10" fmla="*/ 121491 w 1404"/>
                <a:gd name="T11" fmla="*/ 912183 h 1483"/>
                <a:gd name="T12" fmla="*/ 531114 w 1404"/>
                <a:gd name="T13" fmla="*/ 951594 h 1483"/>
                <a:gd name="T14" fmla="*/ 160894 w 1404"/>
                <a:gd name="T15" fmla="*/ 1073109 h 1483"/>
                <a:gd name="T16" fmla="*/ 0 w 1404"/>
                <a:gd name="T17" fmla="*/ 252883 h 1483"/>
                <a:gd name="T18" fmla="*/ 1022825 w 1404"/>
                <a:gd name="T19" fmla="*/ 392461 h 1483"/>
                <a:gd name="T20" fmla="*/ 1137749 w 1404"/>
                <a:gd name="T21" fmla="*/ 508228 h 1483"/>
                <a:gd name="T22" fmla="*/ 1003124 w 1404"/>
                <a:gd name="T23" fmla="*/ 834184 h 1483"/>
                <a:gd name="T24" fmla="*/ 1081108 w 1404"/>
                <a:gd name="T25" fmla="*/ 585407 h 1483"/>
                <a:gd name="T26" fmla="*/ 1051556 w 1404"/>
                <a:gd name="T27" fmla="*/ 515618 h 1483"/>
                <a:gd name="T28" fmla="*/ 902155 w 1404"/>
                <a:gd name="T29" fmla="*/ 429408 h 1483"/>
                <a:gd name="T30" fmla="*/ 1040884 w 1404"/>
                <a:gd name="T31" fmla="*/ 560775 h 1483"/>
                <a:gd name="T32" fmla="*/ 823349 w 1404"/>
                <a:gd name="T33" fmla="*/ 967194 h 1483"/>
                <a:gd name="T34" fmla="*/ 627157 w 1404"/>
                <a:gd name="T35" fmla="*/ 853068 h 1483"/>
                <a:gd name="T36" fmla="*/ 868498 w 1404"/>
                <a:gd name="T37" fmla="*/ 461429 h 1483"/>
                <a:gd name="T38" fmla="*/ 1040884 w 1404"/>
                <a:gd name="T39" fmla="*/ 560775 h 1483"/>
                <a:gd name="T40" fmla="*/ 556561 w 1404"/>
                <a:gd name="T41" fmla="*/ 1203655 h 1483"/>
                <a:gd name="T42" fmla="*/ 701037 w 1404"/>
                <a:gd name="T43" fmla="*/ 954057 h 1483"/>
                <a:gd name="T44" fmla="*/ 417010 w 1404"/>
                <a:gd name="T45" fmla="*/ 211830 h 1483"/>
                <a:gd name="T46" fmla="*/ 683799 w 1404"/>
                <a:gd name="T47" fmla="*/ 273409 h 1483"/>
                <a:gd name="T48" fmla="*/ 417010 w 1404"/>
                <a:gd name="T49" fmla="*/ 211830 h 1483"/>
                <a:gd name="T50" fmla="*/ 366115 w 1404"/>
                <a:gd name="T51" fmla="*/ 620712 h 1483"/>
                <a:gd name="T52" fmla="*/ 210147 w 1404"/>
                <a:gd name="T53" fmla="*/ 682290 h 1483"/>
                <a:gd name="T54" fmla="*/ 210147 w 1404"/>
                <a:gd name="T55" fmla="*/ 478671 h 1483"/>
                <a:gd name="T56" fmla="*/ 683799 w 1404"/>
                <a:gd name="T57" fmla="*/ 540249 h 1483"/>
                <a:gd name="T58" fmla="*/ 210147 w 1404"/>
                <a:gd name="T59" fmla="*/ 478671 h 1483"/>
                <a:gd name="T60" fmla="*/ 683799 w 1404"/>
                <a:gd name="T61" fmla="*/ 347303 h 1483"/>
                <a:gd name="T62" fmla="*/ 210147 w 1404"/>
                <a:gd name="T63" fmla="*/ 408882 h 1483"/>
                <a:gd name="T64" fmla="*/ 157610 w 1404"/>
                <a:gd name="T65" fmla="*/ 265198 h 1483"/>
                <a:gd name="T66" fmla="*/ 294698 w 1404"/>
                <a:gd name="T67" fmla="*/ 245493 h 1483"/>
                <a:gd name="T68" fmla="*/ 157610 w 1404"/>
                <a:gd name="T69" fmla="*/ 265198 h 14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404" h="1483">
                  <a:moveTo>
                    <a:pt x="308" y="0"/>
                  </a:moveTo>
                  <a:lnTo>
                    <a:pt x="877" y="0"/>
                  </a:lnTo>
                  <a:cubicBezTo>
                    <a:pt x="984" y="0"/>
                    <a:pt x="1072" y="88"/>
                    <a:pt x="1072" y="195"/>
                  </a:cubicBezTo>
                  <a:lnTo>
                    <a:pt x="1072" y="456"/>
                  </a:lnTo>
                  <a:cubicBezTo>
                    <a:pt x="1010" y="504"/>
                    <a:pt x="973" y="550"/>
                    <a:pt x="924" y="616"/>
                  </a:cubicBezTo>
                  <a:lnTo>
                    <a:pt x="924" y="195"/>
                  </a:lnTo>
                  <a:cubicBezTo>
                    <a:pt x="924" y="169"/>
                    <a:pt x="903" y="147"/>
                    <a:pt x="877" y="147"/>
                  </a:cubicBezTo>
                  <a:lnTo>
                    <a:pt x="426" y="147"/>
                  </a:lnTo>
                  <a:lnTo>
                    <a:pt x="426" y="354"/>
                  </a:lnTo>
                  <a:cubicBezTo>
                    <a:pt x="426" y="374"/>
                    <a:pt x="409" y="391"/>
                    <a:pt x="389" y="391"/>
                  </a:cubicBezTo>
                  <a:lnTo>
                    <a:pt x="148" y="391"/>
                  </a:lnTo>
                  <a:lnTo>
                    <a:pt x="148" y="1111"/>
                  </a:lnTo>
                  <a:cubicBezTo>
                    <a:pt x="148" y="1138"/>
                    <a:pt x="169" y="1159"/>
                    <a:pt x="196" y="1159"/>
                  </a:cubicBezTo>
                  <a:lnTo>
                    <a:pt x="647" y="1159"/>
                  </a:lnTo>
                  <a:cubicBezTo>
                    <a:pt x="632" y="1208"/>
                    <a:pt x="619" y="1257"/>
                    <a:pt x="610" y="1307"/>
                  </a:cubicBezTo>
                  <a:lnTo>
                    <a:pt x="196" y="1307"/>
                  </a:lnTo>
                  <a:cubicBezTo>
                    <a:pt x="88" y="1307"/>
                    <a:pt x="0" y="1219"/>
                    <a:pt x="0" y="1111"/>
                  </a:cubicBezTo>
                  <a:lnTo>
                    <a:pt x="0" y="308"/>
                  </a:lnTo>
                  <a:lnTo>
                    <a:pt x="308" y="0"/>
                  </a:lnTo>
                  <a:close/>
                  <a:moveTo>
                    <a:pt x="1246" y="478"/>
                  </a:moveTo>
                  <a:cubicBezTo>
                    <a:pt x="1266" y="490"/>
                    <a:pt x="1279" y="509"/>
                    <a:pt x="1284" y="536"/>
                  </a:cubicBezTo>
                  <a:cubicBezTo>
                    <a:pt x="1322" y="546"/>
                    <a:pt x="1359" y="571"/>
                    <a:pt x="1386" y="619"/>
                  </a:cubicBezTo>
                  <a:cubicBezTo>
                    <a:pt x="1404" y="661"/>
                    <a:pt x="1397" y="720"/>
                    <a:pt x="1372" y="765"/>
                  </a:cubicBezTo>
                  <a:cubicBezTo>
                    <a:pt x="1330" y="843"/>
                    <a:pt x="1273" y="938"/>
                    <a:pt x="1222" y="1016"/>
                  </a:cubicBezTo>
                  <a:cubicBezTo>
                    <a:pt x="1190" y="1029"/>
                    <a:pt x="1196" y="961"/>
                    <a:pt x="1208" y="944"/>
                  </a:cubicBezTo>
                  <a:cubicBezTo>
                    <a:pt x="1249" y="882"/>
                    <a:pt x="1284" y="824"/>
                    <a:pt x="1317" y="713"/>
                  </a:cubicBezTo>
                  <a:cubicBezTo>
                    <a:pt x="1324" y="661"/>
                    <a:pt x="1300" y="637"/>
                    <a:pt x="1284" y="614"/>
                  </a:cubicBezTo>
                  <a:cubicBezTo>
                    <a:pt x="1283" y="618"/>
                    <a:pt x="1282" y="623"/>
                    <a:pt x="1281" y="628"/>
                  </a:cubicBezTo>
                  <a:cubicBezTo>
                    <a:pt x="1250" y="614"/>
                    <a:pt x="1220" y="599"/>
                    <a:pt x="1189" y="582"/>
                  </a:cubicBezTo>
                  <a:cubicBezTo>
                    <a:pt x="1158" y="565"/>
                    <a:pt x="1129" y="543"/>
                    <a:pt x="1099" y="523"/>
                  </a:cubicBezTo>
                  <a:cubicBezTo>
                    <a:pt x="1157" y="473"/>
                    <a:pt x="1207" y="456"/>
                    <a:pt x="1246" y="478"/>
                  </a:cubicBezTo>
                  <a:close/>
                  <a:moveTo>
                    <a:pt x="1268" y="683"/>
                  </a:moveTo>
                  <a:cubicBezTo>
                    <a:pt x="1242" y="770"/>
                    <a:pt x="1192" y="879"/>
                    <a:pt x="1121" y="1002"/>
                  </a:cubicBezTo>
                  <a:cubicBezTo>
                    <a:pt x="1086" y="1064"/>
                    <a:pt x="1045" y="1123"/>
                    <a:pt x="1003" y="1178"/>
                  </a:cubicBezTo>
                  <a:cubicBezTo>
                    <a:pt x="964" y="1159"/>
                    <a:pt x="925" y="1138"/>
                    <a:pt x="885" y="1116"/>
                  </a:cubicBezTo>
                  <a:cubicBezTo>
                    <a:pt x="843" y="1094"/>
                    <a:pt x="804" y="1066"/>
                    <a:pt x="764" y="1039"/>
                  </a:cubicBezTo>
                  <a:cubicBezTo>
                    <a:pt x="790" y="976"/>
                    <a:pt x="821" y="911"/>
                    <a:pt x="857" y="849"/>
                  </a:cubicBezTo>
                  <a:cubicBezTo>
                    <a:pt x="927" y="727"/>
                    <a:pt x="996" y="628"/>
                    <a:pt x="1058" y="562"/>
                  </a:cubicBezTo>
                  <a:cubicBezTo>
                    <a:pt x="1091" y="584"/>
                    <a:pt x="1124" y="608"/>
                    <a:pt x="1159" y="628"/>
                  </a:cubicBezTo>
                  <a:cubicBezTo>
                    <a:pt x="1195" y="649"/>
                    <a:pt x="1232" y="664"/>
                    <a:pt x="1268" y="683"/>
                  </a:cubicBezTo>
                  <a:close/>
                  <a:moveTo>
                    <a:pt x="968" y="1222"/>
                  </a:moveTo>
                  <a:cubicBezTo>
                    <a:pt x="839" y="1379"/>
                    <a:pt x="708" y="1483"/>
                    <a:pt x="678" y="1466"/>
                  </a:cubicBezTo>
                  <a:cubicBezTo>
                    <a:pt x="648" y="1448"/>
                    <a:pt x="672" y="1283"/>
                    <a:pt x="743" y="1092"/>
                  </a:cubicBezTo>
                  <a:cubicBezTo>
                    <a:pt x="779" y="1116"/>
                    <a:pt x="816" y="1140"/>
                    <a:pt x="854" y="1162"/>
                  </a:cubicBezTo>
                  <a:cubicBezTo>
                    <a:pt x="892" y="1184"/>
                    <a:pt x="930" y="1202"/>
                    <a:pt x="968" y="1222"/>
                  </a:cubicBezTo>
                  <a:close/>
                  <a:moveTo>
                    <a:pt x="508" y="258"/>
                  </a:moveTo>
                  <a:lnTo>
                    <a:pt x="833" y="258"/>
                  </a:lnTo>
                  <a:lnTo>
                    <a:pt x="833" y="333"/>
                  </a:lnTo>
                  <a:lnTo>
                    <a:pt x="508" y="333"/>
                  </a:lnTo>
                  <a:lnTo>
                    <a:pt x="508" y="258"/>
                  </a:lnTo>
                  <a:close/>
                  <a:moveTo>
                    <a:pt x="256" y="756"/>
                  </a:moveTo>
                  <a:lnTo>
                    <a:pt x="446" y="756"/>
                  </a:lnTo>
                  <a:lnTo>
                    <a:pt x="446" y="831"/>
                  </a:lnTo>
                  <a:lnTo>
                    <a:pt x="256" y="831"/>
                  </a:lnTo>
                  <a:lnTo>
                    <a:pt x="256" y="756"/>
                  </a:lnTo>
                  <a:close/>
                  <a:moveTo>
                    <a:pt x="256" y="583"/>
                  </a:moveTo>
                  <a:lnTo>
                    <a:pt x="833" y="583"/>
                  </a:lnTo>
                  <a:lnTo>
                    <a:pt x="833" y="658"/>
                  </a:lnTo>
                  <a:lnTo>
                    <a:pt x="256" y="658"/>
                  </a:lnTo>
                  <a:lnTo>
                    <a:pt x="256" y="583"/>
                  </a:lnTo>
                  <a:close/>
                  <a:moveTo>
                    <a:pt x="256" y="423"/>
                  </a:moveTo>
                  <a:lnTo>
                    <a:pt x="833" y="423"/>
                  </a:lnTo>
                  <a:lnTo>
                    <a:pt x="833" y="498"/>
                  </a:lnTo>
                  <a:lnTo>
                    <a:pt x="256" y="498"/>
                  </a:lnTo>
                  <a:lnTo>
                    <a:pt x="256" y="423"/>
                  </a:lnTo>
                  <a:close/>
                  <a:moveTo>
                    <a:pt x="192" y="323"/>
                  </a:moveTo>
                  <a:lnTo>
                    <a:pt x="334" y="323"/>
                  </a:lnTo>
                  <a:cubicBezTo>
                    <a:pt x="347" y="323"/>
                    <a:pt x="359" y="312"/>
                    <a:pt x="359" y="299"/>
                  </a:cubicBezTo>
                  <a:lnTo>
                    <a:pt x="359" y="157"/>
                  </a:lnTo>
                  <a:lnTo>
                    <a:pt x="192" y="323"/>
                  </a:lnTo>
                  <a:close/>
                </a:path>
              </a:pathLst>
            </a:custGeom>
            <a:solidFill>
              <a:srgbClr val="005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64920" y="1858010"/>
            <a:ext cx="69665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r>
              <a:rPr lang="zh-CN" altLang="en-US" sz="2000" b="1"/>
              <a:t>、将对联分为上下联两个序列，对下列信息进行替换和处理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en-US" altLang="zh-CN" sz="2000"/>
              <a:t>      </a:t>
            </a:r>
            <a:r>
              <a:rPr lang="zh-CN" altLang="en-US" sz="2000"/>
              <a:t>去除特殊符号，如：</a:t>
            </a:r>
            <a:r>
              <a:rPr lang="en-US" altLang="zh-CN" sz="2000"/>
              <a:t>“  [ ]  , ...</a:t>
            </a:r>
            <a:endParaRPr lang="en-US" altLang="zh-CN" sz="2000"/>
          </a:p>
          <a:p>
            <a:r>
              <a:rPr lang="zh-CN" altLang="en-US" sz="2000"/>
              <a:t>      括号内的内容：如表情符，【嘻嘻】，【哈哈】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添加一些特殊字符: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     用来进行字符补全，和用在Decoder端的序列中，告诉解码器句子的起始与结束，以及用来替代一些未出现过的词或者低频词。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264920" y="5276215"/>
            <a:ext cx="6966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3</a:t>
            </a:r>
            <a:r>
              <a:rPr lang="zh-CN" altLang="en-US" sz="2000" b="1"/>
              <a:t>、对词典中每个字映射为唯一不同的数字</a:t>
            </a:r>
            <a:endParaRPr lang="zh-CN" altLang="en-US" sz="2000" b="1"/>
          </a:p>
        </p:txBody>
      </p:sp>
      <p:sp>
        <p:nvSpPr>
          <p:cNvPr id="18" name="文本框 17"/>
          <p:cNvSpPr txBox="1"/>
          <p:nvPr/>
        </p:nvSpPr>
        <p:spPr>
          <a:xfrm>
            <a:off x="1264920" y="4292600"/>
            <a:ext cx="1046924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</a:t>
            </a:r>
            <a:r>
              <a:rPr lang="zh-CN" altLang="en-US" sz="2000" b="1"/>
              <a:t>、</a:t>
            </a:r>
            <a:r>
              <a:rPr lang="zh-CN" altLang="en-US" sz="2000" b="1">
                <a:sym typeface="+mn-ea"/>
              </a:rPr>
              <a:t>将上下联两个序列里的字进行分装，创建词典和一个中文到整数数字的双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/>
              <a:t>      向转换的字典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2" grpId="0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WPS 演示</Application>
  <PresentationFormat>自定义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仿宋_GB2312</vt:lpstr>
      <vt:lpstr>仿宋</vt:lpstr>
      <vt:lpstr>Calibri</vt:lpstr>
      <vt:lpstr>造字工房力黑（非商用）常规体</vt:lpstr>
      <vt:lpstr>黑体</vt:lpstr>
      <vt:lpstr>Arial Unicode MS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正义</cp:lastModifiedBy>
  <cp:revision>16</cp:revision>
  <dcterms:created xsi:type="dcterms:W3CDTF">2013-01-25T01:44:00Z</dcterms:created>
  <dcterms:modified xsi:type="dcterms:W3CDTF">2020-06-01T04:03:58Z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