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DF85C-4D35-4C8F-8469-907C7DEAAC51}">
          <p14:sldIdLst>
            <p14:sldId id="256"/>
            <p14:sldId id="258"/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8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4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9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8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6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C707-5022-4C1D-828C-7FF5C8AFC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Tackling DROP Multi Span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C5001-879B-47DB-85BD-6AC6B09BD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Avia Efrat</a:t>
            </a:r>
          </a:p>
          <a:p>
            <a:r>
              <a:rPr lang="en-US" dirty="0" err="1"/>
              <a:t>Elad</a:t>
            </a:r>
            <a:r>
              <a:rPr lang="en-US" dirty="0"/>
              <a:t> Segal</a:t>
            </a:r>
          </a:p>
          <a:p>
            <a:r>
              <a:rPr lang="en-US" dirty="0"/>
              <a:t>Mor Shoham</a:t>
            </a:r>
          </a:p>
        </p:txBody>
      </p:sp>
    </p:spTree>
    <p:extLst>
      <p:ext uri="{BB962C8B-B14F-4D97-AF65-F5344CB8AC3E}">
        <p14:creationId xmlns:p14="http://schemas.microsoft.com/office/powerpoint/2010/main" val="266934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B2B-67B7-4110-82C4-104D9B5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 cap="none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5699-0B76-4EA4-BBF0-5986C31A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Motivation</a:t>
            </a:r>
            <a:r>
              <a:rPr lang="en-US" dirty="0"/>
              <a:t> – Existing Q&amp;A dataset are almost solved.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Answers are a single span from the paragraph.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DROP</a:t>
            </a:r>
            <a:r>
              <a:rPr lang="en-US" dirty="0"/>
              <a:t> – Q&amp;A dataset with complex questions with answers that include: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Arithmetic Calculation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Spans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7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155A-AB1D-4C7B-904F-47704F1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 cap="none" dirty="0"/>
              <a:t>VS </a:t>
            </a:r>
            <a:r>
              <a:rPr lang="en-US" cap="none" dirty="0" err="1"/>
              <a:t>SQuAD</a:t>
            </a:r>
            <a:r>
              <a:rPr lang="en-US" cap="none" dirty="0"/>
              <a:t> By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0FA0-A9FE-44B0-89A8-70DF6937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SQuAD</a:t>
            </a:r>
            <a:r>
              <a:rPr lang="en-US" b="1" dirty="0"/>
              <a:t> Example</a:t>
            </a:r>
            <a:br>
              <a:rPr lang="en-US" dirty="0"/>
            </a:br>
            <a:r>
              <a:rPr lang="en-US" dirty="0"/>
              <a:t>The European Commission is … </a:t>
            </a:r>
            <a:r>
              <a:rPr lang="en-US" dirty="0">
                <a:highlight>
                  <a:srgbClr val="00FF00"/>
                </a:highlight>
              </a:rPr>
              <a:t> The Commission's President </a:t>
            </a:r>
            <a:r>
              <a:rPr lang="en-US" dirty="0"/>
              <a:t> … sets the agenda for the EU's work…</a:t>
            </a:r>
          </a:p>
          <a:p>
            <a:r>
              <a:rPr lang="en-US" b="1" dirty="0"/>
              <a:t>Q:</a:t>
            </a:r>
            <a:r>
              <a:rPr lang="en-US" dirty="0"/>
              <a:t> Which authority figure is designated to schedule and set the work of the EU?</a:t>
            </a:r>
          </a:p>
          <a:p>
            <a:r>
              <a:rPr lang="en-US" b="1" dirty="0"/>
              <a:t>DROP Examples</a:t>
            </a:r>
            <a:br>
              <a:rPr lang="en-US" b="1" dirty="0"/>
            </a:br>
            <a:r>
              <a:rPr lang="en-US" dirty="0"/>
              <a:t>Trying to … kicker </a:t>
            </a:r>
            <a:r>
              <a:rPr lang="en-US" b="1" dirty="0"/>
              <a:t>Stephen Gostkowski </a:t>
            </a:r>
            <a:r>
              <a:rPr lang="en-US" dirty="0"/>
              <a:t>got a </a:t>
            </a:r>
            <a:r>
              <a:rPr lang="en-US" dirty="0">
                <a:highlight>
                  <a:srgbClr val="00FF00"/>
                </a:highlight>
              </a:rPr>
              <a:t>29-yard</a:t>
            </a:r>
            <a:r>
              <a:rPr lang="en-US" dirty="0"/>
              <a:t> and a </a:t>
            </a:r>
            <a:r>
              <a:rPr lang="en-US" dirty="0">
                <a:highlight>
                  <a:srgbClr val="00FF00"/>
                </a:highlight>
              </a:rPr>
              <a:t>35-yard</a:t>
            </a:r>
            <a:r>
              <a:rPr lang="en-US" dirty="0"/>
              <a:t> field goal.  In the third quarter … with </a:t>
            </a:r>
            <a:r>
              <a:rPr lang="en-US" b="1" dirty="0"/>
              <a:t>Gostkowski</a:t>
            </a:r>
            <a:r>
              <a:rPr lang="en-US" dirty="0"/>
              <a:t> getting a </a:t>
            </a:r>
            <a:r>
              <a:rPr lang="en-US" dirty="0">
                <a:highlight>
                  <a:srgbClr val="00FF00"/>
                </a:highlight>
              </a:rPr>
              <a:t>25-yard</a:t>
            </a:r>
            <a:r>
              <a:rPr lang="en-US" dirty="0"/>
              <a:t> field goal… yet Indy replied with former Patriot kicker </a:t>
            </a:r>
            <a:r>
              <a:rPr lang="en-US" b="1" dirty="0"/>
              <a:t>Adam Vinatieri </a:t>
            </a:r>
            <a:r>
              <a:rPr lang="en-US" dirty="0"/>
              <a:t>nailing a 52-yard field goal.</a:t>
            </a:r>
          </a:p>
          <a:p>
            <a:r>
              <a:rPr lang="en-US" b="1" dirty="0">
                <a:highlight>
                  <a:srgbClr val="00FF00"/>
                </a:highlight>
              </a:rPr>
              <a:t>Q: </a:t>
            </a:r>
            <a:r>
              <a:rPr lang="en-US" dirty="0"/>
              <a:t>Which field goals did Stephen Gostkowski make?</a:t>
            </a:r>
          </a:p>
          <a:p>
            <a:r>
              <a:rPr lang="en-US" b="1" dirty="0"/>
              <a:t>Q:</a:t>
            </a:r>
            <a:r>
              <a:rPr lang="en-US" dirty="0"/>
              <a:t> How many more field goals did Stephen Gostkowski make over Adam Vinatieri?</a:t>
            </a:r>
            <a:br>
              <a:rPr lang="en-US" dirty="0"/>
            </a:br>
            <a:r>
              <a:rPr lang="en-US" b="1" dirty="0"/>
              <a:t>A:</a:t>
            </a:r>
            <a:r>
              <a:rPr lang="en-US" dirty="0"/>
              <a:t>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058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FFA3-FD4D-4052-BE19-4209DABC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NAQANET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A511-BBBD-465F-AB63-6572615A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only model to tackle DROP so far.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Handled some answer types but not multi span answers.</a:t>
            </a:r>
          </a:p>
        </p:txBody>
      </p:sp>
    </p:spTree>
    <p:extLst>
      <p:ext uri="{BB962C8B-B14F-4D97-AF65-F5344CB8AC3E}">
        <p14:creationId xmlns:p14="http://schemas.microsoft.com/office/powerpoint/2010/main" val="20928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EBD4-83FE-45FF-B8C9-9B0DAAEA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Tackling Multi Span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AE6C-0122-4E3E-AF80-14C879B7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Augmentation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~5% of DROP are multi span answers.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more samples by replacing answer tokens with each other in the paragraph.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Attend to the paragraph based on the question by a novel use of Transformers.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Examine various approaches to output multiple spans.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8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404</TotalTime>
  <Words>138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Tackling DROP Multi Span Answers</vt:lpstr>
      <vt:lpstr>DROP Dataset</vt:lpstr>
      <vt:lpstr>Drop VS SQuAD By Examples</vt:lpstr>
      <vt:lpstr>NAQANET</vt:lpstr>
      <vt:lpstr>Tackling Multi Span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Drop Multi Span Answers</dc:title>
  <dc:creator>Mor Shoham</dc:creator>
  <cp:lastModifiedBy>Mor Shoham</cp:lastModifiedBy>
  <cp:revision>13</cp:revision>
  <dcterms:created xsi:type="dcterms:W3CDTF">2019-06-03T12:17:39Z</dcterms:created>
  <dcterms:modified xsi:type="dcterms:W3CDTF">2019-06-03T19:01:54Z</dcterms:modified>
</cp:coreProperties>
</file>