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7" r:id="rId2"/>
    <p:sldId id="288" r:id="rId3"/>
    <p:sldId id="289" r:id="rId4"/>
    <p:sldId id="290" r:id="rId5"/>
    <p:sldId id="291" r:id="rId6"/>
    <p:sldId id="294" r:id="rId7"/>
    <p:sldId id="295" r:id="rId8"/>
    <p:sldId id="293" r:id="rId9"/>
    <p:sldId id="296" r:id="rId10"/>
    <p:sldId id="297" r:id="rId11"/>
    <p:sldId id="298" r:id="rId12"/>
    <p:sldId id="299" r:id="rId13"/>
    <p:sldId id="301" r:id="rId14"/>
    <p:sldId id="302" r:id="rId15"/>
    <p:sldId id="303" r:id="rId16"/>
    <p:sldId id="304"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314"/>
    <p:restoredTop sz="77673" autoAdjust="0"/>
  </p:normalViewPr>
  <p:slideViewPr>
    <p:cSldViewPr snapToGrid="0" snapToObjects="1">
      <p:cViewPr varScale="1">
        <p:scale>
          <a:sx n="114" d="100"/>
          <a:sy n="114" d="100"/>
        </p:scale>
        <p:origin x="-228" y="-96"/>
      </p:cViewPr>
      <p:guideLst>
        <p:guide orient="horz" pos="2222"/>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10078-4C44-A34D-9F49-9BCBB644B111}" type="datetimeFigureOut">
              <a:rPr kumimoji="1" lang="zh-CN" altLang="en-US" smtClean="0"/>
              <a:pPr/>
              <a:t>2019/1/7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80D4A-32AD-C948-AF3C-4A7B204CB71D}"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TextBox 4"/>
          <p:cNvSpPr txBox="1"/>
          <p:nvPr userDrawn="1"/>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pPr/>
              <a:t>‹#›</a:t>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pPr/>
              <a:t>‹#›</a:t>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pPr/>
              <a:t>‹#›</a:t>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pPr/>
              <a:t>‹#›</a:t>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pPr/>
              <a:t>‹#›</a:t>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pPr/>
              <a:t>‹#›</a:t>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pPr/>
              <a:t>‹#›</a:t>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lvl1pPr>
              <a:buClr>
                <a:srgbClr val="0070C0"/>
              </a:buClr>
              <a:buFont typeface="Wingdings" panose="05000000000000000000" pitchFamily="2" charset="2"/>
              <a:buChar char=""/>
              <a:defRPr>
                <a:latin typeface="微软雅黑" panose="020B0503020204020204" pitchFamily="34" charset="-122"/>
                <a:ea typeface="微软雅黑" panose="020B0503020204020204" pitchFamily="34" charset="-122"/>
              </a:defRPr>
            </a:lvl1pPr>
            <a:lvl2pPr>
              <a:buClr>
                <a:srgbClr val="0070C0"/>
              </a:buClr>
              <a:buFont typeface="Wingdings" panose="05000000000000000000" pitchFamily="2" charset="2"/>
              <a:buChar char="ü"/>
              <a:defRPr>
                <a:latin typeface="微软雅黑" panose="020B0503020204020204" pitchFamily="34" charset="-122"/>
                <a:ea typeface="微软雅黑" panose="020B0503020204020204" pitchFamily="34" charset="-122"/>
              </a:defRPr>
            </a:lvl2pPr>
            <a:lvl3pPr>
              <a:buClr>
                <a:srgbClr val="00B0F0"/>
              </a:buClr>
              <a:defRPr>
                <a:latin typeface="微软雅黑" panose="020B0503020204020204" pitchFamily="34" charset="-122"/>
                <a:ea typeface="微软雅黑" panose="020B0503020204020204" pitchFamily="34" charset="-122"/>
              </a:defRPr>
            </a:lvl3pPr>
            <a:lvl4pPr>
              <a:buClr>
                <a:srgbClr val="00B0F0"/>
              </a:buClr>
              <a:defRPr>
                <a:latin typeface="微软雅黑" panose="020B0503020204020204" pitchFamily="34" charset="-122"/>
                <a:ea typeface="微软雅黑" panose="020B0503020204020204" pitchFamily="34" charset="-122"/>
              </a:defRPr>
            </a:lvl4pPr>
            <a:lvl5pPr>
              <a:buClr>
                <a:srgbClr val="00B0F0"/>
              </a:buClr>
              <a:defRPr>
                <a:latin typeface="微软雅黑" panose="020B0503020204020204" pitchFamily="34" charset="-122"/>
                <a:ea typeface="微软雅黑" panose="020B0503020204020204" pitchFamily="34" charset="-122"/>
              </a:defRPr>
            </a:lvl5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pPr/>
              <a:t>‹#›</a:t>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pPr/>
              <a:t>‹#›</a:t>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pPr/>
              <a:t>‹#›</a:t>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pPr/>
              <a:t>‹#›</a:t>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1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pPr/>
              <a:t>‹#›</a:t>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534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pic>
        <p:nvPicPr>
          <p:cNvPr id="7" name="图片 6"/>
          <p:cNvPicPr>
            <a:picLocks noChangeAspect="1"/>
          </p:cNvPicPr>
          <p:nvPr userDrawn="1"/>
        </p:nvPicPr>
        <p:blipFill>
          <a:blip r:embed="rId25">
            <a:extLst>
              <a:ext uri="{28A0092B-C50C-407E-A947-70E740481C1C}">
                <a14:useLocalDpi xmlns:a14="http://schemas.microsoft.com/office/drawing/2010/main" xmlns="" val="0"/>
              </a:ext>
            </a:extLst>
          </a:blip>
          <a:stretch>
            <a:fillRect/>
          </a:stretch>
        </p:blipFill>
        <p:spPr>
          <a:xfrm>
            <a:off x="9171065" y="5982120"/>
            <a:ext cx="2071558" cy="756063"/>
          </a:xfrm>
          <a:prstGeom prst="rect">
            <a:avLst/>
          </a:prstGeom>
        </p:spPr>
      </p:pic>
      <p:sp>
        <p:nvSpPr>
          <p:cNvPr id="11" name="矩形 10"/>
          <p:cNvSpPr/>
          <p:nvPr userDrawn="1"/>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
        <p:nvSpPr>
          <p:cNvPr id="13" name="矩形 12"/>
          <p:cNvSpPr/>
          <p:nvPr userDrawn="1"/>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b="1" kern="1200">
          <a:solidFill>
            <a:schemeClr val="accent5">
              <a:lumMod val="75000"/>
            </a:schemeClr>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57307" y="3077745"/>
            <a:ext cx="5724644" cy="1200329"/>
          </a:xfrm>
          <a:prstGeom prst="rect">
            <a:avLst/>
          </a:prstGeom>
          <a:noFill/>
        </p:spPr>
        <p:txBody>
          <a:bodyPr wrap="none">
            <a:spAutoFit/>
          </a:bodyPr>
          <a:lstStyle/>
          <a:p>
            <a:pPr>
              <a:defRPr/>
            </a:pPr>
            <a:r>
              <a:rPr lang="zh-CN" altLang="en-US" sz="7200" b="1" smtClean="0">
                <a:solidFill>
                  <a:schemeClr val="tx1">
                    <a:lumMod val="65000"/>
                    <a:lumOff val="35000"/>
                  </a:schemeClr>
                </a:solidFill>
                <a:latin typeface="微软雅黑" panose="020B0503020204020204" pitchFamily="34" charset="-122"/>
                <a:ea typeface="微软雅黑" panose="020B0503020204020204" pitchFamily="34" charset="-122"/>
              </a:rPr>
              <a:t>弹性盒子布局</a:t>
            </a:r>
            <a:endParaRPr lang="zh-CN" sz="72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项目属性</a:t>
            </a:r>
            <a:endParaRPr lang="zh-CN" altLang="en-US"/>
          </a:p>
        </p:txBody>
      </p:sp>
      <p:sp>
        <p:nvSpPr>
          <p:cNvPr id="3" name="内容占位符 2"/>
          <p:cNvSpPr>
            <a:spLocks noGrp="1"/>
          </p:cNvSpPr>
          <p:nvPr>
            <p:ph idx="1"/>
          </p:nvPr>
        </p:nvSpPr>
        <p:spPr/>
        <p:txBody>
          <a:bodyPr/>
          <a:lstStyle/>
          <a:p>
            <a:r>
              <a:rPr lang="en-US" altLang="zh-CN" smtClean="0"/>
              <a:t>order</a:t>
            </a:r>
          </a:p>
          <a:p>
            <a:r>
              <a:rPr lang="en-US" altLang="zh-CN" smtClean="0"/>
              <a:t>flex-grow</a:t>
            </a:r>
          </a:p>
          <a:p>
            <a:r>
              <a:rPr lang="en-US" altLang="zh-CN" smtClean="0"/>
              <a:t>flex-shrink</a:t>
            </a:r>
          </a:p>
          <a:p>
            <a:r>
              <a:rPr lang="en-US" altLang="zh-CN" smtClean="0"/>
              <a:t>flex-basis</a:t>
            </a:r>
          </a:p>
          <a:p>
            <a:r>
              <a:rPr lang="en-US" altLang="zh-CN" smtClean="0"/>
              <a:t>flex</a:t>
            </a:r>
          </a:p>
          <a:p>
            <a:r>
              <a:rPr lang="en-US" altLang="zh-CN" smtClean="0"/>
              <a:t>align-self</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order</a:t>
            </a:r>
            <a:r>
              <a:rPr lang="zh-CN" altLang="en-US" smtClean="0"/>
              <a:t>属性</a:t>
            </a:r>
            <a:endParaRPr lang="zh-CN" altLang="en-US"/>
          </a:p>
        </p:txBody>
      </p:sp>
      <p:sp>
        <p:nvSpPr>
          <p:cNvPr id="3" name="内容占位符 2"/>
          <p:cNvSpPr>
            <a:spLocks noGrp="1"/>
          </p:cNvSpPr>
          <p:nvPr>
            <p:ph idx="1"/>
          </p:nvPr>
        </p:nvSpPr>
        <p:spPr/>
        <p:txBody>
          <a:bodyPr/>
          <a:lstStyle/>
          <a:p>
            <a:r>
              <a:rPr lang="en-US" altLang="zh-CN" smtClean="0"/>
              <a:t>order</a:t>
            </a:r>
            <a:r>
              <a:rPr lang="zh-CN" altLang="en-US" smtClean="0"/>
              <a:t>属性定义项目的排列顺序。数值越小，排列越靠前，默认为</a:t>
            </a:r>
            <a:r>
              <a:rPr lang="en-US" altLang="zh-CN" smtClean="0"/>
              <a:t>0</a:t>
            </a:r>
            <a:endParaRPr lang="zh-CN" altLang="en-US"/>
          </a:p>
        </p:txBody>
      </p:sp>
      <p:pic>
        <p:nvPicPr>
          <p:cNvPr id="37890" name="Picture 2"/>
          <p:cNvPicPr>
            <a:picLocks noChangeAspect="1" noChangeArrowheads="1"/>
          </p:cNvPicPr>
          <p:nvPr/>
        </p:nvPicPr>
        <p:blipFill>
          <a:blip r:embed="rId2"/>
          <a:srcRect/>
          <a:stretch>
            <a:fillRect/>
          </a:stretch>
        </p:blipFill>
        <p:spPr bwMode="auto">
          <a:xfrm>
            <a:off x="1047400" y="2461451"/>
            <a:ext cx="5244343" cy="335575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p:cNvPicPr>
            <a:picLocks noChangeAspect="1" noChangeArrowheads="1"/>
          </p:cNvPicPr>
          <p:nvPr/>
        </p:nvPicPr>
        <p:blipFill>
          <a:blip r:embed="rId2"/>
          <a:srcRect/>
          <a:stretch>
            <a:fillRect/>
          </a:stretch>
        </p:blipFill>
        <p:spPr bwMode="auto">
          <a:xfrm>
            <a:off x="1305362" y="4625316"/>
            <a:ext cx="6412510" cy="1750627"/>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mtClean="0"/>
              <a:t>flex-grow</a:t>
            </a:r>
            <a:r>
              <a:rPr lang="zh-CN" altLang="en-US" smtClean="0"/>
              <a:t>属性</a:t>
            </a:r>
            <a:endParaRPr lang="zh-CN" altLang="en-US"/>
          </a:p>
        </p:txBody>
      </p:sp>
      <p:sp>
        <p:nvSpPr>
          <p:cNvPr id="3" name="内容占位符 2"/>
          <p:cNvSpPr>
            <a:spLocks noGrp="1"/>
          </p:cNvSpPr>
          <p:nvPr>
            <p:ph idx="1"/>
          </p:nvPr>
        </p:nvSpPr>
        <p:spPr>
          <a:xfrm>
            <a:off x="838200" y="1140903"/>
            <a:ext cx="10515600" cy="4351338"/>
          </a:xfrm>
        </p:spPr>
        <p:txBody>
          <a:bodyPr/>
          <a:lstStyle/>
          <a:p>
            <a:r>
              <a:rPr lang="en-US" altLang="zh-CN" smtClean="0"/>
              <a:t>flex-grow</a:t>
            </a:r>
            <a:r>
              <a:rPr lang="zh-CN" altLang="en-US" smtClean="0"/>
              <a:t>属性定义项目的放大比例，默认为</a:t>
            </a:r>
            <a:r>
              <a:rPr lang="en-US" altLang="zh-CN" smtClean="0"/>
              <a:t>0</a:t>
            </a:r>
            <a:r>
              <a:rPr lang="zh-CN" altLang="en-US" smtClean="0"/>
              <a:t>，即如果存在剩余空间，也不放大。</a:t>
            </a:r>
            <a:endParaRPr lang="en-US" altLang="zh-CN" smtClean="0"/>
          </a:p>
          <a:p>
            <a:pPr lvl="1">
              <a:buNone/>
            </a:pPr>
            <a:r>
              <a:rPr lang="en-US" altLang="zh-CN" smtClean="0"/>
              <a:t>.item { </a:t>
            </a:r>
          </a:p>
          <a:p>
            <a:pPr lvl="1">
              <a:buNone/>
            </a:pPr>
            <a:r>
              <a:rPr lang="en-US" altLang="zh-CN" smtClean="0"/>
              <a:t>	flex-grow: &lt;number&gt;; /* default 0 */ </a:t>
            </a:r>
          </a:p>
          <a:p>
            <a:pPr lvl="1">
              <a:buNone/>
            </a:pPr>
            <a:r>
              <a:rPr lang="en-US" altLang="zh-CN" smtClean="0"/>
              <a:t>}</a:t>
            </a:r>
          </a:p>
          <a:p>
            <a:pPr lvl="1"/>
            <a:r>
              <a:rPr lang="zh-CN" altLang="en-US" smtClean="0"/>
              <a:t>如果所有项目的</a:t>
            </a:r>
            <a:r>
              <a:rPr lang="en-US" altLang="zh-CN" smtClean="0"/>
              <a:t>flex-grow</a:t>
            </a:r>
            <a:r>
              <a:rPr lang="zh-CN" altLang="en-US" smtClean="0"/>
              <a:t>属性都为</a:t>
            </a:r>
            <a:r>
              <a:rPr lang="en-US" altLang="zh-CN" smtClean="0"/>
              <a:t>1</a:t>
            </a:r>
            <a:r>
              <a:rPr lang="zh-CN" altLang="en-US" smtClean="0"/>
              <a:t>，则它们将等分剩余空间（如果有的话）。</a:t>
            </a:r>
            <a:endParaRPr lang="en-US" altLang="zh-CN" smtClean="0"/>
          </a:p>
          <a:p>
            <a:pPr lvl="1"/>
            <a:r>
              <a:rPr lang="zh-CN" altLang="en-US" smtClean="0"/>
              <a:t>如果一个项目的</a:t>
            </a:r>
            <a:r>
              <a:rPr lang="en-US" altLang="zh-CN" smtClean="0"/>
              <a:t>flex-grow</a:t>
            </a:r>
            <a:r>
              <a:rPr lang="zh-CN" altLang="en-US" smtClean="0"/>
              <a:t>属性为</a:t>
            </a:r>
            <a:r>
              <a:rPr lang="en-US" altLang="zh-CN" smtClean="0"/>
              <a:t>2</a:t>
            </a:r>
            <a:r>
              <a:rPr lang="zh-CN" altLang="en-US" smtClean="0"/>
              <a:t>，其他项目都为</a:t>
            </a:r>
            <a:r>
              <a:rPr lang="en-US" altLang="zh-CN" smtClean="0"/>
              <a:t>1</a:t>
            </a:r>
            <a:r>
              <a:rPr lang="zh-CN" altLang="en-US" smtClean="0"/>
              <a:t>，则前者占据的剩余空间将比其他项多一倍。</a:t>
            </a:r>
            <a:endParaRPr lang="en-US"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flex-shrink</a:t>
            </a:r>
            <a:r>
              <a:rPr lang="zh-CN" altLang="en-US" smtClean="0"/>
              <a:t>属性</a:t>
            </a:r>
            <a:endParaRPr lang="zh-CN" altLang="en-US"/>
          </a:p>
        </p:txBody>
      </p:sp>
      <p:sp>
        <p:nvSpPr>
          <p:cNvPr id="3" name="内容占位符 2"/>
          <p:cNvSpPr>
            <a:spLocks noGrp="1"/>
          </p:cNvSpPr>
          <p:nvPr>
            <p:ph idx="1"/>
          </p:nvPr>
        </p:nvSpPr>
        <p:spPr>
          <a:xfrm>
            <a:off x="838200" y="1140903"/>
            <a:ext cx="10515600" cy="4351338"/>
          </a:xfrm>
        </p:spPr>
        <p:txBody>
          <a:bodyPr/>
          <a:lstStyle/>
          <a:p>
            <a:r>
              <a:rPr lang="en-US" altLang="zh-CN" smtClean="0"/>
              <a:t>flex-shrink</a:t>
            </a:r>
            <a:r>
              <a:rPr lang="zh-CN" altLang="en-US" smtClean="0"/>
              <a:t>属性定义了项目的缩小比例，默认为</a:t>
            </a:r>
            <a:r>
              <a:rPr lang="en-US" altLang="zh-CN" smtClean="0"/>
              <a:t>1</a:t>
            </a:r>
            <a:r>
              <a:rPr lang="zh-CN" altLang="en-US" smtClean="0"/>
              <a:t>，即如果空间不足，该项目将缩小。</a:t>
            </a:r>
            <a:endParaRPr lang="en-US" altLang="zh-CN" smtClean="0"/>
          </a:p>
          <a:p>
            <a:pPr lvl="1">
              <a:buNone/>
            </a:pPr>
            <a:r>
              <a:rPr lang="en-US" altLang="zh-CN" smtClean="0"/>
              <a:t>.item { </a:t>
            </a:r>
          </a:p>
          <a:p>
            <a:pPr lvl="1">
              <a:buNone/>
            </a:pPr>
            <a:r>
              <a:rPr lang="en-US" altLang="zh-CN" smtClean="0"/>
              <a:t>	flex-shrink: &lt;number&gt;; /* default 1 */ </a:t>
            </a:r>
          </a:p>
          <a:p>
            <a:pPr lvl="1">
              <a:buNone/>
            </a:pPr>
            <a:r>
              <a:rPr lang="en-US" altLang="zh-CN" smtClean="0"/>
              <a:t>}</a:t>
            </a:r>
          </a:p>
          <a:p>
            <a:pPr lvl="1"/>
            <a:r>
              <a:rPr lang="zh-CN" altLang="en-US" smtClean="0"/>
              <a:t>如果所有项目的</a:t>
            </a:r>
            <a:r>
              <a:rPr lang="en-US" altLang="zh-CN" smtClean="0"/>
              <a:t>flex-shrink</a:t>
            </a:r>
            <a:r>
              <a:rPr lang="zh-CN" altLang="en-US" smtClean="0"/>
              <a:t>属性都为</a:t>
            </a:r>
            <a:r>
              <a:rPr lang="en-US" altLang="zh-CN" smtClean="0"/>
              <a:t>1</a:t>
            </a:r>
            <a:r>
              <a:rPr lang="zh-CN" altLang="en-US" smtClean="0"/>
              <a:t>，当空间不足时，都将等比例缩</a:t>
            </a:r>
            <a:endParaRPr lang="en-US" altLang="zh-CN" smtClean="0"/>
          </a:p>
          <a:p>
            <a:pPr lvl="1"/>
            <a:r>
              <a:rPr lang="zh-CN" altLang="en-US" smtClean="0"/>
              <a:t>如果一个项目的</a:t>
            </a:r>
            <a:r>
              <a:rPr lang="en-US" altLang="zh-CN" smtClean="0"/>
              <a:t>flex-shrink</a:t>
            </a:r>
            <a:r>
              <a:rPr lang="zh-CN" altLang="en-US" smtClean="0"/>
              <a:t>属性为</a:t>
            </a:r>
            <a:r>
              <a:rPr lang="en-US" altLang="zh-CN" smtClean="0"/>
              <a:t>0</a:t>
            </a:r>
            <a:r>
              <a:rPr lang="zh-CN" altLang="en-US" smtClean="0"/>
              <a:t>，其他项目都为</a:t>
            </a:r>
            <a:r>
              <a:rPr lang="en-US" altLang="zh-CN" smtClean="0"/>
              <a:t>1</a:t>
            </a:r>
            <a:r>
              <a:rPr lang="zh-CN" altLang="en-US" smtClean="0"/>
              <a:t>，则空间不足时，前者不缩小</a:t>
            </a:r>
            <a:endParaRPr lang="en-US" altLang="zh-CN" smtClean="0"/>
          </a:p>
          <a:p>
            <a:pPr lvl="1"/>
            <a:r>
              <a:rPr lang="zh-CN" altLang="en-US" smtClean="0"/>
              <a:t>负值对该属性无效。</a:t>
            </a:r>
            <a:endParaRPr lang="en-US" altLang="zh-CN" smtClean="0"/>
          </a:p>
        </p:txBody>
      </p:sp>
      <p:pic>
        <p:nvPicPr>
          <p:cNvPr id="39938" name="Picture 2"/>
          <p:cNvPicPr>
            <a:picLocks noChangeAspect="1" noChangeArrowheads="1"/>
          </p:cNvPicPr>
          <p:nvPr/>
        </p:nvPicPr>
        <p:blipFill>
          <a:blip r:embed="rId2"/>
          <a:srcRect/>
          <a:stretch>
            <a:fillRect/>
          </a:stretch>
        </p:blipFill>
        <p:spPr bwMode="auto">
          <a:xfrm>
            <a:off x="1368978" y="4735003"/>
            <a:ext cx="6818313" cy="15144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flex-basis</a:t>
            </a:r>
            <a:r>
              <a:rPr lang="zh-CN" altLang="en-US" smtClean="0"/>
              <a:t>属性</a:t>
            </a:r>
            <a:endParaRPr lang="zh-CN" altLang="en-US"/>
          </a:p>
        </p:txBody>
      </p:sp>
      <p:sp>
        <p:nvSpPr>
          <p:cNvPr id="3" name="内容占位符 2"/>
          <p:cNvSpPr>
            <a:spLocks noGrp="1"/>
          </p:cNvSpPr>
          <p:nvPr>
            <p:ph idx="1"/>
          </p:nvPr>
        </p:nvSpPr>
        <p:spPr/>
        <p:txBody>
          <a:bodyPr/>
          <a:lstStyle/>
          <a:p>
            <a:r>
              <a:rPr lang="en-US" altLang="zh-CN" smtClean="0"/>
              <a:t>flex-basis</a:t>
            </a:r>
            <a:r>
              <a:rPr lang="zh-CN" altLang="en-US" smtClean="0"/>
              <a:t>属性定义了在分配多余空间之前，项目占据的主轴空间（</a:t>
            </a:r>
            <a:r>
              <a:rPr lang="en-US" altLang="zh-CN" smtClean="0"/>
              <a:t>main size</a:t>
            </a:r>
            <a:r>
              <a:rPr lang="zh-CN" altLang="en-US" smtClean="0"/>
              <a:t>）。浏览器根据这个属性，计算主轴是否有多余空间。它的默认值为</a:t>
            </a:r>
            <a:r>
              <a:rPr lang="en-US" altLang="zh-CN" smtClean="0"/>
              <a:t>auto</a:t>
            </a:r>
            <a:r>
              <a:rPr lang="zh-CN" altLang="en-US" smtClean="0"/>
              <a:t>，即项目的本来大小</a:t>
            </a:r>
            <a:endParaRPr lang="en-US" altLang="zh-CN" smtClean="0"/>
          </a:p>
          <a:p>
            <a:r>
              <a:rPr lang="zh-CN" altLang="en-US" smtClean="0"/>
              <a:t>它还可以设为跟</a:t>
            </a:r>
            <a:r>
              <a:rPr lang="en-US" altLang="zh-CN" smtClean="0"/>
              <a:t>width</a:t>
            </a:r>
            <a:r>
              <a:rPr lang="zh-CN" altLang="en-US" smtClean="0"/>
              <a:t>或</a:t>
            </a:r>
            <a:r>
              <a:rPr lang="en-US" altLang="zh-CN" smtClean="0"/>
              <a:t>height</a:t>
            </a:r>
            <a:r>
              <a:rPr lang="zh-CN" altLang="en-US" smtClean="0"/>
              <a:t>属性一样的值（比如</a:t>
            </a:r>
            <a:r>
              <a:rPr lang="en-US" altLang="zh-CN" smtClean="0"/>
              <a:t>350px</a:t>
            </a:r>
            <a:r>
              <a:rPr lang="zh-CN" altLang="en-US" smtClean="0"/>
              <a:t>），则项目将占据固定空间。</a:t>
            </a:r>
            <a:endParaRPr lang="en-US" altLang="zh-CN" smtClean="0"/>
          </a:p>
          <a:p>
            <a:pPr>
              <a:buNone/>
            </a:pPr>
            <a:r>
              <a:rPr lang="en-US" altLang="zh-CN" smtClean="0"/>
              <a:t>  .item { </a:t>
            </a:r>
          </a:p>
          <a:p>
            <a:pPr>
              <a:buNone/>
            </a:pPr>
            <a:r>
              <a:rPr lang="en-US" altLang="zh-CN" smtClean="0"/>
              <a:t>		flex-basis: &lt;length&gt; | auto; /* default auto */ </a:t>
            </a:r>
          </a:p>
          <a:p>
            <a:pPr>
              <a:buNone/>
            </a:pPr>
            <a:r>
              <a:rPr lang="en-US" altLang="zh-CN" smtClean="0"/>
              <a:t>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a:t>
            </a:r>
            <a:r>
              <a:rPr lang="zh-CN" altLang="en-US" smtClean="0"/>
              <a:t>属性</a:t>
            </a:r>
            <a:endParaRPr lang="zh-CN" altLang="en-US"/>
          </a:p>
        </p:txBody>
      </p:sp>
      <p:sp>
        <p:nvSpPr>
          <p:cNvPr id="3" name="内容占位符 2"/>
          <p:cNvSpPr>
            <a:spLocks noGrp="1"/>
          </p:cNvSpPr>
          <p:nvPr>
            <p:ph idx="1"/>
          </p:nvPr>
        </p:nvSpPr>
        <p:spPr/>
        <p:txBody>
          <a:bodyPr/>
          <a:lstStyle/>
          <a:p>
            <a:r>
              <a:rPr lang="en-US" altLang="zh-CN" smtClean="0"/>
              <a:t>flex</a:t>
            </a:r>
            <a:r>
              <a:rPr lang="zh-CN" altLang="en-US" smtClean="0"/>
              <a:t>属性是</a:t>
            </a:r>
            <a:r>
              <a:rPr lang="en-US" altLang="zh-CN" smtClean="0"/>
              <a:t>flex-grow, flex-shrink </a:t>
            </a:r>
            <a:r>
              <a:rPr lang="zh-CN" altLang="en-US" smtClean="0"/>
              <a:t>和 </a:t>
            </a:r>
            <a:r>
              <a:rPr lang="en-US" altLang="zh-CN" smtClean="0"/>
              <a:t>flex-basis</a:t>
            </a:r>
            <a:r>
              <a:rPr lang="zh-CN" altLang="en-US" smtClean="0"/>
              <a:t>的简写，默认值为</a:t>
            </a:r>
            <a:r>
              <a:rPr lang="en-US" altLang="zh-CN" smtClean="0"/>
              <a:t>0 1 auto</a:t>
            </a:r>
            <a:r>
              <a:rPr lang="zh-CN" altLang="en-US" smtClean="0"/>
              <a:t>。后两个属性可选。</a:t>
            </a:r>
            <a:endParaRPr lang="en-US" altLang="zh-CN" smtClean="0"/>
          </a:p>
          <a:p>
            <a:r>
              <a:rPr lang="zh-CN" altLang="en-US" smtClean="0"/>
              <a:t>该属性有两个快捷值：</a:t>
            </a:r>
            <a:r>
              <a:rPr lang="en-US" altLang="zh-CN" smtClean="0"/>
              <a:t>auto (1 1 auto) </a:t>
            </a:r>
            <a:r>
              <a:rPr lang="zh-CN" altLang="en-US" smtClean="0"/>
              <a:t>和 </a:t>
            </a:r>
            <a:r>
              <a:rPr lang="en-US" altLang="zh-CN" smtClean="0"/>
              <a:t>none (0 0 auto)</a:t>
            </a:r>
            <a:r>
              <a:rPr lang="zh-CN" altLang="en-US" smtClean="0"/>
              <a:t>。</a:t>
            </a:r>
          </a:p>
          <a:p>
            <a:r>
              <a:rPr lang="zh-CN" altLang="en-US" smtClean="0"/>
              <a:t>建议优先使用这个属性，而不是单独写三个分离的属性，因为浏览器会推算相关值</a:t>
            </a:r>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align-self</a:t>
            </a:r>
            <a:r>
              <a:rPr lang="zh-CN" altLang="en-US" smtClean="0"/>
              <a:t>属性</a:t>
            </a:r>
            <a:endParaRPr lang="zh-CN" altLang="en-US"/>
          </a:p>
        </p:txBody>
      </p:sp>
      <p:sp>
        <p:nvSpPr>
          <p:cNvPr id="3" name="内容占位符 2"/>
          <p:cNvSpPr>
            <a:spLocks noGrp="1"/>
          </p:cNvSpPr>
          <p:nvPr>
            <p:ph idx="1"/>
          </p:nvPr>
        </p:nvSpPr>
        <p:spPr>
          <a:xfrm>
            <a:off x="838199" y="1090569"/>
            <a:ext cx="10788941" cy="4351338"/>
          </a:xfrm>
        </p:spPr>
        <p:txBody>
          <a:bodyPr>
            <a:normAutofit/>
          </a:bodyPr>
          <a:lstStyle/>
          <a:p>
            <a:r>
              <a:rPr lang="en-US" altLang="zh-CN" sz="2400" smtClean="0"/>
              <a:t>align-self</a:t>
            </a:r>
            <a:r>
              <a:rPr lang="zh-CN" altLang="en-US" sz="2400" smtClean="0"/>
              <a:t>属性允许单个项目有与其他项目不一样的对齐方式，可覆盖</a:t>
            </a:r>
            <a:r>
              <a:rPr lang="en-US" altLang="zh-CN" sz="2400" smtClean="0"/>
              <a:t>align-items</a:t>
            </a:r>
            <a:r>
              <a:rPr lang="zh-CN" altLang="en-US" sz="2400" smtClean="0"/>
              <a:t>属性。</a:t>
            </a:r>
            <a:endParaRPr lang="en-US" altLang="zh-CN" sz="2400" smtClean="0"/>
          </a:p>
          <a:p>
            <a:r>
              <a:rPr lang="zh-CN" altLang="en-US" sz="2400" smtClean="0"/>
              <a:t>默认值为</a:t>
            </a:r>
            <a:r>
              <a:rPr lang="en-US" altLang="zh-CN" sz="2400" smtClean="0"/>
              <a:t>auto</a:t>
            </a:r>
            <a:r>
              <a:rPr lang="zh-CN" altLang="en-US" sz="2400" smtClean="0"/>
              <a:t>，表示继承父元素的</a:t>
            </a:r>
            <a:r>
              <a:rPr lang="en-US" altLang="zh-CN" sz="2400" smtClean="0"/>
              <a:t>align-items</a:t>
            </a:r>
            <a:r>
              <a:rPr lang="zh-CN" altLang="en-US" sz="2400" smtClean="0"/>
              <a:t>属性，如果没有父元素，则等同于</a:t>
            </a:r>
            <a:r>
              <a:rPr lang="en-US" altLang="zh-CN" sz="2400" smtClean="0"/>
              <a:t>stretch</a:t>
            </a:r>
            <a:r>
              <a:rPr lang="zh-CN" altLang="en-US" sz="2400" smtClean="0"/>
              <a:t>。</a:t>
            </a:r>
            <a:endParaRPr lang="en-US" altLang="zh-CN" sz="2400" smtClean="0"/>
          </a:p>
          <a:p>
            <a:r>
              <a:rPr lang="zh-CN" altLang="en-US" sz="2400" smtClean="0"/>
              <a:t>该属性可能取</a:t>
            </a:r>
            <a:r>
              <a:rPr lang="en-US" altLang="zh-CN" sz="2400" smtClean="0"/>
              <a:t>6</a:t>
            </a:r>
            <a:r>
              <a:rPr lang="zh-CN" altLang="en-US" sz="2400" smtClean="0"/>
              <a:t>个值，除了</a:t>
            </a:r>
            <a:r>
              <a:rPr lang="en-US" altLang="zh-CN" sz="2400" smtClean="0"/>
              <a:t>auto</a:t>
            </a:r>
            <a:r>
              <a:rPr lang="zh-CN" altLang="en-US" sz="2400" smtClean="0"/>
              <a:t>，其他都与</a:t>
            </a:r>
            <a:r>
              <a:rPr lang="en-US" altLang="zh-CN" sz="2400" smtClean="0"/>
              <a:t>align-items</a:t>
            </a:r>
            <a:r>
              <a:rPr lang="zh-CN" altLang="en-US" sz="2400" smtClean="0"/>
              <a:t>属性完全一致。</a:t>
            </a:r>
            <a:endParaRPr lang="en-US" altLang="zh-CN" sz="2400" smtClean="0"/>
          </a:p>
          <a:p>
            <a:pPr>
              <a:buNone/>
            </a:pPr>
            <a:r>
              <a:rPr lang="en-US" altLang="zh-CN" sz="2400" smtClean="0"/>
              <a:t>	.item { </a:t>
            </a:r>
          </a:p>
          <a:p>
            <a:pPr>
              <a:buNone/>
            </a:pPr>
            <a:r>
              <a:rPr lang="en-US" altLang="zh-CN" sz="2400" smtClean="0"/>
              <a:t>		align-self: auto | flex-start | flex-end | center | baseline | stretch; </a:t>
            </a:r>
          </a:p>
          <a:p>
            <a:pPr>
              <a:buNone/>
            </a:pPr>
            <a:r>
              <a:rPr lang="en-US" altLang="zh-CN" sz="2400" smtClean="0"/>
              <a:t>   }</a:t>
            </a:r>
            <a:endParaRPr lang="zh-CN" altLang="en-US" sz="2400"/>
          </a:p>
        </p:txBody>
      </p:sp>
      <p:pic>
        <p:nvPicPr>
          <p:cNvPr id="40963" name="Picture 3"/>
          <p:cNvPicPr>
            <a:picLocks noChangeAspect="1" noChangeArrowheads="1"/>
          </p:cNvPicPr>
          <p:nvPr/>
        </p:nvPicPr>
        <p:blipFill>
          <a:blip r:embed="rId2"/>
          <a:srcRect/>
          <a:stretch>
            <a:fillRect/>
          </a:stretch>
        </p:blipFill>
        <p:spPr bwMode="auto">
          <a:xfrm>
            <a:off x="2024849" y="4031119"/>
            <a:ext cx="4401117" cy="241682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弹性盒子布局</a:t>
            </a:r>
            <a:endParaRPr lang="zh-CN" altLang="en-US"/>
          </a:p>
        </p:txBody>
      </p:sp>
      <p:sp>
        <p:nvSpPr>
          <p:cNvPr id="3" name="内容占位符 2"/>
          <p:cNvSpPr>
            <a:spLocks noGrp="1"/>
          </p:cNvSpPr>
          <p:nvPr>
            <p:ph idx="1"/>
          </p:nvPr>
        </p:nvSpPr>
        <p:spPr/>
        <p:txBody>
          <a:bodyPr/>
          <a:lstStyle/>
          <a:p>
            <a:r>
              <a:rPr lang="zh-CN" altLang="en-US" smtClean="0"/>
              <a:t>弹性盒子布局</a:t>
            </a:r>
            <a:endParaRPr lang="en-US" altLang="zh-CN" smtClean="0"/>
          </a:p>
          <a:p>
            <a:pPr lvl="1"/>
            <a:r>
              <a:rPr lang="en-US" altLang="zh-CN" smtClean="0"/>
              <a:t>Flexible Box Layout</a:t>
            </a:r>
            <a:r>
              <a:rPr lang="zh-CN" altLang="en-US" smtClean="0"/>
              <a:t>，是</a:t>
            </a:r>
            <a:r>
              <a:rPr lang="en-US" altLang="zh-CN" smtClean="0"/>
              <a:t>W3C</a:t>
            </a:r>
            <a:r>
              <a:rPr lang="zh-CN" altLang="en-US" smtClean="0"/>
              <a:t>于</a:t>
            </a:r>
            <a:r>
              <a:rPr lang="en-US" altLang="zh-CN" smtClean="0"/>
              <a:t>2009</a:t>
            </a:r>
            <a:r>
              <a:rPr lang="zh-CN" altLang="en-US" smtClean="0"/>
              <a:t>年开始起草的</a:t>
            </a:r>
            <a:r>
              <a:rPr lang="en-US" altLang="zh-CN" smtClean="0"/>
              <a:t>css3</a:t>
            </a:r>
            <a:r>
              <a:rPr lang="zh-CN" altLang="en-US" smtClean="0"/>
              <a:t>布局样式</a:t>
            </a:r>
            <a:endParaRPr lang="en-US" altLang="zh-CN" smtClean="0"/>
          </a:p>
          <a:p>
            <a:pPr lvl="1"/>
            <a:r>
              <a:rPr lang="zh-CN" altLang="en-US" smtClean="0"/>
              <a:t>简单来说，一个弹性盒子能够充分扩展它的子元素尺寸使其填满自身的可用空间，或者收缩子元素来防止溢出</a:t>
            </a:r>
            <a:endParaRPr lang="en-US" altLang="zh-CN" smtClean="0"/>
          </a:p>
          <a:p>
            <a:r>
              <a:rPr lang="zh-CN" altLang="en-US" smtClean="0"/>
              <a:t>任何一个容器都可以指定为 </a:t>
            </a:r>
            <a:r>
              <a:rPr lang="en-US" altLang="zh-CN" smtClean="0"/>
              <a:t>Flex </a:t>
            </a:r>
            <a:r>
              <a:rPr lang="zh-CN" altLang="en-US" smtClean="0"/>
              <a:t>布局</a:t>
            </a:r>
            <a:endParaRPr lang="en-US" altLang="zh-CN" smtClean="0"/>
          </a:p>
          <a:p>
            <a:pPr lvl="1"/>
            <a:r>
              <a:rPr lang="en-US" altLang="zh-CN" smtClean="0"/>
              <a:t>display: flex;</a:t>
            </a:r>
          </a:p>
          <a:p>
            <a:pPr lvl="1"/>
            <a:r>
              <a:rPr lang="zh-CN" altLang="en-US" smtClean="0"/>
              <a:t>注意，设为 </a:t>
            </a:r>
            <a:r>
              <a:rPr lang="en-US" altLang="zh-CN" smtClean="0"/>
              <a:t>Flex </a:t>
            </a:r>
            <a:r>
              <a:rPr lang="zh-CN" altLang="en-US" smtClean="0"/>
              <a:t>布局以后，子元素的</a:t>
            </a:r>
            <a:r>
              <a:rPr lang="en-US" altLang="zh-CN" smtClean="0"/>
              <a:t>float</a:t>
            </a:r>
            <a:r>
              <a:rPr lang="zh-CN" altLang="en-US" smtClean="0"/>
              <a:t>、</a:t>
            </a:r>
            <a:r>
              <a:rPr lang="en-US" altLang="zh-CN" smtClean="0"/>
              <a:t>clear</a:t>
            </a:r>
            <a:r>
              <a:rPr lang="zh-CN" altLang="en-US" smtClean="0"/>
              <a:t>和</a:t>
            </a:r>
            <a:r>
              <a:rPr lang="en-US" altLang="zh-CN" smtClean="0"/>
              <a:t>vertical-align</a:t>
            </a:r>
            <a:r>
              <a:rPr lang="zh-CN" altLang="en-US" smtClean="0"/>
              <a:t>属性将失效</a:t>
            </a:r>
            <a:endParaRPr lang="en-US" altLang="zh-CN" smtClean="0"/>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基本概念</a:t>
            </a:r>
            <a:endParaRPr lang="zh-CN" altLang="en-US"/>
          </a:p>
        </p:txBody>
      </p:sp>
      <p:sp>
        <p:nvSpPr>
          <p:cNvPr id="3" name="内容占位符 2"/>
          <p:cNvSpPr>
            <a:spLocks noGrp="1"/>
          </p:cNvSpPr>
          <p:nvPr>
            <p:ph idx="1"/>
          </p:nvPr>
        </p:nvSpPr>
        <p:spPr>
          <a:xfrm>
            <a:off x="461396" y="1140902"/>
            <a:ext cx="6199464" cy="5259897"/>
          </a:xfrm>
        </p:spPr>
        <p:txBody>
          <a:bodyPr>
            <a:noAutofit/>
          </a:bodyPr>
          <a:lstStyle/>
          <a:p>
            <a:pPr>
              <a:lnSpc>
                <a:spcPct val="130000"/>
              </a:lnSpc>
            </a:pPr>
            <a:r>
              <a:rPr lang="zh-CN" altLang="en-US" sz="2000" smtClean="0"/>
              <a:t>采用 </a:t>
            </a:r>
            <a:r>
              <a:rPr lang="en-US" altLang="zh-CN" sz="2000" smtClean="0"/>
              <a:t>Flex </a:t>
            </a:r>
            <a:r>
              <a:rPr lang="zh-CN" altLang="en-US" sz="2000" smtClean="0"/>
              <a:t>布局的元素，称为 </a:t>
            </a:r>
            <a:r>
              <a:rPr lang="en-US" altLang="zh-CN" sz="2000" smtClean="0"/>
              <a:t>Flex </a:t>
            </a:r>
            <a:r>
              <a:rPr lang="zh-CN" altLang="en-US" sz="2000" smtClean="0"/>
              <a:t>容器（</a:t>
            </a:r>
            <a:r>
              <a:rPr lang="en-US" altLang="zh-CN" sz="2000" smtClean="0"/>
              <a:t>flex container</a:t>
            </a:r>
            <a:r>
              <a:rPr lang="zh-CN" altLang="en-US" sz="2000" smtClean="0"/>
              <a:t>），简称</a:t>
            </a:r>
            <a:r>
              <a:rPr lang="en-US" altLang="zh-CN" sz="2000" smtClean="0"/>
              <a:t>"</a:t>
            </a:r>
            <a:r>
              <a:rPr lang="zh-CN" altLang="en-US" sz="2000" smtClean="0"/>
              <a:t>容器</a:t>
            </a:r>
            <a:endParaRPr lang="en-US" altLang="zh-CN" sz="2000" smtClean="0"/>
          </a:p>
          <a:p>
            <a:pPr>
              <a:lnSpc>
                <a:spcPct val="130000"/>
              </a:lnSpc>
            </a:pPr>
            <a:r>
              <a:rPr lang="zh-CN" altLang="en-US" sz="2000" smtClean="0"/>
              <a:t>它的所有子元素自动成为容器成员，称为 </a:t>
            </a:r>
            <a:r>
              <a:rPr lang="en-US" altLang="zh-CN" sz="2000" smtClean="0"/>
              <a:t>Flex </a:t>
            </a:r>
            <a:r>
              <a:rPr lang="zh-CN" altLang="en-US" sz="2000" smtClean="0"/>
              <a:t>项目（</a:t>
            </a:r>
            <a:r>
              <a:rPr lang="en-US" altLang="zh-CN" sz="2000" smtClean="0"/>
              <a:t>flex item</a:t>
            </a:r>
            <a:r>
              <a:rPr lang="zh-CN" altLang="en-US" sz="2000" smtClean="0"/>
              <a:t>），简称</a:t>
            </a:r>
            <a:r>
              <a:rPr lang="en-US" altLang="zh-CN" sz="2000" smtClean="0"/>
              <a:t>"</a:t>
            </a:r>
            <a:r>
              <a:rPr lang="zh-CN" altLang="en-US" sz="2000" smtClean="0"/>
              <a:t>项目</a:t>
            </a:r>
            <a:r>
              <a:rPr lang="en-US" altLang="zh-CN" sz="2000" smtClean="0"/>
              <a:t>"</a:t>
            </a:r>
            <a:r>
              <a:rPr lang="zh-CN" altLang="en-US" sz="2000" smtClean="0"/>
              <a:t>。</a:t>
            </a:r>
            <a:endParaRPr lang="en-US" altLang="zh-CN" sz="2000" smtClean="0"/>
          </a:p>
          <a:p>
            <a:pPr>
              <a:lnSpc>
                <a:spcPct val="130000"/>
              </a:lnSpc>
            </a:pPr>
            <a:r>
              <a:rPr lang="zh-CN" altLang="en-US" sz="2000" smtClean="0"/>
              <a:t>容器默认存在两根轴：水平的主轴（</a:t>
            </a:r>
            <a:r>
              <a:rPr lang="en-US" altLang="zh-CN" sz="2000" smtClean="0"/>
              <a:t>main axis</a:t>
            </a:r>
            <a:r>
              <a:rPr lang="zh-CN" altLang="en-US" sz="2000" smtClean="0"/>
              <a:t>）和垂直的交叉轴（</a:t>
            </a:r>
            <a:r>
              <a:rPr lang="en-US" altLang="zh-CN" sz="2000" smtClean="0"/>
              <a:t>cross axis</a:t>
            </a:r>
            <a:r>
              <a:rPr lang="zh-CN" altLang="en-US" sz="2000" smtClean="0"/>
              <a:t>）</a:t>
            </a:r>
            <a:endParaRPr lang="en-US" altLang="zh-CN" sz="2000" smtClean="0"/>
          </a:p>
          <a:p>
            <a:pPr>
              <a:lnSpc>
                <a:spcPct val="130000"/>
              </a:lnSpc>
            </a:pPr>
            <a:r>
              <a:rPr lang="zh-CN" altLang="en-US" sz="2000" smtClean="0"/>
              <a:t>主轴的开始位置（与边框的交叉点）叫做</a:t>
            </a:r>
            <a:r>
              <a:rPr lang="en-US" altLang="zh-CN" sz="2000" smtClean="0"/>
              <a:t>main start</a:t>
            </a:r>
            <a:r>
              <a:rPr lang="zh-CN" altLang="en-US" sz="2000" smtClean="0"/>
              <a:t>，结束位置叫做</a:t>
            </a:r>
            <a:r>
              <a:rPr lang="en-US" altLang="zh-CN" sz="2000" smtClean="0"/>
              <a:t>main end</a:t>
            </a:r>
            <a:r>
              <a:rPr lang="zh-CN" altLang="en-US" sz="2000" smtClean="0"/>
              <a:t>；交叉轴的开始位置叫做</a:t>
            </a:r>
            <a:r>
              <a:rPr lang="en-US" altLang="zh-CN" sz="2000" smtClean="0"/>
              <a:t>cross start</a:t>
            </a:r>
            <a:r>
              <a:rPr lang="zh-CN" altLang="en-US" sz="2000" smtClean="0"/>
              <a:t>，结束位置叫做</a:t>
            </a:r>
            <a:r>
              <a:rPr lang="en-US" altLang="zh-CN" sz="2000" smtClean="0"/>
              <a:t>cross end</a:t>
            </a:r>
            <a:r>
              <a:rPr lang="zh-CN" altLang="en-US" sz="2000" smtClean="0"/>
              <a:t>。</a:t>
            </a:r>
            <a:endParaRPr lang="en-US" altLang="zh-CN" sz="2000" smtClean="0"/>
          </a:p>
          <a:p>
            <a:pPr>
              <a:lnSpc>
                <a:spcPct val="130000"/>
              </a:lnSpc>
            </a:pPr>
            <a:r>
              <a:rPr lang="zh-CN" altLang="en-US" sz="2000" smtClean="0"/>
              <a:t>项目默认沿主轴排列。单个项目占据的主轴空间叫做</a:t>
            </a:r>
            <a:r>
              <a:rPr lang="en-US" altLang="zh-CN" sz="2000" smtClean="0"/>
              <a:t>main size</a:t>
            </a:r>
            <a:r>
              <a:rPr lang="zh-CN" altLang="en-US" sz="2000" smtClean="0"/>
              <a:t>，占据的交叉轴空间叫做</a:t>
            </a:r>
            <a:r>
              <a:rPr lang="en-US" altLang="zh-CN" sz="2000" smtClean="0"/>
              <a:t>cross size</a:t>
            </a:r>
            <a:endParaRPr lang="zh-CN" altLang="en-US" sz="2000"/>
          </a:p>
        </p:txBody>
      </p:sp>
      <p:pic>
        <p:nvPicPr>
          <p:cNvPr id="1026" name="Picture 2" descr="http://www.ruanyifeng.com/blogimg/asset/2015/bg2015071004.png"/>
          <p:cNvPicPr>
            <a:picLocks noChangeAspect="1" noChangeArrowheads="1"/>
          </p:cNvPicPr>
          <p:nvPr/>
        </p:nvPicPr>
        <p:blipFill>
          <a:blip r:embed="rId2"/>
          <a:srcRect/>
          <a:stretch>
            <a:fillRect/>
          </a:stretch>
        </p:blipFill>
        <p:spPr bwMode="auto">
          <a:xfrm>
            <a:off x="6484691" y="1140901"/>
            <a:ext cx="5701642" cy="33723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容器的属性</a:t>
            </a:r>
            <a:endParaRPr lang="zh-CN" altLang="en-US"/>
          </a:p>
        </p:txBody>
      </p:sp>
      <p:sp>
        <p:nvSpPr>
          <p:cNvPr id="3" name="内容占位符 2"/>
          <p:cNvSpPr>
            <a:spLocks noGrp="1"/>
          </p:cNvSpPr>
          <p:nvPr>
            <p:ph idx="1"/>
          </p:nvPr>
        </p:nvSpPr>
        <p:spPr/>
        <p:txBody>
          <a:bodyPr/>
          <a:lstStyle/>
          <a:p>
            <a:r>
              <a:rPr lang="en-US" altLang="zh-CN" smtClean="0"/>
              <a:t>flex-direction</a:t>
            </a:r>
          </a:p>
          <a:p>
            <a:r>
              <a:rPr lang="en-US" altLang="zh-CN" smtClean="0"/>
              <a:t>flex-wrap</a:t>
            </a:r>
          </a:p>
          <a:p>
            <a:r>
              <a:rPr lang="en-US" altLang="zh-CN" smtClean="0"/>
              <a:t>flex-flow</a:t>
            </a:r>
          </a:p>
          <a:p>
            <a:r>
              <a:rPr lang="en-US" altLang="zh-CN" smtClean="0"/>
              <a:t>justify-content</a:t>
            </a:r>
          </a:p>
          <a:p>
            <a:r>
              <a:rPr lang="en-US" altLang="zh-CN" smtClean="0"/>
              <a:t>align-items</a:t>
            </a: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flex-direction</a:t>
            </a:r>
            <a:r>
              <a:rPr lang="zh-CN" altLang="en-US" smtClean="0"/>
              <a:t>属性</a:t>
            </a:r>
            <a:endParaRPr lang="zh-CN" altLang="en-US"/>
          </a:p>
        </p:txBody>
      </p:sp>
      <p:sp>
        <p:nvSpPr>
          <p:cNvPr id="3" name="内容占位符 2"/>
          <p:cNvSpPr>
            <a:spLocks noGrp="1"/>
          </p:cNvSpPr>
          <p:nvPr>
            <p:ph idx="1"/>
          </p:nvPr>
        </p:nvSpPr>
        <p:spPr>
          <a:xfrm>
            <a:off x="838200" y="1174459"/>
            <a:ext cx="10515600" cy="4351338"/>
          </a:xfrm>
        </p:spPr>
        <p:txBody>
          <a:bodyPr/>
          <a:lstStyle/>
          <a:p>
            <a:r>
              <a:rPr lang="en-US" altLang="zh-CN" smtClean="0"/>
              <a:t>flex-direction</a:t>
            </a:r>
            <a:r>
              <a:rPr lang="zh-CN" altLang="en-US" smtClean="0"/>
              <a:t>属性决定主轴的方向（即项目的排列方向）</a:t>
            </a:r>
            <a:endParaRPr lang="en-US" altLang="zh-CN" smtClean="0"/>
          </a:p>
          <a:p>
            <a:pPr lvl="1">
              <a:buNone/>
            </a:pPr>
            <a:r>
              <a:rPr lang="en-US" altLang="zh-CN" smtClean="0"/>
              <a:t>.box { </a:t>
            </a:r>
          </a:p>
          <a:p>
            <a:pPr lvl="1">
              <a:buNone/>
            </a:pPr>
            <a:r>
              <a:rPr lang="en-US" altLang="zh-CN" smtClean="0"/>
              <a:t>		flex-direction: row | row-reverse | column | column-reverse; </a:t>
            </a:r>
          </a:p>
          <a:p>
            <a:pPr lvl="1">
              <a:buNone/>
            </a:pPr>
            <a:r>
              <a:rPr lang="en-US" altLang="zh-CN" smtClean="0"/>
              <a:t>}</a:t>
            </a:r>
          </a:p>
          <a:p>
            <a:pPr lvl="1"/>
            <a:r>
              <a:rPr lang="en-US" altLang="zh-CN" smtClean="0"/>
              <a:t>row</a:t>
            </a:r>
            <a:r>
              <a:rPr lang="zh-CN" altLang="en-US" smtClean="0"/>
              <a:t>（默认值）：主轴为水平方向，起点在左端。</a:t>
            </a:r>
          </a:p>
          <a:p>
            <a:pPr lvl="1"/>
            <a:r>
              <a:rPr lang="en-US" altLang="zh-CN" smtClean="0"/>
              <a:t>row-reverse</a:t>
            </a:r>
            <a:r>
              <a:rPr lang="zh-CN" altLang="en-US" smtClean="0"/>
              <a:t>：主轴为水平方向，起点在右端。</a:t>
            </a:r>
          </a:p>
          <a:p>
            <a:pPr lvl="1"/>
            <a:r>
              <a:rPr lang="en-US" altLang="zh-CN" smtClean="0"/>
              <a:t>column</a:t>
            </a:r>
            <a:r>
              <a:rPr lang="zh-CN" altLang="en-US" smtClean="0"/>
              <a:t>：主轴为垂直方向，起点在上沿。</a:t>
            </a:r>
          </a:p>
          <a:p>
            <a:pPr lvl="1"/>
            <a:r>
              <a:rPr lang="en-US" altLang="zh-CN" smtClean="0"/>
              <a:t>column-reverse</a:t>
            </a:r>
            <a:r>
              <a:rPr lang="zh-CN" altLang="en-US" smtClean="0"/>
              <a:t>：主轴为垂直方向，起点在下沿。</a:t>
            </a:r>
          </a:p>
          <a:p>
            <a:pPr lvl="1">
              <a:buNone/>
            </a:pPr>
            <a:endParaRPr lang="zh-CN" altLang="en-US"/>
          </a:p>
        </p:txBody>
      </p:sp>
      <p:pic>
        <p:nvPicPr>
          <p:cNvPr id="31746" name="Picture 2" descr="http://www.ruanyifeng.com/blogimg/asset/2015/bg2015071005.png"/>
          <p:cNvPicPr>
            <a:picLocks noChangeAspect="1" noChangeArrowheads="1"/>
          </p:cNvPicPr>
          <p:nvPr/>
        </p:nvPicPr>
        <p:blipFill>
          <a:blip r:embed="rId2"/>
          <a:srcRect/>
          <a:stretch>
            <a:fillRect/>
          </a:stretch>
        </p:blipFill>
        <p:spPr bwMode="auto">
          <a:xfrm>
            <a:off x="1363590" y="4500286"/>
            <a:ext cx="7581900" cy="193357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flex-wrap</a:t>
            </a:r>
            <a:r>
              <a:rPr lang="zh-CN" altLang="en-US" smtClean="0"/>
              <a:t>属性</a:t>
            </a:r>
            <a:endParaRPr lang="zh-CN" altLang="en-US"/>
          </a:p>
        </p:txBody>
      </p:sp>
      <p:sp>
        <p:nvSpPr>
          <p:cNvPr id="3" name="内容占位符 2"/>
          <p:cNvSpPr>
            <a:spLocks noGrp="1"/>
          </p:cNvSpPr>
          <p:nvPr>
            <p:ph idx="1"/>
          </p:nvPr>
        </p:nvSpPr>
        <p:spPr>
          <a:xfrm>
            <a:off x="838200" y="1174458"/>
            <a:ext cx="10515600" cy="5268287"/>
          </a:xfrm>
        </p:spPr>
        <p:txBody>
          <a:bodyPr>
            <a:normAutofit/>
          </a:bodyPr>
          <a:lstStyle/>
          <a:p>
            <a:r>
              <a:rPr lang="zh-CN" altLang="en-US" smtClean="0"/>
              <a:t>默认情况下，项目都排在一条线（又称</a:t>
            </a:r>
            <a:r>
              <a:rPr lang="en-US" altLang="zh-CN" smtClean="0"/>
              <a:t>"</a:t>
            </a:r>
            <a:r>
              <a:rPr lang="zh-CN" altLang="en-US" smtClean="0"/>
              <a:t>轴线</a:t>
            </a:r>
            <a:r>
              <a:rPr lang="en-US" altLang="zh-CN" smtClean="0"/>
              <a:t>"</a:t>
            </a:r>
            <a:r>
              <a:rPr lang="zh-CN" altLang="en-US" smtClean="0"/>
              <a:t>）上。</a:t>
            </a:r>
            <a:endParaRPr lang="en-US" altLang="zh-CN" smtClean="0"/>
          </a:p>
          <a:p>
            <a:r>
              <a:rPr lang="en-US" altLang="zh-CN" smtClean="0"/>
              <a:t>flex-wrap</a:t>
            </a:r>
            <a:r>
              <a:rPr lang="zh-CN" altLang="en-US" smtClean="0"/>
              <a:t>属性定义，如果一条轴线排不下，如何换行。</a:t>
            </a:r>
            <a:endParaRPr lang="en-US" altLang="zh-CN" smtClean="0"/>
          </a:p>
          <a:p>
            <a:pPr>
              <a:buNone/>
            </a:pPr>
            <a:r>
              <a:rPr lang="en-US" altLang="zh-CN" sz="2400" smtClean="0"/>
              <a:t>     .box{ </a:t>
            </a:r>
          </a:p>
          <a:p>
            <a:pPr>
              <a:buNone/>
            </a:pPr>
            <a:r>
              <a:rPr lang="en-US" altLang="zh-CN" sz="2400" smtClean="0"/>
              <a:t>		flex-wrap: nowrap | wrap | wrap-reverse; </a:t>
            </a:r>
          </a:p>
          <a:p>
            <a:pPr>
              <a:buNone/>
            </a:pPr>
            <a:r>
              <a:rPr lang="en-US" altLang="zh-CN" sz="2400" smtClean="0"/>
              <a:t>      }</a:t>
            </a:r>
            <a:endParaRPr lang="zh-CN" altLang="en-US" sz="2400" smtClean="0"/>
          </a:p>
          <a:p>
            <a:pPr lvl="1"/>
            <a:r>
              <a:rPr lang="en-US" altLang="zh-CN" smtClean="0"/>
              <a:t>nowrap</a:t>
            </a:r>
            <a:r>
              <a:rPr lang="zh-CN" altLang="en-US" smtClean="0"/>
              <a:t>（默认）：不换行。</a:t>
            </a:r>
            <a:endParaRPr lang="en-US" altLang="zh-CN" smtClean="0"/>
          </a:p>
          <a:p>
            <a:pPr lvl="1">
              <a:buNone/>
            </a:pPr>
            <a:endParaRPr lang="zh-CN" altLang="en-US" smtClean="0"/>
          </a:p>
          <a:p>
            <a:pPr lvl="1"/>
            <a:r>
              <a:rPr lang="en-US" altLang="zh-CN" smtClean="0"/>
              <a:t>wrap</a:t>
            </a:r>
            <a:r>
              <a:rPr lang="zh-CN" altLang="en-US" smtClean="0"/>
              <a:t>：换行，第一行在上方。</a:t>
            </a:r>
            <a:endParaRPr lang="en-US" altLang="zh-CN" smtClean="0"/>
          </a:p>
          <a:p>
            <a:pPr lvl="1">
              <a:buNone/>
            </a:pPr>
            <a:r>
              <a:rPr lang="en-US" altLang="zh-CN" smtClean="0"/>
              <a:t> </a:t>
            </a:r>
          </a:p>
          <a:p>
            <a:pPr lvl="1"/>
            <a:r>
              <a:rPr lang="en-US" altLang="zh-CN" smtClean="0"/>
              <a:t>wrap-reverse</a:t>
            </a:r>
            <a:r>
              <a:rPr lang="zh-CN" altLang="en-US" smtClean="0"/>
              <a:t>：换行，第一行在下方。</a:t>
            </a:r>
          </a:p>
          <a:p>
            <a:pPr lvl="1">
              <a:buNone/>
            </a:pPr>
            <a:endParaRPr lang="zh-CN" altLang="en-US"/>
          </a:p>
        </p:txBody>
      </p:sp>
      <p:pic>
        <p:nvPicPr>
          <p:cNvPr id="6" name="Picture 2" descr="http://www.ruanyifeng.com/blogimg/asset/2015/bg2015071007.png"/>
          <p:cNvPicPr>
            <a:picLocks noChangeAspect="1" noChangeArrowheads="1"/>
          </p:cNvPicPr>
          <p:nvPr/>
        </p:nvPicPr>
        <p:blipFill>
          <a:blip r:embed="rId2"/>
          <a:srcRect/>
          <a:stretch>
            <a:fillRect/>
          </a:stretch>
        </p:blipFill>
        <p:spPr bwMode="auto">
          <a:xfrm>
            <a:off x="5558085" y="3238420"/>
            <a:ext cx="3535581" cy="732371"/>
          </a:xfrm>
          <a:prstGeom prst="rect">
            <a:avLst/>
          </a:prstGeom>
          <a:noFill/>
        </p:spPr>
      </p:pic>
      <p:pic>
        <p:nvPicPr>
          <p:cNvPr id="8" name="Picture 4" descr="http://www.ruanyifeng.com/blogimg/asset/2015/bg2015071008.jpg"/>
          <p:cNvPicPr>
            <a:picLocks noChangeAspect="1" noChangeArrowheads="1"/>
          </p:cNvPicPr>
          <p:nvPr/>
        </p:nvPicPr>
        <p:blipFill>
          <a:blip r:embed="rId3"/>
          <a:srcRect/>
          <a:stretch>
            <a:fillRect/>
          </a:stretch>
        </p:blipFill>
        <p:spPr bwMode="auto">
          <a:xfrm>
            <a:off x="5558085" y="4140102"/>
            <a:ext cx="3149687" cy="796422"/>
          </a:xfrm>
          <a:prstGeom prst="rect">
            <a:avLst/>
          </a:prstGeom>
          <a:noFill/>
        </p:spPr>
      </p:pic>
      <p:sp>
        <p:nvSpPr>
          <p:cNvPr id="33798" name="AutoShape 6" descr="http://www.ruanyifeng.com/blogimg/asset/2015/bg20150710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3800" name="AutoShape 8" descr="http://www.ruanyifeng.com/blogimg/asset/2015/bg20150710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3802" name="AutoShape 10" descr="http://www.ruanyifeng.com/blogimg/asset/2015/bg20150710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3803" name="Picture 11"/>
          <p:cNvPicPr>
            <a:picLocks noChangeAspect="1" noChangeArrowheads="1"/>
          </p:cNvPicPr>
          <p:nvPr/>
        </p:nvPicPr>
        <p:blipFill>
          <a:blip r:embed="rId4"/>
          <a:srcRect/>
          <a:stretch>
            <a:fillRect/>
          </a:stretch>
        </p:blipFill>
        <p:spPr bwMode="auto">
          <a:xfrm>
            <a:off x="1640425" y="5607371"/>
            <a:ext cx="3149687" cy="83537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flex-flow</a:t>
            </a:r>
            <a:r>
              <a:rPr lang="zh-CN" altLang="en-US" smtClean="0"/>
              <a:t>属性</a:t>
            </a:r>
            <a:endParaRPr lang="zh-CN" altLang="en-US"/>
          </a:p>
        </p:txBody>
      </p:sp>
      <p:sp>
        <p:nvSpPr>
          <p:cNvPr id="3" name="内容占位符 2"/>
          <p:cNvSpPr>
            <a:spLocks noGrp="1"/>
          </p:cNvSpPr>
          <p:nvPr>
            <p:ph idx="1"/>
          </p:nvPr>
        </p:nvSpPr>
        <p:spPr/>
        <p:txBody>
          <a:bodyPr/>
          <a:lstStyle/>
          <a:p>
            <a:r>
              <a:rPr lang="en-US" altLang="zh-CN" smtClean="0"/>
              <a:t>flex-flow</a:t>
            </a:r>
            <a:r>
              <a:rPr lang="zh-CN" altLang="en-US" smtClean="0"/>
              <a:t>属性是</a:t>
            </a:r>
            <a:r>
              <a:rPr lang="en-US" altLang="zh-CN" smtClean="0"/>
              <a:t>flex-direction</a:t>
            </a:r>
            <a:r>
              <a:rPr lang="zh-CN" altLang="en-US" smtClean="0"/>
              <a:t>属性和</a:t>
            </a:r>
            <a:r>
              <a:rPr lang="en-US" altLang="zh-CN" smtClean="0"/>
              <a:t>flex-wrap</a:t>
            </a:r>
            <a:r>
              <a:rPr lang="zh-CN" altLang="en-US" smtClean="0"/>
              <a:t>属性的简写形式</a:t>
            </a:r>
            <a:endParaRPr lang="en-US" altLang="zh-CN" smtClean="0"/>
          </a:p>
          <a:p>
            <a:r>
              <a:rPr lang="zh-CN" altLang="en-US" smtClean="0"/>
              <a:t>默认值为</a:t>
            </a:r>
            <a:r>
              <a:rPr lang="en-US" altLang="zh-CN" smtClean="0"/>
              <a:t>row nowrap</a:t>
            </a:r>
          </a:p>
          <a:p>
            <a:pPr lvl="1">
              <a:buNone/>
            </a:pPr>
            <a:r>
              <a:rPr lang="en-US" altLang="zh-CN" smtClean="0"/>
              <a:t>.box { </a:t>
            </a:r>
          </a:p>
          <a:p>
            <a:pPr lvl="1">
              <a:buNone/>
            </a:pPr>
            <a:r>
              <a:rPr lang="en-US" altLang="zh-CN" smtClean="0"/>
              <a:t>		flex-flow: &lt;flex-direction&gt;  &lt;flex-wrap&gt;; </a:t>
            </a:r>
          </a:p>
          <a:p>
            <a:pPr lvl="1">
              <a:buNone/>
            </a:pPr>
            <a:r>
              <a:rPr lang="en-US" altLang="zh-CN" smtClean="0"/>
              <a: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9209054" y="1465865"/>
            <a:ext cx="2854315" cy="3337221"/>
          </a:xfrm>
          <a:prstGeom prst="rect">
            <a:avLst/>
          </a:prstGeom>
          <a:noFill/>
          <a:ln w="9525">
            <a:noFill/>
            <a:miter lim="800000"/>
            <a:headEnd/>
            <a:tailEnd/>
          </a:ln>
        </p:spPr>
      </p:pic>
      <p:sp>
        <p:nvSpPr>
          <p:cNvPr id="2" name="标题 1"/>
          <p:cNvSpPr>
            <a:spLocks noGrp="1"/>
          </p:cNvSpPr>
          <p:nvPr>
            <p:ph type="title"/>
          </p:nvPr>
        </p:nvSpPr>
        <p:spPr>
          <a:xfrm>
            <a:off x="310393" y="0"/>
            <a:ext cx="10515600" cy="1325563"/>
          </a:xfrm>
        </p:spPr>
        <p:txBody>
          <a:bodyPr>
            <a:normAutofit/>
          </a:bodyPr>
          <a:lstStyle/>
          <a:p>
            <a:r>
              <a:rPr lang="en-US" altLang="zh-CN" smtClean="0"/>
              <a:t>justify-content</a:t>
            </a:r>
            <a:r>
              <a:rPr lang="zh-CN" altLang="en-US" smtClean="0"/>
              <a:t>属性</a:t>
            </a:r>
            <a:endParaRPr lang="zh-CN" altLang="en-US"/>
          </a:p>
        </p:txBody>
      </p:sp>
      <p:sp>
        <p:nvSpPr>
          <p:cNvPr id="3" name="内容占位符 2"/>
          <p:cNvSpPr>
            <a:spLocks noGrp="1"/>
          </p:cNvSpPr>
          <p:nvPr>
            <p:ph idx="1"/>
          </p:nvPr>
        </p:nvSpPr>
        <p:spPr>
          <a:xfrm>
            <a:off x="310392" y="1465865"/>
            <a:ext cx="9133553" cy="4351338"/>
          </a:xfrm>
        </p:spPr>
        <p:txBody>
          <a:bodyPr>
            <a:normAutofit/>
          </a:bodyPr>
          <a:lstStyle/>
          <a:p>
            <a:r>
              <a:rPr lang="en-US" altLang="zh-CN" smtClean="0"/>
              <a:t>justify-content</a:t>
            </a:r>
            <a:r>
              <a:rPr lang="zh-CN" altLang="en-US" smtClean="0"/>
              <a:t>属性定义了项目在主轴上的对齐方式。</a:t>
            </a:r>
            <a:endParaRPr lang="en-US" altLang="zh-CN" smtClean="0"/>
          </a:p>
          <a:p>
            <a:pPr lvl="1">
              <a:buNone/>
            </a:pPr>
            <a:r>
              <a:rPr lang="en-US" altLang="zh-CN" sz="2000" smtClean="0"/>
              <a:t>.box { </a:t>
            </a:r>
          </a:p>
          <a:p>
            <a:pPr lvl="1">
              <a:buNone/>
            </a:pPr>
            <a:r>
              <a:rPr lang="en-US" altLang="zh-CN" sz="2000" smtClean="0"/>
              <a:t>		justify-content: flex-start | flex-end | center | space-between | space-around; </a:t>
            </a:r>
          </a:p>
          <a:p>
            <a:pPr lvl="1">
              <a:buNone/>
            </a:pPr>
            <a:r>
              <a:rPr lang="en-US" altLang="zh-CN" sz="2000" smtClean="0"/>
              <a:t>}</a:t>
            </a:r>
          </a:p>
          <a:p>
            <a:pPr lvl="1">
              <a:buNone/>
            </a:pPr>
            <a:r>
              <a:rPr lang="zh-CN" altLang="en-US" sz="2000" smtClean="0"/>
              <a:t>可能取</a:t>
            </a:r>
            <a:r>
              <a:rPr lang="en-US" altLang="zh-CN" sz="2000" smtClean="0"/>
              <a:t>5</a:t>
            </a:r>
            <a:r>
              <a:rPr lang="zh-CN" altLang="en-US" sz="2000" smtClean="0"/>
              <a:t>个值，具体对齐方式与轴的方向有关。下面假设主轴为从左到右</a:t>
            </a:r>
            <a:endParaRPr lang="en-US" altLang="zh-CN" sz="2000" smtClean="0"/>
          </a:p>
          <a:p>
            <a:pPr lvl="2"/>
            <a:r>
              <a:rPr lang="en-US" altLang="zh-CN" smtClean="0"/>
              <a:t>flex-start</a:t>
            </a:r>
            <a:r>
              <a:rPr lang="zh-CN" altLang="en-US" smtClean="0"/>
              <a:t>（默认值）：左对齐</a:t>
            </a:r>
          </a:p>
          <a:p>
            <a:pPr lvl="2"/>
            <a:r>
              <a:rPr lang="en-US" altLang="zh-CN" smtClean="0"/>
              <a:t>flex-end</a:t>
            </a:r>
            <a:r>
              <a:rPr lang="zh-CN" altLang="en-US" smtClean="0"/>
              <a:t>：右对齐</a:t>
            </a:r>
          </a:p>
          <a:p>
            <a:pPr lvl="2"/>
            <a:r>
              <a:rPr lang="en-US" altLang="zh-CN" smtClean="0"/>
              <a:t>center</a:t>
            </a:r>
            <a:r>
              <a:rPr lang="zh-CN" altLang="en-US" smtClean="0"/>
              <a:t>： 居中</a:t>
            </a:r>
          </a:p>
          <a:p>
            <a:pPr lvl="2"/>
            <a:r>
              <a:rPr lang="en-US" altLang="zh-CN" smtClean="0"/>
              <a:t>space-between</a:t>
            </a:r>
            <a:r>
              <a:rPr lang="zh-CN" altLang="en-US" smtClean="0"/>
              <a:t>：两端对齐，项目之间的间隔都相等。</a:t>
            </a:r>
          </a:p>
          <a:p>
            <a:pPr lvl="2"/>
            <a:r>
              <a:rPr lang="en-US" altLang="zh-CN" smtClean="0"/>
              <a:t>space-around</a:t>
            </a:r>
            <a:r>
              <a:rPr lang="zh-CN" altLang="en-US" smtClean="0"/>
              <a:t>：每个项目两侧的间隔相等。所以，项目之间的间隔比项目与边框的间隔大一倍</a:t>
            </a:r>
          </a:p>
          <a:p>
            <a:pPr lvl="1">
              <a:buNone/>
            </a:pPr>
            <a:endParaRPr lang="en-US" altLang="zh-CN" sz="2000" smtClean="0"/>
          </a:p>
          <a:p>
            <a:pPr lvl="1">
              <a:buNone/>
            </a:pP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9783" y="35345"/>
            <a:ext cx="10515600" cy="1325563"/>
          </a:xfrm>
        </p:spPr>
        <p:txBody>
          <a:bodyPr/>
          <a:lstStyle/>
          <a:p>
            <a:r>
              <a:rPr lang="en-US" altLang="zh-CN" smtClean="0"/>
              <a:t>align-items</a:t>
            </a:r>
            <a:r>
              <a:rPr lang="zh-CN" altLang="en-US" smtClean="0"/>
              <a:t>属性</a:t>
            </a:r>
            <a:endParaRPr lang="zh-CN" altLang="en-US"/>
          </a:p>
        </p:txBody>
      </p:sp>
      <p:sp>
        <p:nvSpPr>
          <p:cNvPr id="3" name="内容占位符 2"/>
          <p:cNvSpPr>
            <a:spLocks noGrp="1"/>
          </p:cNvSpPr>
          <p:nvPr>
            <p:ph idx="1"/>
          </p:nvPr>
        </p:nvSpPr>
        <p:spPr>
          <a:xfrm>
            <a:off x="578840" y="1465865"/>
            <a:ext cx="7759817" cy="4351338"/>
          </a:xfrm>
        </p:spPr>
        <p:txBody>
          <a:bodyPr>
            <a:normAutofit/>
          </a:bodyPr>
          <a:lstStyle/>
          <a:p>
            <a:r>
              <a:rPr lang="en-US" altLang="zh-CN" smtClean="0"/>
              <a:t>align-items</a:t>
            </a:r>
            <a:r>
              <a:rPr lang="zh-CN" altLang="en-US" smtClean="0"/>
              <a:t>属性定义项目在交叉轴上如何对齐</a:t>
            </a:r>
            <a:endParaRPr lang="en-US" altLang="zh-CN" smtClean="0"/>
          </a:p>
          <a:p>
            <a:pPr>
              <a:buNone/>
            </a:pPr>
            <a:r>
              <a:rPr lang="en-US" altLang="zh-CN" sz="2000" smtClean="0"/>
              <a:t>    .box { </a:t>
            </a:r>
          </a:p>
          <a:p>
            <a:pPr>
              <a:buNone/>
            </a:pPr>
            <a:r>
              <a:rPr lang="en-US" altLang="zh-CN" sz="2000" smtClean="0"/>
              <a:t>		align-items: flex-start | flex-end | center | baseline | stretch; </a:t>
            </a:r>
          </a:p>
          <a:p>
            <a:pPr>
              <a:buNone/>
            </a:pPr>
            <a:r>
              <a:rPr lang="en-US" altLang="zh-CN" sz="2000" smtClean="0"/>
              <a:t>     }</a:t>
            </a:r>
          </a:p>
          <a:p>
            <a:pPr>
              <a:buNone/>
            </a:pPr>
            <a:r>
              <a:rPr lang="en-US" altLang="zh-CN" sz="2400" smtClean="0"/>
              <a:t>	</a:t>
            </a:r>
            <a:r>
              <a:rPr lang="en-US" altLang="zh-CN" sz="1800" smtClean="0"/>
              <a:t> </a:t>
            </a:r>
            <a:r>
              <a:rPr lang="zh-CN" altLang="en-US" sz="1800" smtClean="0"/>
              <a:t>可能取</a:t>
            </a:r>
            <a:r>
              <a:rPr lang="en-US" altLang="zh-CN" sz="1800" smtClean="0"/>
              <a:t>5</a:t>
            </a:r>
            <a:r>
              <a:rPr lang="zh-CN" altLang="en-US" sz="1800" smtClean="0"/>
              <a:t>个值。具体的对齐方式与交叉轴的方向有关，下面假设交叉轴从上到下</a:t>
            </a:r>
            <a:endParaRPr lang="en-US" altLang="zh-CN" sz="2400" smtClean="0"/>
          </a:p>
          <a:p>
            <a:pPr lvl="2"/>
            <a:r>
              <a:rPr lang="en-US" altLang="zh-CN" sz="1600" smtClean="0"/>
              <a:t>flex-start</a:t>
            </a:r>
            <a:r>
              <a:rPr lang="zh-CN" altLang="en-US" sz="1600" smtClean="0"/>
              <a:t>：交</a:t>
            </a:r>
            <a:r>
              <a:rPr lang="zh-CN" altLang="en-US" sz="1600" smtClean="0"/>
              <a:t>叉轴的起点对齐。</a:t>
            </a:r>
          </a:p>
          <a:p>
            <a:pPr lvl="2"/>
            <a:r>
              <a:rPr lang="en-US" altLang="zh-CN" sz="1600" smtClean="0"/>
              <a:t>flex-end</a:t>
            </a:r>
            <a:r>
              <a:rPr lang="zh-CN" altLang="en-US" sz="1600" smtClean="0"/>
              <a:t>：交叉轴的终点对齐。</a:t>
            </a:r>
          </a:p>
          <a:p>
            <a:pPr lvl="2"/>
            <a:r>
              <a:rPr lang="en-US" altLang="zh-CN" sz="1600" smtClean="0"/>
              <a:t>center</a:t>
            </a:r>
            <a:r>
              <a:rPr lang="zh-CN" altLang="en-US" sz="1600" smtClean="0"/>
              <a:t>：交叉轴的中点对齐。</a:t>
            </a:r>
          </a:p>
          <a:p>
            <a:pPr lvl="2"/>
            <a:r>
              <a:rPr lang="en-US" altLang="zh-CN" sz="1600" smtClean="0"/>
              <a:t>baseline: </a:t>
            </a:r>
            <a:r>
              <a:rPr lang="zh-CN" altLang="en-US" sz="1600" smtClean="0"/>
              <a:t>项目的第一行文字的基线对齐。</a:t>
            </a:r>
          </a:p>
          <a:p>
            <a:pPr lvl="2"/>
            <a:r>
              <a:rPr lang="en-US" altLang="zh-CN" sz="1600" smtClean="0"/>
              <a:t>stretch</a:t>
            </a:r>
            <a:r>
              <a:rPr lang="zh-CN" altLang="en-US" sz="1600" smtClean="0"/>
              <a:t>（默认值）：如果项目未设置高度或设为</a:t>
            </a:r>
            <a:r>
              <a:rPr lang="en-US" altLang="zh-CN" sz="1600" smtClean="0"/>
              <a:t>auto</a:t>
            </a:r>
            <a:r>
              <a:rPr lang="zh-CN" altLang="en-US" sz="1600" smtClean="0"/>
              <a:t>，将占满整个容器的高度。</a:t>
            </a:r>
          </a:p>
          <a:p>
            <a:pPr>
              <a:buNone/>
            </a:pPr>
            <a:endParaRPr lang="en-US" altLang="zh-CN" sz="2400" smtClean="0"/>
          </a:p>
        </p:txBody>
      </p:sp>
      <p:pic>
        <p:nvPicPr>
          <p:cNvPr id="36866" name="Picture 2"/>
          <p:cNvPicPr>
            <a:picLocks noChangeAspect="1" noChangeArrowheads="1"/>
          </p:cNvPicPr>
          <p:nvPr/>
        </p:nvPicPr>
        <p:blipFill>
          <a:blip r:embed="rId2"/>
          <a:srcRect/>
          <a:stretch>
            <a:fillRect/>
          </a:stretch>
        </p:blipFill>
        <p:spPr bwMode="auto">
          <a:xfrm>
            <a:off x="8237989" y="1360908"/>
            <a:ext cx="3590052" cy="436381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184</TotalTime>
  <Words>803</Words>
  <Application>Microsoft Office PowerPoint</Application>
  <PresentationFormat>自定义</PresentationFormat>
  <Paragraphs>112</Paragraphs>
  <Slides>17</Slides>
  <Notes>1</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幻灯片 1</vt:lpstr>
      <vt:lpstr>弹性盒子布局</vt:lpstr>
      <vt:lpstr>基本概念</vt:lpstr>
      <vt:lpstr>容器的属性</vt:lpstr>
      <vt:lpstr>flex-direction属性</vt:lpstr>
      <vt:lpstr>flex-wrap属性</vt:lpstr>
      <vt:lpstr>flex-flow属性</vt:lpstr>
      <vt:lpstr>justify-content属性</vt:lpstr>
      <vt:lpstr>align-items属性</vt:lpstr>
      <vt:lpstr>项目属性</vt:lpstr>
      <vt:lpstr>order属性</vt:lpstr>
      <vt:lpstr>flex-grow属性</vt:lpstr>
      <vt:lpstr>flex-shrink属性</vt:lpstr>
      <vt:lpstr>flex-basis属性</vt:lpstr>
      <vt:lpstr>flex属性</vt:lpstr>
      <vt:lpstr>align-self属性</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583</cp:revision>
  <dcterms:created xsi:type="dcterms:W3CDTF">2016-07-12T06:06:00Z</dcterms:created>
  <dcterms:modified xsi:type="dcterms:W3CDTF">2019-01-07T03:44:25Z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