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58" r:id="rId3"/>
  </p:sldMasterIdLst>
  <p:notesMasterIdLst>
    <p:notesMasterId r:id="rId27"/>
  </p:notesMasterIdLst>
  <p:sldIdLst>
    <p:sldId id="256" r:id="rId4"/>
    <p:sldId id="257" r:id="rId5"/>
    <p:sldId id="278" r:id="rId6"/>
    <p:sldId id="279" r:id="rId7"/>
    <p:sldId id="289" r:id="rId8"/>
    <p:sldId id="262" r:id="rId9"/>
    <p:sldId id="297" r:id="rId10"/>
    <p:sldId id="298" r:id="rId11"/>
    <p:sldId id="284" r:id="rId12"/>
    <p:sldId id="285" r:id="rId13"/>
    <p:sldId id="290" r:id="rId14"/>
    <p:sldId id="291" r:id="rId15"/>
    <p:sldId id="286" r:id="rId16"/>
    <p:sldId id="287" r:id="rId17"/>
    <p:sldId id="295" r:id="rId18"/>
    <p:sldId id="293" r:id="rId19"/>
    <p:sldId id="292" r:id="rId20"/>
    <p:sldId id="294" r:id="rId21"/>
    <p:sldId id="296" r:id="rId22"/>
    <p:sldId id="282" r:id="rId23"/>
    <p:sldId id="280" r:id="rId24"/>
    <p:sldId id="288" r:id="rId25"/>
    <p:sldId id="281" r:id="rId2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>
          <p15:clr>
            <a:srgbClr val="A4A3A4"/>
          </p15:clr>
        </p15:guide>
        <p15:guide id="2" pos="37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8E9"/>
    <a:srgbClr val="34457A"/>
    <a:srgbClr val="C63E55"/>
    <a:srgbClr val="424F7A"/>
    <a:srgbClr val="963248"/>
    <a:srgbClr val="DCD3BC"/>
    <a:srgbClr val="2F89F5"/>
    <a:srgbClr val="1257AA"/>
    <a:srgbClr val="F4F4FA"/>
    <a:srgbClr val="EEE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1" autoAdjust="0"/>
    <p:restoredTop sz="85045" autoAdjust="0"/>
  </p:normalViewPr>
  <p:slideViewPr>
    <p:cSldViewPr snapToGrid="0">
      <p:cViewPr varScale="1">
        <p:scale>
          <a:sx n="66" d="100"/>
          <a:sy n="66" d="100"/>
        </p:scale>
        <p:origin x="822" y="66"/>
      </p:cViewPr>
      <p:guideLst>
        <p:guide orient="horz" pos="2001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64A9852-4A39-4B57-B2EB-E7E10B2885FB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41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4F355E6-0DBA-4F99-9C81-498C50A324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208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355E6-0DBA-4F99-9C81-498C50A3249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2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介绍不平衡评价标准 顺便介绍其合理性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355E6-0DBA-4F99-9C81-498C50A32498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8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355E6-0DBA-4F99-9C81-498C50A3249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49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355E6-0DBA-4F99-9C81-498C50A32498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21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355E6-0DBA-4F99-9C81-498C50A32498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610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355E6-0DBA-4F99-9C81-498C50A32498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629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355E6-0DBA-4F99-9C81-498C50A32498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1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5FD9C-8A8A-4637-A796-B1D302DD4F16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B5714-7809-4D48-8CE1-F6F523DD11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371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E4E40-30B0-4D8D-A527-0729AF4ED956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185FB-BA37-4AC7-BA36-DF4C7F2141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950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6A055-D6D2-484D-ABCE-AEA4C81EB3E8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9D552-2544-4FFA-8277-2DA40CDBC4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3937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3DFC7-47D6-4F62-8647-FE8CDA2A67CC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20754-59DE-49D7-BE75-5192B4606C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66342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4E122-0CBC-48FD-9947-D624B1EBBABA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73833-F125-49A8-A154-0B25479922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426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02B35-F2E1-4706-A089-4BCA0A7EF7BE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8B3D3-060B-4283-B8BC-E9B6C74BF3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482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3BBF4-2270-4C26-90E1-CA1E6DA460FB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61327-3260-4953-82E7-3BC24BE42D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52141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62516-71BF-45C7-83DA-883934A05DE6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0FD92-6E07-44A9-9DF7-DD99E4BA7F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51453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FBF6B-C0F1-43F5-9EF6-95FC63307905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C61BA-47B4-4BEB-8A61-24B113B780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9968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EA1EF-4BA8-4CBA-A3E8-98774773CFC9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D4A8D-A89C-4152-B1E4-F7ABAB2C23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2401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F4D14-FC53-4496-B418-3B8640E8F710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E05B9-F99D-467D-A932-337197182A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3131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EFDF2-11BD-40EF-B6E7-C8D0F3743F7D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D972F-9D8A-4AD6-8ADA-9BD98C9B5D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9037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4C5F-6FD4-4003-ADF7-4F70EAF620FD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2F4B-0F99-47A2-94B6-16738798F6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65016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1E055-D424-4E50-BFBB-E6AF8AEAD4EA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0315D-5990-45D6-9DCF-29316AE40F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6345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D6F42-8A1D-46A3-B2A8-1E31BB9C3580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A97E4-4EA1-48AE-89E0-467288092B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7362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9723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0531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6084276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8255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40195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28451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83486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8BBF6-F697-481F-AA53-5B05DC654DE8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6F519-BA1E-43D9-8AAD-F42B4C8DB6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1636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469487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07208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6915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862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649E1-D891-48CB-941E-F38B9C653369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F389E-674C-4386-B204-27175B9DA3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7043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48FAE-8197-426D-846C-B3E055CD0369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CDE1A-636C-4609-B578-00DACDDF3B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3853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EFE24-E089-4F4E-B96B-27F75CD2A802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AA653-34B1-46C6-B250-9D0E283919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13956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C4693-3807-4681-80F3-01BA4EDDA770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ED1D3-A7D1-49B1-B38D-02ABFC07F7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32026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D2AA8-BBD6-45E7-A13A-FB3BE99AE0C2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99FB7-2E28-42D3-8F5D-56C14C8BD8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619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ECD49-D216-4DE2-A16F-AA8B930E8C70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24449-6368-4319-8AE5-8279612260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584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ea typeface="微软雅黑 Light" pitchFamily="2" charset="-122"/>
              </a:defRPr>
            </a:lvl1pPr>
          </a:lstStyle>
          <a:p>
            <a:pPr>
              <a:defRPr/>
            </a:pPr>
            <a:fld id="{A33904C1-7FE9-46E3-AFBE-29CCAB5177C7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ea typeface="微软雅黑 Light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ea typeface="微软雅黑 Light" pitchFamily="2" charset="-122"/>
              </a:defRPr>
            </a:lvl1pPr>
          </a:lstStyle>
          <a:p>
            <a:pPr>
              <a:defRPr/>
            </a:pPr>
            <a:fld id="{3D967189-04F4-4FB1-AFC1-2F1D3F106F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>
            <a:grpSpLocks noChangeAspect="1"/>
          </p:cNvGrpSpPr>
          <p:nvPr userDrawn="1"/>
        </p:nvGrpSpPr>
        <p:grpSpPr bwMode="auto">
          <a:xfrm>
            <a:off x="0" y="0"/>
            <a:ext cx="12190413" cy="6858000"/>
            <a:chOff x="0" y="0"/>
            <a:chExt cx="12191092" cy="6857754"/>
          </a:xfrm>
        </p:grpSpPr>
        <p:pic>
          <p:nvPicPr>
            <p:cNvPr id="2" name="图片 7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1092" cy="685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图片 8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1092" cy="685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55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ea typeface="微软雅黑 Light" pitchFamily="2" charset="-122"/>
              </a:defRPr>
            </a:lvl1pPr>
          </a:lstStyle>
          <a:p>
            <a:pPr>
              <a:defRPr/>
            </a:pPr>
            <a:fld id="{15B1484A-E7B0-4D35-99BB-205B9F609999}" type="datetimeFigureOut">
              <a:rPr lang="zh-CN" altLang="en-US"/>
              <a:pPr>
                <a:defRPr/>
              </a:pPr>
              <a:t>2016/11/29</a:t>
            </a:fld>
            <a:endParaRPr lang="zh-CN" altLang="en-US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ea typeface="微软雅黑 Light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7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ea typeface="微软雅黑 Light" pitchFamily="2" charset="-122"/>
              </a:defRPr>
            </a:lvl1pPr>
          </a:lstStyle>
          <a:p>
            <a:pPr>
              <a:defRPr/>
            </a:pPr>
            <a:fld id="{671EC490-2DC5-44CD-9E20-9A0E6CF99D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>
            <a:grpSpLocks noChangeAspect="1"/>
          </p:cNvGrpSpPr>
          <p:nvPr userDrawn="1"/>
        </p:nvGrpSpPr>
        <p:grpSpPr bwMode="auto">
          <a:xfrm>
            <a:off x="0" y="0"/>
            <a:ext cx="12190413" cy="6858000"/>
            <a:chOff x="0" y="0"/>
            <a:chExt cx="12191092" cy="6857754"/>
          </a:xfrm>
        </p:grpSpPr>
        <p:pic>
          <p:nvPicPr>
            <p:cNvPr id="3077" name="图片 7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1092" cy="685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图片 8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1092" cy="685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07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image" Target="../media/image27.jpeg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23.bin"/><Relationship Id="rId3" Type="http://schemas.openxmlformats.org/officeDocument/2006/relationships/image" Target="../media/image38.png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37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31.bin"/><Relationship Id="rId3" Type="http://schemas.openxmlformats.org/officeDocument/2006/relationships/image" Target="../media/image15.png"/><Relationship Id="rId21" Type="http://schemas.openxmlformats.org/officeDocument/2006/relationships/image" Target="../media/image47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45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23" Type="http://schemas.openxmlformats.org/officeDocument/2006/relationships/image" Target="../media/image48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4041775"/>
            <a:ext cx="66262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261938"/>
            <a:ext cx="4614863" cy="661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5" y="-79375"/>
            <a:ext cx="4138613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5" name="组合 4"/>
          <p:cNvGrpSpPr>
            <a:grpSpLocks/>
          </p:cNvGrpSpPr>
          <p:nvPr/>
        </p:nvGrpSpPr>
        <p:grpSpPr bwMode="auto">
          <a:xfrm>
            <a:off x="2098459" y="1704565"/>
            <a:ext cx="7334467" cy="1904192"/>
            <a:chOff x="-78477" y="-587086"/>
            <a:chExt cx="7335753" cy="1905875"/>
          </a:xfrm>
        </p:grpSpPr>
        <p:sp>
          <p:nvSpPr>
            <p:cNvPr id="2" name="文本框 3"/>
            <p:cNvSpPr txBox="1">
              <a:spLocks noChangeArrowheads="1"/>
            </p:cNvSpPr>
            <p:nvPr/>
          </p:nvSpPr>
          <p:spPr bwMode="auto">
            <a:xfrm>
              <a:off x="-78477" y="-587086"/>
              <a:ext cx="7333743" cy="157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4800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基于最大化</a:t>
              </a:r>
              <a:r>
                <a:rPr lang="en-US" altLang="zh-CN" sz="4800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F1</a:t>
              </a:r>
              <a:r>
                <a:rPr lang="zh-CN" altLang="en-US" sz="4800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值学习的平衡</a:t>
              </a:r>
              <a:endParaRPr lang="en-US" altLang="zh-CN" sz="4800" b="1" dirty="0" smtClean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4800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数据集分类</a:t>
              </a:r>
              <a:r>
                <a:rPr lang="zh-CN" altLang="en-US" sz="4800" b="1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算法研究</a:t>
              </a:r>
              <a:endParaRPr lang="zh-CN" altLang="en-US" sz="4800" dirty="0"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133" name="组合 2"/>
            <p:cNvGrpSpPr>
              <a:grpSpLocks/>
            </p:cNvGrpSpPr>
            <p:nvPr/>
          </p:nvGrpSpPr>
          <p:grpSpPr bwMode="auto">
            <a:xfrm>
              <a:off x="0" y="1107996"/>
              <a:ext cx="7257276" cy="210793"/>
              <a:chOff x="0" y="0"/>
              <a:chExt cx="7257276" cy="210793"/>
            </a:xfrm>
          </p:grpSpPr>
          <p:grpSp>
            <p:nvGrpSpPr>
              <p:cNvPr id="5134" name="组合 8"/>
              <p:cNvGrpSpPr>
                <a:grpSpLocks/>
              </p:cNvGrpSpPr>
              <p:nvPr/>
            </p:nvGrpSpPr>
            <p:grpSpPr bwMode="auto">
              <a:xfrm>
                <a:off x="0" y="52698"/>
                <a:ext cx="7257276" cy="2552"/>
                <a:chOff x="0" y="0"/>
                <a:chExt cx="4675231" cy="2552"/>
              </a:xfrm>
            </p:grpSpPr>
            <p:cxnSp>
              <p:nvCxnSpPr>
                <p:cNvPr id="5136" name="直接连接符 5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2141493" cy="0"/>
                </a:xfrm>
                <a:prstGeom prst="line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37" name="直接连接符 9"/>
                <p:cNvCxnSpPr>
                  <a:cxnSpLocks noChangeShapeType="1"/>
                </p:cNvCxnSpPr>
                <p:nvPr/>
              </p:nvCxnSpPr>
              <p:spPr bwMode="auto">
                <a:xfrm>
                  <a:off x="2533738" y="2552"/>
                  <a:ext cx="2141493" cy="0"/>
                </a:xfrm>
                <a:prstGeom prst="line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" name="等腰三角形 10"/>
              <p:cNvSpPr>
                <a:spLocks noChangeArrowheads="1"/>
              </p:cNvSpPr>
              <p:nvPr/>
            </p:nvSpPr>
            <p:spPr bwMode="auto">
              <a:xfrm>
                <a:off x="3491524" y="0"/>
                <a:ext cx="244520" cy="210793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132" name="组合 44"/>
          <p:cNvGrpSpPr>
            <a:grpSpLocks/>
          </p:cNvGrpSpPr>
          <p:nvPr/>
        </p:nvGrpSpPr>
        <p:grpSpPr bwMode="auto">
          <a:xfrm>
            <a:off x="2647950" y="4553856"/>
            <a:ext cx="2332657" cy="461665"/>
            <a:chOff x="0" y="0"/>
            <a:chExt cx="2333117" cy="461367"/>
          </a:xfrm>
        </p:grpSpPr>
        <p:sp>
          <p:nvSpPr>
            <p:cNvPr id="5130" name="椭圆 15"/>
            <p:cNvSpPr>
              <a:spLocks noChangeArrowheads="1"/>
            </p:cNvSpPr>
            <p:nvPr/>
          </p:nvSpPr>
          <p:spPr bwMode="auto">
            <a:xfrm>
              <a:off x="0" y="143494"/>
              <a:ext cx="174171" cy="1741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31" name="文本框 11"/>
            <p:cNvSpPr txBox="1">
              <a:spLocks noChangeArrowheads="1"/>
            </p:cNvSpPr>
            <p:nvPr/>
          </p:nvSpPr>
          <p:spPr bwMode="auto">
            <a:xfrm>
              <a:off x="301392" y="0"/>
              <a:ext cx="2031725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solidFill>
                    <a:schemeClr val="accent2"/>
                  </a:solidFill>
                  <a:latin typeface="Agency FB" panose="020B0503020202020204" pitchFamily="34" charset="0"/>
                </a:rPr>
                <a:t>导师：张春慨</a:t>
              </a:r>
              <a:endParaRPr lang="zh-CN" altLang="en-US" sz="2400" dirty="0"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5135" name="组合 43"/>
          <p:cNvGrpSpPr>
            <a:grpSpLocks/>
          </p:cNvGrpSpPr>
          <p:nvPr/>
        </p:nvGrpSpPr>
        <p:grpSpPr bwMode="auto">
          <a:xfrm>
            <a:off x="2647950" y="3752850"/>
            <a:ext cx="2635148" cy="461665"/>
            <a:chOff x="0" y="0"/>
            <a:chExt cx="2634436" cy="461367"/>
          </a:xfrm>
        </p:grpSpPr>
        <p:sp>
          <p:nvSpPr>
            <p:cNvPr id="5128" name="椭圆 6"/>
            <p:cNvSpPr>
              <a:spLocks noChangeArrowheads="1"/>
            </p:cNvSpPr>
            <p:nvPr/>
          </p:nvSpPr>
          <p:spPr bwMode="auto">
            <a:xfrm>
              <a:off x="0" y="143494"/>
              <a:ext cx="174171" cy="1741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29" name="文本框 17"/>
            <p:cNvSpPr txBox="1">
              <a:spLocks noChangeArrowheads="1"/>
            </p:cNvSpPr>
            <p:nvPr/>
          </p:nvSpPr>
          <p:spPr bwMode="auto">
            <a:xfrm>
              <a:off x="174171" y="0"/>
              <a:ext cx="2460265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solidFill>
                    <a:schemeClr val="accent2"/>
                  </a:solidFill>
                  <a:latin typeface="Agency FB" panose="020B0503020202020204" pitchFamily="34" charset="0"/>
                </a:rPr>
                <a:t>  答辩人：姜嘉尧</a:t>
              </a:r>
              <a:endParaRPr lang="zh-CN" altLang="en-US" sz="2400" dirty="0"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9" name="组合 44"/>
          <p:cNvGrpSpPr>
            <a:grpSpLocks/>
          </p:cNvGrpSpPr>
          <p:nvPr/>
        </p:nvGrpSpPr>
        <p:grpSpPr bwMode="auto">
          <a:xfrm>
            <a:off x="2647950" y="5347955"/>
            <a:ext cx="3023553" cy="461665"/>
            <a:chOff x="0" y="0"/>
            <a:chExt cx="3024145" cy="461367"/>
          </a:xfrm>
        </p:grpSpPr>
        <p:sp>
          <p:nvSpPr>
            <p:cNvPr id="20" name="椭圆 15"/>
            <p:cNvSpPr>
              <a:spLocks noChangeArrowheads="1"/>
            </p:cNvSpPr>
            <p:nvPr/>
          </p:nvSpPr>
          <p:spPr bwMode="auto">
            <a:xfrm>
              <a:off x="0" y="143494"/>
              <a:ext cx="174171" cy="1741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文本框 11"/>
            <p:cNvSpPr txBox="1">
              <a:spLocks noChangeArrowheads="1"/>
            </p:cNvSpPr>
            <p:nvPr/>
          </p:nvSpPr>
          <p:spPr bwMode="auto">
            <a:xfrm>
              <a:off x="301392" y="0"/>
              <a:ext cx="2722753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chemeClr val="accent2"/>
                  </a:solidFill>
                  <a:latin typeface="Agency FB" panose="020B0503020202020204" pitchFamily="34" charset="0"/>
                </a:rPr>
                <a:t>日期</a:t>
              </a:r>
              <a:r>
                <a:rPr lang="zh-CN" altLang="en-US" sz="2400" dirty="0" smtClean="0">
                  <a:solidFill>
                    <a:schemeClr val="accent2"/>
                  </a:solidFill>
                  <a:latin typeface="Agency FB" panose="020B0503020202020204" pitchFamily="34" charset="0"/>
                </a:rPr>
                <a:t>：</a:t>
              </a:r>
              <a:r>
                <a:rPr lang="en-US" altLang="zh-CN" sz="2400" dirty="0" smtClean="0">
                  <a:solidFill>
                    <a:schemeClr val="accent2"/>
                  </a:solidFill>
                  <a:latin typeface="Agency FB" panose="020B0503020202020204" pitchFamily="34" charset="0"/>
                </a:rPr>
                <a:t>2016</a:t>
              </a:r>
              <a:r>
                <a:rPr lang="zh-CN" altLang="en-US" sz="2400" dirty="0" smtClean="0">
                  <a:solidFill>
                    <a:schemeClr val="accent2"/>
                  </a:solidFill>
                  <a:latin typeface="Agency FB" panose="020B0503020202020204" pitchFamily="34" charset="0"/>
                </a:rPr>
                <a:t>年</a:t>
              </a:r>
              <a:r>
                <a:rPr lang="en-US" altLang="zh-CN" sz="2400" dirty="0" smtClean="0">
                  <a:solidFill>
                    <a:schemeClr val="accent2"/>
                  </a:solidFill>
                  <a:latin typeface="Agency FB" panose="020B0503020202020204" pitchFamily="34" charset="0"/>
                </a:rPr>
                <a:t>12</a:t>
              </a:r>
              <a:r>
                <a:rPr lang="zh-CN" altLang="en-US" sz="2400" dirty="0" smtClean="0">
                  <a:solidFill>
                    <a:schemeClr val="accent2"/>
                  </a:solidFill>
                  <a:latin typeface="Agency FB" panose="020B0503020202020204" pitchFamily="34" charset="0"/>
                </a:rPr>
                <a:t>月</a:t>
              </a:r>
              <a:r>
                <a:rPr lang="en-US" altLang="zh-CN" sz="2400" dirty="0">
                  <a:solidFill>
                    <a:schemeClr val="accent2"/>
                  </a:solidFill>
                  <a:latin typeface="Agency FB" panose="020B0503020202020204" pitchFamily="34" charset="0"/>
                </a:rPr>
                <a:t>1</a:t>
              </a:r>
              <a:r>
                <a:rPr lang="zh-CN" altLang="en-US" sz="2400" dirty="0" smtClean="0">
                  <a:solidFill>
                    <a:schemeClr val="accent2"/>
                  </a:solidFill>
                  <a:latin typeface="Agency FB" panose="020B0503020202020204" pitchFamily="34" charset="0"/>
                </a:rPr>
                <a:t>日</a:t>
              </a:r>
              <a:endParaRPr lang="zh-CN" altLang="en-US" sz="2400" dirty="0"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81313" y="282575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1004005" y="0"/>
              <a:ext cx="4421483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最大化</a:t>
              </a:r>
              <a:r>
                <a:rPr lang="en-US" altLang="zh-CN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F1</a:t>
              </a: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值分类过程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51600" y="1817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94385" y="1920130"/>
            <a:ext cx="129344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624616"/>
              </p:ext>
            </p:extLst>
          </p:nvPr>
        </p:nvGraphicFramePr>
        <p:xfrm>
          <a:off x="554839" y="1920131"/>
          <a:ext cx="7079928" cy="936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Equation" r:id="rId3" imgW="3098520" imgH="406080" progId="Equation.DSMT4">
                  <p:embed/>
                </p:oleObj>
              </mc:Choice>
              <mc:Fallback>
                <p:oleObj name="Equation" r:id="rId3" imgW="3098520" imgH="406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9" y="1920131"/>
                        <a:ext cx="7079928" cy="9367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54839" y="1448021"/>
            <a:ext cx="3015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n w="0"/>
                <a:solidFill>
                  <a:srgbClr val="34457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求解问题：</a:t>
            </a:r>
            <a:endParaRPr lang="zh-CN" altLang="en-US" sz="2400" dirty="0">
              <a:ln w="0"/>
              <a:solidFill>
                <a:srgbClr val="34457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54838" y="3381827"/>
            <a:ext cx="178018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619092" y="3437989"/>
            <a:ext cx="19242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91753" y="3799231"/>
            <a:ext cx="6615775" cy="728619"/>
            <a:chOff x="1081163" y="3360171"/>
            <a:chExt cx="6615775" cy="728619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8542524"/>
                </p:ext>
              </p:extLst>
            </p:nvPr>
          </p:nvGraphicFramePr>
          <p:xfrm>
            <a:off x="1081163" y="3360171"/>
            <a:ext cx="3015675" cy="728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Equation" r:id="rId5" imgW="1422360" imgH="342720" progId="Equation.DSMT4">
                    <p:embed/>
                  </p:oleObj>
                </mc:Choice>
                <mc:Fallback>
                  <p:oleObj name="Equation" r:id="rId5" imgW="1422360" imgH="34272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163" y="3360171"/>
                          <a:ext cx="3015675" cy="72861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10"/>
            <p:cNvSpPr txBox="1"/>
            <p:nvPr/>
          </p:nvSpPr>
          <p:spPr>
            <a:xfrm>
              <a:off x="4412729" y="3451278"/>
              <a:ext cx="438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和</a:t>
              </a:r>
              <a:endParaRPr lang="zh-CN" altLang="en-US" dirty="0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2756408"/>
                </p:ext>
              </p:extLst>
            </p:nvPr>
          </p:nvGraphicFramePr>
          <p:xfrm>
            <a:off x="5141605" y="3381827"/>
            <a:ext cx="2555333" cy="672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Equation" r:id="rId7" imgW="1269720" imgH="330120" progId="Equation.DSMT4">
                    <p:embed/>
                  </p:oleObj>
                </mc:Choice>
                <mc:Fallback>
                  <p:oleObj name="Equation" r:id="rId7" imgW="1269720" imgH="33012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1605" y="3381827"/>
                          <a:ext cx="2555333" cy="67245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本框 13"/>
          <p:cNvSpPr txBox="1"/>
          <p:nvPr/>
        </p:nvSpPr>
        <p:spPr>
          <a:xfrm>
            <a:off x="369639" y="3173040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搜索空间分解</a:t>
            </a:r>
            <a:endParaRPr lang="zh-CN" altLang="en-US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634767" y="313503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期望求解</a:t>
            </a:r>
            <a:endParaRPr lang="zh-CN" altLang="en-US" dirty="0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706133"/>
              </p:ext>
            </p:extLst>
          </p:nvPr>
        </p:nvGraphicFramePr>
        <p:xfrm>
          <a:off x="391753" y="4681869"/>
          <a:ext cx="2694583" cy="478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Equation" r:id="rId9" imgW="1447172" imgH="253890" progId="Equation.DSMT4">
                  <p:embed/>
                </p:oleObj>
              </mc:Choice>
              <mc:Fallback>
                <p:oleObj name="Equation" r:id="rId9" imgW="1447172" imgH="25389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53" y="4681869"/>
                        <a:ext cx="2694583" cy="4786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232209"/>
              </p:ext>
            </p:extLst>
          </p:nvPr>
        </p:nvGraphicFramePr>
        <p:xfrm>
          <a:off x="391753" y="5240266"/>
          <a:ext cx="3877417" cy="492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11" imgW="1879600" imgH="241300" progId="Equation.DSMT4">
                  <p:embed/>
                </p:oleObj>
              </mc:Choice>
              <mc:Fallback>
                <p:oleObj name="Equation" r:id="rId11" imgW="1879600" imgH="241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53" y="5240266"/>
                        <a:ext cx="3877417" cy="4920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100602"/>
              </p:ext>
            </p:extLst>
          </p:nvPr>
        </p:nvGraphicFramePr>
        <p:xfrm>
          <a:off x="391753" y="5991427"/>
          <a:ext cx="4152588" cy="49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13" imgW="2006280" imgH="241200" progId="Equation.DSMT4">
                  <p:embed/>
                </p:oleObj>
              </mc:Choice>
              <mc:Fallback>
                <p:oleObj name="Equation" r:id="rId13" imgW="2006280" imgH="241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53" y="5991427"/>
                        <a:ext cx="4152588" cy="492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0" name="Picture 18" descr="}3E{F3J-59J)I`MY95$J-BX_meitu_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467" y="3889816"/>
            <a:ext cx="2811824" cy="27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9792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269474" y="282575"/>
            <a:ext cx="7653057" cy="809625"/>
            <a:chOff x="-611850" y="0"/>
            <a:chExt cx="7653196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-611850" y="0"/>
              <a:ext cx="7653196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基于最大化</a:t>
              </a:r>
              <a:r>
                <a:rPr lang="en-US" altLang="zh-CN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F1</a:t>
              </a: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值分类过程的神经网络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0" name="组合 49"/>
          <p:cNvGrpSpPr/>
          <p:nvPr/>
        </p:nvGrpSpPr>
        <p:grpSpPr>
          <a:xfrm>
            <a:off x="1252569" y="1879601"/>
            <a:ext cx="1016905" cy="3687424"/>
            <a:chOff x="928010" y="1342572"/>
            <a:chExt cx="1016905" cy="3687424"/>
          </a:xfrm>
        </p:grpSpPr>
        <p:sp>
          <p:nvSpPr>
            <p:cNvPr id="25" name="矩形 24"/>
            <p:cNvSpPr/>
            <p:nvPr/>
          </p:nvSpPr>
          <p:spPr bwMode="auto">
            <a:xfrm>
              <a:off x="928915" y="1342572"/>
              <a:ext cx="1016000" cy="34834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微软雅黑 Light" pitchFamily="2" charset="-122"/>
                </a:rPr>
                <a:t>训练集</a:t>
              </a: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928915" y="2362199"/>
              <a:ext cx="1016000" cy="34834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微软雅黑 Light" pitchFamily="2" charset="-122"/>
                </a:rPr>
                <a:t>训练</a:t>
              </a: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928915" y="3339083"/>
              <a:ext cx="1016000" cy="601546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微软雅黑 Light" pitchFamily="2" charset="-122"/>
                </a:rPr>
                <a:t>最大化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微软雅黑 Light" pitchFamily="2" charset="-122"/>
                </a:rPr>
                <a:t>F1</a:t>
              </a: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微软雅黑 Light" pitchFamily="2" charset="-122"/>
                </a:rPr>
                <a:t>分类</a:t>
              </a: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928010" y="4416770"/>
              <a:ext cx="1016000" cy="613226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zh-CN" altLang="en-US" dirty="0" smtClean="0">
                  <a:solidFill>
                    <a:schemeClr val="tx1"/>
                  </a:solidFill>
                  <a:latin typeface="Calibri" panose="020F0502020204030204" pitchFamily="34" charset="0"/>
                  <a:ea typeface="微软雅黑 Light" pitchFamily="2" charset="-122"/>
                </a:rPr>
                <a:t>对比目标输出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软雅黑 Light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25" idx="2"/>
              <a:endCxn id="38" idx="0"/>
            </p:cNvCxnSpPr>
            <p:nvPr/>
          </p:nvCxnSpPr>
          <p:spPr bwMode="auto">
            <a:xfrm>
              <a:off x="1436915" y="1690914"/>
              <a:ext cx="0" cy="6712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箭头连接符 41"/>
            <p:cNvCxnSpPr>
              <a:stCxn id="38" idx="2"/>
              <a:endCxn id="39" idx="0"/>
            </p:cNvCxnSpPr>
            <p:nvPr/>
          </p:nvCxnSpPr>
          <p:spPr bwMode="auto">
            <a:xfrm>
              <a:off x="1436915" y="2710541"/>
              <a:ext cx="0" cy="6285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1436010" y="3940629"/>
              <a:ext cx="0" cy="4717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肘形连接符 23"/>
            <p:cNvCxnSpPr>
              <a:stCxn id="40" idx="3"/>
              <a:endCxn id="38" idx="3"/>
            </p:cNvCxnSpPr>
            <p:nvPr/>
          </p:nvCxnSpPr>
          <p:spPr bwMode="auto">
            <a:xfrm flipV="1">
              <a:off x="1944010" y="2536370"/>
              <a:ext cx="905" cy="2187013"/>
            </a:xfrm>
            <a:prstGeom prst="bentConnector3">
              <a:avLst>
                <a:gd name="adj1" fmla="val 7507701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397828" y="18796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16248"/>
              </p:ext>
            </p:extLst>
          </p:nvPr>
        </p:nvGraphicFramePr>
        <p:xfrm>
          <a:off x="4397828" y="2006603"/>
          <a:ext cx="5492587" cy="660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3" imgW="3251160" imgH="393480" progId="Equation.DSMT4">
                  <p:embed/>
                </p:oleObj>
              </mc:Choice>
              <mc:Fallback>
                <p:oleObj name="Equation" r:id="rId3" imgW="325116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828" y="2006603"/>
                        <a:ext cx="5492587" cy="6603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4397828" y="37760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443296"/>
              </p:ext>
            </p:extLst>
          </p:nvPr>
        </p:nvGraphicFramePr>
        <p:xfrm>
          <a:off x="4397828" y="3434395"/>
          <a:ext cx="7258642" cy="433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5" imgW="3352800" imgH="203200" progId="Equation.DSMT4">
                  <p:embed/>
                </p:oleObj>
              </mc:Choice>
              <mc:Fallback>
                <p:oleObj name="Equation" r:id="rId5" imgW="33528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828" y="3434395"/>
                        <a:ext cx="7258642" cy="4330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文本框 54"/>
          <p:cNvSpPr txBox="1"/>
          <p:nvPr/>
        </p:nvSpPr>
        <p:spPr>
          <a:xfrm>
            <a:off x="4413216" y="275786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分析：</a:t>
            </a:r>
            <a:endParaRPr lang="zh-CN" altLang="en-US" sz="2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4413216" y="15449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损失策略：</a:t>
            </a:r>
            <a:endParaRPr lang="zh-CN" altLang="en-US" sz="2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4413216" y="4173656"/>
            <a:ext cx="58416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本质：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、降低了高置信率样本的误差，提高边界样本的</a:t>
            </a:r>
            <a:endParaRPr lang="en-US" altLang="zh-CN" dirty="0" smtClean="0"/>
          </a:p>
          <a:p>
            <a:r>
              <a:rPr lang="en-US" altLang="zh-CN" dirty="0" smtClean="0"/>
              <a:t>	  </a:t>
            </a:r>
            <a:r>
              <a:rPr lang="zh-CN" altLang="en-US" dirty="0" smtClean="0"/>
              <a:t>重要程度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2</a:t>
            </a:r>
            <a:r>
              <a:rPr lang="zh-CN" altLang="en-US" dirty="0" smtClean="0"/>
              <a:t>、每次迭代都优化当前状态下的最优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值期望</a:t>
            </a:r>
            <a:endParaRPr lang="en-US" altLang="zh-CN" dirty="0" smtClean="0"/>
          </a:p>
          <a:p>
            <a:r>
              <a:rPr lang="zh-CN" altLang="en-US" dirty="0" smtClean="0"/>
              <a:t>问题：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、时间复杂度高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2</a:t>
            </a:r>
            <a:r>
              <a:rPr lang="zh-CN" altLang="en-US" dirty="0" smtClean="0"/>
              <a:t>、存在样本误差损失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0872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81313" y="282575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1506559" y="0"/>
              <a:ext cx="3416382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损失最小化学习</a:t>
              </a: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91" y="1782713"/>
            <a:ext cx="4321923" cy="362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812800" y="282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823588"/>
              </p:ext>
            </p:extLst>
          </p:nvPr>
        </p:nvGraphicFramePr>
        <p:xfrm>
          <a:off x="149330" y="5341461"/>
          <a:ext cx="5463965" cy="713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Equation" r:id="rId4" imgW="3429000" imgH="444240" progId="Equation.DSMT4">
                  <p:embed/>
                </p:oleObj>
              </mc:Choice>
              <mc:Fallback>
                <p:oleObj name="Equation" r:id="rId4" imgW="342900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30" y="5341461"/>
                        <a:ext cx="5463965" cy="7133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02192" y="126549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传统机器学习方法：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6096000" y="2145505"/>
            <a:ext cx="5070928" cy="1658441"/>
            <a:chOff x="6185583" y="1315665"/>
            <a:chExt cx="5070928" cy="1658441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5423017"/>
                </p:ext>
              </p:extLst>
            </p:nvPr>
          </p:nvGraphicFramePr>
          <p:xfrm>
            <a:off x="6185583" y="1879601"/>
            <a:ext cx="1446434" cy="384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6" name="Equation" r:id="rId6" imgW="748975" imgH="203112" progId="Equation.DSMT4">
                    <p:embed/>
                  </p:oleObj>
                </mc:Choice>
                <mc:Fallback>
                  <p:oleObj name="Equation" r:id="rId6" imgW="748975" imgH="203112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5583" y="1879601"/>
                          <a:ext cx="1446434" cy="3844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右箭头 8"/>
            <p:cNvSpPr/>
            <p:nvPr/>
          </p:nvSpPr>
          <p:spPr bwMode="auto">
            <a:xfrm>
              <a:off x="7970520" y="1896498"/>
              <a:ext cx="1203008" cy="331137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软雅黑 Light" pitchFamily="2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9355149" y="1315665"/>
              <a:ext cx="1901362" cy="1658441"/>
              <a:chOff x="9355149" y="1315665"/>
              <a:chExt cx="1901362" cy="1658441"/>
            </a:xfrm>
          </p:grpSpPr>
          <p:graphicFrame>
            <p:nvGraphicFramePr>
              <p:cNvPr id="11" name="对象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2573918"/>
                  </p:ext>
                </p:extLst>
              </p:nvPr>
            </p:nvGraphicFramePr>
            <p:xfrm>
              <a:off x="9355149" y="1315665"/>
              <a:ext cx="1537361" cy="4670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7" name="Equation" r:id="rId8" imgW="749300" imgH="228600" progId="Equation.DSMT4">
                      <p:embed/>
                    </p:oleObj>
                  </mc:Choice>
                  <mc:Fallback>
                    <p:oleObj name="Equation" r:id="rId8" imgW="749300" imgH="22860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55149" y="1315665"/>
                            <a:ext cx="1537361" cy="46704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9404334"/>
                  </p:ext>
                </p:extLst>
              </p:nvPr>
            </p:nvGraphicFramePr>
            <p:xfrm>
              <a:off x="9355149" y="1901510"/>
              <a:ext cx="1901362" cy="4486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8" name="Equation" r:id="rId10" imgW="850531" imgH="203112" progId="Equation.DSMT4">
                      <p:embed/>
                    </p:oleObj>
                  </mc:Choice>
                  <mc:Fallback>
                    <p:oleObj name="Equation" r:id="rId10" imgW="850531" imgH="203112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55149" y="1901510"/>
                            <a:ext cx="1901362" cy="44863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9614061"/>
                  </p:ext>
                </p:extLst>
              </p:nvPr>
            </p:nvGraphicFramePr>
            <p:xfrm>
              <a:off x="9355149" y="2468943"/>
              <a:ext cx="1410247" cy="505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9" name="Equation" r:id="rId12" imgW="634725" imgH="228501" progId="Equation.DSMT4">
                      <p:embed/>
                    </p:oleObj>
                  </mc:Choice>
                  <mc:Fallback>
                    <p:oleObj name="Equation" r:id="rId12" imgW="634725" imgH="228501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55149" y="2468943"/>
                            <a:ext cx="1410247" cy="50516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3" name="文本框 22"/>
          <p:cNvSpPr txBox="1"/>
          <p:nvPr/>
        </p:nvSpPr>
        <p:spPr>
          <a:xfrm>
            <a:off x="6185583" y="473681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不平衡数据集学习目标：</a:t>
            </a:r>
            <a:endParaRPr lang="zh-CN" altLang="en-US" sz="2800" dirty="0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532396"/>
              </p:ext>
            </p:extLst>
          </p:nvPr>
        </p:nvGraphicFramePr>
        <p:xfrm>
          <a:off x="6185583" y="5565858"/>
          <a:ext cx="4819020" cy="63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Equation" r:id="rId14" imgW="2298700" imgH="304800" progId="Equation.DSMT4">
                  <p:embed/>
                </p:oleObj>
              </mc:Choice>
              <mc:Fallback>
                <p:oleObj name="Equation" r:id="rId14" imgW="2298700" imgH="3048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5583" y="5565858"/>
                        <a:ext cx="4819020" cy="6398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6096000" y="132361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整体</a:t>
            </a:r>
            <a:r>
              <a:rPr lang="zh-CN" altLang="en-US" sz="2800" dirty="0" smtClean="0"/>
              <a:t>损失最小化：</a:t>
            </a:r>
            <a:endParaRPr lang="zh-CN" altLang="en-US" sz="2800" dirty="0"/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18605"/>
              </p:ext>
            </p:extLst>
          </p:nvPr>
        </p:nvGraphicFramePr>
        <p:xfrm>
          <a:off x="6167946" y="3894615"/>
          <a:ext cx="4360431" cy="51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Equation" r:id="rId16" imgW="2565360" imgH="304560" progId="Equation.DSMT4">
                  <p:embed/>
                </p:oleObj>
              </mc:Choice>
              <mc:Fallback>
                <p:oleObj name="Equation" r:id="rId16" imgW="2565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946" y="3894615"/>
                        <a:ext cx="4360431" cy="518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751825"/>
              </p:ext>
            </p:extLst>
          </p:nvPr>
        </p:nvGraphicFramePr>
        <p:xfrm>
          <a:off x="149330" y="6338888"/>
          <a:ext cx="23526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name="Equation" r:id="rId18" imgW="1384200" imgH="304560" progId="Equation.DSMT4">
                  <p:embed/>
                </p:oleObj>
              </mc:Choice>
              <mc:Fallback>
                <p:oleObj name="Equation" r:id="rId18" imgW="13842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30" y="6338888"/>
                        <a:ext cx="2352675" cy="519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5226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77351" y="281334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1737392" y="0"/>
              <a:ext cx="2954709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损失函数构建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51600" y="1817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21" y="1793733"/>
            <a:ext cx="5780417" cy="1070707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294588"/>
              </p:ext>
            </p:extLst>
          </p:nvPr>
        </p:nvGraphicFramePr>
        <p:xfrm>
          <a:off x="449943" y="3195366"/>
          <a:ext cx="1248228" cy="444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Equation" r:id="rId4" imgW="558558" imgH="203112" progId="Equation.DSMT4">
                  <p:embed/>
                </p:oleObj>
              </mc:Choice>
              <mc:Fallback>
                <p:oleObj name="Equation" r:id="rId4" imgW="558558" imgH="2031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43" y="3195366"/>
                        <a:ext cx="1248228" cy="4442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87995"/>
              </p:ext>
            </p:extLst>
          </p:nvPr>
        </p:nvGraphicFramePr>
        <p:xfrm>
          <a:off x="449943" y="3791848"/>
          <a:ext cx="2806845" cy="620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6" imgW="1892300" imgH="419100" progId="Equation.DSMT4">
                  <p:embed/>
                </p:oleObj>
              </mc:Choice>
              <mc:Fallback>
                <p:oleObj name="Equation" r:id="rId6" imgW="18923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43" y="3791848"/>
                        <a:ext cx="2806845" cy="6206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213442"/>
              </p:ext>
            </p:extLst>
          </p:nvPr>
        </p:nvGraphicFramePr>
        <p:xfrm>
          <a:off x="449943" y="4579560"/>
          <a:ext cx="3308334" cy="616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Equation" r:id="rId8" imgW="2095500" imgH="393700" progId="Equation.DSMT4">
                  <p:embed/>
                </p:oleObj>
              </mc:Choice>
              <mc:Fallback>
                <p:oleObj name="Equation" r:id="rId8" imgW="20955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43" y="4579560"/>
                        <a:ext cx="3308334" cy="6165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652617"/>
              </p:ext>
            </p:extLst>
          </p:nvPr>
        </p:nvGraphicFramePr>
        <p:xfrm>
          <a:off x="449943" y="5363215"/>
          <a:ext cx="4164768" cy="802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Equation" r:id="rId10" imgW="3162300" imgH="609600" progId="Equation.DSMT4">
                  <p:embed/>
                </p:oleObj>
              </mc:Choice>
              <mc:Fallback>
                <p:oleObj name="Equation" r:id="rId10" imgW="3162300" imgH="609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43" y="5363215"/>
                        <a:ext cx="4164768" cy="8028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274355"/>
              </p:ext>
            </p:extLst>
          </p:nvPr>
        </p:nvGraphicFramePr>
        <p:xfrm>
          <a:off x="6917871" y="3417508"/>
          <a:ext cx="3200964" cy="5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Equation" r:id="rId12" imgW="1485255" imgH="253890" progId="Equation.DSMT4">
                  <p:embed/>
                </p:oleObj>
              </mc:Choice>
              <mc:Fallback>
                <p:oleObj name="Equation" r:id="rId12" imgW="1485255" imgH="2538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871" y="3417508"/>
                        <a:ext cx="3200964" cy="554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569366" y="19450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001721"/>
              </p:ext>
            </p:extLst>
          </p:nvPr>
        </p:nvGraphicFramePr>
        <p:xfrm>
          <a:off x="6917871" y="1974495"/>
          <a:ext cx="3839678" cy="535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Equation" r:id="rId14" imgW="1638300" imgH="228600" progId="Equation.DSMT4">
                  <p:embed/>
                </p:oleObj>
              </mc:Choice>
              <mc:Fallback>
                <p:oleObj name="Equation" r:id="rId14" imgW="16383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871" y="1974495"/>
                        <a:ext cx="3839678" cy="5357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821871" y="8257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656938"/>
              </p:ext>
            </p:extLst>
          </p:nvPr>
        </p:nvGraphicFramePr>
        <p:xfrm>
          <a:off x="6917871" y="2640390"/>
          <a:ext cx="4133692" cy="561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Equation" r:id="rId16" imgW="1752480" imgH="241200" progId="Equation.DSMT4">
                  <p:embed/>
                </p:oleObj>
              </mc:Choice>
              <mc:Fallback>
                <p:oleObj name="Equation" r:id="rId16" imgW="175248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871" y="2640390"/>
                        <a:ext cx="4133692" cy="5616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336186" y="1186962"/>
            <a:ext cx="19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F1</a:t>
            </a:r>
            <a:r>
              <a:rPr lang="zh-CN" altLang="en-US" sz="2800" dirty="0" smtClean="0"/>
              <a:t>值转换：</a:t>
            </a:r>
            <a:endParaRPr lang="zh-CN" altLang="en-US" sz="28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917871" y="1448572"/>
            <a:ext cx="3264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Sigmod</a:t>
            </a:r>
            <a:r>
              <a:rPr lang="zh-CN" altLang="en-US" sz="2400" dirty="0" smtClean="0"/>
              <a:t>神经网络特性：</a:t>
            </a:r>
            <a:endParaRPr lang="zh-CN" altLang="en-US" sz="2400" dirty="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212362"/>
              </p:ext>
            </p:extLst>
          </p:nvPr>
        </p:nvGraphicFramePr>
        <p:xfrm>
          <a:off x="6951468" y="6047970"/>
          <a:ext cx="2955615" cy="702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Equation" r:id="rId18" imgW="1765300" imgH="419100" progId="Equation.DSMT4">
                  <p:embed/>
                </p:oleObj>
              </mc:Choice>
              <mc:Fallback>
                <p:oleObj name="Equation" r:id="rId18" imgW="1765300" imgH="4191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468" y="6047970"/>
                        <a:ext cx="2955615" cy="7029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6917871" y="46604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000916"/>
              </p:ext>
            </p:extLst>
          </p:nvPr>
        </p:nvGraphicFramePr>
        <p:xfrm>
          <a:off x="6951468" y="4905472"/>
          <a:ext cx="4718017" cy="320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Equation" r:id="rId20" imgW="2946400" imgH="203200" progId="Equation.DSMT4">
                  <p:embed/>
                </p:oleObj>
              </mc:Choice>
              <mc:Fallback>
                <p:oleObj name="Equation" r:id="rId20" imgW="2946400" imgH="203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468" y="4905472"/>
                        <a:ext cx="4718017" cy="320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6981121" y="4191431"/>
            <a:ext cx="24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期望求解：</a:t>
            </a:r>
            <a:endParaRPr lang="zh-CN" altLang="en-US" sz="2400" dirty="0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254641"/>
              </p:ext>
            </p:extLst>
          </p:nvPr>
        </p:nvGraphicFramePr>
        <p:xfrm>
          <a:off x="6959881" y="5393243"/>
          <a:ext cx="2737949" cy="65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Equation" r:id="rId22" imgW="1752600" imgH="419100" progId="Equation.DSMT4">
                  <p:embed/>
                </p:oleObj>
              </mc:Choice>
              <mc:Fallback>
                <p:oleObj name="Equation" r:id="rId22" imgW="1752600" imgH="4191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881" y="5393243"/>
                        <a:ext cx="2737949" cy="6547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1206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81313" y="282575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2199064" y="0"/>
              <a:ext cx="2031363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迭代过程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51600" y="1817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56343" y="1930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400622"/>
              </p:ext>
            </p:extLst>
          </p:nvPr>
        </p:nvGraphicFramePr>
        <p:xfrm>
          <a:off x="856343" y="1930400"/>
          <a:ext cx="2364100" cy="912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3" imgW="1206500" imgH="469900" progId="Equation.DSMT4">
                  <p:embed/>
                </p:oleObj>
              </mc:Choice>
              <mc:Fallback>
                <p:oleObj name="Equation" r:id="rId3" imgW="1206500" imgH="469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343" y="1930400"/>
                        <a:ext cx="2364100" cy="9121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6686" y="33092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723269"/>
              </p:ext>
            </p:extLst>
          </p:nvPr>
        </p:nvGraphicFramePr>
        <p:xfrm>
          <a:off x="856343" y="3153574"/>
          <a:ext cx="3638495" cy="895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5" imgW="1892300" imgH="469900" progId="Equation.DSMT4">
                  <p:embed/>
                </p:oleObj>
              </mc:Choice>
              <mc:Fallback>
                <p:oleObj name="Equation" r:id="rId5" imgW="18923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343" y="3153574"/>
                        <a:ext cx="3638495" cy="8959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341257" y="189789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输出节点：</a:t>
            </a:r>
            <a:endParaRPr lang="zh-CN" altLang="en-US" sz="28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341258" y="2598555"/>
            <a:ext cx="129830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080638"/>
              </p:ext>
            </p:extLst>
          </p:nvPr>
        </p:nvGraphicFramePr>
        <p:xfrm>
          <a:off x="5341257" y="2598556"/>
          <a:ext cx="6834789" cy="76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7" imgW="4191000" imgH="469900" progId="Equation.DSMT4">
                  <p:embed/>
                </p:oleObj>
              </mc:Choice>
              <mc:Fallback>
                <p:oleObj name="Equation" r:id="rId7" imgW="41910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257" y="2598556"/>
                        <a:ext cx="6834789" cy="7611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5341256" y="371263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隐藏节点：</a:t>
            </a:r>
            <a:endParaRPr lang="zh-CN" altLang="en-US" sz="2800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979561"/>
              </p:ext>
            </p:extLst>
          </p:nvPr>
        </p:nvGraphicFramePr>
        <p:xfrm>
          <a:off x="5375287" y="4430553"/>
          <a:ext cx="3154111" cy="741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9" imgW="1905000" imgH="444500" progId="Equation.DSMT4">
                  <p:embed/>
                </p:oleObj>
              </mc:Choice>
              <mc:Fallback>
                <p:oleObj name="Equation" r:id="rId9" imgW="1905000" imgH="444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87" y="4430553"/>
                        <a:ext cx="3154111" cy="741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418898"/>
              </p:ext>
            </p:extLst>
          </p:nvPr>
        </p:nvGraphicFramePr>
        <p:xfrm>
          <a:off x="5341256" y="5385707"/>
          <a:ext cx="4782961" cy="739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11" imgW="3022600" imgH="469900" progId="Equation.DSMT4">
                  <p:embed/>
                </p:oleObj>
              </mc:Choice>
              <mc:Fallback>
                <p:oleObj name="Equation" r:id="rId11" imgW="30226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256" y="5385707"/>
                        <a:ext cx="4782961" cy="7393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0209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77351" y="281334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943892" y="0"/>
              <a:ext cx="4541712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r>
                <a:rPr lang="en-US" altLang="zh-CN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数据集介绍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51600" y="1817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569366" y="19450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821871" y="8257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6917871" y="46604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673648"/>
              </p:ext>
            </p:extLst>
          </p:nvPr>
        </p:nvGraphicFramePr>
        <p:xfrm>
          <a:off x="3164114" y="2224428"/>
          <a:ext cx="5573487" cy="2908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017"/>
                <a:gridCol w="1492650"/>
                <a:gridCol w="1069940"/>
                <a:gridCol w="1069940"/>
                <a:gridCol w="1069940"/>
              </a:tblGrid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序号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数据集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样本个数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少数类比例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属性个数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YEAST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1484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12.60%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Abalone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4177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8.02%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Glass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214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23.83%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Breast Canser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699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34.50%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Vehicle Silhouettes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946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23.43%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Haberman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305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26.47%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Ecoli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335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2.69%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Credit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30000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22.12%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24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8517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77351" y="281334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20545" y="0"/>
              <a:ext cx="6388404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r>
                <a:rPr lang="en-US" altLang="zh-CN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与传统机器学习方法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51600" y="1817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569366" y="19450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821871" y="8257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6917871" y="46604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7589" y="1192908"/>
          <a:ext cx="5637153" cy="49880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6387"/>
                <a:gridCol w="706387"/>
                <a:gridCol w="522206"/>
                <a:gridCol w="522206"/>
                <a:gridCol w="522206"/>
                <a:gridCol w="522206"/>
                <a:gridCol w="887328"/>
                <a:gridCol w="1248227"/>
              </a:tblGrid>
              <a:tr h="134539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数据集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算法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评价标准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794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召回率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准确率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%</a:t>
                      </a:r>
                      <a:r>
                        <a:rPr lang="en-US" sz="1200" kern="100" dirty="0" err="1">
                          <a:effectLst/>
                        </a:rPr>
                        <a:t>Acc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A-mean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G-measure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0.373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0.958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0.920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0.537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0.769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0.667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0.858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0.853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518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0.913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0.846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0.920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0.460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0.245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0.928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0.352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0.782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0.766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518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0.636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0.535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0.581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0.751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0.720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0.923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0.952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0.952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0.804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0.872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0.925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0.837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0.906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0.906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518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518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025605"/>
              </p:ext>
            </p:extLst>
          </p:nvPr>
        </p:nvGraphicFramePr>
        <p:xfrm>
          <a:off x="5834742" y="1772998"/>
          <a:ext cx="5637153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6387"/>
                <a:gridCol w="706387"/>
                <a:gridCol w="522206"/>
                <a:gridCol w="522206"/>
                <a:gridCol w="522206"/>
                <a:gridCol w="522206"/>
                <a:gridCol w="887328"/>
                <a:gridCol w="1248227"/>
              </a:tblGrid>
              <a:tr h="209281"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SVM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0.960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0.964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0.982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0.962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0.976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0.976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>
                    <a:solidFill>
                      <a:srgbClr val="F5E8E9"/>
                    </a:solidFill>
                  </a:tcPr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ANN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0.914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518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MVC-ANN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0.987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  <a:tr h="209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680117"/>
              </p:ext>
            </p:extLst>
          </p:nvPr>
        </p:nvGraphicFramePr>
        <p:xfrm>
          <a:off x="5834742" y="2924274"/>
          <a:ext cx="5602515" cy="3358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2172"/>
                <a:gridCol w="754743"/>
                <a:gridCol w="508000"/>
                <a:gridCol w="537029"/>
                <a:gridCol w="522514"/>
                <a:gridCol w="522514"/>
                <a:gridCol w="885372"/>
                <a:gridCol w="1190171"/>
              </a:tblGrid>
              <a:tr h="220022"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SVM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0.432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0.921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0.840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0.588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0.875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0.873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</a:tr>
              <a:tr h="2200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ANN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0.556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0.938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0.873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0.698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0.899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0.898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9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0.519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0.646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0.797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0.575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0.742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0.736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0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0.827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0.532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0.761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0.647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0.727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022"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0.667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0.991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0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9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0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022">
                <a:tc row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0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0.418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0.631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0.817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0.503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0.740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0.732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9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0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0.559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0.803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0.542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0.713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0.696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98799"/>
              </p:ext>
            </p:extLst>
          </p:nvPr>
        </p:nvGraphicFramePr>
        <p:xfrm>
          <a:off x="5834742" y="1100085"/>
          <a:ext cx="5637153" cy="598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6387"/>
                <a:gridCol w="706387"/>
                <a:gridCol w="522206"/>
                <a:gridCol w="522206"/>
                <a:gridCol w="522206"/>
                <a:gridCol w="522206"/>
                <a:gridCol w="887328"/>
                <a:gridCol w="1248227"/>
              </a:tblGrid>
              <a:tr h="134539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数据集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算法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评价标准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794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召回率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准确率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%</a:t>
                      </a:r>
                      <a:r>
                        <a:rPr lang="en-US" sz="1200" kern="100" dirty="0" err="1">
                          <a:effectLst/>
                        </a:rPr>
                        <a:t>Acc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A-mean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G-measure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518" marR="1551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960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77351" y="281334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251382" y="0"/>
              <a:ext cx="5926731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r>
                <a:rPr lang="en-US" altLang="zh-CN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与经典不平衡算法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51600" y="1817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821871" y="8257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6917871" y="46604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68015"/>
              </p:ext>
            </p:extLst>
          </p:nvPr>
        </p:nvGraphicFramePr>
        <p:xfrm>
          <a:off x="438831" y="1817353"/>
          <a:ext cx="5305424" cy="4032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2301"/>
                <a:gridCol w="772301"/>
                <a:gridCol w="570934"/>
                <a:gridCol w="570934"/>
                <a:gridCol w="570934"/>
                <a:gridCol w="570934"/>
                <a:gridCol w="738543"/>
                <a:gridCol w="738543"/>
              </a:tblGrid>
              <a:tr h="171450">
                <a:tc row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SMOTE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0.784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0.714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0.934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0.747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0.842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0.832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0.724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0.709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0.929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0.717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0.835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0.825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0.545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0.891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0.645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0.756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SCL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0.724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0.709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0.929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0.717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0.835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0.825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0.913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0.846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row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SMOTE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0.881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0.264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0.794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0.406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0.511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0.322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0.522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0.922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0.399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0.732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0.701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0.505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0.470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0.915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0.486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0.713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0.670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SCL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0.337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0.326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0.891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0.331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0.634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0.554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0.636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0.535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0.581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0.751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0.720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row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SMOTE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0.922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0.922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0.922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SCL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0.824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0.913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0.939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0.866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0.930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0.930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1.000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808569"/>
              </p:ext>
            </p:extLst>
          </p:nvPr>
        </p:nvGraphicFramePr>
        <p:xfrm>
          <a:off x="438831" y="5570965"/>
          <a:ext cx="5305424" cy="1344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1957"/>
                <a:gridCol w="771957"/>
                <a:gridCol w="571271"/>
                <a:gridCol w="571271"/>
                <a:gridCol w="571271"/>
                <a:gridCol w="571271"/>
                <a:gridCol w="738213"/>
                <a:gridCol w="738213"/>
              </a:tblGrid>
              <a:tr h="171450">
                <a:tc row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SMOTE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0.996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0.972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0.989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0.984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0.985</a:t>
                      </a:r>
                      <a:endParaRPr lang="zh-CN" sz="12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0.985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5E8E9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0.934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0.953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0.959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0.959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SSVM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0.971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0.951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0.972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SCL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0.946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0.970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0.956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0.969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MVC-ANN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0.979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ML-ANN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0.988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0.994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053804"/>
              </p:ext>
            </p:extLst>
          </p:nvPr>
        </p:nvGraphicFramePr>
        <p:xfrm>
          <a:off x="438831" y="1280725"/>
          <a:ext cx="5305425" cy="576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0369"/>
                <a:gridCol w="783771"/>
                <a:gridCol w="501055"/>
                <a:gridCol w="612262"/>
                <a:gridCol w="612262"/>
                <a:gridCol w="612262"/>
                <a:gridCol w="612262"/>
                <a:gridCol w="791182"/>
              </a:tblGrid>
              <a:tr h="171450"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评价标准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算法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召回率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准确率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%Acc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A-mean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G-measure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23630"/>
              </p:ext>
            </p:extLst>
          </p:nvPr>
        </p:nvGraphicFramePr>
        <p:xfrm>
          <a:off x="5744253" y="1919308"/>
          <a:ext cx="5305424" cy="5632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1957"/>
                <a:gridCol w="771957"/>
                <a:gridCol w="571271"/>
                <a:gridCol w="571271"/>
                <a:gridCol w="571271"/>
                <a:gridCol w="571271"/>
                <a:gridCol w="738213"/>
                <a:gridCol w="738213"/>
              </a:tblGrid>
              <a:tr h="175102">
                <a:tc row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5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SMOTE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1.000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>
                    <a:solidFill>
                      <a:srgbClr val="F5E8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>
                    <a:solidFill>
                      <a:srgbClr val="F5E8E9"/>
                    </a:solidFill>
                  </a:tcPr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AD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1.000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0.999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0.997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0.999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0.999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SSVM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0.960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0.965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0.982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0.962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0.976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0.976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SCL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0.960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1.000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0.979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3502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MVC-ANN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0.980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0.987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ML-ANN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1.000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row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SMOTE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0.444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0.474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0.722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0.459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0.639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0.617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AD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0.803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0.884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0.925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0.841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0.910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0.910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SSVM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0.600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0.667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0.815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0.632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0.764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0.758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SCL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0.790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0.566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0.784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0.660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0.739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0.719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3502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MVC-ANN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0.519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0.646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0.797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0.575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0.742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0.736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ML-ANN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0.827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0.532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0.761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0.647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0.727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0.700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row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SMOTE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0.889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0.667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0.985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0.762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0.832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0.815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AD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0.889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0.571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0.979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0.696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0.784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0.755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SSVM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0.889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0.615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0.982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0.727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0.806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0.783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SCL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0.889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1.000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0.941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3502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MVC-ANN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0.889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1.000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0.941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ML-ANN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0.889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1.000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0.941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row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SMOTE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0.508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0.564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0.804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0.534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0.714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0.698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AD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0.316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0.697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0.818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0.435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0.764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0.761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SSVM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SCL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0.677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0.417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0.720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0.516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0.653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0.609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3502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MVC-ANN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  <a:tr h="175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ML-ANN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0.467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0.581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0.808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0.518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</a:rPr>
                        <a:t>0.719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0.706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2" marR="55502" marT="0" marB="0" anchor="ctr"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91800"/>
              </p:ext>
            </p:extLst>
          </p:nvPr>
        </p:nvGraphicFramePr>
        <p:xfrm>
          <a:off x="5744253" y="1293588"/>
          <a:ext cx="5305425" cy="576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0369"/>
                <a:gridCol w="783771"/>
                <a:gridCol w="501055"/>
                <a:gridCol w="612262"/>
                <a:gridCol w="612262"/>
                <a:gridCol w="612262"/>
                <a:gridCol w="612262"/>
                <a:gridCol w="791182"/>
              </a:tblGrid>
              <a:tr h="171450">
                <a:tc>
                  <a:txBody>
                    <a:bodyPr/>
                    <a:lstStyle/>
                    <a:p>
                      <a:endParaRPr lang="zh-CN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评价标准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算法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召回率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准确率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%Acc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A-mean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G-measure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0821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77351" y="281334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1174727" y="0"/>
              <a:ext cx="4080038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r>
                <a:rPr lang="en-US" altLang="zh-CN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3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交叉验证</a:t>
              </a: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6917871" y="46604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81675"/>
              </p:ext>
            </p:extLst>
          </p:nvPr>
        </p:nvGraphicFramePr>
        <p:xfrm>
          <a:off x="0" y="1396625"/>
          <a:ext cx="12192000" cy="52509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02306"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>
                          <a:effectLst/>
                        </a:rPr>
                        <a:t>　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>
                          <a:effectLst/>
                        </a:rPr>
                        <a:t>　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effectLst/>
                        </a:rPr>
                        <a:t>评价标准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>
                          <a:effectLst/>
                        </a:rPr>
                        <a:t>　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400" u="none" strike="noStrike">
                          <a:effectLst/>
                        </a:rPr>
                        <a:t>　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effectLst/>
                        </a:rPr>
                        <a:t>评价标准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983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effectLst/>
                        </a:rPr>
                        <a:t>数据集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effectLst/>
                        </a:rPr>
                        <a:t>算法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effectLst/>
                        </a:rPr>
                        <a:t>召回率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effectLst/>
                        </a:rPr>
                        <a:t>准确率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%Acc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A-mean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G-measure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effectLst/>
                        </a:rPr>
                        <a:t>数据集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effectLst/>
                        </a:rPr>
                        <a:t>算法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effectLst/>
                        </a:rPr>
                        <a:t>召回率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400" u="none" strike="noStrike">
                          <a:effectLst/>
                        </a:rPr>
                        <a:t>准确率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%Acc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A-mean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G-measure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AD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0.708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0.794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0.941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0.749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0.876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0.873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AD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0.833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0.778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0.905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0.805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0.863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0.859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0.686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0.765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0.935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0.724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0.861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0.855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0.966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0.951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0.951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SSVM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0.717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0.683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0.699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0.822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SSVM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0.905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0.961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0.916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0.941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0.941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871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ML-ANN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0.774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0.942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0.782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0.871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0.866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ML-ANN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0.966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0.951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0.951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8719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AD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0.179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0.276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0.766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0.748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AD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0.235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0.264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0.624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0.248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0.499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0.44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0.278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0.589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0.919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0.377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0.761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0.741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0.247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0.488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0.732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0.328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0.629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0.613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SSVM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SSVM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0.344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0.624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0.476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0.622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0.557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871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ML-ANN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0.539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0.915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0.545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0.751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0.724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ML-ANN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0.519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0.646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0.797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0.575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0.742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0.736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AD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0.839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0.939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0.879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0.907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0.904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AD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0.556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0.833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0.985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0.667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0.911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0.907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0.882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0.849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0.935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0.865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0.906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0.904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0.778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0.994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0.875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0.997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0.997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SSVM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0.882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0.849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0.935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0.865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0.906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0.904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SSVM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0.889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0.615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0.982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0.727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0.806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0.783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871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ML-ANN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0.839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0.939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0.879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0.907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0.904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ML-ANN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0.889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0.997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0.941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0.998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0.998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AD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0.913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0.952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0.954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0.932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0.954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0.954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AD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0.862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0.985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0.807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0.963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0.928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0.961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0.945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0.954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0.954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0.769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0.979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0.784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72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SSVM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0.962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0.909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0.954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0.935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0.944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0.944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SSVM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--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  <a:tr h="2871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ML-ANN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0.975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0.918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0.961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0.946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0.952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0.952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ML-ANN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0.87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0.984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0.833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0.96</a:t>
                      </a:r>
                      <a:endParaRPr 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0.63</a:t>
                      </a:r>
                      <a:endParaRPr 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28" marR="9128" marT="91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5614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877351" y="281334"/>
            <a:ext cx="6429375" cy="809625"/>
            <a:chOff x="0" y="0"/>
            <a:chExt cx="6429492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1968229" y="0"/>
              <a:ext cx="2493036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结论与展望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6917871" y="46604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8000" y="1577570"/>
            <a:ext cx="976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、达到了良好的分类准确度，相比于传统方法有所提升，相比于经典不平衡处理方法效果相当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、算法效率可以接受，时间复杂度较低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8000" y="3164115"/>
            <a:ext cx="8212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、可以考虑并行算法或者类似于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方法，或自适应学习率等来加快算法速度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、考虑建立更准确的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值期望与权值之间的关系，并实现其快速算法来进一步</a:t>
            </a:r>
            <a:endParaRPr lang="en-US" altLang="zh-CN" dirty="0" smtClean="0"/>
          </a:p>
          <a:p>
            <a:r>
              <a:rPr lang="zh-CN" altLang="en-US" smtClean="0"/>
              <a:t>       提高精确度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5094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350" y="-3913188"/>
            <a:ext cx="7308850" cy="746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9" name="组合 16"/>
          <p:cNvGrpSpPr>
            <a:grpSpLocks/>
          </p:cNvGrpSpPr>
          <p:nvPr/>
        </p:nvGrpSpPr>
        <p:grpSpPr bwMode="auto">
          <a:xfrm>
            <a:off x="5791200" y="922338"/>
            <a:ext cx="5511800" cy="817036"/>
            <a:chOff x="0" y="0"/>
            <a:chExt cx="5511800" cy="817062"/>
          </a:xfrm>
        </p:grpSpPr>
        <p:grpSp>
          <p:nvGrpSpPr>
            <p:cNvPr id="7207" name="组合 8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7215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216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7208" name="组合 9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7213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214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7209" name="组合 12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7210" name="直接连接符 13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11" name="文本框 1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课题背景与意义</a:t>
                </a:r>
                <a:endPara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12" name="文本框 15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Background and Significance</a:t>
                </a:r>
                <a:endParaRPr lang="en-US" altLang="zh-CN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6160" name="组合 17"/>
          <p:cNvGrpSpPr>
            <a:grpSpLocks/>
          </p:cNvGrpSpPr>
          <p:nvPr/>
        </p:nvGrpSpPr>
        <p:grpSpPr bwMode="auto">
          <a:xfrm>
            <a:off x="5791200" y="2274888"/>
            <a:ext cx="5511800" cy="817036"/>
            <a:chOff x="0" y="0"/>
            <a:chExt cx="5511800" cy="817062"/>
          </a:xfrm>
        </p:grpSpPr>
        <p:grpSp>
          <p:nvGrpSpPr>
            <p:cNvPr id="7197" name="组合 18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7205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206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7198" name="组合 19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7203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204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7199" name="组合 20"/>
            <p:cNvGrpSpPr>
              <a:grpSpLocks/>
            </p:cNvGrpSpPr>
            <p:nvPr/>
          </p:nvGrpSpPr>
          <p:grpSpPr bwMode="auto">
            <a:xfrm>
              <a:off x="754742" y="4763"/>
              <a:ext cx="4757058" cy="800601"/>
              <a:chOff x="0" y="4763"/>
              <a:chExt cx="4757058" cy="800601"/>
            </a:xfrm>
          </p:grpSpPr>
          <p:cxnSp>
            <p:nvCxnSpPr>
              <p:cNvPr id="7200" name="直接连接符 21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01" name="文本框 22"/>
              <p:cNvSpPr txBox="1">
                <a:spLocks noChangeArrowheads="1"/>
              </p:cNvSpPr>
              <p:nvPr/>
            </p:nvSpPr>
            <p:spPr bwMode="auto">
              <a:xfrm>
                <a:off x="0" y="4763"/>
                <a:ext cx="3452780" cy="461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主要研究内容</a:t>
                </a:r>
                <a:endPara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02" name="文本框 23"/>
              <p:cNvSpPr txBox="1">
                <a:spLocks noChangeArrowheads="1"/>
              </p:cNvSpPr>
              <p:nvPr/>
            </p:nvSpPr>
            <p:spPr bwMode="auto">
              <a:xfrm>
                <a:off x="69983" y="497577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Research Content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6171" name="组合 28"/>
          <p:cNvGrpSpPr>
            <a:grpSpLocks/>
          </p:cNvGrpSpPr>
          <p:nvPr/>
        </p:nvGrpSpPr>
        <p:grpSpPr bwMode="auto">
          <a:xfrm>
            <a:off x="5791200" y="3675063"/>
            <a:ext cx="5511800" cy="817036"/>
            <a:chOff x="0" y="0"/>
            <a:chExt cx="5511800" cy="817062"/>
          </a:xfrm>
        </p:grpSpPr>
        <p:grpSp>
          <p:nvGrpSpPr>
            <p:cNvPr id="7187" name="组合 29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7195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196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7188" name="组合 30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7193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194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7189" name="组合 31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7190" name="直接连接符 32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191" name="文本框 3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实验设计与结果</a:t>
                </a:r>
                <a:endPara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92" name="文本框 34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Experiment Design and Result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6182" name="组合 61"/>
          <p:cNvGrpSpPr>
            <a:grpSpLocks/>
          </p:cNvGrpSpPr>
          <p:nvPr/>
        </p:nvGrpSpPr>
        <p:grpSpPr bwMode="auto">
          <a:xfrm>
            <a:off x="5791200" y="5029200"/>
            <a:ext cx="5511800" cy="817037"/>
            <a:chOff x="0" y="0"/>
            <a:chExt cx="5511800" cy="817062"/>
          </a:xfrm>
        </p:grpSpPr>
        <p:grpSp>
          <p:nvGrpSpPr>
            <p:cNvPr id="7177" name="组合 62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7185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186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7178" name="组合 63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7183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184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7179" name="组合 64"/>
            <p:cNvGrpSpPr>
              <a:grpSpLocks/>
            </p:cNvGrpSpPr>
            <p:nvPr/>
          </p:nvGrpSpPr>
          <p:grpSpPr bwMode="auto">
            <a:xfrm>
              <a:off x="754742" y="0"/>
              <a:ext cx="4757058" cy="805360"/>
              <a:chOff x="0" y="0"/>
              <a:chExt cx="4757058" cy="805360"/>
            </a:xfrm>
          </p:grpSpPr>
          <p:cxnSp>
            <p:nvCxnSpPr>
              <p:cNvPr id="7180" name="直接连接符 65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181" name="文本框 6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结论</a:t>
                </a:r>
                <a:endPara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82" name="文本框 67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Conclusion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478817" y="3332073"/>
            <a:ext cx="2049243" cy="958528"/>
            <a:chOff x="1478817" y="3332073"/>
            <a:chExt cx="2049243" cy="958528"/>
          </a:xfrm>
        </p:grpSpPr>
        <p:sp>
          <p:nvSpPr>
            <p:cNvPr id="6147" name="文本框 3"/>
            <p:cNvSpPr txBox="1">
              <a:spLocks noChangeArrowheads="1"/>
            </p:cNvSpPr>
            <p:nvPr/>
          </p:nvSpPr>
          <p:spPr bwMode="auto">
            <a:xfrm>
              <a:off x="1505487" y="3332073"/>
              <a:ext cx="199590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dist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dirty="0" smtClean="0">
                  <a:solidFill>
                    <a:schemeClr val="tx2"/>
                  </a:solidFill>
                  <a:latin typeface="Agency FB" panose="020B0503020202020204" pitchFamily="34" charset="0"/>
                </a:rPr>
                <a:t>目录</a:t>
              </a:r>
              <a:endParaRPr lang="en-US" altLang="zh-CN" sz="3600" dirty="0" smtClean="0">
                <a:solidFill>
                  <a:schemeClr val="tx2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48" name="直接连接符 21"/>
            <p:cNvCxnSpPr>
              <a:cxnSpLocks noChangeShapeType="1"/>
            </p:cNvCxnSpPr>
            <p:nvPr/>
          </p:nvCxnSpPr>
          <p:spPr bwMode="auto">
            <a:xfrm flipV="1">
              <a:off x="1478817" y="3979550"/>
              <a:ext cx="2049243" cy="2128"/>
            </a:xfrm>
            <a:prstGeom prst="line">
              <a:avLst/>
            </a:prstGeom>
            <a:noFill/>
            <a:ln w="6350">
              <a:solidFill>
                <a:srgbClr val="7F7F7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文本框 3"/>
            <p:cNvSpPr txBox="1">
              <a:spLocks noChangeArrowheads="1"/>
            </p:cNvSpPr>
            <p:nvPr/>
          </p:nvSpPr>
          <p:spPr bwMode="auto">
            <a:xfrm>
              <a:off x="1593117" y="3982824"/>
              <a:ext cx="18206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dist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 dirty="0" smtClean="0">
                  <a:solidFill>
                    <a:schemeClr val="tx2"/>
                  </a:solidFill>
                  <a:latin typeface="Agency FB" panose="020B0503020202020204" pitchFamily="34" charset="0"/>
                </a:rPr>
                <a:t>outline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4041775"/>
            <a:ext cx="66262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图片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261938"/>
            <a:ext cx="4614863" cy="661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图片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5" y="-79375"/>
            <a:ext cx="4138613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4"/>
          <p:cNvGrpSpPr>
            <a:grpSpLocks/>
          </p:cNvGrpSpPr>
          <p:nvPr/>
        </p:nvGrpSpPr>
        <p:grpSpPr bwMode="auto">
          <a:xfrm>
            <a:off x="1990725" y="2239963"/>
            <a:ext cx="8210550" cy="1317625"/>
            <a:chOff x="0" y="0"/>
            <a:chExt cx="8210902" cy="1318789"/>
          </a:xfrm>
        </p:grpSpPr>
        <p:sp>
          <p:nvSpPr>
            <p:cNvPr id="27660" name="文本框 3"/>
            <p:cNvSpPr txBox="1">
              <a:spLocks noChangeArrowheads="1"/>
            </p:cNvSpPr>
            <p:nvPr/>
          </p:nvSpPr>
          <p:spPr bwMode="auto">
            <a:xfrm>
              <a:off x="0" y="0"/>
              <a:ext cx="8210902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6600" b="1">
                  <a:solidFill>
                    <a:schemeClr val="accent1"/>
                  </a:solidFill>
                  <a:latin typeface="Agency FB" panose="020B0503020202020204" pitchFamily="34" charset="0"/>
                </a:rPr>
                <a:t>THANKS</a:t>
              </a:r>
              <a:r>
                <a:rPr lang="en-US" altLang="zh-CN" sz="6600">
                  <a:latin typeface="Agency FB" panose="020B0503020202020204" pitchFamily="34" charset="0"/>
                </a:rPr>
                <a:t> </a:t>
              </a:r>
              <a:r>
                <a:rPr lang="en-US" altLang="zh-CN" sz="6600">
                  <a:solidFill>
                    <a:schemeClr val="accent2"/>
                  </a:solidFill>
                  <a:latin typeface="Agency FB" panose="020B0503020202020204" pitchFamily="34" charset="0"/>
                </a:rPr>
                <a:t>FOR YOUR ATTENTION</a:t>
              </a:r>
              <a:endParaRPr lang="zh-CN" altLang="en-US" sz="6600"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27661" name="组合 2"/>
            <p:cNvGrpSpPr>
              <a:grpSpLocks/>
            </p:cNvGrpSpPr>
            <p:nvPr/>
          </p:nvGrpSpPr>
          <p:grpSpPr bwMode="auto">
            <a:xfrm>
              <a:off x="491667" y="1107996"/>
              <a:ext cx="7227568" cy="210793"/>
              <a:chOff x="0" y="0"/>
              <a:chExt cx="7227568" cy="210793"/>
            </a:xfrm>
          </p:grpSpPr>
          <p:grpSp>
            <p:nvGrpSpPr>
              <p:cNvPr id="27662" name="组合 8"/>
              <p:cNvGrpSpPr>
                <a:grpSpLocks/>
              </p:cNvGrpSpPr>
              <p:nvPr/>
            </p:nvGrpSpPr>
            <p:grpSpPr bwMode="auto">
              <a:xfrm>
                <a:off x="0" y="52698"/>
                <a:ext cx="7227568" cy="105397"/>
                <a:chOff x="0" y="0"/>
                <a:chExt cx="4656093" cy="0"/>
              </a:xfrm>
            </p:grpSpPr>
            <p:cxnSp>
              <p:nvCxnSpPr>
                <p:cNvPr id="27664" name="直接连接符 5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2141493" cy="0"/>
                </a:xfrm>
                <a:prstGeom prst="line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665" name="直接连接符 9"/>
                <p:cNvCxnSpPr>
                  <a:cxnSpLocks noChangeShapeType="1"/>
                </p:cNvCxnSpPr>
                <p:nvPr/>
              </p:nvCxnSpPr>
              <p:spPr bwMode="auto">
                <a:xfrm>
                  <a:off x="2514600" y="0"/>
                  <a:ext cx="2141493" cy="0"/>
                </a:xfrm>
                <a:prstGeom prst="line">
                  <a:avLst/>
                </a:prstGeom>
                <a:noFill/>
                <a:ln w="63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7663" name="等腰三角形 10"/>
              <p:cNvSpPr>
                <a:spLocks noChangeArrowheads="1"/>
              </p:cNvSpPr>
              <p:nvPr/>
            </p:nvSpPr>
            <p:spPr bwMode="auto">
              <a:xfrm>
                <a:off x="3491524" y="0"/>
                <a:ext cx="244520" cy="210793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350" y="-3913188"/>
            <a:ext cx="7308850" cy="746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1" name="组合 17"/>
          <p:cNvGrpSpPr>
            <a:grpSpLocks/>
          </p:cNvGrpSpPr>
          <p:nvPr/>
        </p:nvGrpSpPr>
        <p:grpSpPr bwMode="auto">
          <a:xfrm>
            <a:off x="5791200" y="2274888"/>
            <a:ext cx="5511800" cy="817036"/>
            <a:chOff x="0" y="0"/>
            <a:chExt cx="5511800" cy="817062"/>
          </a:xfrm>
        </p:grpSpPr>
        <p:grpSp>
          <p:nvGrpSpPr>
            <p:cNvPr id="19495" name="组合 18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9503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504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96" name="组合 19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9501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502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97" name="组合 20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19498" name="直接连接符 21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499" name="文本框 2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dirty="0" smtClean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已完成的研究工作</a:t>
                </a:r>
                <a:endPara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00" name="文本框 23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Completed works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9462" name="组合 59"/>
          <p:cNvGrpSpPr>
            <a:grpSpLocks/>
          </p:cNvGrpSpPr>
          <p:nvPr/>
        </p:nvGrpSpPr>
        <p:grpSpPr bwMode="auto">
          <a:xfrm>
            <a:off x="5791200" y="3643443"/>
            <a:ext cx="5511800" cy="817036"/>
            <a:chOff x="0" y="0"/>
            <a:chExt cx="5511800" cy="817062"/>
          </a:xfrm>
        </p:grpSpPr>
        <p:grpSp>
          <p:nvGrpSpPr>
            <p:cNvPr id="19485" name="组合 60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9493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94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86" name="组合 72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9491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92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87" name="组合 73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19488" name="直接连接符 74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489" name="文本框 7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dirty="0" smtClean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进度安排</a:t>
                </a:r>
                <a:endPara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90" name="文本框 76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Schedule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9463" name="组合 81"/>
          <p:cNvGrpSpPr>
            <a:grpSpLocks/>
          </p:cNvGrpSpPr>
          <p:nvPr/>
        </p:nvGrpSpPr>
        <p:grpSpPr bwMode="auto">
          <a:xfrm>
            <a:off x="5791200" y="923925"/>
            <a:ext cx="5511800" cy="817037"/>
            <a:chOff x="0" y="0"/>
            <a:chExt cx="5511800" cy="817062"/>
          </a:xfrm>
        </p:grpSpPr>
        <p:grpSp>
          <p:nvGrpSpPr>
            <p:cNvPr id="19475" name="组合 82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9483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84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76" name="组合 83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9481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82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77" name="组合 84"/>
            <p:cNvGrpSpPr>
              <a:grpSpLocks/>
            </p:cNvGrpSpPr>
            <p:nvPr/>
          </p:nvGrpSpPr>
          <p:grpSpPr bwMode="auto">
            <a:xfrm>
              <a:off x="754742" y="0"/>
              <a:ext cx="4757058" cy="805360"/>
              <a:chOff x="0" y="0"/>
              <a:chExt cx="4757058" cy="805360"/>
            </a:xfrm>
          </p:grpSpPr>
          <p:cxnSp>
            <p:nvCxnSpPr>
              <p:cNvPr id="19478" name="直接连接符 85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479" name="文本框 8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dirty="0" smtClean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主要研究内容</a:t>
                </a:r>
                <a:endPara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80" name="文本框 87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Contents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9464" name="组合 61"/>
          <p:cNvGrpSpPr>
            <a:grpSpLocks/>
          </p:cNvGrpSpPr>
          <p:nvPr/>
        </p:nvGrpSpPr>
        <p:grpSpPr bwMode="auto">
          <a:xfrm>
            <a:off x="5791200" y="5034074"/>
            <a:ext cx="5511800" cy="817036"/>
            <a:chOff x="0" y="0"/>
            <a:chExt cx="5511800" cy="817062"/>
          </a:xfrm>
        </p:grpSpPr>
        <p:grpSp>
          <p:nvGrpSpPr>
            <p:cNvPr id="19465" name="组合 62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9473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74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66" name="组合 63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9471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72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467" name="组合 64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19468" name="直接连接符 65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469" name="文本框 6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存在的问题与困难</a:t>
                </a:r>
                <a:endPara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70" name="文本框 67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Problems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3" name="组合 36"/>
          <p:cNvGrpSpPr>
            <a:grpSpLocks/>
          </p:cNvGrpSpPr>
          <p:nvPr/>
        </p:nvGrpSpPr>
        <p:grpSpPr bwMode="auto">
          <a:xfrm>
            <a:off x="571500" y="2184400"/>
            <a:ext cx="3486150" cy="1701800"/>
            <a:chOff x="0" y="0"/>
            <a:chExt cx="4215759" cy="2057400"/>
          </a:xfrm>
        </p:grpSpPr>
        <p:grpSp>
          <p:nvGrpSpPr>
            <p:cNvPr id="54" name="组合 20"/>
            <p:cNvGrpSpPr>
              <a:grpSpLocks/>
            </p:cNvGrpSpPr>
            <p:nvPr/>
          </p:nvGrpSpPr>
          <p:grpSpPr bwMode="auto">
            <a:xfrm>
              <a:off x="0" y="0"/>
              <a:ext cx="4215759" cy="2057400"/>
              <a:chOff x="0" y="0"/>
              <a:chExt cx="4215758" cy="2057400"/>
            </a:xfrm>
          </p:grpSpPr>
          <p:sp>
            <p:nvSpPr>
              <p:cNvPr id="58" name="圆角矩形 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15758" cy="2057400"/>
              </a:xfrm>
              <a:prstGeom prst="roundRect">
                <a:avLst>
                  <a:gd name="adj" fmla="val 4167"/>
                </a:avLst>
              </a:prstGeom>
              <a:solidFill>
                <a:srgbClr val="F2F2F2"/>
              </a:solidFill>
              <a:ln w="12700">
                <a:solidFill>
                  <a:srgbClr val="D9D9D9">
                    <a:alpha val="52156"/>
                  </a:srgbClr>
                </a:solidFill>
                <a:round/>
                <a:headEnd/>
                <a:tailEnd/>
              </a:ln>
              <a:effectLst>
                <a:outerShdw dist="12700" dir="5400000" algn="ctr" rotWithShape="0">
                  <a:srgbClr val="000000">
                    <a:alpha val="26999"/>
                  </a:srgbClr>
                </a:outerShdw>
              </a:effec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9" name="圆角矩形 2"/>
              <p:cNvSpPr>
                <a:spLocks noChangeArrowheads="1"/>
              </p:cNvSpPr>
              <p:nvPr/>
            </p:nvSpPr>
            <p:spPr bwMode="auto">
              <a:xfrm>
                <a:off x="2365526" y="217885"/>
                <a:ext cx="1621631" cy="1621631"/>
              </a:xfrm>
              <a:prstGeom prst="roundRect">
                <a:avLst>
                  <a:gd name="adj" fmla="val 4333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60" name="组合 6"/>
              <p:cNvGrpSpPr>
                <a:grpSpLocks/>
              </p:cNvGrpSpPr>
              <p:nvPr/>
            </p:nvGrpSpPr>
            <p:grpSpPr bwMode="auto">
              <a:xfrm>
                <a:off x="2726896" y="600076"/>
                <a:ext cx="898890" cy="857248"/>
                <a:chOff x="0" y="0"/>
                <a:chExt cx="520963" cy="496831"/>
              </a:xfrm>
            </p:grpSpPr>
            <p:sp>
              <p:nvSpPr>
                <p:cNvPr id="61" name="Freeform 7"/>
                <p:cNvSpPr>
                  <a:spLocks noEditPoints="1"/>
                </p:cNvSpPr>
                <p:nvPr/>
              </p:nvSpPr>
              <p:spPr bwMode="auto">
                <a:xfrm>
                  <a:off x="0" y="0"/>
                  <a:ext cx="520963" cy="496831"/>
                </a:xfrm>
                <a:custGeom>
                  <a:avLst/>
                  <a:gdLst>
                    <a:gd name="T0" fmla="*/ 439924 w 135"/>
                    <a:gd name="T1" fmla="*/ 496831 h 129"/>
                    <a:gd name="T2" fmla="*/ 231539 w 135"/>
                    <a:gd name="T3" fmla="*/ 496831 h 129"/>
                    <a:gd name="T4" fmla="*/ 231539 w 135"/>
                    <a:gd name="T5" fmla="*/ 319666 h 129"/>
                    <a:gd name="T6" fmla="*/ 165936 w 135"/>
                    <a:gd name="T7" fmla="*/ 319666 h 129"/>
                    <a:gd name="T8" fmla="*/ 165936 w 135"/>
                    <a:gd name="T9" fmla="*/ 496831 h 129"/>
                    <a:gd name="T10" fmla="*/ 81039 w 135"/>
                    <a:gd name="T11" fmla="*/ 496831 h 129"/>
                    <a:gd name="T12" fmla="*/ 50167 w 135"/>
                    <a:gd name="T13" fmla="*/ 466020 h 129"/>
                    <a:gd name="T14" fmla="*/ 50167 w 135"/>
                    <a:gd name="T15" fmla="*/ 288855 h 129"/>
                    <a:gd name="T16" fmla="*/ 15436 w 135"/>
                    <a:gd name="T17" fmla="*/ 288855 h 129"/>
                    <a:gd name="T18" fmla="*/ 11577 w 135"/>
                    <a:gd name="T19" fmla="*/ 285004 h 129"/>
                    <a:gd name="T20" fmla="*/ 0 w 135"/>
                    <a:gd name="T21" fmla="*/ 261895 h 129"/>
                    <a:gd name="T22" fmla="*/ 11577 w 135"/>
                    <a:gd name="T23" fmla="*/ 238787 h 129"/>
                    <a:gd name="T24" fmla="*/ 239257 w 135"/>
                    <a:gd name="T25" fmla="*/ 11554 h 129"/>
                    <a:gd name="T26" fmla="*/ 281706 w 135"/>
                    <a:gd name="T27" fmla="*/ 11554 h 129"/>
                    <a:gd name="T28" fmla="*/ 509386 w 135"/>
                    <a:gd name="T29" fmla="*/ 238787 h 129"/>
                    <a:gd name="T30" fmla="*/ 520963 w 135"/>
                    <a:gd name="T31" fmla="*/ 261895 h 129"/>
                    <a:gd name="T32" fmla="*/ 509386 w 135"/>
                    <a:gd name="T33" fmla="*/ 285004 h 129"/>
                    <a:gd name="T34" fmla="*/ 505527 w 135"/>
                    <a:gd name="T35" fmla="*/ 288855 h 129"/>
                    <a:gd name="T36" fmla="*/ 470796 w 135"/>
                    <a:gd name="T37" fmla="*/ 288855 h 129"/>
                    <a:gd name="T38" fmla="*/ 470796 w 135"/>
                    <a:gd name="T39" fmla="*/ 466020 h 129"/>
                    <a:gd name="T40" fmla="*/ 439924 w 135"/>
                    <a:gd name="T41" fmla="*/ 496831 h 129"/>
                    <a:gd name="T42" fmla="*/ 38590 w 135"/>
                    <a:gd name="T43" fmla="*/ 258044 h 129"/>
                    <a:gd name="T44" fmla="*/ 81039 w 135"/>
                    <a:gd name="T45" fmla="*/ 258044 h 129"/>
                    <a:gd name="T46" fmla="*/ 81039 w 135"/>
                    <a:gd name="T47" fmla="*/ 466020 h 129"/>
                    <a:gd name="T48" fmla="*/ 131205 w 135"/>
                    <a:gd name="T49" fmla="*/ 462168 h 129"/>
                    <a:gd name="T50" fmla="*/ 131205 w 135"/>
                    <a:gd name="T51" fmla="*/ 315815 h 129"/>
                    <a:gd name="T52" fmla="*/ 158218 w 135"/>
                    <a:gd name="T53" fmla="*/ 288855 h 129"/>
                    <a:gd name="T54" fmla="*/ 239257 w 135"/>
                    <a:gd name="T55" fmla="*/ 288855 h 129"/>
                    <a:gd name="T56" fmla="*/ 262411 w 135"/>
                    <a:gd name="T57" fmla="*/ 315815 h 129"/>
                    <a:gd name="T58" fmla="*/ 262411 w 135"/>
                    <a:gd name="T59" fmla="*/ 462168 h 129"/>
                    <a:gd name="T60" fmla="*/ 439924 w 135"/>
                    <a:gd name="T61" fmla="*/ 462168 h 129"/>
                    <a:gd name="T62" fmla="*/ 439924 w 135"/>
                    <a:gd name="T63" fmla="*/ 258044 h 129"/>
                    <a:gd name="T64" fmla="*/ 482373 w 135"/>
                    <a:gd name="T65" fmla="*/ 258044 h 129"/>
                    <a:gd name="T66" fmla="*/ 262411 w 135"/>
                    <a:gd name="T67" fmla="*/ 34663 h 129"/>
                    <a:gd name="T68" fmla="*/ 38590 w 135"/>
                    <a:gd name="T69" fmla="*/ 258044 h 12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35" h="129">
                      <a:moveTo>
                        <a:pt x="114" y="129"/>
                      </a:moveTo>
                      <a:cubicBezTo>
                        <a:pt x="60" y="129"/>
                        <a:pt x="60" y="129"/>
                        <a:pt x="60" y="129"/>
                      </a:cubicBezTo>
                      <a:cubicBezTo>
                        <a:pt x="60" y="83"/>
                        <a:pt x="60" y="83"/>
                        <a:pt x="60" y="83"/>
                      </a:cubicBezTo>
                      <a:cubicBezTo>
                        <a:pt x="43" y="83"/>
                        <a:pt x="43" y="83"/>
                        <a:pt x="43" y="83"/>
                      </a:cubicBezTo>
                      <a:cubicBezTo>
                        <a:pt x="43" y="129"/>
                        <a:pt x="43" y="129"/>
                        <a:pt x="43" y="129"/>
                      </a:cubicBezTo>
                      <a:cubicBezTo>
                        <a:pt x="21" y="129"/>
                        <a:pt x="21" y="129"/>
                        <a:pt x="21" y="129"/>
                      </a:cubicBezTo>
                      <a:cubicBezTo>
                        <a:pt x="16" y="129"/>
                        <a:pt x="13" y="125"/>
                        <a:pt x="13" y="121"/>
                      </a:cubicBezTo>
                      <a:cubicBezTo>
                        <a:pt x="13" y="75"/>
                        <a:pt x="13" y="75"/>
                        <a:pt x="13" y="75"/>
                      </a:cubicBezTo>
                      <a:cubicBezTo>
                        <a:pt x="4" y="75"/>
                        <a:pt x="4" y="75"/>
                        <a:pt x="4" y="75"/>
                      </a:cubicBezTo>
                      <a:cubicBezTo>
                        <a:pt x="3" y="74"/>
                        <a:pt x="3" y="74"/>
                        <a:pt x="3" y="74"/>
                      </a:cubicBezTo>
                      <a:cubicBezTo>
                        <a:pt x="1" y="72"/>
                        <a:pt x="0" y="70"/>
                        <a:pt x="0" y="68"/>
                      </a:cubicBezTo>
                      <a:cubicBezTo>
                        <a:pt x="0" y="66"/>
                        <a:pt x="1" y="64"/>
                        <a:pt x="3" y="62"/>
                      </a:cubicBezTo>
                      <a:cubicBezTo>
                        <a:pt x="62" y="3"/>
                        <a:pt x="62" y="3"/>
                        <a:pt x="62" y="3"/>
                      </a:cubicBezTo>
                      <a:cubicBezTo>
                        <a:pt x="65" y="0"/>
                        <a:pt x="70" y="0"/>
                        <a:pt x="73" y="3"/>
                      </a:cubicBezTo>
                      <a:cubicBezTo>
                        <a:pt x="132" y="62"/>
                        <a:pt x="132" y="62"/>
                        <a:pt x="132" y="62"/>
                      </a:cubicBezTo>
                      <a:cubicBezTo>
                        <a:pt x="134" y="64"/>
                        <a:pt x="135" y="66"/>
                        <a:pt x="135" y="68"/>
                      </a:cubicBezTo>
                      <a:cubicBezTo>
                        <a:pt x="135" y="70"/>
                        <a:pt x="134" y="72"/>
                        <a:pt x="132" y="74"/>
                      </a:cubicBezTo>
                      <a:cubicBezTo>
                        <a:pt x="131" y="75"/>
                        <a:pt x="131" y="75"/>
                        <a:pt x="131" y="75"/>
                      </a:cubicBezTo>
                      <a:cubicBezTo>
                        <a:pt x="122" y="75"/>
                        <a:pt x="122" y="75"/>
                        <a:pt x="122" y="75"/>
                      </a:cubicBezTo>
                      <a:cubicBezTo>
                        <a:pt x="122" y="121"/>
                        <a:pt x="122" y="121"/>
                        <a:pt x="122" y="121"/>
                      </a:cubicBezTo>
                      <a:cubicBezTo>
                        <a:pt x="122" y="125"/>
                        <a:pt x="119" y="129"/>
                        <a:pt x="114" y="129"/>
                      </a:cubicBezTo>
                      <a:close/>
                      <a:moveTo>
                        <a:pt x="10" y="67"/>
                      </a:move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21" y="121"/>
                        <a:pt x="21" y="121"/>
                        <a:pt x="21" y="121"/>
                      </a:cubicBezTo>
                      <a:cubicBezTo>
                        <a:pt x="34" y="120"/>
                        <a:pt x="34" y="120"/>
                        <a:pt x="34" y="120"/>
                      </a:cubicBezTo>
                      <a:cubicBezTo>
                        <a:pt x="34" y="82"/>
                        <a:pt x="34" y="82"/>
                        <a:pt x="34" y="82"/>
                      </a:cubicBezTo>
                      <a:cubicBezTo>
                        <a:pt x="34" y="78"/>
                        <a:pt x="37" y="75"/>
                        <a:pt x="41" y="75"/>
                      </a:cubicBezTo>
                      <a:cubicBezTo>
                        <a:pt x="62" y="75"/>
                        <a:pt x="62" y="75"/>
                        <a:pt x="62" y="75"/>
                      </a:cubicBezTo>
                      <a:cubicBezTo>
                        <a:pt x="65" y="75"/>
                        <a:pt x="68" y="78"/>
                        <a:pt x="68" y="82"/>
                      </a:cubicBezTo>
                      <a:cubicBezTo>
                        <a:pt x="68" y="120"/>
                        <a:pt x="68" y="120"/>
                        <a:pt x="68" y="120"/>
                      </a:cubicBezTo>
                      <a:cubicBezTo>
                        <a:pt x="114" y="120"/>
                        <a:pt x="114" y="120"/>
                        <a:pt x="114" y="120"/>
                      </a:cubicBezTo>
                      <a:cubicBezTo>
                        <a:pt x="114" y="67"/>
                        <a:pt x="114" y="67"/>
                        <a:pt x="114" y="67"/>
                      </a:cubicBezTo>
                      <a:cubicBezTo>
                        <a:pt x="125" y="67"/>
                        <a:pt x="125" y="67"/>
                        <a:pt x="125" y="67"/>
                      </a:cubicBezTo>
                      <a:cubicBezTo>
                        <a:pt x="68" y="9"/>
                        <a:pt x="68" y="9"/>
                        <a:pt x="68" y="9"/>
                      </a:cubicBezTo>
                      <a:lnTo>
                        <a:pt x="10" y="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/>
                <p:cNvSpPr>
                  <a:spLocks noEditPoints="1"/>
                </p:cNvSpPr>
                <p:nvPr/>
              </p:nvSpPr>
              <p:spPr bwMode="auto">
                <a:xfrm>
                  <a:off x="289581" y="296679"/>
                  <a:ext cx="130595" cy="119239"/>
                </a:xfrm>
                <a:custGeom>
                  <a:avLst/>
                  <a:gdLst>
                    <a:gd name="T0" fmla="*/ 103708 w 34"/>
                    <a:gd name="T1" fmla="*/ 119239 h 31"/>
                    <a:gd name="T2" fmla="*/ 26887 w 34"/>
                    <a:gd name="T3" fmla="*/ 119239 h 31"/>
                    <a:gd name="T4" fmla="*/ 0 w 34"/>
                    <a:gd name="T5" fmla="*/ 92314 h 31"/>
                    <a:gd name="T6" fmla="*/ 0 w 34"/>
                    <a:gd name="T7" fmla="*/ 23079 h 31"/>
                    <a:gd name="T8" fmla="*/ 26887 w 34"/>
                    <a:gd name="T9" fmla="*/ 0 h 31"/>
                    <a:gd name="T10" fmla="*/ 103708 w 34"/>
                    <a:gd name="T11" fmla="*/ 0 h 31"/>
                    <a:gd name="T12" fmla="*/ 130595 w 34"/>
                    <a:gd name="T13" fmla="*/ 23079 h 31"/>
                    <a:gd name="T14" fmla="*/ 130595 w 34"/>
                    <a:gd name="T15" fmla="*/ 92314 h 31"/>
                    <a:gd name="T16" fmla="*/ 103708 w 34"/>
                    <a:gd name="T17" fmla="*/ 119239 h 31"/>
                    <a:gd name="T18" fmla="*/ 34569 w 34"/>
                    <a:gd name="T19" fmla="*/ 88468 h 31"/>
                    <a:gd name="T20" fmla="*/ 99867 w 34"/>
                    <a:gd name="T21" fmla="*/ 88468 h 31"/>
                    <a:gd name="T22" fmla="*/ 99867 w 34"/>
                    <a:gd name="T23" fmla="*/ 30771 h 31"/>
                    <a:gd name="T24" fmla="*/ 34569 w 34"/>
                    <a:gd name="T25" fmla="*/ 30771 h 31"/>
                    <a:gd name="T26" fmla="*/ 34569 w 34"/>
                    <a:gd name="T27" fmla="*/ 88468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34" h="31">
                      <a:moveTo>
                        <a:pt x="27" y="31"/>
                      </a:moveTo>
                      <a:cubicBezTo>
                        <a:pt x="7" y="31"/>
                        <a:pt x="7" y="31"/>
                        <a:pt x="7" y="31"/>
                      </a:cubicBezTo>
                      <a:cubicBezTo>
                        <a:pt x="3" y="31"/>
                        <a:pt x="0" y="28"/>
                        <a:pt x="0" y="24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31" y="0"/>
                        <a:pt x="34" y="3"/>
                        <a:pt x="34" y="6"/>
                      </a:cubicBezTo>
                      <a:cubicBezTo>
                        <a:pt x="34" y="24"/>
                        <a:pt x="34" y="24"/>
                        <a:pt x="34" y="24"/>
                      </a:cubicBezTo>
                      <a:cubicBezTo>
                        <a:pt x="34" y="28"/>
                        <a:pt x="31" y="31"/>
                        <a:pt x="27" y="31"/>
                      </a:cubicBezTo>
                      <a:close/>
                      <a:moveTo>
                        <a:pt x="9" y="23"/>
                      </a:move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lnTo>
                        <a:pt x="9" y="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Freeform 9"/>
                <p:cNvSpPr>
                  <a:spLocks noEditPoints="1"/>
                </p:cNvSpPr>
                <p:nvPr/>
              </p:nvSpPr>
              <p:spPr bwMode="auto">
                <a:xfrm>
                  <a:off x="350620" y="42585"/>
                  <a:ext cx="119239" cy="197313"/>
                </a:xfrm>
                <a:custGeom>
                  <a:avLst/>
                  <a:gdLst>
                    <a:gd name="T0" fmla="*/ 119239 w 31"/>
                    <a:gd name="T1" fmla="*/ 197313 h 51"/>
                    <a:gd name="T2" fmla="*/ 0 w 31"/>
                    <a:gd name="T3" fmla="*/ 77378 h 51"/>
                    <a:gd name="T4" fmla="*/ 0 w 31"/>
                    <a:gd name="T5" fmla="*/ 27082 h 51"/>
                    <a:gd name="T6" fmla="*/ 23079 w 31"/>
                    <a:gd name="T7" fmla="*/ 0 h 51"/>
                    <a:gd name="T8" fmla="*/ 96160 w 31"/>
                    <a:gd name="T9" fmla="*/ 0 h 51"/>
                    <a:gd name="T10" fmla="*/ 119239 w 31"/>
                    <a:gd name="T11" fmla="*/ 27082 h 51"/>
                    <a:gd name="T12" fmla="*/ 119239 w 31"/>
                    <a:gd name="T13" fmla="*/ 197313 h 51"/>
                    <a:gd name="T14" fmla="*/ 30771 w 31"/>
                    <a:gd name="T15" fmla="*/ 65771 h 51"/>
                    <a:gd name="T16" fmla="*/ 88468 w 31"/>
                    <a:gd name="T17" fmla="*/ 123804 h 51"/>
                    <a:gd name="T18" fmla="*/ 88468 w 31"/>
                    <a:gd name="T19" fmla="*/ 30951 h 51"/>
                    <a:gd name="T20" fmla="*/ 30771 w 31"/>
                    <a:gd name="T21" fmla="*/ 30951 h 51"/>
                    <a:gd name="T22" fmla="*/ 30771 w 31"/>
                    <a:gd name="T23" fmla="*/ 65771 h 5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31" h="51">
                      <a:moveTo>
                        <a:pt x="31" y="51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8" y="0"/>
                        <a:pt x="31" y="3"/>
                        <a:pt x="31" y="7"/>
                      </a:cubicBezTo>
                      <a:lnTo>
                        <a:pt x="31" y="51"/>
                      </a:lnTo>
                      <a:close/>
                      <a:moveTo>
                        <a:pt x="8" y="17"/>
                      </a:move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8"/>
                        <a:pt x="23" y="8"/>
                        <a:pt x="23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lnTo>
                        <a:pt x="8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5" name="组合 26"/>
            <p:cNvGrpSpPr>
              <a:grpSpLocks/>
            </p:cNvGrpSpPr>
            <p:nvPr/>
          </p:nvGrpSpPr>
          <p:grpSpPr bwMode="auto">
            <a:xfrm>
              <a:off x="238622" y="311985"/>
              <a:ext cx="1987103" cy="1599979"/>
              <a:chOff x="0" y="-102672"/>
              <a:chExt cx="1987103" cy="1599979"/>
            </a:xfrm>
          </p:grpSpPr>
          <p:sp>
            <p:nvSpPr>
              <p:cNvPr id="56" name="文本框 2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23393" cy="4465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rgbClr val="7F7F7F"/>
                  </a:solidFill>
                </a:endParaRPr>
              </a:p>
            </p:txBody>
          </p:sp>
          <p:sp>
            <p:nvSpPr>
              <p:cNvPr id="57" name="文本框 25"/>
              <p:cNvSpPr txBox="1">
                <a:spLocks noChangeArrowheads="1"/>
              </p:cNvSpPr>
              <p:nvPr/>
            </p:nvSpPr>
            <p:spPr bwMode="auto">
              <a:xfrm>
                <a:off x="223613" y="-102672"/>
                <a:ext cx="1763490" cy="15999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4000" dirty="0" smtClean="0">
                    <a:solidFill>
                      <a:srgbClr val="7F7F7F"/>
                    </a:solidFill>
                  </a:rPr>
                  <a:t>数据划分</a:t>
                </a:r>
                <a:endParaRPr lang="zh-CN" altLang="en-US" sz="4000" dirty="0">
                  <a:solidFill>
                    <a:srgbClr val="7F7F7F"/>
                  </a:solidFill>
                </a:endParaRPr>
              </a:p>
            </p:txBody>
          </p:sp>
        </p:grpSp>
      </p:grpSp>
      <p:grpSp>
        <p:nvGrpSpPr>
          <p:cNvPr id="64" name="组合 37"/>
          <p:cNvGrpSpPr>
            <a:grpSpLocks/>
          </p:cNvGrpSpPr>
          <p:nvPr/>
        </p:nvGrpSpPr>
        <p:grpSpPr bwMode="auto">
          <a:xfrm>
            <a:off x="4381500" y="2184400"/>
            <a:ext cx="3486150" cy="1701800"/>
            <a:chOff x="0" y="0"/>
            <a:chExt cx="4214912" cy="2057400"/>
          </a:xfrm>
        </p:grpSpPr>
        <p:grpSp>
          <p:nvGrpSpPr>
            <p:cNvPr id="65" name="组合 21"/>
            <p:cNvGrpSpPr>
              <a:grpSpLocks/>
            </p:cNvGrpSpPr>
            <p:nvPr/>
          </p:nvGrpSpPr>
          <p:grpSpPr bwMode="auto">
            <a:xfrm>
              <a:off x="0" y="0"/>
              <a:ext cx="4214912" cy="2057400"/>
              <a:chOff x="0" y="0"/>
              <a:chExt cx="4214911" cy="2057400"/>
            </a:xfrm>
          </p:grpSpPr>
          <p:sp>
            <p:nvSpPr>
              <p:cNvPr id="67" name="圆角矩形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14911" cy="2057400"/>
              </a:xfrm>
              <a:prstGeom prst="roundRect">
                <a:avLst>
                  <a:gd name="adj" fmla="val 4167"/>
                </a:avLst>
              </a:prstGeom>
              <a:solidFill>
                <a:srgbClr val="F2F2F2"/>
              </a:solidFill>
              <a:ln w="12700">
                <a:solidFill>
                  <a:srgbClr val="D9D9D9">
                    <a:alpha val="52156"/>
                  </a:srgbClr>
                </a:solidFill>
                <a:round/>
                <a:headEnd/>
                <a:tailEnd/>
              </a:ln>
              <a:effectLst>
                <a:outerShdw dist="12700" dir="5400000" algn="ctr" rotWithShape="0">
                  <a:srgbClr val="000000">
                    <a:alpha val="26999"/>
                  </a:srgbClr>
                </a:outerShdw>
              </a:effec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8" name="圆角矩形 13"/>
              <p:cNvSpPr>
                <a:spLocks noChangeArrowheads="1"/>
              </p:cNvSpPr>
              <p:nvPr/>
            </p:nvSpPr>
            <p:spPr bwMode="auto">
              <a:xfrm>
                <a:off x="2364678" y="217885"/>
                <a:ext cx="1621631" cy="1621631"/>
              </a:xfrm>
              <a:prstGeom prst="roundRect">
                <a:avLst>
                  <a:gd name="adj" fmla="val 4333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9" name="Freeform 6"/>
              <p:cNvSpPr>
                <a:spLocks noEditPoints="1"/>
              </p:cNvSpPr>
              <p:nvPr/>
            </p:nvSpPr>
            <p:spPr bwMode="auto">
              <a:xfrm>
                <a:off x="2740744" y="603750"/>
                <a:ext cx="869498" cy="849900"/>
              </a:xfrm>
              <a:custGeom>
                <a:avLst/>
                <a:gdLst>
                  <a:gd name="T0" fmla="*/ 617277 w 131"/>
                  <a:gd name="T1" fmla="*/ 39839 h 128"/>
                  <a:gd name="T2" fmla="*/ 444705 w 131"/>
                  <a:gd name="T3" fmla="*/ 743663 h 128"/>
                  <a:gd name="T4" fmla="*/ 358419 w 131"/>
                  <a:gd name="T5" fmla="*/ 783502 h 128"/>
                  <a:gd name="T6" fmla="*/ 524354 w 131"/>
                  <a:gd name="T7" fmla="*/ 790141 h 128"/>
                  <a:gd name="T8" fmla="*/ 484529 w 131"/>
                  <a:gd name="T9" fmla="*/ 723743 h 128"/>
                  <a:gd name="T10" fmla="*/ 597365 w 131"/>
                  <a:gd name="T11" fmla="*/ 590946 h 128"/>
                  <a:gd name="T12" fmla="*/ 537629 w 131"/>
                  <a:gd name="T13" fmla="*/ 670624 h 128"/>
                  <a:gd name="T14" fmla="*/ 544266 w 131"/>
                  <a:gd name="T15" fmla="*/ 737023 h 128"/>
                  <a:gd name="T16" fmla="*/ 776575 w 131"/>
                  <a:gd name="T17" fmla="*/ 604226 h 128"/>
                  <a:gd name="T18" fmla="*/ 345144 w 131"/>
                  <a:gd name="T19" fmla="*/ 750302 h 128"/>
                  <a:gd name="T20" fmla="*/ 444705 w 131"/>
                  <a:gd name="T21" fmla="*/ 697184 h 128"/>
                  <a:gd name="T22" fmla="*/ 398243 w 131"/>
                  <a:gd name="T23" fmla="*/ 644065 h 128"/>
                  <a:gd name="T24" fmla="*/ 225671 w 131"/>
                  <a:gd name="T25" fmla="*/ 610866 h 128"/>
                  <a:gd name="T26" fmla="*/ 245583 w 131"/>
                  <a:gd name="T27" fmla="*/ 703823 h 128"/>
                  <a:gd name="T28" fmla="*/ 305320 w 131"/>
                  <a:gd name="T29" fmla="*/ 597586 h 128"/>
                  <a:gd name="T30" fmla="*/ 219034 w 131"/>
                  <a:gd name="T31" fmla="*/ 577666 h 128"/>
                  <a:gd name="T32" fmla="*/ 112836 w 131"/>
                  <a:gd name="T33" fmla="*/ 584306 h 128"/>
                  <a:gd name="T34" fmla="*/ 212396 w 131"/>
                  <a:gd name="T35" fmla="*/ 730383 h 128"/>
                  <a:gd name="T36" fmla="*/ 185847 w 131"/>
                  <a:gd name="T37" fmla="*/ 624145 h 128"/>
                  <a:gd name="T38" fmla="*/ 418156 w 131"/>
                  <a:gd name="T39" fmla="*/ 604226 h 128"/>
                  <a:gd name="T40" fmla="*/ 471255 w 131"/>
                  <a:gd name="T41" fmla="*/ 644065 h 128"/>
                  <a:gd name="T42" fmla="*/ 524354 w 131"/>
                  <a:gd name="T43" fmla="*/ 624145 h 128"/>
                  <a:gd name="T44" fmla="*/ 577453 w 131"/>
                  <a:gd name="T45" fmla="*/ 551107 h 128"/>
                  <a:gd name="T46" fmla="*/ 245583 w 131"/>
                  <a:gd name="T47" fmla="*/ 391751 h 128"/>
                  <a:gd name="T48" fmla="*/ 225671 w 131"/>
                  <a:gd name="T49" fmla="*/ 478069 h 128"/>
                  <a:gd name="T50" fmla="*/ 245583 w 131"/>
                  <a:gd name="T51" fmla="*/ 537827 h 128"/>
                  <a:gd name="T52" fmla="*/ 325232 w 131"/>
                  <a:gd name="T53" fmla="*/ 564387 h 128"/>
                  <a:gd name="T54" fmla="*/ 789849 w 131"/>
                  <a:gd name="T55" fmla="*/ 298793 h 128"/>
                  <a:gd name="T56" fmla="*/ 690288 w 131"/>
                  <a:gd name="T57" fmla="*/ 312073 h 128"/>
                  <a:gd name="T58" fmla="*/ 677014 w 131"/>
                  <a:gd name="T59" fmla="*/ 398391 h 128"/>
                  <a:gd name="T60" fmla="*/ 650464 w 131"/>
                  <a:gd name="T61" fmla="*/ 491348 h 128"/>
                  <a:gd name="T62" fmla="*/ 79649 w 131"/>
                  <a:gd name="T63" fmla="*/ 278873 h 128"/>
                  <a:gd name="T64" fmla="*/ 126110 w 131"/>
                  <a:gd name="T65" fmla="*/ 537827 h 128"/>
                  <a:gd name="T66" fmla="*/ 179210 w 131"/>
                  <a:gd name="T67" fmla="*/ 504628 h 128"/>
                  <a:gd name="T68" fmla="*/ 199122 w 131"/>
                  <a:gd name="T69" fmla="*/ 405030 h 128"/>
                  <a:gd name="T70" fmla="*/ 524354 w 131"/>
                  <a:gd name="T71" fmla="*/ 278873 h 128"/>
                  <a:gd name="T72" fmla="*/ 630552 w 131"/>
                  <a:gd name="T73" fmla="*/ 424950 h 128"/>
                  <a:gd name="T74" fmla="*/ 650464 w 131"/>
                  <a:gd name="T75" fmla="*/ 338632 h 128"/>
                  <a:gd name="T76" fmla="*/ 604002 w 131"/>
                  <a:gd name="T77" fmla="*/ 298793 h 128"/>
                  <a:gd name="T78" fmla="*/ 530991 w 131"/>
                  <a:gd name="T79" fmla="*/ 278873 h 128"/>
                  <a:gd name="T80" fmla="*/ 338507 w 131"/>
                  <a:gd name="T81" fmla="*/ 232395 h 128"/>
                  <a:gd name="T82" fmla="*/ 285408 w 131"/>
                  <a:gd name="T83" fmla="*/ 312073 h 128"/>
                  <a:gd name="T84" fmla="*/ 451342 w 131"/>
                  <a:gd name="T85" fmla="*/ 239034 h 128"/>
                  <a:gd name="T86" fmla="*/ 398243 w 131"/>
                  <a:gd name="T87" fmla="*/ 199195 h 128"/>
                  <a:gd name="T88" fmla="*/ 238946 w 131"/>
                  <a:gd name="T89" fmla="*/ 312073 h 128"/>
                  <a:gd name="T90" fmla="*/ 292045 w 131"/>
                  <a:gd name="T91" fmla="*/ 232395 h 128"/>
                  <a:gd name="T92" fmla="*/ 358419 w 131"/>
                  <a:gd name="T93" fmla="*/ 159356 h 128"/>
                  <a:gd name="T94" fmla="*/ 311957 w 131"/>
                  <a:gd name="T95" fmla="*/ 86318 h 128"/>
                  <a:gd name="T96" fmla="*/ 683651 w 131"/>
                  <a:gd name="T97" fmla="*/ 192555 h 128"/>
                  <a:gd name="T98" fmla="*/ 710201 w 131"/>
                  <a:gd name="T99" fmla="*/ 265594 h 128"/>
                  <a:gd name="T100" fmla="*/ 783212 w 131"/>
                  <a:gd name="T101" fmla="*/ 258954 h 128"/>
                  <a:gd name="T102" fmla="*/ 564178 w 131"/>
                  <a:gd name="T103" fmla="*/ 252314 h 128"/>
                  <a:gd name="T104" fmla="*/ 650464 w 131"/>
                  <a:gd name="T105" fmla="*/ 265594 h 128"/>
                  <a:gd name="T106" fmla="*/ 637189 w 131"/>
                  <a:gd name="T107" fmla="*/ 179276 h 128"/>
                  <a:gd name="T108" fmla="*/ 550903 w 131"/>
                  <a:gd name="T109" fmla="*/ 92958 h 128"/>
                  <a:gd name="T110" fmla="*/ 451342 w 131"/>
                  <a:gd name="T111" fmla="*/ 132797 h 128"/>
                  <a:gd name="T112" fmla="*/ 444705 w 131"/>
                  <a:gd name="T113" fmla="*/ 185916 h 128"/>
                  <a:gd name="T114" fmla="*/ 504442 w 131"/>
                  <a:gd name="T115" fmla="*/ 219115 h 128"/>
                  <a:gd name="T116" fmla="*/ 351782 w 131"/>
                  <a:gd name="T117" fmla="*/ 73038 h 128"/>
                  <a:gd name="T118" fmla="*/ 391606 w 131"/>
                  <a:gd name="T119" fmla="*/ 126157 h 128"/>
                  <a:gd name="T120" fmla="*/ 484529 w 131"/>
                  <a:gd name="T121" fmla="*/ 73038 h 128"/>
                  <a:gd name="T122" fmla="*/ 438068 w 131"/>
                  <a:gd name="T123" fmla="*/ 39839 h 12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31" h="128">
                    <a:moveTo>
                      <a:pt x="65" y="128"/>
                    </a:moveTo>
                    <a:cubicBezTo>
                      <a:pt x="56" y="128"/>
                      <a:pt x="47" y="126"/>
                      <a:pt x="39" y="122"/>
                    </a:cubicBezTo>
                    <a:cubicBezTo>
                      <a:pt x="24" y="115"/>
                      <a:pt x="13" y="103"/>
                      <a:pt x="7" y="88"/>
                    </a:cubicBezTo>
                    <a:cubicBezTo>
                      <a:pt x="0" y="71"/>
                      <a:pt x="0" y="53"/>
                      <a:pt x="8" y="37"/>
                    </a:cubicBezTo>
                    <a:cubicBezTo>
                      <a:pt x="15" y="21"/>
                      <a:pt x="29" y="8"/>
                      <a:pt x="46" y="3"/>
                    </a:cubicBezTo>
                    <a:cubicBezTo>
                      <a:pt x="52" y="1"/>
                      <a:pt x="59" y="0"/>
                      <a:pt x="66" y="0"/>
                    </a:cubicBezTo>
                    <a:cubicBezTo>
                      <a:pt x="75" y="0"/>
                      <a:pt x="84" y="2"/>
                      <a:pt x="93" y="6"/>
                    </a:cubicBezTo>
                    <a:cubicBezTo>
                      <a:pt x="107" y="13"/>
                      <a:pt x="118" y="25"/>
                      <a:pt x="125" y="40"/>
                    </a:cubicBezTo>
                    <a:cubicBezTo>
                      <a:pt x="131" y="56"/>
                      <a:pt x="131" y="75"/>
                      <a:pt x="123" y="91"/>
                    </a:cubicBezTo>
                    <a:cubicBezTo>
                      <a:pt x="116" y="107"/>
                      <a:pt x="102" y="119"/>
                      <a:pt x="85" y="124"/>
                    </a:cubicBezTo>
                    <a:cubicBezTo>
                      <a:pt x="79" y="127"/>
                      <a:pt x="72" y="128"/>
                      <a:pt x="65" y="128"/>
                    </a:cubicBezTo>
                    <a:close/>
                    <a:moveTo>
                      <a:pt x="70" y="110"/>
                    </a:moveTo>
                    <a:cubicBezTo>
                      <a:pt x="69" y="110"/>
                      <a:pt x="69" y="110"/>
                      <a:pt x="69" y="110"/>
                    </a:cubicBezTo>
                    <a:cubicBezTo>
                      <a:pt x="69" y="111"/>
                      <a:pt x="67" y="112"/>
                      <a:pt x="67" y="112"/>
                    </a:cubicBezTo>
                    <a:cubicBezTo>
                      <a:pt x="67" y="112"/>
                      <a:pt x="65" y="113"/>
                      <a:pt x="65" y="113"/>
                    </a:cubicBezTo>
                    <a:cubicBezTo>
                      <a:pt x="64" y="114"/>
                      <a:pt x="63" y="114"/>
                      <a:pt x="62" y="115"/>
                    </a:cubicBezTo>
                    <a:cubicBezTo>
                      <a:pt x="62" y="115"/>
                      <a:pt x="62" y="115"/>
                      <a:pt x="62" y="115"/>
                    </a:cubicBezTo>
                    <a:cubicBezTo>
                      <a:pt x="61" y="115"/>
                      <a:pt x="61" y="115"/>
                      <a:pt x="60" y="116"/>
                    </a:cubicBezTo>
                    <a:cubicBezTo>
                      <a:pt x="60" y="116"/>
                      <a:pt x="58" y="117"/>
                      <a:pt x="58" y="117"/>
                    </a:cubicBezTo>
                    <a:cubicBezTo>
                      <a:pt x="57" y="117"/>
                      <a:pt x="57" y="117"/>
                      <a:pt x="57" y="117"/>
                    </a:cubicBezTo>
                    <a:cubicBezTo>
                      <a:pt x="56" y="117"/>
                      <a:pt x="54" y="118"/>
                      <a:pt x="54" y="118"/>
                    </a:cubicBezTo>
                    <a:cubicBezTo>
                      <a:pt x="54" y="119"/>
                      <a:pt x="53" y="119"/>
                      <a:pt x="52" y="119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2" y="120"/>
                      <a:pt x="52" y="120"/>
                      <a:pt x="52" y="120"/>
                    </a:cubicBezTo>
                    <a:cubicBezTo>
                      <a:pt x="56" y="121"/>
                      <a:pt x="61" y="121"/>
                      <a:pt x="65" y="121"/>
                    </a:cubicBezTo>
                    <a:cubicBezTo>
                      <a:pt x="70" y="121"/>
                      <a:pt x="75" y="121"/>
                      <a:pt x="79" y="120"/>
                    </a:cubicBezTo>
                    <a:cubicBezTo>
                      <a:pt x="80" y="120"/>
                      <a:pt x="80" y="120"/>
                      <a:pt x="80" y="120"/>
                    </a:cubicBezTo>
                    <a:cubicBezTo>
                      <a:pt x="79" y="119"/>
                      <a:pt x="79" y="119"/>
                      <a:pt x="79" y="119"/>
                    </a:cubicBezTo>
                    <a:cubicBezTo>
                      <a:pt x="79" y="118"/>
                      <a:pt x="79" y="118"/>
                      <a:pt x="78" y="117"/>
                    </a:cubicBezTo>
                    <a:cubicBezTo>
                      <a:pt x="78" y="116"/>
                      <a:pt x="78" y="116"/>
                      <a:pt x="78" y="116"/>
                    </a:cubicBezTo>
                    <a:cubicBezTo>
                      <a:pt x="78" y="115"/>
                      <a:pt x="77" y="115"/>
                      <a:pt x="77" y="114"/>
                    </a:cubicBezTo>
                    <a:cubicBezTo>
                      <a:pt x="76" y="113"/>
                      <a:pt x="76" y="113"/>
                      <a:pt x="76" y="113"/>
                    </a:cubicBezTo>
                    <a:cubicBezTo>
                      <a:pt x="76" y="113"/>
                      <a:pt x="75" y="112"/>
                      <a:pt x="75" y="111"/>
                    </a:cubicBezTo>
                    <a:cubicBezTo>
                      <a:pt x="74" y="111"/>
                      <a:pt x="74" y="111"/>
                      <a:pt x="74" y="111"/>
                    </a:cubicBezTo>
                    <a:cubicBezTo>
                      <a:pt x="74" y="110"/>
                      <a:pt x="74" y="109"/>
                      <a:pt x="73" y="109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73" y="108"/>
                      <a:pt x="71" y="109"/>
                      <a:pt x="70" y="110"/>
                    </a:cubicBezTo>
                    <a:close/>
                    <a:moveTo>
                      <a:pt x="94" y="82"/>
                    </a:moveTo>
                    <a:cubicBezTo>
                      <a:pt x="94" y="83"/>
                      <a:pt x="94" y="83"/>
                      <a:pt x="94" y="83"/>
                    </a:cubicBezTo>
                    <a:cubicBezTo>
                      <a:pt x="93" y="84"/>
                      <a:pt x="93" y="85"/>
                      <a:pt x="92" y="86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1" y="88"/>
                      <a:pt x="91" y="89"/>
                      <a:pt x="90" y="89"/>
                    </a:cubicBezTo>
                    <a:cubicBezTo>
                      <a:pt x="90" y="90"/>
                      <a:pt x="89" y="90"/>
                      <a:pt x="89" y="91"/>
                    </a:cubicBezTo>
                    <a:cubicBezTo>
                      <a:pt x="89" y="91"/>
                      <a:pt x="88" y="92"/>
                      <a:pt x="88" y="93"/>
                    </a:cubicBezTo>
                    <a:cubicBezTo>
                      <a:pt x="87" y="93"/>
                      <a:pt x="87" y="94"/>
                      <a:pt x="86" y="94"/>
                    </a:cubicBezTo>
                    <a:cubicBezTo>
                      <a:pt x="86" y="95"/>
                      <a:pt x="85" y="96"/>
                      <a:pt x="85" y="96"/>
                    </a:cubicBezTo>
                    <a:cubicBezTo>
                      <a:pt x="85" y="97"/>
                      <a:pt x="84" y="97"/>
                      <a:pt x="84" y="98"/>
                    </a:cubicBezTo>
                    <a:cubicBezTo>
                      <a:pt x="83" y="98"/>
                      <a:pt x="83" y="99"/>
                      <a:pt x="82" y="99"/>
                    </a:cubicBezTo>
                    <a:cubicBezTo>
                      <a:pt x="81" y="100"/>
                      <a:pt x="81" y="100"/>
                      <a:pt x="81" y="101"/>
                    </a:cubicBezTo>
                    <a:cubicBezTo>
                      <a:pt x="80" y="101"/>
                      <a:pt x="80" y="102"/>
                      <a:pt x="79" y="102"/>
                    </a:cubicBezTo>
                    <a:cubicBezTo>
                      <a:pt x="78" y="104"/>
                      <a:pt x="78" y="104"/>
                      <a:pt x="78" y="104"/>
                    </a:cubicBezTo>
                    <a:cubicBezTo>
                      <a:pt x="77" y="104"/>
                      <a:pt x="77" y="104"/>
                      <a:pt x="77" y="104"/>
                    </a:cubicBezTo>
                    <a:cubicBezTo>
                      <a:pt x="78" y="105"/>
                      <a:pt x="78" y="105"/>
                      <a:pt x="78" y="105"/>
                    </a:cubicBezTo>
                    <a:cubicBezTo>
                      <a:pt x="78" y="106"/>
                      <a:pt x="79" y="106"/>
                      <a:pt x="79" y="107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81" y="109"/>
                      <a:pt x="81" y="110"/>
                      <a:pt x="82" y="111"/>
                    </a:cubicBezTo>
                    <a:cubicBezTo>
                      <a:pt x="83" y="112"/>
                      <a:pt x="83" y="113"/>
                      <a:pt x="84" y="114"/>
                    </a:cubicBezTo>
                    <a:cubicBezTo>
                      <a:pt x="84" y="114"/>
                      <a:pt x="84" y="114"/>
                      <a:pt x="84" y="114"/>
                    </a:cubicBezTo>
                    <a:cubicBezTo>
                      <a:pt x="85" y="115"/>
                      <a:pt x="85" y="116"/>
                      <a:pt x="85" y="117"/>
                    </a:cubicBezTo>
                    <a:cubicBezTo>
                      <a:pt x="85" y="117"/>
                      <a:pt x="85" y="117"/>
                      <a:pt x="85" y="117"/>
                    </a:cubicBezTo>
                    <a:cubicBezTo>
                      <a:pt x="86" y="118"/>
                      <a:pt x="86" y="118"/>
                      <a:pt x="86" y="118"/>
                    </a:cubicBezTo>
                    <a:cubicBezTo>
                      <a:pt x="99" y="113"/>
                      <a:pt x="110" y="103"/>
                      <a:pt x="116" y="91"/>
                    </a:cubicBezTo>
                    <a:cubicBezTo>
                      <a:pt x="117" y="91"/>
                      <a:pt x="117" y="91"/>
                      <a:pt x="117" y="91"/>
                    </a:cubicBezTo>
                    <a:cubicBezTo>
                      <a:pt x="95" y="81"/>
                      <a:pt x="95" y="81"/>
                      <a:pt x="95" y="81"/>
                    </a:cubicBezTo>
                    <a:lnTo>
                      <a:pt x="94" y="82"/>
                    </a:lnTo>
                    <a:close/>
                    <a:moveTo>
                      <a:pt x="55" y="94"/>
                    </a:moveTo>
                    <a:cubicBezTo>
                      <a:pt x="45" y="115"/>
                      <a:pt x="45" y="115"/>
                      <a:pt x="45" y="115"/>
                    </a:cubicBezTo>
                    <a:cubicBezTo>
                      <a:pt x="47" y="114"/>
                      <a:pt x="47" y="114"/>
                      <a:pt x="47" y="114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49" y="114"/>
                      <a:pt x="50" y="113"/>
                      <a:pt x="52" y="113"/>
                    </a:cubicBezTo>
                    <a:cubicBezTo>
                      <a:pt x="53" y="112"/>
                      <a:pt x="54" y="112"/>
                      <a:pt x="56" y="111"/>
                    </a:cubicBezTo>
                    <a:cubicBezTo>
                      <a:pt x="57" y="111"/>
                      <a:pt x="57" y="111"/>
                      <a:pt x="57" y="111"/>
                    </a:cubicBezTo>
                    <a:cubicBezTo>
                      <a:pt x="58" y="110"/>
                      <a:pt x="58" y="110"/>
                      <a:pt x="59" y="109"/>
                    </a:cubicBezTo>
                    <a:cubicBezTo>
                      <a:pt x="60" y="109"/>
                      <a:pt x="60" y="109"/>
                      <a:pt x="61" y="109"/>
                    </a:cubicBezTo>
                    <a:cubicBezTo>
                      <a:pt x="61" y="108"/>
                      <a:pt x="62" y="108"/>
                      <a:pt x="63" y="107"/>
                    </a:cubicBezTo>
                    <a:cubicBezTo>
                      <a:pt x="63" y="107"/>
                      <a:pt x="64" y="107"/>
                      <a:pt x="64" y="106"/>
                    </a:cubicBezTo>
                    <a:cubicBezTo>
                      <a:pt x="65" y="106"/>
                      <a:pt x="66" y="105"/>
                      <a:pt x="67" y="105"/>
                    </a:cubicBezTo>
                    <a:cubicBezTo>
                      <a:pt x="68" y="104"/>
                      <a:pt x="68" y="104"/>
                      <a:pt x="68" y="104"/>
                    </a:cubicBezTo>
                    <a:cubicBezTo>
                      <a:pt x="68" y="103"/>
                      <a:pt x="68" y="103"/>
                      <a:pt x="68" y="103"/>
                    </a:cubicBezTo>
                    <a:cubicBezTo>
                      <a:pt x="68" y="103"/>
                      <a:pt x="66" y="102"/>
                      <a:pt x="66" y="102"/>
                    </a:cubicBezTo>
                    <a:cubicBezTo>
                      <a:pt x="66" y="101"/>
                      <a:pt x="65" y="101"/>
                      <a:pt x="64" y="100"/>
                    </a:cubicBezTo>
                    <a:cubicBezTo>
                      <a:pt x="64" y="100"/>
                      <a:pt x="64" y="100"/>
                      <a:pt x="64" y="100"/>
                    </a:cubicBezTo>
                    <a:cubicBezTo>
                      <a:pt x="64" y="99"/>
                      <a:pt x="63" y="99"/>
                      <a:pt x="62" y="98"/>
                    </a:cubicBezTo>
                    <a:cubicBezTo>
                      <a:pt x="62" y="98"/>
                      <a:pt x="61" y="97"/>
                      <a:pt x="60" y="97"/>
                    </a:cubicBezTo>
                    <a:cubicBezTo>
                      <a:pt x="60" y="97"/>
                      <a:pt x="58" y="96"/>
                      <a:pt x="58" y="95"/>
                    </a:cubicBezTo>
                    <a:cubicBezTo>
                      <a:pt x="57" y="95"/>
                      <a:pt x="57" y="95"/>
                      <a:pt x="57" y="95"/>
                    </a:cubicBezTo>
                    <a:cubicBezTo>
                      <a:pt x="56" y="94"/>
                      <a:pt x="56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lose/>
                    <a:moveTo>
                      <a:pt x="33" y="88"/>
                    </a:moveTo>
                    <a:cubicBezTo>
                      <a:pt x="33" y="89"/>
                      <a:pt x="33" y="89"/>
                      <a:pt x="33" y="89"/>
                    </a:cubicBezTo>
                    <a:cubicBezTo>
                      <a:pt x="33" y="90"/>
                      <a:pt x="34" y="91"/>
                      <a:pt x="34" y="92"/>
                    </a:cubicBezTo>
                    <a:cubicBezTo>
                      <a:pt x="34" y="93"/>
                      <a:pt x="34" y="93"/>
                      <a:pt x="34" y="94"/>
                    </a:cubicBezTo>
                    <a:cubicBezTo>
                      <a:pt x="34" y="95"/>
                      <a:pt x="34" y="95"/>
                      <a:pt x="34" y="96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5" y="99"/>
                      <a:pt x="35" y="100"/>
                      <a:pt x="35" y="101"/>
                    </a:cubicBezTo>
                    <a:cubicBezTo>
                      <a:pt x="36" y="102"/>
                      <a:pt x="36" y="102"/>
                      <a:pt x="36" y="102"/>
                    </a:cubicBezTo>
                    <a:cubicBezTo>
                      <a:pt x="36" y="103"/>
                      <a:pt x="36" y="104"/>
                      <a:pt x="37" y="106"/>
                    </a:cubicBezTo>
                    <a:cubicBezTo>
                      <a:pt x="37" y="106"/>
                      <a:pt x="37" y="106"/>
                      <a:pt x="37" y="106"/>
                    </a:cubicBezTo>
                    <a:cubicBezTo>
                      <a:pt x="37" y="107"/>
                      <a:pt x="38" y="108"/>
                      <a:pt x="38" y="109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8" y="91"/>
                      <a:pt x="48" y="90"/>
                      <a:pt x="47" y="90"/>
                    </a:cubicBezTo>
                    <a:cubicBezTo>
                      <a:pt x="46" y="90"/>
                      <a:pt x="46" y="90"/>
                      <a:pt x="46" y="90"/>
                    </a:cubicBezTo>
                    <a:cubicBezTo>
                      <a:pt x="46" y="90"/>
                      <a:pt x="45" y="90"/>
                      <a:pt x="45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3" y="89"/>
                      <a:pt x="41" y="88"/>
                      <a:pt x="41" y="88"/>
                    </a:cubicBezTo>
                    <a:cubicBezTo>
                      <a:pt x="40" y="88"/>
                      <a:pt x="40" y="88"/>
                      <a:pt x="39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8" y="88"/>
                      <a:pt x="37" y="88"/>
                      <a:pt x="36" y="87"/>
                    </a:cubicBezTo>
                    <a:cubicBezTo>
                      <a:pt x="33" y="87"/>
                      <a:pt x="33" y="87"/>
                      <a:pt x="33" y="87"/>
                    </a:cubicBezTo>
                    <a:lnTo>
                      <a:pt x="33" y="88"/>
                    </a:lnTo>
                    <a:close/>
                    <a:moveTo>
                      <a:pt x="26" y="87"/>
                    </a:moveTo>
                    <a:cubicBezTo>
                      <a:pt x="25" y="87"/>
                      <a:pt x="25" y="87"/>
                      <a:pt x="24" y="87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2" y="87"/>
                      <a:pt x="21" y="87"/>
                      <a:pt x="21" y="87"/>
                    </a:cubicBezTo>
                    <a:cubicBezTo>
                      <a:pt x="20" y="87"/>
                      <a:pt x="20" y="87"/>
                      <a:pt x="20" y="87"/>
                    </a:cubicBezTo>
                    <a:cubicBezTo>
                      <a:pt x="19" y="88"/>
                      <a:pt x="18" y="88"/>
                      <a:pt x="17" y="88"/>
                    </a:cubicBezTo>
                    <a:cubicBezTo>
                      <a:pt x="17" y="88"/>
                      <a:pt x="17" y="88"/>
                      <a:pt x="17" y="88"/>
                    </a:cubicBezTo>
                    <a:cubicBezTo>
                      <a:pt x="16" y="88"/>
                      <a:pt x="15" y="88"/>
                      <a:pt x="14" y="88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18" y="97"/>
                      <a:pt x="24" y="105"/>
                      <a:pt x="31" y="110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10"/>
                      <a:pt x="32" y="110"/>
                      <a:pt x="32" y="110"/>
                    </a:cubicBezTo>
                    <a:cubicBezTo>
                      <a:pt x="31" y="108"/>
                      <a:pt x="31" y="108"/>
                      <a:pt x="31" y="108"/>
                    </a:cubicBezTo>
                    <a:cubicBezTo>
                      <a:pt x="31" y="106"/>
                      <a:pt x="30" y="105"/>
                      <a:pt x="30" y="104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29" y="101"/>
                      <a:pt x="29" y="100"/>
                      <a:pt x="29" y="99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8" y="97"/>
                      <a:pt x="28" y="96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2"/>
                      <a:pt x="27" y="91"/>
                      <a:pt x="27" y="89"/>
                    </a:cubicBezTo>
                    <a:cubicBezTo>
                      <a:pt x="27" y="87"/>
                      <a:pt x="27" y="87"/>
                      <a:pt x="27" y="87"/>
                    </a:cubicBezTo>
                    <a:lnTo>
                      <a:pt x="26" y="87"/>
                    </a:lnTo>
                    <a:close/>
                    <a:moveTo>
                      <a:pt x="58" y="88"/>
                    </a:moveTo>
                    <a:cubicBezTo>
                      <a:pt x="58" y="89"/>
                      <a:pt x="58" y="89"/>
                      <a:pt x="58" y="89"/>
                    </a:cubicBezTo>
                    <a:cubicBezTo>
                      <a:pt x="59" y="89"/>
                      <a:pt x="60" y="89"/>
                      <a:pt x="60" y="90"/>
                    </a:cubicBezTo>
                    <a:cubicBezTo>
                      <a:pt x="60" y="90"/>
                      <a:pt x="62" y="91"/>
                      <a:pt x="63" y="91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2"/>
                      <a:pt x="65" y="93"/>
                      <a:pt x="65" y="93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7" y="94"/>
                      <a:pt x="67" y="94"/>
                      <a:pt x="68" y="95"/>
                    </a:cubicBezTo>
                    <a:cubicBezTo>
                      <a:pt x="68" y="95"/>
                      <a:pt x="68" y="95"/>
                      <a:pt x="68" y="95"/>
                    </a:cubicBezTo>
                    <a:cubicBezTo>
                      <a:pt x="69" y="96"/>
                      <a:pt x="70" y="96"/>
                      <a:pt x="70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8"/>
                      <a:pt x="72" y="99"/>
                      <a:pt x="73" y="99"/>
                    </a:cubicBezTo>
                    <a:cubicBezTo>
                      <a:pt x="73" y="100"/>
                      <a:pt x="73" y="100"/>
                      <a:pt x="73" y="100"/>
                    </a:cubicBezTo>
                    <a:cubicBezTo>
                      <a:pt x="74" y="99"/>
                      <a:pt x="74" y="99"/>
                      <a:pt x="74" y="99"/>
                    </a:cubicBezTo>
                    <a:cubicBezTo>
                      <a:pt x="75" y="98"/>
                      <a:pt x="75" y="98"/>
                      <a:pt x="75" y="98"/>
                    </a:cubicBezTo>
                    <a:cubicBezTo>
                      <a:pt x="76" y="97"/>
                      <a:pt x="76" y="97"/>
                      <a:pt x="77" y="96"/>
                    </a:cubicBezTo>
                    <a:cubicBezTo>
                      <a:pt x="78" y="95"/>
                      <a:pt x="78" y="95"/>
                      <a:pt x="78" y="95"/>
                    </a:cubicBezTo>
                    <a:cubicBezTo>
                      <a:pt x="78" y="95"/>
                      <a:pt x="79" y="94"/>
                      <a:pt x="79" y="94"/>
                    </a:cubicBezTo>
                    <a:cubicBezTo>
                      <a:pt x="80" y="93"/>
                      <a:pt x="80" y="93"/>
                      <a:pt x="80" y="92"/>
                    </a:cubicBezTo>
                    <a:cubicBezTo>
                      <a:pt x="81" y="92"/>
                      <a:pt x="81" y="91"/>
                      <a:pt x="82" y="91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4" y="87"/>
                      <a:pt x="84" y="87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85"/>
                      <a:pt x="86" y="85"/>
                      <a:pt x="86" y="84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8" y="82"/>
                      <a:pt x="88" y="81"/>
                      <a:pt x="88" y="80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67" y="68"/>
                      <a:pt x="67" y="68"/>
                      <a:pt x="67" y="68"/>
                    </a:cubicBezTo>
                    <a:lnTo>
                      <a:pt x="58" y="88"/>
                    </a:lnTo>
                    <a:close/>
                    <a:moveTo>
                      <a:pt x="38" y="57"/>
                    </a:moveTo>
                    <a:cubicBezTo>
                      <a:pt x="38" y="58"/>
                      <a:pt x="37" y="58"/>
                      <a:pt x="37" y="59"/>
                    </a:cubicBezTo>
                    <a:cubicBezTo>
                      <a:pt x="37" y="60"/>
                      <a:pt x="37" y="60"/>
                      <a:pt x="37" y="61"/>
                    </a:cubicBezTo>
                    <a:cubicBezTo>
                      <a:pt x="36" y="62"/>
                      <a:pt x="36" y="62"/>
                      <a:pt x="36" y="63"/>
                    </a:cubicBezTo>
                    <a:cubicBezTo>
                      <a:pt x="36" y="64"/>
                      <a:pt x="36" y="64"/>
                      <a:pt x="36" y="65"/>
                    </a:cubicBezTo>
                    <a:cubicBezTo>
                      <a:pt x="35" y="65"/>
                      <a:pt x="35" y="66"/>
                      <a:pt x="35" y="67"/>
                    </a:cubicBezTo>
                    <a:cubicBezTo>
                      <a:pt x="35" y="67"/>
                      <a:pt x="35" y="68"/>
                      <a:pt x="35" y="69"/>
                    </a:cubicBezTo>
                    <a:cubicBezTo>
                      <a:pt x="34" y="69"/>
                      <a:pt x="34" y="70"/>
                      <a:pt x="34" y="71"/>
                    </a:cubicBezTo>
                    <a:cubicBezTo>
                      <a:pt x="34" y="71"/>
                      <a:pt x="34" y="72"/>
                      <a:pt x="34" y="72"/>
                    </a:cubicBezTo>
                    <a:cubicBezTo>
                      <a:pt x="34" y="73"/>
                      <a:pt x="34" y="74"/>
                      <a:pt x="34" y="75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3" y="77"/>
                      <a:pt x="33" y="78"/>
                      <a:pt x="33" y="79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4" y="81"/>
                      <a:pt x="35" y="81"/>
                      <a:pt x="36" y="81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8" y="82"/>
                      <a:pt x="39" y="82"/>
                      <a:pt x="39" y="82"/>
                    </a:cubicBezTo>
                    <a:cubicBezTo>
                      <a:pt x="39" y="82"/>
                      <a:pt x="42" y="82"/>
                      <a:pt x="42" y="82"/>
                    </a:cubicBezTo>
                    <a:cubicBezTo>
                      <a:pt x="43" y="83"/>
                      <a:pt x="43" y="83"/>
                      <a:pt x="43" y="83"/>
                    </a:cubicBezTo>
                    <a:cubicBezTo>
                      <a:pt x="44" y="83"/>
                      <a:pt x="45" y="83"/>
                      <a:pt x="45" y="83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7" y="84"/>
                      <a:pt x="49" y="84"/>
                      <a:pt x="49" y="84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0" y="85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39" y="55"/>
                      <a:pt x="39" y="55"/>
                      <a:pt x="39" y="55"/>
                    </a:cubicBezTo>
                    <a:lnTo>
                      <a:pt x="38" y="57"/>
                    </a:lnTo>
                    <a:close/>
                    <a:moveTo>
                      <a:pt x="119" y="45"/>
                    </a:moveTo>
                    <a:cubicBezTo>
                      <a:pt x="118" y="45"/>
                      <a:pt x="117" y="45"/>
                      <a:pt x="116" y="45"/>
                    </a:cubicBezTo>
                    <a:cubicBezTo>
                      <a:pt x="116" y="45"/>
                      <a:pt x="116" y="45"/>
                      <a:pt x="116" y="45"/>
                    </a:cubicBezTo>
                    <a:cubicBezTo>
                      <a:pt x="115" y="46"/>
                      <a:pt x="114" y="46"/>
                      <a:pt x="112" y="46"/>
                    </a:cubicBezTo>
                    <a:cubicBezTo>
                      <a:pt x="112" y="46"/>
                      <a:pt x="112" y="46"/>
                      <a:pt x="112" y="46"/>
                    </a:cubicBezTo>
                    <a:cubicBezTo>
                      <a:pt x="111" y="46"/>
                      <a:pt x="109" y="46"/>
                      <a:pt x="108" y="46"/>
                    </a:cubicBezTo>
                    <a:cubicBezTo>
                      <a:pt x="107" y="47"/>
                      <a:pt x="106" y="47"/>
                      <a:pt x="105" y="47"/>
                    </a:cubicBezTo>
                    <a:cubicBezTo>
                      <a:pt x="104" y="47"/>
                      <a:pt x="104" y="47"/>
                      <a:pt x="104" y="47"/>
                    </a:cubicBezTo>
                    <a:cubicBezTo>
                      <a:pt x="104" y="47"/>
                      <a:pt x="104" y="47"/>
                      <a:pt x="104" y="47"/>
                    </a:cubicBezTo>
                    <a:cubicBezTo>
                      <a:pt x="104" y="49"/>
                      <a:pt x="104" y="49"/>
                      <a:pt x="104" y="49"/>
                    </a:cubicBezTo>
                    <a:cubicBezTo>
                      <a:pt x="104" y="50"/>
                      <a:pt x="104" y="51"/>
                      <a:pt x="104" y="52"/>
                    </a:cubicBezTo>
                    <a:cubicBezTo>
                      <a:pt x="103" y="53"/>
                      <a:pt x="103" y="53"/>
                      <a:pt x="103" y="53"/>
                    </a:cubicBezTo>
                    <a:cubicBezTo>
                      <a:pt x="103" y="54"/>
                      <a:pt x="103" y="55"/>
                      <a:pt x="103" y="56"/>
                    </a:cubicBezTo>
                    <a:cubicBezTo>
                      <a:pt x="103" y="57"/>
                      <a:pt x="103" y="57"/>
                      <a:pt x="103" y="58"/>
                    </a:cubicBezTo>
                    <a:cubicBezTo>
                      <a:pt x="103" y="59"/>
                      <a:pt x="103" y="59"/>
                      <a:pt x="102" y="60"/>
                    </a:cubicBezTo>
                    <a:cubicBezTo>
                      <a:pt x="102" y="61"/>
                      <a:pt x="102" y="61"/>
                      <a:pt x="102" y="62"/>
                    </a:cubicBezTo>
                    <a:cubicBezTo>
                      <a:pt x="102" y="63"/>
                      <a:pt x="102" y="64"/>
                      <a:pt x="101" y="64"/>
                    </a:cubicBezTo>
                    <a:cubicBezTo>
                      <a:pt x="101" y="66"/>
                      <a:pt x="101" y="66"/>
                      <a:pt x="101" y="66"/>
                    </a:cubicBezTo>
                    <a:cubicBezTo>
                      <a:pt x="101" y="67"/>
                      <a:pt x="100" y="68"/>
                      <a:pt x="100" y="69"/>
                    </a:cubicBezTo>
                    <a:cubicBezTo>
                      <a:pt x="100" y="69"/>
                      <a:pt x="100" y="70"/>
                      <a:pt x="100" y="70"/>
                    </a:cubicBezTo>
                    <a:cubicBezTo>
                      <a:pt x="99" y="71"/>
                      <a:pt x="99" y="72"/>
                      <a:pt x="99" y="73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98" y="75"/>
                      <a:pt x="98" y="75"/>
                      <a:pt x="98" y="75"/>
                    </a:cubicBezTo>
                    <a:cubicBezTo>
                      <a:pt x="119" y="85"/>
                      <a:pt x="119" y="85"/>
                      <a:pt x="119" y="85"/>
                    </a:cubicBezTo>
                    <a:cubicBezTo>
                      <a:pt x="119" y="85"/>
                      <a:pt x="119" y="85"/>
                      <a:pt x="119" y="85"/>
                    </a:cubicBezTo>
                    <a:cubicBezTo>
                      <a:pt x="124" y="72"/>
                      <a:pt x="125" y="58"/>
                      <a:pt x="120" y="45"/>
                    </a:cubicBezTo>
                    <a:cubicBezTo>
                      <a:pt x="120" y="44"/>
                      <a:pt x="120" y="44"/>
                      <a:pt x="120" y="44"/>
                    </a:cubicBezTo>
                    <a:lnTo>
                      <a:pt x="119" y="45"/>
                    </a:lnTo>
                    <a:close/>
                    <a:moveTo>
                      <a:pt x="12" y="42"/>
                    </a:moveTo>
                    <a:cubicBezTo>
                      <a:pt x="7" y="55"/>
                      <a:pt x="6" y="70"/>
                      <a:pt x="11" y="83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3" y="83"/>
                      <a:pt x="14" y="82"/>
                      <a:pt x="15" y="82"/>
                    </a:cubicBezTo>
                    <a:cubicBezTo>
                      <a:pt x="16" y="82"/>
                      <a:pt x="16" y="82"/>
                      <a:pt x="16" y="82"/>
                    </a:cubicBezTo>
                    <a:cubicBezTo>
                      <a:pt x="17" y="82"/>
                      <a:pt x="18" y="82"/>
                      <a:pt x="19" y="82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20" y="81"/>
                      <a:pt x="21" y="81"/>
                      <a:pt x="22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4" y="81"/>
                      <a:pt x="25" y="81"/>
                      <a:pt x="26" y="81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27" y="80"/>
                      <a:pt x="27" y="80"/>
                      <a:pt x="27" y="80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7" y="77"/>
                      <a:pt x="27" y="77"/>
                      <a:pt x="27" y="76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3"/>
                      <a:pt x="28" y="72"/>
                      <a:pt x="28" y="72"/>
                    </a:cubicBezTo>
                    <a:cubicBezTo>
                      <a:pt x="28" y="71"/>
                      <a:pt x="28" y="70"/>
                      <a:pt x="28" y="70"/>
                    </a:cubicBezTo>
                    <a:cubicBezTo>
                      <a:pt x="28" y="69"/>
                      <a:pt x="29" y="68"/>
                      <a:pt x="29" y="67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29" y="65"/>
                      <a:pt x="30" y="64"/>
                      <a:pt x="30" y="63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1" y="60"/>
                      <a:pt x="31" y="59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2" y="57"/>
                      <a:pt x="32" y="56"/>
                      <a:pt x="32" y="55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12" y="42"/>
                      <a:pt x="12" y="42"/>
                      <a:pt x="12" y="42"/>
                    </a:cubicBezTo>
                    <a:close/>
                    <a:moveTo>
                      <a:pt x="79" y="42"/>
                    </a:moveTo>
                    <a:cubicBezTo>
                      <a:pt x="70" y="62"/>
                      <a:pt x="70" y="62"/>
                      <a:pt x="70" y="62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93" y="72"/>
                      <a:pt x="93" y="72"/>
                      <a:pt x="93" y="72"/>
                    </a:cubicBezTo>
                    <a:cubicBezTo>
                      <a:pt x="93" y="71"/>
                      <a:pt x="93" y="71"/>
                      <a:pt x="93" y="71"/>
                    </a:cubicBezTo>
                    <a:cubicBezTo>
                      <a:pt x="93" y="70"/>
                      <a:pt x="94" y="69"/>
                      <a:pt x="94" y="68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95" y="66"/>
                      <a:pt x="95" y="65"/>
                      <a:pt x="95" y="64"/>
                    </a:cubicBezTo>
                    <a:cubicBezTo>
                      <a:pt x="95" y="63"/>
                      <a:pt x="95" y="63"/>
                      <a:pt x="95" y="63"/>
                    </a:cubicBezTo>
                    <a:cubicBezTo>
                      <a:pt x="96" y="62"/>
                      <a:pt x="96" y="61"/>
                      <a:pt x="96" y="61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7" y="58"/>
                      <a:pt x="97" y="57"/>
                      <a:pt x="97" y="57"/>
                    </a:cubicBezTo>
                    <a:cubicBezTo>
                      <a:pt x="97" y="56"/>
                      <a:pt x="97" y="56"/>
                      <a:pt x="97" y="55"/>
                    </a:cubicBezTo>
                    <a:cubicBezTo>
                      <a:pt x="97" y="54"/>
                      <a:pt x="97" y="54"/>
                      <a:pt x="97" y="53"/>
                    </a:cubicBezTo>
                    <a:cubicBezTo>
                      <a:pt x="98" y="52"/>
                      <a:pt x="98" y="52"/>
                      <a:pt x="98" y="51"/>
                    </a:cubicBezTo>
                    <a:cubicBezTo>
                      <a:pt x="98" y="50"/>
                      <a:pt x="98" y="50"/>
                      <a:pt x="98" y="49"/>
                    </a:cubicBezTo>
                    <a:cubicBezTo>
                      <a:pt x="98" y="47"/>
                      <a:pt x="98" y="47"/>
                      <a:pt x="98" y="47"/>
                    </a:cubicBezTo>
                    <a:cubicBezTo>
                      <a:pt x="98" y="46"/>
                      <a:pt x="98" y="46"/>
                      <a:pt x="98" y="46"/>
                    </a:cubicBezTo>
                    <a:cubicBezTo>
                      <a:pt x="97" y="46"/>
                      <a:pt x="96" y="46"/>
                      <a:pt x="95" y="46"/>
                    </a:cubicBezTo>
                    <a:cubicBezTo>
                      <a:pt x="94" y="46"/>
                      <a:pt x="94" y="46"/>
                      <a:pt x="94" y="46"/>
                    </a:cubicBezTo>
                    <a:cubicBezTo>
                      <a:pt x="93" y="46"/>
                      <a:pt x="92" y="46"/>
                      <a:pt x="92" y="46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0" y="45"/>
                      <a:pt x="89" y="45"/>
                      <a:pt x="89" y="45"/>
                    </a:cubicBezTo>
                    <a:cubicBezTo>
                      <a:pt x="88" y="45"/>
                      <a:pt x="88" y="45"/>
                      <a:pt x="88" y="45"/>
                    </a:cubicBezTo>
                    <a:cubicBezTo>
                      <a:pt x="87" y="45"/>
                      <a:pt x="86" y="44"/>
                      <a:pt x="86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4" y="44"/>
                      <a:pt x="84" y="44"/>
                      <a:pt x="83" y="43"/>
                    </a:cubicBezTo>
                    <a:cubicBezTo>
                      <a:pt x="82" y="43"/>
                      <a:pt x="82" y="43"/>
                      <a:pt x="82" y="43"/>
                    </a:cubicBezTo>
                    <a:cubicBezTo>
                      <a:pt x="81" y="43"/>
                      <a:pt x="81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lnTo>
                      <a:pt x="79" y="42"/>
                    </a:lnTo>
                    <a:close/>
                    <a:moveTo>
                      <a:pt x="56" y="29"/>
                    </a:moveTo>
                    <a:cubicBezTo>
                      <a:pt x="56" y="30"/>
                      <a:pt x="55" y="30"/>
                      <a:pt x="55" y="31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3" y="33"/>
                      <a:pt x="52" y="33"/>
                      <a:pt x="52" y="34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0" y="36"/>
                      <a:pt x="50" y="36"/>
                      <a:pt x="49" y="37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8" y="39"/>
                      <a:pt x="47" y="40"/>
                      <a:pt x="47" y="40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2"/>
                      <a:pt x="45" y="43"/>
                      <a:pt x="45" y="43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6"/>
                      <a:pt x="43" y="46"/>
                      <a:pt x="43" y="47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2" y="39"/>
                      <a:pt x="72" y="38"/>
                      <a:pt x="71" y="38"/>
                    </a:cubicBezTo>
                    <a:cubicBezTo>
                      <a:pt x="71" y="38"/>
                      <a:pt x="69" y="37"/>
                      <a:pt x="68" y="36"/>
                    </a:cubicBezTo>
                    <a:cubicBezTo>
                      <a:pt x="68" y="36"/>
                      <a:pt x="68" y="36"/>
                      <a:pt x="67" y="36"/>
                    </a:cubicBezTo>
                    <a:cubicBezTo>
                      <a:pt x="67" y="35"/>
                      <a:pt x="66" y="35"/>
                      <a:pt x="66" y="35"/>
                    </a:cubicBezTo>
                    <a:cubicBezTo>
                      <a:pt x="65" y="34"/>
                      <a:pt x="65" y="34"/>
                      <a:pt x="65" y="34"/>
                    </a:cubicBezTo>
                    <a:cubicBezTo>
                      <a:pt x="64" y="33"/>
                      <a:pt x="64" y="33"/>
                      <a:pt x="63" y="33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2" y="32"/>
                      <a:pt x="62" y="31"/>
                      <a:pt x="61" y="31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29"/>
                      <a:pt x="59" y="29"/>
                      <a:pt x="58" y="28"/>
                    </a:cubicBezTo>
                    <a:cubicBezTo>
                      <a:pt x="58" y="28"/>
                      <a:pt x="58" y="28"/>
                      <a:pt x="58" y="28"/>
                    </a:cubicBezTo>
                    <a:lnTo>
                      <a:pt x="56" y="29"/>
                    </a:lnTo>
                    <a:close/>
                    <a:moveTo>
                      <a:pt x="45" y="10"/>
                    </a:moveTo>
                    <a:cubicBezTo>
                      <a:pt x="32" y="15"/>
                      <a:pt x="21" y="24"/>
                      <a:pt x="15" y="36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44"/>
                      <a:pt x="37" y="44"/>
                      <a:pt x="37" y="44"/>
                    </a:cubicBezTo>
                    <a:cubicBezTo>
                      <a:pt x="38" y="43"/>
                      <a:pt x="38" y="43"/>
                      <a:pt x="39" y="42"/>
                    </a:cubicBezTo>
                    <a:cubicBezTo>
                      <a:pt x="39" y="41"/>
                      <a:pt x="39" y="41"/>
                      <a:pt x="40" y="41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3" y="36"/>
                      <a:pt x="43" y="35"/>
                      <a:pt x="44" y="35"/>
                    </a:cubicBezTo>
                    <a:cubicBezTo>
                      <a:pt x="44" y="34"/>
                      <a:pt x="44" y="34"/>
                      <a:pt x="45" y="33"/>
                    </a:cubicBezTo>
                    <a:cubicBezTo>
                      <a:pt x="45" y="33"/>
                      <a:pt x="46" y="32"/>
                      <a:pt x="46" y="31"/>
                    </a:cubicBezTo>
                    <a:cubicBezTo>
                      <a:pt x="47" y="31"/>
                      <a:pt x="47" y="30"/>
                      <a:pt x="47" y="30"/>
                    </a:cubicBezTo>
                    <a:cubicBezTo>
                      <a:pt x="48" y="29"/>
                      <a:pt x="48" y="29"/>
                      <a:pt x="49" y="28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1" y="26"/>
                      <a:pt x="51" y="26"/>
                      <a:pt x="52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3" y="22"/>
                      <a:pt x="52" y="21"/>
                      <a:pt x="52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0" y="19"/>
                      <a:pt x="50" y="18"/>
                      <a:pt x="49" y="17"/>
                    </a:cubicBezTo>
                    <a:cubicBezTo>
                      <a:pt x="49" y="16"/>
                      <a:pt x="48" y="15"/>
                      <a:pt x="47" y="14"/>
                    </a:cubicBezTo>
                    <a:cubicBezTo>
                      <a:pt x="47" y="13"/>
                      <a:pt x="47" y="13"/>
                      <a:pt x="47" y="13"/>
                    </a:cubicBezTo>
                    <a:cubicBezTo>
                      <a:pt x="47" y="12"/>
                      <a:pt x="46" y="11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lnTo>
                      <a:pt x="45" y="10"/>
                    </a:lnTo>
                    <a:close/>
                    <a:moveTo>
                      <a:pt x="100" y="20"/>
                    </a:moveTo>
                    <a:cubicBezTo>
                      <a:pt x="100" y="21"/>
                      <a:pt x="101" y="23"/>
                      <a:pt x="101" y="24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2" y="26"/>
                      <a:pt x="102" y="27"/>
                      <a:pt x="103" y="29"/>
                    </a:cubicBezTo>
                    <a:cubicBezTo>
                      <a:pt x="103" y="29"/>
                      <a:pt x="103" y="29"/>
                      <a:pt x="103" y="29"/>
                    </a:cubicBezTo>
                    <a:cubicBezTo>
                      <a:pt x="103" y="31"/>
                      <a:pt x="103" y="32"/>
                      <a:pt x="103" y="33"/>
                    </a:cubicBezTo>
                    <a:cubicBezTo>
                      <a:pt x="103" y="34"/>
                      <a:pt x="103" y="34"/>
                      <a:pt x="103" y="34"/>
                    </a:cubicBezTo>
                    <a:cubicBezTo>
                      <a:pt x="104" y="35"/>
                      <a:pt x="104" y="37"/>
                      <a:pt x="104" y="38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5" y="41"/>
                      <a:pt x="105" y="41"/>
                      <a:pt x="105" y="41"/>
                    </a:cubicBezTo>
                    <a:cubicBezTo>
                      <a:pt x="106" y="41"/>
                      <a:pt x="106" y="41"/>
                      <a:pt x="107" y="40"/>
                    </a:cubicBezTo>
                    <a:cubicBezTo>
                      <a:pt x="108" y="40"/>
                      <a:pt x="108" y="40"/>
                      <a:pt x="108" y="40"/>
                    </a:cubicBezTo>
                    <a:cubicBezTo>
                      <a:pt x="109" y="40"/>
                      <a:pt x="110" y="40"/>
                      <a:pt x="110" y="40"/>
                    </a:cubicBezTo>
                    <a:cubicBezTo>
                      <a:pt x="111" y="40"/>
                      <a:pt x="111" y="40"/>
                      <a:pt x="111" y="40"/>
                    </a:cubicBezTo>
                    <a:cubicBezTo>
                      <a:pt x="112" y="40"/>
                      <a:pt x="113" y="40"/>
                      <a:pt x="114" y="40"/>
                    </a:cubicBezTo>
                    <a:cubicBezTo>
                      <a:pt x="114" y="39"/>
                      <a:pt x="114" y="39"/>
                      <a:pt x="114" y="39"/>
                    </a:cubicBezTo>
                    <a:cubicBezTo>
                      <a:pt x="115" y="39"/>
                      <a:pt x="116" y="39"/>
                      <a:pt x="117" y="39"/>
                    </a:cubicBezTo>
                    <a:cubicBezTo>
                      <a:pt x="118" y="39"/>
                      <a:pt x="118" y="39"/>
                      <a:pt x="118" y="39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13" y="30"/>
                      <a:pt x="107" y="23"/>
                      <a:pt x="100" y="17"/>
                    </a:cubicBezTo>
                    <a:cubicBezTo>
                      <a:pt x="99" y="16"/>
                      <a:pt x="99" y="16"/>
                      <a:pt x="99" y="16"/>
                    </a:cubicBezTo>
                    <a:lnTo>
                      <a:pt x="100" y="20"/>
                    </a:lnTo>
                    <a:close/>
                    <a:moveTo>
                      <a:pt x="82" y="36"/>
                    </a:moveTo>
                    <a:cubicBezTo>
                      <a:pt x="82" y="36"/>
                      <a:pt x="83" y="37"/>
                      <a:pt x="84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5" y="38"/>
                      <a:pt x="86" y="38"/>
                      <a:pt x="86" y="3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8" y="39"/>
                      <a:pt x="90" y="39"/>
                      <a:pt x="90" y="39"/>
                    </a:cubicBezTo>
                    <a:cubicBezTo>
                      <a:pt x="91" y="39"/>
                      <a:pt x="91" y="39"/>
                      <a:pt x="92" y="40"/>
                    </a:cubicBezTo>
                    <a:cubicBezTo>
                      <a:pt x="93" y="40"/>
                      <a:pt x="93" y="40"/>
                      <a:pt x="93" y="40"/>
                    </a:cubicBezTo>
                    <a:cubicBezTo>
                      <a:pt x="93" y="40"/>
                      <a:pt x="94" y="40"/>
                      <a:pt x="95" y="40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98" y="39"/>
                      <a:pt x="98" y="39"/>
                      <a:pt x="98" y="39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98" y="37"/>
                      <a:pt x="98" y="36"/>
                      <a:pt x="97" y="35"/>
                    </a:cubicBezTo>
                    <a:cubicBezTo>
                      <a:pt x="97" y="34"/>
                      <a:pt x="97" y="34"/>
                      <a:pt x="97" y="34"/>
                    </a:cubicBezTo>
                    <a:cubicBezTo>
                      <a:pt x="97" y="33"/>
                      <a:pt x="97" y="32"/>
                      <a:pt x="97" y="31"/>
                    </a:cubicBezTo>
                    <a:cubicBezTo>
                      <a:pt x="96" y="30"/>
                      <a:pt x="96" y="30"/>
                      <a:pt x="96" y="30"/>
                    </a:cubicBezTo>
                    <a:cubicBezTo>
                      <a:pt x="96" y="29"/>
                      <a:pt x="96" y="28"/>
                      <a:pt x="96" y="27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5" y="24"/>
                      <a:pt x="95" y="23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0"/>
                      <a:pt x="93" y="19"/>
                      <a:pt x="93" y="18"/>
                    </a:cubicBezTo>
                    <a:cubicBezTo>
                      <a:pt x="91" y="15"/>
                      <a:pt x="91" y="15"/>
                      <a:pt x="91" y="15"/>
                    </a:cubicBezTo>
                    <a:lnTo>
                      <a:pt x="82" y="36"/>
                    </a:lnTo>
                    <a:close/>
                    <a:moveTo>
                      <a:pt x="83" y="14"/>
                    </a:moveTo>
                    <a:cubicBezTo>
                      <a:pt x="82" y="14"/>
                      <a:pt x="81" y="14"/>
                      <a:pt x="80" y="15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8" y="15"/>
                      <a:pt x="77" y="16"/>
                      <a:pt x="75" y="16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3" y="17"/>
                      <a:pt x="73" y="18"/>
                      <a:pt x="72" y="1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9"/>
                      <a:pt x="69" y="20"/>
                      <a:pt x="68" y="20"/>
                    </a:cubicBezTo>
                    <a:cubicBezTo>
                      <a:pt x="68" y="20"/>
                      <a:pt x="67" y="21"/>
                      <a:pt x="67" y="21"/>
                    </a:cubicBezTo>
                    <a:cubicBezTo>
                      <a:pt x="66" y="22"/>
                      <a:pt x="65" y="22"/>
                      <a:pt x="65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5" y="26"/>
                      <a:pt x="66" y="27"/>
                      <a:pt x="67" y="28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68" y="28"/>
                      <a:pt x="68" y="29"/>
                      <a:pt x="69" y="29"/>
                    </a:cubicBezTo>
                    <a:cubicBezTo>
                      <a:pt x="69" y="29"/>
                      <a:pt x="70" y="30"/>
                      <a:pt x="71" y="31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75" y="33"/>
                      <a:pt x="76" y="34"/>
                      <a:pt x="76" y="34"/>
                    </a:cubicBezTo>
                    <a:cubicBezTo>
                      <a:pt x="76" y="33"/>
                      <a:pt x="76" y="33"/>
                      <a:pt x="76" y="33"/>
                    </a:cubicBezTo>
                    <a:cubicBezTo>
                      <a:pt x="86" y="13"/>
                      <a:pt x="86" y="13"/>
                      <a:pt x="86" y="13"/>
                    </a:cubicBezTo>
                    <a:lnTo>
                      <a:pt x="83" y="14"/>
                    </a:lnTo>
                    <a:close/>
                    <a:moveTo>
                      <a:pt x="66" y="6"/>
                    </a:moveTo>
                    <a:cubicBezTo>
                      <a:pt x="61" y="6"/>
                      <a:pt x="56" y="7"/>
                      <a:pt x="52" y="8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2" y="9"/>
                      <a:pt x="52" y="10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2"/>
                      <a:pt x="54" y="13"/>
                      <a:pt x="54" y="14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5"/>
                      <a:pt x="56" y="16"/>
                      <a:pt x="56" y="16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7" y="18"/>
                      <a:pt x="58" y="18"/>
                      <a:pt x="58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62" y="17"/>
                      <a:pt x="64" y="16"/>
                      <a:pt x="64" y="16"/>
                    </a:cubicBezTo>
                    <a:cubicBezTo>
                      <a:pt x="65" y="15"/>
                      <a:pt x="66" y="14"/>
                      <a:pt x="66" y="14"/>
                    </a:cubicBezTo>
                    <a:cubicBezTo>
                      <a:pt x="67" y="14"/>
                      <a:pt x="68" y="13"/>
                      <a:pt x="69" y="13"/>
                    </a:cubicBezTo>
                    <a:cubicBezTo>
                      <a:pt x="69" y="13"/>
                      <a:pt x="70" y="12"/>
                      <a:pt x="71" y="12"/>
                    </a:cubicBezTo>
                    <a:cubicBezTo>
                      <a:pt x="71" y="12"/>
                      <a:pt x="73" y="11"/>
                      <a:pt x="73" y="11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5" y="10"/>
                      <a:pt x="75" y="10"/>
                      <a:pt x="76" y="1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8" y="9"/>
                      <a:pt x="78" y="9"/>
                      <a:pt x="79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5" y="7"/>
                      <a:pt x="70" y="6"/>
                      <a:pt x="66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6" name="文本框 29"/>
            <p:cNvSpPr txBox="1">
              <a:spLocks noChangeArrowheads="1"/>
            </p:cNvSpPr>
            <p:nvPr/>
          </p:nvSpPr>
          <p:spPr bwMode="auto">
            <a:xfrm>
              <a:off x="87622" y="241185"/>
              <a:ext cx="2083848" cy="1599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000" dirty="0" smtClean="0">
                  <a:solidFill>
                    <a:srgbClr val="7F7F7F"/>
                  </a:solidFill>
                </a:rPr>
                <a:t>采样算</a:t>
              </a:r>
              <a:endParaRPr lang="en-US" altLang="zh-CN" sz="4000" dirty="0" smtClean="0">
                <a:solidFill>
                  <a:srgbClr val="7F7F7F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000" dirty="0" smtClean="0">
                  <a:solidFill>
                    <a:srgbClr val="7F7F7F"/>
                  </a:solidFill>
                </a:rPr>
                <a:t>法评价</a:t>
              </a:r>
              <a:endParaRPr lang="zh-CN" altLang="en-US" sz="4000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70" name="组合 39"/>
          <p:cNvGrpSpPr>
            <a:grpSpLocks/>
          </p:cNvGrpSpPr>
          <p:nvPr/>
        </p:nvGrpSpPr>
        <p:grpSpPr bwMode="auto">
          <a:xfrm>
            <a:off x="8193088" y="2171700"/>
            <a:ext cx="3486150" cy="1701799"/>
            <a:chOff x="0" y="0"/>
            <a:chExt cx="4215758" cy="2057400"/>
          </a:xfrm>
        </p:grpSpPr>
        <p:grpSp>
          <p:nvGrpSpPr>
            <p:cNvPr id="71" name="组合 23"/>
            <p:cNvGrpSpPr>
              <a:grpSpLocks/>
            </p:cNvGrpSpPr>
            <p:nvPr/>
          </p:nvGrpSpPr>
          <p:grpSpPr bwMode="auto">
            <a:xfrm>
              <a:off x="0" y="0"/>
              <a:ext cx="4215758" cy="2057400"/>
              <a:chOff x="0" y="0"/>
              <a:chExt cx="4215757" cy="2057400"/>
            </a:xfrm>
          </p:grpSpPr>
          <p:sp>
            <p:nvSpPr>
              <p:cNvPr id="73" name="圆角矩形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15757" cy="2057400"/>
              </a:xfrm>
              <a:prstGeom prst="roundRect">
                <a:avLst>
                  <a:gd name="adj" fmla="val 4167"/>
                </a:avLst>
              </a:prstGeom>
              <a:solidFill>
                <a:srgbClr val="F2F2F2"/>
              </a:solidFill>
              <a:ln w="12700">
                <a:solidFill>
                  <a:srgbClr val="D9D9D9">
                    <a:alpha val="52156"/>
                  </a:srgbClr>
                </a:solidFill>
                <a:round/>
                <a:headEnd/>
                <a:tailEnd/>
              </a:ln>
              <a:effectLst>
                <a:outerShdw dist="12700" dir="5400000" algn="ctr" rotWithShape="0">
                  <a:srgbClr val="000000">
                    <a:alpha val="26999"/>
                  </a:srgbClr>
                </a:outerShdw>
              </a:effec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4" name="圆角矩形 16"/>
              <p:cNvSpPr>
                <a:spLocks noChangeArrowheads="1"/>
              </p:cNvSpPr>
              <p:nvPr/>
            </p:nvSpPr>
            <p:spPr bwMode="auto">
              <a:xfrm>
                <a:off x="2365526" y="217885"/>
                <a:ext cx="1621631" cy="1621631"/>
              </a:xfrm>
              <a:prstGeom prst="roundRect">
                <a:avLst>
                  <a:gd name="adj" fmla="val 4333"/>
                </a:avLst>
              </a:prstGeom>
              <a:solidFill>
                <a:srgbClr val="C63E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5" name="Freeform 5"/>
              <p:cNvSpPr>
                <a:spLocks noEditPoints="1"/>
              </p:cNvSpPr>
              <p:nvPr/>
            </p:nvSpPr>
            <p:spPr bwMode="auto">
              <a:xfrm>
                <a:off x="2734245" y="603750"/>
                <a:ext cx="884192" cy="849900"/>
              </a:xfrm>
              <a:custGeom>
                <a:avLst/>
                <a:gdLst>
                  <a:gd name="T0" fmla="*/ 710293 w 361"/>
                  <a:gd name="T1" fmla="*/ 849900 h 347"/>
                  <a:gd name="T2" fmla="*/ 438422 w 361"/>
                  <a:gd name="T3" fmla="*/ 698045 h 347"/>
                  <a:gd name="T4" fmla="*/ 159204 w 361"/>
                  <a:gd name="T5" fmla="*/ 845001 h 347"/>
                  <a:gd name="T6" fmla="*/ 217986 w 361"/>
                  <a:gd name="T7" fmla="*/ 538841 h 347"/>
                  <a:gd name="T8" fmla="*/ 0 w 361"/>
                  <a:gd name="T9" fmla="*/ 318406 h 347"/>
                  <a:gd name="T10" fmla="*/ 306161 w 361"/>
                  <a:gd name="T11" fmla="*/ 279218 h 347"/>
                  <a:gd name="T12" fmla="*/ 445770 w 361"/>
                  <a:gd name="T13" fmla="*/ 0 h 347"/>
                  <a:gd name="T14" fmla="*/ 578031 w 361"/>
                  <a:gd name="T15" fmla="*/ 279218 h 347"/>
                  <a:gd name="T16" fmla="*/ 884192 w 361"/>
                  <a:gd name="T17" fmla="*/ 325754 h 347"/>
                  <a:gd name="T18" fmla="*/ 663756 w 361"/>
                  <a:gd name="T19" fmla="*/ 538841 h 347"/>
                  <a:gd name="T20" fmla="*/ 710293 w 361"/>
                  <a:gd name="T21" fmla="*/ 849900 h 347"/>
                  <a:gd name="T22" fmla="*/ 438422 w 361"/>
                  <a:gd name="T23" fmla="*/ 644161 h 347"/>
                  <a:gd name="T24" fmla="*/ 644162 w 361"/>
                  <a:gd name="T25" fmla="*/ 751929 h 347"/>
                  <a:gd name="T26" fmla="*/ 604973 w 361"/>
                  <a:gd name="T27" fmla="*/ 526595 h 347"/>
                  <a:gd name="T28" fmla="*/ 776423 w 361"/>
                  <a:gd name="T29" fmla="*/ 360044 h 347"/>
                  <a:gd name="T30" fmla="*/ 543741 w 361"/>
                  <a:gd name="T31" fmla="*/ 325754 h 347"/>
                  <a:gd name="T32" fmla="*/ 445770 w 361"/>
                  <a:gd name="T33" fmla="*/ 112667 h 347"/>
                  <a:gd name="T34" fmla="*/ 338001 w 361"/>
                  <a:gd name="T35" fmla="*/ 325754 h 347"/>
                  <a:gd name="T36" fmla="*/ 105319 w 361"/>
                  <a:gd name="T37" fmla="*/ 352696 h 347"/>
                  <a:gd name="T38" fmla="*/ 271871 w 361"/>
                  <a:gd name="T39" fmla="*/ 519247 h 347"/>
                  <a:gd name="T40" fmla="*/ 232682 w 361"/>
                  <a:gd name="T41" fmla="*/ 751929 h 347"/>
                  <a:gd name="T42" fmla="*/ 438422 w 361"/>
                  <a:gd name="T43" fmla="*/ 644161 h 34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61" h="347">
                    <a:moveTo>
                      <a:pt x="290" y="347"/>
                    </a:moveTo>
                    <a:lnTo>
                      <a:pt x="179" y="285"/>
                    </a:lnTo>
                    <a:lnTo>
                      <a:pt x="65" y="345"/>
                    </a:lnTo>
                    <a:lnTo>
                      <a:pt x="89" y="220"/>
                    </a:lnTo>
                    <a:lnTo>
                      <a:pt x="0" y="130"/>
                    </a:lnTo>
                    <a:lnTo>
                      <a:pt x="125" y="114"/>
                    </a:lnTo>
                    <a:lnTo>
                      <a:pt x="182" y="0"/>
                    </a:lnTo>
                    <a:lnTo>
                      <a:pt x="236" y="114"/>
                    </a:lnTo>
                    <a:lnTo>
                      <a:pt x="361" y="133"/>
                    </a:lnTo>
                    <a:lnTo>
                      <a:pt x="271" y="220"/>
                    </a:lnTo>
                    <a:lnTo>
                      <a:pt x="290" y="347"/>
                    </a:lnTo>
                    <a:close/>
                    <a:moveTo>
                      <a:pt x="179" y="263"/>
                    </a:moveTo>
                    <a:lnTo>
                      <a:pt x="263" y="307"/>
                    </a:lnTo>
                    <a:lnTo>
                      <a:pt x="247" y="215"/>
                    </a:lnTo>
                    <a:lnTo>
                      <a:pt x="317" y="147"/>
                    </a:lnTo>
                    <a:lnTo>
                      <a:pt x="222" y="133"/>
                    </a:lnTo>
                    <a:lnTo>
                      <a:pt x="182" y="46"/>
                    </a:lnTo>
                    <a:lnTo>
                      <a:pt x="138" y="133"/>
                    </a:lnTo>
                    <a:lnTo>
                      <a:pt x="43" y="144"/>
                    </a:lnTo>
                    <a:lnTo>
                      <a:pt x="111" y="212"/>
                    </a:lnTo>
                    <a:lnTo>
                      <a:pt x="95" y="307"/>
                    </a:lnTo>
                    <a:lnTo>
                      <a:pt x="179" y="2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" name="文本框 32"/>
            <p:cNvSpPr txBox="1">
              <a:spLocks noChangeArrowheads="1"/>
            </p:cNvSpPr>
            <p:nvPr/>
          </p:nvSpPr>
          <p:spPr bwMode="auto">
            <a:xfrm>
              <a:off x="147142" y="619826"/>
              <a:ext cx="2127386" cy="855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000" dirty="0" smtClean="0">
                  <a:solidFill>
                    <a:srgbClr val="7F7F7F"/>
                  </a:solidFill>
                </a:rPr>
                <a:t>收敛性</a:t>
              </a:r>
              <a:endParaRPr lang="zh-CN" altLang="en-US" sz="4000" dirty="0">
                <a:solidFill>
                  <a:srgbClr val="7F7F7F"/>
                </a:solidFill>
              </a:endParaRPr>
            </a:p>
          </p:txBody>
        </p:sp>
      </p:grpSp>
      <p:sp>
        <p:nvSpPr>
          <p:cNvPr id="76" name="矩形 40"/>
          <p:cNvSpPr>
            <a:spLocks noChangeArrowheads="1"/>
          </p:cNvSpPr>
          <p:nvPr/>
        </p:nvSpPr>
        <p:spPr bwMode="auto">
          <a:xfrm>
            <a:off x="760413" y="4237038"/>
            <a:ext cx="310673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595959"/>
                </a:solidFill>
                <a:latin typeface="Calibri Light" panose="020F0302020204030204" pitchFamily="34" charset="0"/>
              </a:rPr>
              <a:t>对多类别的原始数据划分的合理性存在问题</a:t>
            </a:r>
            <a:endParaRPr lang="zh-CN" altLang="en-US" sz="1800" dirty="0">
              <a:solidFill>
                <a:srgbClr val="595959"/>
              </a:solidFill>
              <a:latin typeface="Calibri Light" panose="020F0302020204030204" pitchFamily="34" charset="0"/>
            </a:endParaRPr>
          </a:p>
        </p:txBody>
      </p:sp>
      <p:sp>
        <p:nvSpPr>
          <p:cNvPr id="77" name="矩形 41"/>
          <p:cNvSpPr>
            <a:spLocks noChangeArrowheads="1"/>
          </p:cNvSpPr>
          <p:nvPr/>
        </p:nvSpPr>
        <p:spPr bwMode="auto">
          <a:xfrm>
            <a:off x="4570413" y="4237038"/>
            <a:ext cx="3108325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595959"/>
                </a:solidFill>
                <a:latin typeface="Calibri Light" panose="020F0302020204030204" pitchFamily="34" charset="0"/>
              </a:rPr>
              <a:t>采样后的评价标准与原始数据不同</a:t>
            </a:r>
            <a:endParaRPr lang="zh-CN" altLang="en-US" sz="1800" dirty="0">
              <a:solidFill>
                <a:srgbClr val="595959"/>
              </a:solidFill>
              <a:latin typeface="Calibri Light" panose="020F0302020204030204" pitchFamily="34" charset="0"/>
            </a:endParaRPr>
          </a:p>
        </p:txBody>
      </p:sp>
      <p:sp>
        <p:nvSpPr>
          <p:cNvPr id="78" name="矩形 42"/>
          <p:cNvSpPr>
            <a:spLocks noChangeArrowheads="1"/>
          </p:cNvSpPr>
          <p:nvPr/>
        </p:nvSpPr>
        <p:spPr bwMode="auto">
          <a:xfrm>
            <a:off x="8382000" y="4237038"/>
            <a:ext cx="3108325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595959"/>
                </a:solidFill>
                <a:latin typeface="Calibri Light" panose="020F0302020204030204" pitchFamily="34" charset="0"/>
              </a:rPr>
              <a:t>多神经网络算法的收敛性问题值得深入研究</a:t>
            </a:r>
            <a:endParaRPr lang="zh-CN" altLang="en-US" sz="1800" dirty="0">
              <a:solidFill>
                <a:srgbClr val="595959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0.0043 -0.67593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33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1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5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utoUpdateAnimBg="0"/>
      <p:bldP spid="77" grpId="0" autoUpdateAnimBg="0"/>
      <p:bldP spid="7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1"/>
          <p:cNvSpPr txBox="1">
            <a:spLocks noChangeArrowheads="1"/>
          </p:cNvSpPr>
          <p:nvPr/>
        </p:nvSpPr>
        <p:spPr bwMode="auto">
          <a:xfrm>
            <a:off x="6276153" y="1682750"/>
            <a:ext cx="243528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800" dirty="0" smtClean="0">
                <a:solidFill>
                  <a:srgbClr val="C63E55"/>
                </a:solidFill>
              </a:rPr>
              <a:t>data</a:t>
            </a:r>
            <a:endParaRPr lang="zh-CN" altLang="en-US" sz="8800" dirty="0">
              <a:solidFill>
                <a:srgbClr val="C63E55"/>
              </a:solidFill>
            </a:endParaRPr>
          </a:p>
        </p:txBody>
      </p:sp>
      <p:grpSp>
        <p:nvGrpSpPr>
          <p:cNvPr id="3" name="组合 38"/>
          <p:cNvGrpSpPr>
            <a:grpSpLocks/>
          </p:cNvGrpSpPr>
          <p:nvPr/>
        </p:nvGrpSpPr>
        <p:grpSpPr bwMode="auto">
          <a:xfrm>
            <a:off x="6329363" y="2833688"/>
            <a:ext cx="2328862" cy="457200"/>
            <a:chOff x="0" y="0"/>
            <a:chExt cx="2328863" cy="456658"/>
          </a:xfrm>
        </p:grpSpPr>
        <p:sp>
          <p:nvSpPr>
            <p:cNvPr id="4" name="矩形 7"/>
            <p:cNvSpPr>
              <a:spLocks noChangeArrowheads="1"/>
            </p:cNvSpPr>
            <p:nvPr/>
          </p:nvSpPr>
          <p:spPr bwMode="auto">
            <a:xfrm>
              <a:off x="0" y="0"/>
              <a:ext cx="2328863" cy="456658"/>
            </a:xfrm>
            <a:prstGeom prst="rect">
              <a:avLst/>
            </a:prstGeom>
            <a:solidFill>
              <a:srgbClr val="C63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文本框 15"/>
            <p:cNvSpPr txBox="1">
              <a:spLocks noChangeArrowheads="1"/>
            </p:cNvSpPr>
            <p:nvPr/>
          </p:nvSpPr>
          <p:spPr bwMode="auto">
            <a:xfrm>
              <a:off x="495016" y="55929"/>
              <a:ext cx="1338829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chemeClr val="bg1"/>
                  </a:solidFill>
                </a:rPr>
                <a:t>数据重采样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43"/>
          <p:cNvGrpSpPr>
            <a:grpSpLocks/>
          </p:cNvGrpSpPr>
          <p:nvPr/>
        </p:nvGrpSpPr>
        <p:grpSpPr bwMode="auto">
          <a:xfrm>
            <a:off x="6329363" y="3284538"/>
            <a:ext cx="2328862" cy="2697162"/>
            <a:chOff x="0" y="0"/>
            <a:chExt cx="2328863" cy="2697524"/>
          </a:xfrm>
        </p:grpSpPr>
        <p:sp>
          <p:nvSpPr>
            <p:cNvPr id="7" name="矩形 23"/>
            <p:cNvSpPr>
              <a:spLocks noChangeArrowheads="1"/>
            </p:cNvSpPr>
            <p:nvPr/>
          </p:nvSpPr>
          <p:spPr bwMode="auto">
            <a:xfrm>
              <a:off x="0" y="0"/>
              <a:ext cx="2328863" cy="2651805"/>
            </a:xfrm>
            <a:prstGeom prst="rect">
              <a:avLst/>
            </a:prstGeom>
            <a:solidFill>
              <a:srgbClr val="D9D9D9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矩形 27"/>
            <p:cNvSpPr>
              <a:spLocks noChangeArrowheads="1"/>
            </p:cNvSpPr>
            <p:nvPr/>
          </p:nvSpPr>
          <p:spPr bwMode="auto">
            <a:xfrm>
              <a:off x="0" y="2651805"/>
              <a:ext cx="2328863" cy="45719"/>
            </a:xfrm>
            <a:prstGeom prst="rect">
              <a:avLst/>
            </a:prstGeom>
            <a:solidFill>
              <a:srgbClr val="C63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矩形 31"/>
            <p:cNvSpPr>
              <a:spLocks noChangeArrowheads="1"/>
            </p:cNvSpPr>
            <p:nvPr/>
          </p:nvSpPr>
          <p:spPr bwMode="auto">
            <a:xfrm>
              <a:off x="200108" y="627267"/>
              <a:ext cx="1954044" cy="1643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 smtClean="0">
                  <a:solidFill>
                    <a:srgbClr val="C63E55"/>
                  </a:solidFill>
                  <a:latin typeface="Calibri Light" panose="020F0302020204030204" pitchFamily="34" charset="0"/>
                </a:rPr>
                <a:t>分别对数据集进行过采样，欠采样以及混合采样方法并用常用的分类器进行分类，最后对分类结果进行评估 </a:t>
              </a:r>
              <a:endParaRPr lang="zh-CN" altLang="en-US" sz="1400" dirty="0">
                <a:solidFill>
                  <a:srgbClr val="C63E55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9008771" y="2091774"/>
            <a:ext cx="262764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dirty="0" smtClean="0">
                <a:solidFill>
                  <a:srgbClr val="34457A"/>
                </a:solidFill>
              </a:rPr>
              <a:t>algorithm</a:t>
            </a:r>
            <a:endParaRPr lang="zh-CN" altLang="en-US" sz="4400" dirty="0">
              <a:solidFill>
                <a:srgbClr val="34457A"/>
              </a:solidFill>
            </a:endParaRPr>
          </a:p>
        </p:txBody>
      </p:sp>
      <p:grpSp>
        <p:nvGrpSpPr>
          <p:cNvPr id="11" name="组合 37"/>
          <p:cNvGrpSpPr>
            <a:grpSpLocks/>
          </p:cNvGrpSpPr>
          <p:nvPr/>
        </p:nvGrpSpPr>
        <p:grpSpPr bwMode="auto">
          <a:xfrm>
            <a:off x="9159875" y="2833688"/>
            <a:ext cx="2328863" cy="457200"/>
            <a:chOff x="0" y="0"/>
            <a:chExt cx="2328863" cy="456658"/>
          </a:xfrm>
        </p:grpSpPr>
        <p:sp>
          <p:nvSpPr>
            <p:cNvPr id="12" name="矩形 8"/>
            <p:cNvSpPr>
              <a:spLocks noChangeArrowheads="1"/>
            </p:cNvSpPr>
            <p:nvPr/>
          </p:nvSpPr>
          <p:spPr bwMode="auto">
            <a:xfrm>
              <a:off x="0" y="0"/>
              <a:ext cx="2328863" cy="456658"/>
            </a:xfrm>
            <a:prstGeom prst="rect">
              <a:avLst/>
            </a:prstGeom>
            <a:solidFill>
              <a:srgbClr val="344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文本框 16"/>
            <p:cNvSpPr txBox="1">
              <a:spLocks noChangeArrowheads="1"/>
            </p:cNvSpPr>
            <p:nvPr/>
          </p:nvSpPr>
          <p:spPr bwMode="auto">
            <a:xfrm>
              <a:off x="379599" y="55929"/>
              <a:ext cx="1569661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solidFill>
                    <a:schemeClr val="bg1"/>
                  </a:solidFill>
                </a:rPr>
                <a:t>集成学习方法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44"/>
          <p:cNvGrpSpPr>
            <a:grpSpLocks/>
          </p:cNvGrpSpPr>
          <p:nvPr/>
        </p:nvGrpSpPr>
        <p:grpSpPr bwMode="auto">
          <a:xfrm>
            <a:off x="9159875" y="3284538"/>
            <a:ext cx="2328863" cy="2697162"/>
            <a:chOff x="0" y="0"/>
            <a:chExt cx="2328863" cy="2697524"/>
          </a:xfrm>
        </p:grpSpPr>
        <p:sp>
          <p:nvSpPr>
            <p:cNvPr id="15" name="矩形 24"/>
            <p:cNvSpPr>
              <a:spLocks noChangeArrowheads="1"/>
            </p:cNvSpPr>
            <p:nvPr/>
          </p:nvSpPr>
          <p:spPr bwMode="auto">
            <a:xfrm>
              <a:off x="0" y="0"/>
              <a:ext cx="2328863" cy="2651805"/>
            </a:xfrm>
            <a:prstGeom prst="rect">
              <a:avLst/>
            </a:prstGeom>
            <a:solidFill>
              <a:srgbClr val="D9D9D9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矩形 28"/>
            <p:cNvSpPr>
              <a:spLocks noChangeArrowheads="1"/>
            </p:cNvSpPr>
            <p:nvPr/>
          </p:nvSpPr>
          <p:spPr bwMode="auto">
            <a:xfrm>
              <a:off x="0" y="2651805"/>
              <a:ext cx="2328863" cy="45719"/>
            </a:xfrm>
            <a:prstGeom prst="rect">
              <a:avLst/>
            </a:prstGeom>
            <a:solidFill>
              <a:srgbClr val="344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矩形 32"/>
            <p:cNvSpPr>
              <a:spLocks noChangeArrowheads="1"/>
            </p:cNvSpPr>
            <p:nvPr/>
          </p:nvSpPr>
          <p:spPr bwMode="auto">
            <a:xfrm>
              <a:off x="189081" y="797613"/>
              <a:ext cx="1954044" cy="112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 smtClean="0">
                  <a:solidFill>
                    <a:srgbClr val="34457A"/>
                  </a:solidFill>
                  <a:latin typeface="Calibri Light" panose="020F0302020204030204" pitchFamily="34" charset="0"/>
                </a:rPr>
                <a:t>分别对</a:t>
              </a:r>
              <a:r>
                <a:rPr lang="en-US" altLang="zh-CN" sz="1400" dirty="0" err="1" smtClean="0">
                  <a:solidFill>
                    <a:srgbClr val="34457A"/>
                  </a:solidFill>
                  <a:latin typeface="Calibri Light" panose="020F0302020204030204" pitchFamily="34" charset="0"/>
                </a:rPr>
                <a:t>Adaboost</a:t>
              </a:r>
              <a:r>
                <a:rPr lang="zh-CN" altLang="en-US" sz="1400" dirty="0" smtClean="0">
                  <a:solidFill>
                    <a:srgbClr val="34457A"/>
                  </a:solidFill>
                  <a:latin typeface="Calibri Light" panose="020F0302020204030204" pitchFamily="34" charset="0"/>
                </a:rPr>
                <a:t>算法与多神经网络算法进行实验对比与分析，并对结果进行评估. </a:t>
              </a:r>
              <a:endParaRPr lang="zh-CN" altLang="en-US" sz="1400" dirty="0">
                <a:solidFill>
                  <a:srgbClr val="34457A"/>
                </a:solidFill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5684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350" y="-3913188"/>
            <a:ext cx="7308850" cy="746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7" name="组合 17"/>
          <p:cNvGrpSpPr>
            <a:grpSpLocks/>
          </p:cNvGrpSpPr>
          <p:nvPr/>
        </p:nvGrpSpPr>
        <p:grpSpPr bwMode="auto">
          <a:xfrm>
            <a:off x="5791200" y="2274888"/>
            <a:ext cx="5511800" cy="817036"/>
            <a:chOff x="0" y="0"/>
            <a:chExt cx="5511800" cy="817062"/>
          </a:xfrm>
        </p:grpSpPr>
        <p:grpSp>
          <p:nvGrpSpPr>
            <p:cNvPr id="23591" name="组合 18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2359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60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592" name="组合 19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2359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59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593" name="组合 20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23594" name="直接连接符 21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595" name="文本框 2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已完成的研究工作</a:t>
                </a:r>
              </a:p>
            </p:txBody>
          </p:sp>
          <p:sp>
            <p:nvSpPr>
              <p:cNvPr id="23596" name="文本框 23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Completed words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3558" name="组合 48"/>
          <p:cNvGrpSpPr>
            <a:grpSpLocks/>
          </p:cNvGrpSpPr>
          <p:nvPr/>
        </p:nvGrpSpPr>
        <p:grpSpPr bwMode="auto">
          <a:xfrm>
            <a:off x="5791200" y="5000531"/>
            <a:ext cx="5511800" cy="818307"/>
            <a:chOff x="0" y="0"/>
            <a:chExt cx="5511800" cy="817062"/>
          </a:xfrm>
        </p:grpSpPr>
        <p:grpSp>
          <p:nvGrpSpPr>
            <p:cNvPr id="23581" name="组合 49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2358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59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582" name="组合 50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2358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58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583" name="组合 51"/>
            <p:cNvGrpSpPr>
              <a:grpSpLocks/>
            </p:cNvGrpSpPr>
            <p:nvPr/>
          </p:nvGrpSpPr>
          <p:grpSpPr bwMode="auto">
            <a:xfrm>
              <a:off x="754742" y="0"/>
              <a:ext cx="4757058" cy="804883"/>
              <a:chOff x="0" y="0"/>
              <a:chExt cx="4757058" cy="804883"/>
            </a:xfrm>
          </p:grpSpPr>
          <p:cxnSp>
            <p:nvCxnSpPr>
              <p:cNvPr id="23584" name="直接连接符 52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585" name="文本框 5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存在的问题与困难</a:t>
                </a:r>
              </a:p>
            </p:txBody>
          </p:sp>
          <p:sp>
            <p:nvSpPr>
              <p:cNvPr id="23586" name="文本框 54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P</a:t>
                </a: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roblems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3559" name="组合 81"/>
          <p:cNvGrpSpPr>
            <a:grpSpLocks/>
          </p:cNvGrpSpPr>
          <p:nvPr/>
        </p:nvGrpSpPr>
        <p:grpSpPr bwMode="auto">
          <a:xfrm>
            <a:off x="5791200" y="923925"/>
            <a:ext cx="5511800" cy="817037"/>
            <a:chOff x="0" y="0"/>
            <a:chExt cx="5511800" cy="817062"/>
          </a:xfrm>
        </p:grpSpPr>
        <p:grpSp>
          <p:nvGrpSpPr>
            <p:cNvPr id="23571" name="组合 82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2357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58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572" name="组合 83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2357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57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573" name="组合 84"/>
            <p:cNvGrpSpPr>
              <a:grpSpLocks/>
            </p:cNvGrpSpPr>
            <p:nvPr/>
          </p:nvGrpSpPr>
          <p:grpSpPr bwMode="auto">
            <a:xfrm>
              <a:off x="754742" y="0"/>
              <a:ext cx="4757058" cy="805360"/>
              <a:chOff x="0" y="0"/>
              <a:chExt cx="4757058" cy="805360"/>
            </a:xfrm>
          </p:grpSpPr>
          <p:cxnSp>
            <p:nvCxnSpPr>
              <p:cNvPr id="23574" name="直接连接符 85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575" name="文本框 8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主要研究内容</a:t>
                </a:r>
              </a:p>
            </p:txBody>
          </p:sp>
          <p:sp>
            <p:nvSpPr>
              <p:cNvPr id="23576" name="文本框 87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Contents</a:t>
                </a:r>
              </a:p>
            </p:txBody>
          </p:sp>
        </p:grpSp>
      </p:grpSp>
      <p:grpSp>
        <p:nvGrpSpPr>
          <p:cNvPr id="23560" name="组合 61"/>
          <p:cNvGrpSpPr>
            <a:grpSpLocks/>
          </p:cNvGrpSpPr>
          <p:nvPr/>
        </p:nvGrpSpPr>
        <p:grpSpPr bwMode="auto">
          <a:xfrm>
            <a:off x="5735963" y="3671020"/>
            <a:ext cx="5511800" cy="817037"/>
            <a:chOff x="0" y="0"/>
            <a:chExt cx="5511800" cy="817062"/>
          </a:xfrm>
        </p:grpSpPr>
        <p:grpSp>
          <p:nvGrpSpPr>
            <p:cNvPr id="23561" name="组合 62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2356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57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562" name="组合 63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2356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56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563" name="组合 64"/>
            <p:cNvGrpSpPr>
              <a:grpSpLocks/>
            </p:cNvGrpSpPr>
            <p:nvPr/>
          </p:nvGrpSpPr>
          <p:grpSpPr bwMode="auto">
            <a:xfrm>
              <a:off x="754742" y="0"/>
              <a:ext cx="4757058" cy="805360"/>
              <a:chOff x="0" y="0"/>
              <a:chExt cx="4757058" cy="805360"/>
            </a:xfrm>
          </p:grpSpPr>
          <p:cxnSp>
            <p:nvCxnSpPr>
              <p:cNvPr id="23564" name="直接连接符 65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565" name="文本框 6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进度安排</a:t>
                </a:r>
              </a:p>
            </p:txBody>
          </p:sp>
          <p:sp>
            <p:nvSpPr>
              <p:cNvPr id="23566" name="文本框 67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 smtClean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Schedule</a:t>
                </a:r>
                <a:endParaRPr lang="zh-CN" altLang="en-US" sz="1400" dirty="0">
                  <a:solidFill>
                    <a:srgbClr val="7F7F7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49" name="组合 34"/>
          <p:cNvGrpSpPr>
            <a:grpSpLocks/>
          </p:cNvGrpSpPr>
          <p:nvPr/>
        </p:nvGrpSpPr>
        <p:grpSpPr bwMode="auto">
          <a:xfrm>
            <a:off x="5535785" y="1656906"/>
            <a:ext cx="2843333" cy="4530057"/>
            <a:chOff x="0" y="0"/>
            <a:chExt cx="3610989" cy="5753100"/>
          </a:xfrm>
        </p:grpSpPr>
        <p:pic>
          <p:nvPicPr>
            <p:cNvPr id="50" name="组合 1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2178" y="-188506"/>
              <a:ext cx="4125910" cy="6306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51"/>
            <p:cNvSpPr>
              <a:spLocks noEditPoints="1"/>
            </p:cNvSpPr>
            <p:nvPr/>
          </p:nvSpPr>
          <p:spPr bwMode="auto">
            <a:xfrm>
              <a:off x="1038933" y="265083"/>
              <a:ext cx="385562" cy="280776"/>
            </a:xfrm>
            <a:custGeom>
              <a:avLst/>
              <a:gdLst>
                <a:gd name="T0" fmla="*/ 57424 w 376"/>
                <a:gd name="T1" fmla="*/ 29717 h 274"/>
                <a:gd name="T2" fmla="*/ 326087 w 376"/>
                <a:gd name="T3" fmla="*/ 29717 h 274"/>
                <a:gd name="T4" fmla="*/ 326087 w 376"/>
                <a:gd name="T5" fmla="*/ 191624 h 274"/>
                <a:gd name="T6" fmla="*/ 57424 w 376"/>
                <a:gd name="T7" fmla="*/ 191624 h 274"/>
                <a:gd name="T8" fmla="*/ 57424 w 376"/>
                <a:gd name="T9" fmla="*/ 29717 h 274"/>
                <a:gd name="T10" fmla="*/ 88187 w 376"/>
                <a:gd name="T11" fmla="*/ 149611 h 274"/>
                <a:gd name="T12" fmla="*/ 88187 w 376"/>
                <a:gd name="T13" fmla="*/ 158833 h 274"/>
                <a:gd name="T14" fmla="*/ 262510 w 376"/>
                <a:gd name="T15" fmla="*/ 158833 h 274"/>
                <a:gd name="T16" fmla="*/ 262510 w 376"/>
                <a:gd name="T17" fmla="*/ 149611 h 274"/>
                <a:gd name="T18" fmla="*/ 88187 w 376"/>
                <a:gd name="T19" fmla="*/ 149611 h 274"/>
                <a:gd name="T20" fmla="*/ 88187 w 376"/>
                <a:gd name="T21" fmla="*/ 128091 h 274"/>
                <a:gd name="T22" fmla="*/ 88187 w 376"/>
                <a:gd name="T23" fmla="*/ 137314 h 274"/>
                <a:gd name="T24" fmla="*/ 262510 w 376"/>
                <a:gd name="T25" fmla="*/ 137314 h 274"/>
                <a:gd name="T26" fmla="*/ 262510 w 376"/>
                <a:gd name="T27" fmla="*/ 128091 h 274"/>
                <a:gd name="T28" fmla="*/ 88187 w 376"/>
                <a:gd name="T29" fmla="*/ 128091 h 274"/>
                <a:gd name="T30" fmla="*/ 88187 w 376"/>
                <a:gd name="T31" fmla="*/ 102473 h 274"/>
                <a:gd name="T32" fmla="*/ 88187 w 376"/>
                <a:gd name="T33" fmla="*/ 110671 h 274"/>
                <a:gd name="T34" fmla="*/ 311731 w 376"/>
                <a:gd name="T35" fmla="*/ 110671 h 274"/>
                <a:gd name="T36" fmla="*/ 311731 w 376"/>
                <a:gd name="T37" fmla="*/ 102473 h 274"/>
                <a:gd name="T38" fmla="*/ 88187 w 376"/>
                <a:gd name="T39" fmla="*/ 102473 h 274"/>
                <a:gd name="T40" fmla="*/ 88187 w 376"/>
                <a:gd name="T41" fmla="*/ 77879 h 274"/>
                <a:gd name="T42" fmla="*/ 88187 w 376"/>
                <a:gd name="T43" fmla="*/ 87102 h 274"/>
                <a:gd name="T44" fmla="*/ 311731 w 376"/>
                <a:gd name="T45" fmla="*/ 87102 h 274"/>
                <a:gd name="T46" fmla="*/ 311731 w 376"/>
                <a:gd name="T47" fmla="*/ 77879 h 274"/>
                <a:gd name="T48" fmla="*/ 88187 w 376"/>
                <a:gd name="T49" fmla="*/ 77879 h 274"/>
                <a:gd name="T50" fmla="*/ 88187 w 376"/>
                <a:gd name="T51" fmla="*/ 53286 h 274"/>
                <a:gd name="T52" fmla="*/ 88187 w 376"/>
                <a:gd name="T53" fmla="*/ 62509 h 274"/>
                <a:gd name="T54" fmla="*/ 311731 w 376"/>
                <a:gd name="T55" fmla="*/ 62509 h 274"/>
                <a:gd name="T56" fmla="*/ 311731 w 376"/>
                <a:gd name="T57" fmla="*/ 53286 h 274"/>
                <a:gd name="T58" fmla="*/ 88187 w 376"/>
                <a:gd name="T59" fmla="*/ 53286 h 274"/>
                <a:gd name="T60" fmla="*/ 171247 w 376"/>
                <a:gd name="T61" fmla="*/ 235688 h 274"/>
                <a:gd name="T62" fmla="*/ 212264 w 376"/>
                <a:gd name="T63" fmla="*/ 235688 h 274"/>
                <a:gd name="T64" fmla="*/ 226620 w 376"/>
                <a:gd name="T65" fmla="*/ 259257 h 274"/>
                <a:gd name="T66" fmla="*/ 158942 w 376"/>
                <a:gd name="T67" fmla="*/ 259257 h 274"/>
                <a:gd name="T68" fmla="*/ 171247 w 376"/>
                <a:gd name="T69" fmla="*/ 235688 h 274"/>
                <a:gd name="T70" fmla="*/ 58450 w 376"/>
                <a:gd name="T71" fmla="*/ 0 h 274"/>
                <a:gd name="T72" fmla="*/ 30763 w 376"/>
                <a:gd name="T73" fmla="*/ 27668 h 274"/>
                <a:gd name="T74" fmla="*/ 30763 w 376"/>
                <a:gd name="T75" fmla="*/ 187526 h 274"/>
                <a:gd name="T76" fmla="*/ 51272 w 376"/>
                <a:gd name="T77" fmla="*/ 215193 h 274"/>
                <a:gd name="T78" fmla="*/ 51272 w 376"/>
                <a:gd name="T79" fmla="*/ 215193 h 274"/>
                <a:gd name="T80" fmla="*/ 0 w 376"/>
                <a:gd name="T81" fmla="*/ 255158 h 274"/>
                <a:gd name="T82" fmla="*/ 0 w 376"/>
                <a:gd name="T83" fmla="*/ 280776 h 274"/>
                <a:gd name="T84" fmla="*/ 385562 w 376"/>
                <a:gd name="T85" fmla="*/ 280776 h 274"/>
                <a:gd name="T86" fmla="*/ 385562 w 376"/>
                <a:gd name="T87" fmla="*/ 255158 h 274"/>
                <a:gd name="T88" fmla="*/ 330189 w 376"/>
                <a:gd name="T89" fmla="*/ 215193 h 274"/>
                <a:gd name="T90" fmla="*/ 352748 w 376"/>
                <a:gd name="T91" fmla="*/ 187526 h 274"/>
                <a:gd name="T92" fmla="*/ 352748 w 376"/>
                <a:gd name="T93" fmla="*/ 27668 h 274"/>
                <a:gd name="T94" fmla="*/ 324036 w 376"/>
                <a:gd name="T95" fmla="*/ 0 h 274"/>
                <a:gd name="T96" fmla="*/ 58450 w 376"/>
                <a:gd name="T97" fmla="*/ 0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6" h="274">
                  <a:moveTo>
                    <a:pt x="56" y="29"/>
                  </a:moveTo>
                  <a:cubicBezTo>
                    <a:pt x="318" y="29"/>
                    <a:pt x="318" y="29"/>
                    <a:pt x="318" y="29"/>
                  </a:cubicBezTo>
                  <a:cubicBezTo>
                    <a:pt x="318" y="187"/>
                    <a:pt x="318" y="187"/>
                    <a:pt x="318" y="187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29"/>
                    <a:pt x="56" y="29"/>
                    <a:pt x="56" y="29"/>
                  </a:cubicBezTo>
                  <a:close/>
                  <a:moveTo>
                    <a:pt x="86" y="146"/>
                  </a:moveTo>
                  <a:cubicBezTo>
                    <a:pt x="86" y="155"/>
                    <a:pt x="86" y="155"/>
                    <a:pt x="86" y="155"/>
                  </a:cubicBezTo>
                  <a:cubicBezTo>
                    <a:pt x="256" y="155"/>
                    <a:pt x="256" y="155"/>
                    <a:pt x="256" y="155"/>
                  </a:cubicBezTo>
                  <a:cubicBezTo>
                    <a:pt x="256" y="146"/>
                    <a:pt x="256" y="146"/>
                    <a:pt x="256" y="146"/>
                  </a:cubicBezTo>
                  <a:cubicBezTo>
                    <a:pt x="86" y="146"/>
                    <a:pt x="86" y="146"/>
                    <a:pt x="86" y="146"/>
                  </a:cubicBezTo>
                  <a:close/>
                  <a:moveTo>
                    <a:pt x="86" y="125"/>
                  </a:moveTo>
                  <a:cubicBezTo>
                    <a:pt x="86" y="134"/>
                    <a:pt x="86" y="134"/>
                    <a:pt x="86" y="134"/>
                  </a:cubicBezTo>
                  <a:cubicBezTo>
                    <a:pt x="256" y="134"/>
                    <a:pt x="256" y="134"/>
                    <a:pt x="256" y="134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86" y="125"/>
                    <a:pt x="86" y="125"/>
                    <a:pt x="86" y="125"/>
                  </a:cubicBezTo>
                  <a:close/>
                  <a:moveTo>
                    <a:pt x="86" y="100"/>
                  </a:moveTo>
                  <a:cubicBezTo>
                    <a:pt x="86" y="108"/>
                    <a:pt x="86" y="108"/>
                    <a:pt x="86" y="108"/>
                  </a:cubicBezTo>
                  <a:cubicBezTo>
                    <a:pt x="304" y="108"/>
                    <a:pt x="304" y="108"/>
                    <a:pt x="304" y="108"/>
                  </a:cubicBezTo>
                  <a:cubicBezTo>
                    <a:pt x="304" y="100"/>
                    <a:pt x="304" y="100"/>
                    <a:pt x="304" y="100"/>
                  </a:cubicBezTo>
                  <a:cubicBezTo>
                    <a:pt x="86" y="100"/>
                    <a:pt x="86" y="100"/>
                    <a:pt x="86" y="100"/>
                  </a:cubicBezTo>
                  <a:close/>
                  <a:moveTo>
                    <a:pt x="86" y="76"/>
                  </a:moveTo>
                  <a:cubicBezTo>
                    <a:pt x="86" y="85"/>
                    <a:pt x="86" y="85"/>
                    <a:pt x="86" y="85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76"/>
                    <a:pt x="304" y="76"/>
                    <a:pt x="304" y="76"/>
                  </a:cubicBezTo>
                  <a:cubicBezTo>
                    <a:pt x="86" y="76"/>
                    <a:pt x="86" y="76"/>
                    <a:pt x="86" y="76"/>
                  </a:cubicBezTo>
                  <a:close/>
                  <a:moveTo>
                    <a:pt x="86" y="52"/>
                  </a:moveTo>
                  <a:cubicBezTo>
                    <a:pt x="86" y="61"/>
                    <a:pt x="86" y="61"/>
                    <a:pt x="86" y="61"/>
                  </a:cubicBezTo>
                  <a:cubicBezTo>
                    <a:pt x="304" y="61"/>
                    <a:pt x="304" y="61"/>
                    <a:pt x="304" y="61"/>
                  </a:cubicBezTo>
                  <a:cubicBezTo>
                    <a:pt x="304" y="52"/>
                    <a:pt x="304" y="52"/>
                    <a:pt x="304" y="52"/>
                  </a:cubicBezTo>
                  <a:cubicBezTo>
                    <a:pt x="86" y="52"/>
                    <a:pt x="86" y="52"/>
                    <a:pt x="86" y="52"/>
                  </a:cubicBezTo>
                  <a:close/>
                  <a:moveTo>
                    <a:pt x="167" y="230"/>
                  </a:moveTo>
                  <a:cubicBezTo>
                    <a:pt x="207" y="230"/>
                    <a:pt x="207" y="230"/>
                    <a:pt x="207" y="230"/>
                  </a:cubicBezTo>
                  <a:cubicBezTo>
                    <a:pt x="221" y="253"/>
                    <a:pt x="221" y="253"/>
                    <a:pt x="221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67" y="230"/>
                    <a:pt x="167" y="230"/>
                    <a:pt x="167" y="230"/>
                  </a:cubicBezTo>
                  <a:close/>
                  <a:moveTo>
                    <a:pt x="57" y="0"/>
                  </a:moveTo>
                  <a:cubicBezTo>
                    <a:pt x="42" y="0"/>
                    <a:pt x="30" y="12"/>
                    <a:pt x="30" y="27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96"/>
                    <a:pt x="38" y="207"/>
                    <a:pt x="50" y="210"/>
                  </a:cubicBezTo>
                  <a:cubicBezTo>
                    <a:pt x="50" y="210"/>
                    <a:pt x="50" y="210"/>
                    <a:pt x="50" y="210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376" y="274"/>
                    <a:pt x="376" y="274"/>
                    <a:pt x="376" y="274"/>
                  </a:cubicBezTo>
                  <a:cubicBezTo>
                    <a:pt x="376" y="249"/>
                    <a:pt x="376" y="249"/>
                    <a:pt x="376" y="249"/>
                  </a:cubicBezTo>
                  <a:cubicBezTo>
                    <a:pt x="322" y="210"/>
                    <a:pt x="322" y="210"/>
                    <a:pt x="322" y="210"/>
                  </a:cubicBezTo>
                  <a:cubicBezTo>
                    <a:pt x="335" y="208"/>
                    <a:pt x="344" y="196"/>
                    <a:pt x="344" y="183"/>
                  </a:cubicBezTo>
                  <a:cubicBezTo>
                    <a:pt x="344" y="27"/>
                    <a:pt x="344" y="27"/>
                    <a:pt x="344" y="27"/>
                  </a:cubicBezTo>
                  <a:cubicBezTo>
                    <a:pt x="344" y="12"/>
                    <a:pt x="332" y="0"/>
                    <a:pt x="316" y="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27"/>
            <p:cNvSpPr>
              <a:spLocks noEditPoints="1"/>
            </p:cNvSpPr>
            <p:nvPr/>
          </p:nvSpPr>
          <p:spPr bwMode="auto">
            <a:xfrm>
              <a:off x="515609" y="2668390"/>
              <a:ext cx="605968" cy="630532"/>
            </a:xfrm>
            <a:custGeom>
              <a:avLst/>
              <a:gdLst>
                <a:gd name="T0" fmla="*/ 522164 w 94"/>
                <a:gd name="T1" fmla="*/ 366738 h 98"/>
                <a:gd name="T2" fmla="*/ 522164 w 94"/>
                <a:gd name="T3" fmla="*/ 611230 h 98"/>
                <a:gd name="T4" fmla="*/ 522164 w 94"/>
                <a:gd name="T5" fmla="*/ 630532 h 98"/>
                <a:gd name="T6" fmla="*/ 502825 w 94"/>
                <a:gd name="T7" fmla="*/ 630532 h 98"/>
                <a:gd name="T8" fmla="*/ 431913 w 94"/>
                <a:gd name="T9" fmla="*/ 630532 h 98"/>
                <a:gd name="T10" fmla="*/ 431913 w 94"/>
                <a:gd name="T11" fmla="*/ 437512 h 98"/>
                <a:gd name="T12" fmla="*/ 399681 w 94"/>
                <a:gd name="T13" fmla="*/ 411776 h 98"/>
                <a:gd name="T14" fmla="*/ 315877 w 94"/>
                <a:gd name="T15" fmla="*/ 411776 h 98"/>
                <a:gd name="T16" fmla="*/ 290091 w 94"/>
                <a:gd name="T17" fmla="*/ 437512 h 98"/>
                <a:gd name="T18" fmla="*/ 290091 w 94"/>
                <a:gd name="T19" fmla="*/ 630532 h 98"/>
                <a:gd name="T20" fmla="*/ 96697 w 94"/>
                <a:gd name="T21" fmla="*/ 630532 h 98"/>
                <a:gd name="T22" fmla="*/ 77358 w 94"/>
                <a:gd name="T23" fmla="*/ 630532 h 98"/>
                <a:gd name="T24" fmla="*/ 77358 w 94"/>
                <a:gd name="T25" fmla="*/ 611230 h 98"/>
                <a:gd name="T26" fmla="*/ 77358 w 94"/>
                <a:gd name="T27" fmla="*/ 366738 h 98"/>
                <a:gd name="T28" fmla="*/ 19339 w 94"/>
                <a:gd name="T29" fmla="*/ 366738 h 98"/>
                <a:gd name="T30" fmla="*/ 0 w 94"/>
                <a:gd name="T31" fmla="*/ 321700 h 98"/>
                <a:gd name="T32" fmla="*/ 283645 w 94"/>
                <a:gd name="T33" fmla="*/ 19302 h 98"/>
                <a:gd name="T34" fmla="*/ 302984 w 94"/>
                <a:gd name="T35" fmla="*/ 0 h 98"/>
                <a:gd name="T36" fmla="*/ 322323 w 94"/>
                <a:gd name="T37" fmla="*/ 19302 h 98"/>
                <a:gd name="T38" fmla="*/ 605968 w 94"/>
                <a:gd name="T39" fmla="*/ 321700 h 98"/>
                <a:gd name="T40" fmla="*/ 580182 w 94"/>
                <a:gd name="T41" fmla="*/ 366738 h 98"/>
                <a:gd name="T42" fmla="*/ 522164 w 94"/>
                <a:gd name="T43" fmla="*/ 366738 h 98"/>
                <a:gd name="T44" fmla="*/ 477039 w 94"/>
                <a:gd name="T45" fmla="*/ 51472 h 98"/>
                <a:gd name="T46" fmla="*/ 496378 w 94"/>
                <a:gd name="T47" fmla="*/ 51472 h 98"/>
                <a:gd name="T48" fmla="*/ 496378 w 94"/>
                <a:gd name="T49" fmla="*/ 12868 h 98"/>
                <a:gd name="T50" fmla="*/ 393235 w 94"/>
                <a:gd name="T51" fmla="*/ 12868 h 98"/>
                <a:gd name="T52" fmla="*/ 393235 w 94"/>
                <a:gd name="T53" fmla="*/ 51472 h 98"/>
                <a:gd name="T54" fmla="*/ 412574 w 94"/>
                <a:gd name="T55" fmla="*/ 51472 h 98"/>
                <a:gd name="T56" fmla="*/ 412574 w 94"/>
                <a:gd name="T57" fmla="*/ 83642 h 98"/>
                <a:gd name="T58" fmla="*/ 477039 w 94"/>
                <a:gd name="T59" fmla="*/ 160850 h 98"/>
                <a:gd name="T60" fmla="*/ 477039 w 94"/>
                <a:gd name="T61" fmla="*/ 51472 h 9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94" h="98">
                  <a:moveTo>
                    <a:pt x="81" y="57"/>
                  </a:moveTo>
                  <a:cubicBezTo>
                    <a:pt x="81" y="95"/>
                    <a:pt x="81" y="95"/>
                    <a:pt x="81" y="95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67" y="98"/>
                    <a:pt x="67" y="98"/>
                    <a:pt x="67" y="98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7" y="66"/>
                    <a:pt x="65" y="64"/>
                    <a:pt x="62" y="64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4"/>
                    <a:pt x="45" y="66"/>
                    <a:pt x="45" y="6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81" y="57"/>
                    <a:pt x="81" y="57"/>
                    <a:pt x="81" y="57"/>
                  </a:cubicBezTo>
                  <a:close/>
                  <a:moveTo>
                    <a:pt x="74" y="8"/>
                  </a:moveTo>
                  <a:cubicBezTo>
                    <a:pt x="77" y="8"/>
                    <a:pt x="77" y="8"/>
                    <a:pt x="77" y="8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74" y="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6"/>
            <p:cNvSpPr>
              <a:spLocks noEditPoints="1"/>
            </p:cNvSpPr>
            <p:nvPr/>
          </p:nvSpPr>
          <p:spPr bwMode="auto">
            <a:xfrm>
              <a:off x="2010452" y="1208739"/>
              <a:ext cx="630538" cy="633264"/>
            </a:xfrm>
            <a:custGeom>
              <a:avLst/>
              <a:gdLst>
                <a:gd name="T0" fmla="*/ 315269 w 98"/>
                <a:gd name="T1" fmla="*/ 0 h 98"/>
                <a:gd name="T2" fmla="*/ 534027 w 98"/>
                <a:gd name="T3" fmla="*/ 96928 h 98"/>
                <a:gd name="T4" fmla="*/ 630538 w 98"/>
                <a:gd name="T5" fmla="*/ 316632 h 98"/>
                <a:gd name="T6" fmla="*/ 534027 w 98"/>
                <a:gd name="T7" fmla="*/ 536336 h 98"/>
                <a:gd name="T8" fmla="*/ 315269 w 98"/>
                <a:gd name="T9" fmla="*/ 633264 h 98"/>
                <a:gd name="T10" fmla="*/ 96511 w 98"/>
                <a:gd name="T11" fmla="*/ 536336 h 98"/>
                <a:gd name="T12" fmla="*/ 0 w 98"/>
                <a:gd name="T13" fmla="*/ 316632 h 98"/>
                <a:gd name="T14" fmla="*/ 96511 w 98"/>
                <a:gd name="T15" fmla="*/ 96928 h 98"/>
                <a:gd name="T16" fmla="*/ 315269 w 98"/>
                <a:gd name="T17" fmla="*/ 0 h 98"/>
                <a:gd name="T18" fmla="*/ 353873 w 98"/>
                <a:gd name="T19" fmla="*/ 303708 h 98"/>
                <a:gd name="T20" fmla="*/ 347439 w 98"/>
                <a:gd name="T21" fmla="*/ 290784 h 98"/>
                <a:gd name="T22" fmla="*/ 443950 w 98"/>
                <a:gd name="T23" fmla="*/ 155085 h 98"/>
                <a:gd name="T24" fmla="*/ 418214 w 98"/>
                <a:gd name="T25" fmla="*/ 142161 h 98"/>
                <a:gd name="T26" fmla="*/ 321703 w 98"/>
                <a:gd name="T27" fmla="*/ 277861 h 98"/>
                <a:gd name="T28" fmla="*/ 295967 w 98"/>
                <a:gd name="T29" fmla="*/ 284323 h 98"/>
                <a:gd name="T30" fmla="*/ 270231 w 98"/>
                <a:gd name="T31" fmla="*/ 342480 h 98"/>
                <a:gd name="T32" fmla="*/ 328137 w 98"/>
                <a:gd name="T33" fmla="*/ 368327 h 98"/>
                <a:gd name="T34" fmla="*/ 341005 w 98"/>
                <a:gd name="T35" fmla="*/ 361865 h 98"/>
                <a:gd name="T36" fmla="*/ 450384 w 98"/>
                <a:gd name="T37" fmla="*/ 394175 h 98"/>
                <a:gd name="T38" fmla="*/ 456818 w 98"/>
                <a:gd name="T39" fmla="*/ 368327 h 98"/>
                <a:gd name="T40" fmla="*/ 360307 w 98"/>
                <a:gd name="T41" fmla="*/ 323094 h 98"/>
                <a:gd name="T42" fmla="*/ 353873 w 98"/>
                <a:gd name="T43" fmla="*/ 303708 h 98"/>
                <a:gd name="T44" fmla="*/ 476121 w 98"/>
                <a:gd name="T45" fmla="*/ 155085 h 98"/>
                <a:gd name="T46" fmla="*/ 315269 w 98"/>
                <a:gd name="T47" fmla="*/ 90466 h 98"/>
                <a:gd name="T48" fmla="*/ 154417 w 98"/>
                <a:gd name="T49" fmla="*/ 155085 h 98"/>
                <a:gd name="T50" fmla="*/ 83643 w 98"/>
                <a:gd name="T51" fmla="*/ 316632 h 98"/>
                <a:gd name="T52" fmla="*/ 154417 w 98"/>
                <a:gd name="T53" fmla="*/ 478179 h 98"/>
                <a:gd name="T54" fmla="*/ 315269 w 98"/>
                <a:gd name="T55" fmla="*/ 549260 h 98"/>
                <a:gd name="T56" fmla="*/ 476121 w 98"/>
                <a:gd name="T57" fmla="*/ 478179 h 98"/>
                <a:gd name="T58" fmla="*/ 540461 w 98"/>
                <a:gd name="T59" fmla="*/ 316632 h 98"/>
                <a:gd name="T60" fmla="*/ 476121 w 98"/>
                <a:gd name="T61" fmla="*/ 155085 h 9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98" h="98">
                  <a:moveTo>
                    <a:pt x="49" y="0"/>
                  </a:moveTo>
                  <a:cubicBezTo>
                    <a:pt x="62" y="0"/>
                    <a:pt x="75" y="6"/>
                    <a:pt x="83" y="15"/>
                  </a:cubicBezTo>
                  <a:cubicBezTo>
                    <a:pt x="92" y="23"/>
                    <a:pt x="98" y="36"/>
                    <a:pt x="98" y="49"/>
                  </a:cubicBezTo>
                  <a:cubicBezTo>
                    <a:pt x="98" y="62"/>
                    <a:pt x="92" y="75"/>
                    <a:pt x="83" y="83"/>
                  </a:cubicBezTo>
                  <a:cubicBezTo>
                    <a:pt x="75" y="92"/>
                    <a:pt x="62" y="98"/>
                    <a:pt x="49" y="98"/>
                  </a:cubicBezTo>
                  <a:cubicBezTo>
                    <a:pt x="36" y="98"/>
                    <a:pt x="23" y="92"/>
                    <a:pt x="15" y="83"/>
                  </a:cubicBezTo>
                  <a:cubicBezTo>
                    <a:pt x="6" y="75"/>
                    <a:pt x="0" y="62"/>
                    <a:pt x="0" y="49"/>
                  </a:cubicBezTo>
                  <a:cubicBezTo>
                    <a:pt x="0" y="36"/>
                    <a:pt x="6" y="23"/>
                    <a:pt x="15" y="15"/>
                  </a:cubicBezTo>
                  <a:cubicBezTo>
                    <a:pt x="23" y="6"/>
                    <a:pt x="36" y="0"/>
                    <a:pt x="49" y="0"/>
                  </a:cubicBezTo>
                  <a:close/>
                  <a:moveTo>
                    <a:pt x="55" y="47"/>
                  </a:moveTo>
                  <a:cubicBezTo>
                    <a:pt x="55" y="46"/>
                    <a:pt x="54" y="46"/>
                    <a:pt x="54" y="45"/>
                  </a:cubicBezTo>
                  <a:cubicBezTo>
                    <a:pt x="59" y="39"/>
                    <a:pt x="64" y="32"/>
                    <a:pt x="69" y="24"/>
                  </a:cubicBezTo>
                  <a:cubicBezTo>
                    <a:pt x="68" y="23"/>
                    <a:pt x="67" y="22"/>
                    <a:pt x="65" y="22"/>
                  </a:cubicBezTo>
                  <a:cubicBezTo>
                    <a:pt x="59" y="28"/>
                    <a:pt x="54" y="35"/>
                    <a:pt x="50" y="43"/>
                  </a:cubicBezTo>
                  <a:cubicBezTo>
                    <a:pt x="49" y="43"/>
                    <a:pt x="47" y="43"/>
                    <a:pt x="46" y="44"/>
                  </a:cubicBezTo>
                  <a:cubicBezTo>
                    <a:pt x="42" y="45"/>
                    <a:pt x="41" y="49"/>
                    <a:pt x="42" y="53"/>
                  </a:cubicBezTo>
                  <a:cubicBezTo>
                    <a:pt x="44" y="56"/>
                    <a:pt x="48" y="58"/>
                    <a:pt x="51" y="57"/>
                  </a:cubicBezTo>
                  <a:cubicBezTo>
                    <a:pt x="52" y="56"/>
                    <a:pt x="52" y="56"/>
                    <a:pt x="53" y="56"/>
                  </a:cubicBezTo>
                  <a:cubicBezTo>
                    <a:pt x="58" y="58"/>
                    <a:pt x="64" y="60"/>
                    <a:pt x="70" y="61"/>
                  </a:cubicBezTo>
                  <a:cubicBezTo>
                    <a:pt x="70" y="60"/>
                    <a:pt x="71" y="58"/>
                    <a:pt x="71" y="57"/>
                  </a:cubicBezTo>
                  <a:cubicBezTo>
                    <a:pt x="66" y="54"/>
                    <a:pt x="61" y="52"/>
                    <a:pt x="56" y="50"/>
                  </a:cubicBezTo>
                  <a:cubicBezTo>
                    <a:pt x="56" y="49"/>
                    <a:pt x="56" y="48"/>
                    <a:pt x="55" y="47"/>
                  </a:cubicBezTo>
                  <a:close/>
                  <a:moveTo>
                    <a:pt x="74" y="24"/>
                  </a:moveTo>
                  <a:cubicBezTo>
                    <a:pt x="68" y="18"/>
                    <a:pt x="59" y="14"/>
                    <a:pt x="49" y="14"/>
                  </a:cubicBezTo>
                  <a:cubicBezTo>
                    <a:pt x="39" y="14"/>
                    <a:pt x="30" y="18"/>
                    <a:pt x="24" y="24"/>
                  </a:cubicBezTo>
                  <a:cubicBezTo>
                    <a:pt x="17" y="30"/>
                    <a:pt x="13" y="39"/>
                    <a:pt x="13" y="49"/>
                  </a:cubicBezTo>
                  <a:cubicBezTo>
                    <a:pt x="13" y="59"/>
                    <a:pt x="17" y="68"/>
                    <a:pt x="24" y="74"/>
                  </a:cubicBezTo>
                  <a:cubicBezTo>
                    <a:pt x="30" y="81"/>
                    <a:pt x="39" y="85"/>
                    <a:pt x="49" y="85"/>
                  </a:cubicBezTo>
                  <a:cubicBezTo>
                    <a:pt x="59" y="85"/>
                    <a:pt x="68" y="81"/>
                    <a:pt x="74" y="74"/>
                  </a:cubicBezTo>
                  <a:cubicBezTo>
                    <a:pt x="80" y="68"/>
                    <a:pt x="84" y="59"/>
                    <a:pt x="84" y="49"/>
                  </a:cubicBezTo>
                  <a:cubicBezTo>
                    <a:pt x="84" y="39"/>
                    <a:pt x="80" y="30"/>
                    <a:pt x="74" y="2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04"/>
            <p:cNvSpPr>
              <a:spLocks noEditPoints="1"/>
            </p:cNvSpPr>
            <p:nvPr/>
          </p:nvSpPr>
          <p:spPr bwMode="auto">
            <a:xfrm>
              <a:off x="1980887" y="4093457"/>
              <a:ext cx="429554" cy="519240"/>
            </a:xfrm>
            <a:custGeom>
              <a:avLst/>
              <a:gdLst>
                <a:gd name="T0" fmla="*/ 0 w 77"/>
                <a:gd name="T1" fmla="*/ 474574 h 93"/>
                <a:gd name="T2" fmla="*/ 167359 w 77"/>
                <a:gd name="T3" fmla="*/ 111665 h 93"/>
                <a:gd name="T4" fmla="*/ 211988 w 77"/>
                <a:gd name="T5" fmla="*/ 145164 h 93"/>
                <a:gd name="T6" fmla="*/ 217566 w 77"/>
                <a:gd name="T7" fmla="*/ 150747 h 93"/>
                <a:gd name="T8" fmla="*/ 217566 w 77"/>
                <a:gd name="T9" fmla="*/ 150747 h 93"/>
                <a:gd name="T10" fmla="*/ 223145 w 77"/>
                <a:gd name="T11" fmla="*/ 150747 h 93"/>
                <a:gd name="T12" fmla="*/ 223145 w 77"/>
                <a:gd name="T13" fmla="*/ 156330 h 93"/>
                <a:gd name="T14" fmla="*/ 223145 w 77"/>
                <a:gd name="T15" fmla="*/ 156330 h 93"/>
                <a:gd name="T16" fmla="*/ 228724 w 77"/>
                <a:gd name="T17" fmla="*/ 156330 h 93"/>
                <a:gd name="T18" fmla="*/ 228724 w 77"/>
                <a:gd name="T19" fmla="*/ 161914 h 93"/>
                <a:gd name="T20" fmla="*/ 234302 w 77"/>
                <a:gd name="T21" fmla="*/ 161914 h 93"/>
                <a:gd name="T22" fmla="*/ 234302 w 77"/>
                <a:gd name="T23" fmla="*/ 161914 h 93"/>
                <a:gd name="T24" fmla="*/ 239881 w 77"/>
                <a:gd name="T25" fmla="*/ 161914 h 93"/>
                <a:gd name="T26" fmla="*/ 239881 w 77"/>
                <a:gd name="T27" fmla="*/ 167497 h 93"/>
                <a:gd name="T28" fmla="*/ 239881 w 77"/>
                <a:gd name="T29" fmla="*/ 167497 h 93"/>
                <a:gd name="T30" fmla="*/ 267774 w 77"/>
                <a:gd name="T31" fmla="*/ 184246 h 93"/>
                <a:gd name="T32" fmla="*/ 267774 w 77"/>
                <a:gd name="T33" fmla="*/ 184246 h 93"/>
                <a:gd name="T34" fmla="*/ 273353 w 77"/>
                <a:gd name="T35" fmla="*/ 189830 h 93"/>
                <a:gd name="T36" fmla="*/ 273353 w 77"/>
                <a:gd name="T37" fmla="*/ 189830 h 93"/>
                <a:gd name="T38" fmla="*/ 278931 w 77"/>
                <a:gd name="T39" fmla="*/ 189830 h 93"/>
                <a:gd name="T40" fmla="*/ 278931 w 77"/>
                <a:gd name="T41" fmla="*/ 195413 h 93"/>
                <a:gd name="T42" fmla="*/ 278931 w 77"/>
                <a:gd name="T43" fmla="*/ 195413 h 93"/>
                <a:gd name="T44" fmla="*/ 284510 w 77"/>
                <a:gd name="T45" fmla="*/ 195413 h 93"/>
                <a:gd name="T46" fmla="*/ 284510 w 77"/>
                <a:gd name="T47" fmla="*/ 200996 h 93"/>
                <a:gd name="T48" fmla="*/ 290088 w 77"/>
                <a:gd name="T49" fmla="*/ 200996 h 93"/>
                <a:gd name="T50" fmla="*/ 290088 w 77"/>
                <a:gd name="T51" fmla="*/ 200996 h 93"/>
                <a:gd name="T52" fmla="*/ 295667 w 77"/>
                <a:gd name="T53" fmla="*/ 206579 h 93"/>
                <a:gd name="T54" fmla="*/ 295667 w 77"/>
                <a:gd name="T55" fmla="*/ 206579 h 93"/>
                <a:gd name="T56" fmla="*/ 267774 w 77"/>
                <a:gd name="T57" fmla="*/ 441075 h 93"/>
                <a:gd name="T58" fmla="*/ 39050 w 77"/>
                <a:gd name="T59" fmla="*/ 508074 h 93"/>
                <a:gd name="T60" fmla="*/ 195252 w 77"/>
                <a:gd name="T61" fmla="*/ 357326 h 93"/>
                <a:gd name="T62" fmla="*/ 105994 w 77"/>
                <a:gd name="T63" fmla="*/ 295911 h 93"/>
                <a:gd name="T64" fmla="*/ 16736 w 77"/>
                <a:gd name="T65" fmla="*/ 491324 h 93"/>
                <a:gd name="T66" fmla="*/ 407240 w 77"/>
                <a:gd name="T67" fmla="*/ 519240 h 93"/>
                <a:gd name="T68" fmla="*/ 301246 w 77"/>
                <a:gd name="T69" fmla="*/ 463408 h 93"/>
                <a:gd name="T70" fmla="*/ 384925 w 77"/>
                <a:gd name="T71" fmla="*/ 234495 h 93"/>
                <a:gd name="T72" fmla="*/ 189673 w 77"/>
                <a:gd name="T73" fmla="*/ 0 h 93"/>
                <a:gd name="T74" fmla="*/ 384925 w 77"/>
                <a:gd name="T75" fmla="*/ 234495 h 9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76"/>
            <p:cNvSpPr>
              <a:spLocks noEditPoints="1"/>
            </p:cNvSpPr>
            <p:nvPr/>
          </p:nvSpPr>
          <p:spPr bwMode="auto">
            <a:xfrm>
              <a:off x="2947539" y="5162549"/>
              <a:ext cx="479485" cy="375125"/>
            </a:xfrm>
            <a:custGeom>
              <a:avLst/>
              <a:gdLst>
                <a:gd name="T0" fmla="*/ 479485 w 72"/>
                <a:gd name="T1" fmla="*/ 234453 h 56"/>
                <a:gd name="T2" fmla="*/ 206445 w 72"/>
                <a:gd name="T3" fmla="*/ 288042 h 56"/>
                <a:gd name="T4" fmla="*/ 206445 w 72"/>
                <a:gd name="T5" fmla="*/ 355029 h 56"/>
                <a:gd name="T6" fmla="*/ 472825 w 72"/>
                <a:gd name="T7" fmla="*/ 294741 h 56"/>
                <a:gd name="T8" fmla="*/ 479485 w 72"/>
                <a:gd name="T9" fmla="*/ 314837 h 56"/>
                <a:gd name="T10" fmla="*/ 199785 w 72"/>
                <a:gd name="T11" fmla="*/ 375125 h 56"/>
                <a:gd name="T12" fmla="*/ 193126 w 72"/>
                <a:gd name="T13" fmla="*/ 375125 h 56"/>
                <a:gd name="T14" fmla="*/ 13319 w 72"/>
                <a:gd name="T15" fmla="*/ 261248 h 56"/>
                <a:gd name="T16" fmla="*/ 13319 w 72"/>
                <a:gd name="T17" fmla="*/ 194261 h 56"/>
                <a:gd name="T18" fmla="*/ 33298 w 72"/>
                <a:gd name="T19" fmla="*/ 187563 h 56"/>
                <a:gd name="T20" fmla="*/ 33298 w 72"/>
                <a:gd name="T21" fmla="*/ 194261 h 56"/>
                <a:gd name="T22" fmla="*/ 266381 w 72"/>
                <a:gd name="T23" fmla="*/ 247850 h 56"/>
                <a:gd name="T24" fmla="*/ 266381 w 72"/>
                <a:gd name="T25" fmla="*/ 221056 h 56"/>
                <a:gd name="T26" fmla="*/ 266381 w 72"/>
                <a:gd name="T27" fmla="*/ 194261 h 56"/>
                <a:gd name="T28" fmla="*/ 33298 w 72"/>
                <a:gd name="T29" fmla="*/ 147371 h 56"/>
                <a:gd name="T30" fmla="*/ 33298 w 72"/>
                <a:gd name="T31" fmla="*/ 127275 h 56"/>
                <a:gd name="T32" fmla="*/ 33298 w 72"/>
                <a:gd name="T33" fmla="*/ 127275 h 56"/>
                <a:gd name="T34" fmla="*/ 33298 w 72"/>
                <a:gd name="T35" fmla="*/ 127275 h 56"/>
                <a:gd name="T36" fmla="*/ 33298 w 72"/>
                <a:gd name="T37" fmla="*/ 127275 h 56"/>
                <a:gd name="T38" fmla="*/ 46617 w 72"/>
                <a:gd name="T39" fmla="*/ 120576 h 56"/>
                <a:gd name="T40" fmla="*/ 46617 w 72"/>
                <a:gd name="T41" fmla="*/ 107179 h 56"/>
                <a:gd name="T42" fmla="*/ 266381 w 72"/>
                <a:gd name="T43" fmla="*/ 160768 h 56"/>
                <a:gd name="T44" fmla="*/ 266381 w 72"/>
                <a:gd name="T45" fmla="*/ 140672 h 56"/>
                <a:gd name="T46" fmla="*/ 266381 w 72"/>
                <a:gd name="T47" fmla="*/ 113877 h 56"/>
                <a:gd name="T48" fmla="*/ 46617 w 72"/>
                <a:gd name="T49" fmla="*/ 60288 h 56"/>
                <a:gd name="T50" fmla="*/ 46617 w 72"/>
                <a:gd name="T51" fmla="*/ 40192 h 56"/>
                <a:gd name="T52" fmla="*/ 219764 w 72"/>
                <a:gd name="T53" fmla="*/ 0 h 56"/>
                <a:gd name="T54" fmla="*/ 419549 w 72"/>
                <a:gd name="T55" fmla="*/ 40192 h 56"/>
                <a:gd name="T56" fmla="*/ 419549 w 72"/>
                <a:gd name="T57" fmla="*/ 93781 h 56"/>
                <a:gd name="T58" fmla="*/ 399571 w 72"/>
                <a:gd name="T59" fmla="*/ 100480 h 56"/>
                <a:gd name="T60" fmla="*/ 426209 w 72"/>
                <a:gd name="T61" fmla="*/ 107179 h 56"/>
                <a:gd name="T62" fmla="*/ 426209 w 72"/>
                <a:gd name="T63" fmla="*/ 167467 h 56"/>
                <a:gd name="T64" fmla="*/ 386252 w 72"/>
                <a:gd name="T65" fmla="*/ 194261 h 56"/>
                <a:gd name="T66" fmla="*/ 479485 w 72"/>
                <a:gd name="T67" fmla="*/ 221056 h 56"/>
                <a:gd name="T68" fmla="*/ 479485 w 72"/>
                <a:gd name="T69" fmla="*/ 234453 h 56"/>
                <a:gd name="T70" fmla="*/ 219764 w 72"/>
                <a:gd name="T71" fmla="*/ 334933 h 56"/>
                <a:gd name="T72" fmla="*/ 219764 w 72"/>
                <a:gd name="T73" fmla="*/ 334933 h 56"/>
                <a:gd name="T74" fmla="*/ 466166 w 72"/>
                <a:gd name="T75" fmla="*/ 288042 h 56"/>
                <a:gd name="T76" fmla="*/ 466166 w 72"/>
                <a:gd name="T77" fmla="*/ 281344 h 56"/>
                <a:gd name="T78" fmla="*/ 219764 w 72"/>
                <a:gd name="T79" fmla="*/ 334933 h 56"/>
                <a:gd name="T80" fmla="*/ 219764 w 72"/>
                <a:gd name="T81" fmla="*/ 314837 h 56"/>
                <a:gd name="T82" fmla="*/ 219764 w 72"/>
                <a:gd name="T83" fmla="*/ 321536 h 56"/>
                <a:gd name="T84" fmla="*/ 466166 w 72"/>
                <a:gd name="T85" fmla="*/ 267946 h 56"/>
                <a:gd name="T86" fmla="*/ 466166 w 72"/>
                <a:gd name="T87" fmla="*/ 261248 h 56"/>
                <a:gd name="T88" fmla="*/ 219764 w 72"/>
                <a:gd name="T89" fmla="*/ 314837 h 56"/>
                <a:gd name="T90" fmla="*/ 213104 w 72"/>
                <a:gd name="T91" fmla="*/ 301440 h 56"/>
                <a:gd name="T92" fmla="*/ 219764 w 72"/>
                <a:gd name="T93" fmla="*/ 308138 h 56"/>
                <a:gd name="T94" fmla="*/ 466166 w 72"/>
                <a:gd name="T95" fmla="*/ 254549 h 56"/>
                <a:gd name="T96" fmla="*/ 466166 w 72"/>
                <a:gd name="T97" fmla="*/ 247850 h 56"/>
                <a:gd name="T98" fmla="*/ 213104 w 72"/>
                <a:gd name="T99" fmla="*/ 301440 h 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2" h="56">
                  <a:moveTo>
                    <a:pt x="72" y="35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7"/>
                    <a:pt x="30" y="50"/>
                    <a:pt x="31" y="53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6"/>
                    <a:pt x="0" y="32"/>
                    <a:pt x="2" y="29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4"/>
                    <a:pt x="40" y="33"/>
                  </a:cubicBezTo>
                  <a:cubicBezTo>
                    <a:pt x="40" y="32"/>
                    <a:pt x="40" y="30"/>
                    <a:pt x="40" y="29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3"/>
                    <a:pt x="40" y="22"/>
                    <a:pt x="40" y="21"/>
                  </a:cubicBezTo>
                  <a:cubicBezTo>
                    <a:pt x="40" y="19"/>
                    <a:pt x="40" y="18"/>
                    <a:pt x="40" y="1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9"/>
                    <a:pt x="64" y="11"/>
                    <a:pt x="63" y="14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6" y="19"/>
                    <a:pt x="66" y="22"/>
                    <a:pt x="64" y="25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5"/>
                    <a:pt x="72" y="35"/>
                    <a:pt x="72" y="35"/>
                  </a:cubicBezTo>
                  <a:close/>
                  <a:moveTo>
                    <a:pt x="33" y="50"/>
                  </a:moveTo>
                  <a:cubicBezTo>
                    <a:pt x="33" y="50"/>
                    <a:pt x="33" y="50"/>
                    <a:pt x="33" y="50"/>
                  </a:cubicBezTo>
                  <a:cubicBezTo>
                    <a:pt x="70" y="43"/>
                    <a:pt x="70" y="43"/>
                    <a:pt x="70" y="43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33" y="50"/>
                    <a:pt x="33" y="50"/>
                    <a:pt x="33" y="50"/>
                  </a:cubicBezTo>
                  <a:close/>
                  <a:moveTo>
                    <a:pt x="33" y="47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33" y="47"/>
                    <a:pt x="33" y="47"/>
                    <a:pt x="33" y="47"/>
                  </a:cubicBezTo>
                  <a:close/>
                  <a:moveTo>
                    <a:pt x="32" y="45"/>
                  </a:moveTo>
                  <a:cubicBezTo>
                    <a:pt x="33" y="46"/>
                    <a:pt x="33" y="46"/>
                    <a:pt x="33" y="46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37"/>
                    <a:pt x="70" y="37"/>
                    <a:pt x="70" y="37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" name="组合 35"/>
          <p:cNvGrpSpPr>
            <a:grpSpLocks/>
          </p:cNvGrpSpPr>
          <p:nvPr/>
        </p:nvGrpSpPr>
        <p:grpSpPr bwMode="auto">
          <a:xfrm>
            <a:off x="7041788" y="1698362"/>
            <a:ext cx="4550136" cy="798673"/>
            <a:chOff x="0" y="-15933"/>
            <a:chExt cx="5395055" cy="947498"/>
          </a:xfrm>
        </p:grpSpPr>
        <p:sp>
          <p:nvSpPr>
            <p:cNvPr id="57" name="矩形 17"/>
            <p:cNvSpPr>
              <a:spLocks noChangeArrowheads="1"/>
            </p:cNvSpPr>
            <p:nvPr/>
          </p:nvSpPr>
          <p:spPr bwMode="auto">
            <a:xfrm>
              <a:off x="0" y="434855"/>
              <a:ext cx="5066131" cy="489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文本框 26"/>
            <p:cNvSpPr txBox="1">
              <a:spLocks noChangeArrowheads="1"/>
            </p:cNvSpPr>
            <p:nvPr/>
          </p:nvSpPr>
          <p:spPr bwMode="auto">
            <a:xfrm>
              <a:off x="620908" y="-15933"/>
              <a:ext cx="3965170" cy="474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 smtClean="0">
                  <a:solidFill>
                    <a:srgbClr val="404040"/>
                  </a:solidFill>
                </a:rPr>
                <a:t>2016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年 </a:t>
              </a:r>
              <a:r>
                <a:rPr lang="en-US" altLang="zh-CN" sz="2000" dirty="0">
                  <a:solidFill>
                    <a:srgbClr val="404040"/>
                  </a:solidFill>
                </a:rPr>
                <a:t>3</a:t>
              </a:r>
              <a:r>
                <a:rPr lang="en-US" altLang="zh-CN" sz="2000" dirty="0" smtClean="0">
                  <a:solidFill>
                    <a:srgbClr val="404040"/>
                  </a:solidFill>
                </a:rPr>
                <a:t>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月 </a:t>
              </a:r>
              <a:r>
                <a:rPr lang="en-US" altLang="zh-CN" sz="2000" dirty="0" smtClean="0">
                  <a:solidFill>
                    <a:srgbClr val="404040"/>
                  </a:solidFill>
                </a:rPr>
                <a:t>- 2016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年 </a:t>
              </a:r>
              <a:r>
                <a:rPr lang="en-US" altLang="zh-CN" sz="2000" dirty="0">
                  <a:solidFill>
                    <a:srgbClr val="404040"/>
                  </a:solidFill>
                </a:rPr>
                <a:t>4</a:t>
              </a:r>
              <a:r>
                <a:rPr lang="en-US" altLang="zh-CN" sz="2000" dirty="0" smtClean="0">
                  <a:solidFill>
                    <a:srgbClr val="404040"/>
                  </a:solidFill>
                </a:rPr>
                <a:t>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月 </a:t>
              </a:r>
              <a:endParaRPr lang="zh-CN" altLang="en-US" sz="2000" dirty="0">
                <a:solidFill>
                  <a:srgbClr val="404040"/>
                </a:solidFill>
              </a:endParaRPr>
            </a:p>
          </p:txBody>
        </p:sp>
        <p:sp>
          <p:nvSpPr>
            <p:cNvPr id="59" name="矩形 27"/>
            <p:cNvSpPr>
              <a:spLocks noChangeArrowheads="1"/>
            </p:cNvSpPr>
            <p:nvPr/>
          </p:nvSpPr>
          <p:spPr bwMode="auto">
            <a:xfrm>
              <a:off x="1279125" y="515320"/>
              <a:ext cx="4115930" cy="416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 smtClean="0">
                  <a:solidFill>
                    <a:srgbClr val="002060"/>
                  </a:solidFill>
                </a:rPr>
                <a:t>对当前算法进行创新与优化</a:t>
              </a:r>
              <a:endParaRPr lang="en-US" altLang="zh-CN" sz="14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0" name="组合 37"/>
          <p:cNvGrpSpPr>
            <a:grpSpLocks/>
          </p:cNvGrpSpPr>
          <p:nvPr/>
        </p:nvGrpSpPr>
        <p:grpSpPr bwMode="auto">
          <a:xfrm>
            <a:off x="7919955" y="4282225"/>
            <a:ext cx="3671969" cy="785054"/>
            <a:chOff x="0" y="223"/>
            <a:chExt cx="4353238" cy="931341"/>
          </a:xfrm>
        </p:grpSpPr>
        <p:sp>
          <p:nvSpPr>
            <p:cNvPr id="61" name="矩形 19"/>
            <p:cNvSpPr>
              <a:spLocks noChangeArrowheads="1"/>
            </p:cNvSpPr>
            <p:nvPr/>
          </p:nvSpPr>
          <p:spPr bwMode="auto">
            <a:xfrm>
              <a:off x="0" y="431650"/>
              <a:ext cx="3779520" cy="45719"/>
            </a:xfrm>
            <a:prstGeom prst="rect">
              <a:avLst/>
            </a:prstGeom>
            <a:solidFill>
              <a:srgbClr val="C63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文本框 28"/>
            <p:cNvSpPr txBox="1">
              <a:spLocks noChangeArrowheads="1"/>
            </p:cNvSpPr>
            <p:nvPr/>
          </p:nvSpPr>
          <p:spPr bwMode="auto">
            <a:xfrm>
              <a:off x="115690" y="223"/>
              <a:ext cx="3812607" cy="47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 smtClean="0">
                  <a:solidFill>
                    <a:srgbClr val="404040"/>
                  </a:solidFill>
                </a:rPr>
                <a:t>2016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年 </a:t>
              </a:r>
              <a:r>
                <a:rPr lang="en-US" altLang="zh-CN" sz="2000" dirty="0">
                  <a:solidFill>
                    <a:srgbClr val="404040"/>
                  </a:solidFill>
                </a:rPr>
                <a:t>8</a:t>
              </a:r>
              <a:r>
                <a:rPr lang="en-US" altLang="zh-CN" sz="2000" dirty="0" smtClean="0">
                  <a:solidFill>
                    <a:srgbClr val="404040"/>
                  </a:solidFill>
                </a:rPr>
                <a:t>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月 </a:t>
              </a:r>
              <a:r>
                <a:rPr lang="en-US" altLang="zh-CN" sz="2000" dirty="0" smtClean="0">
                  <a:solidFill>
                    <a:srgbClr val="404040"/>
                  </a:solidFill>
                </a:rPr>
                <a:t>–2016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年 </a:t>
              </a:r>
              <a:r>
                <a:rPr lang="en-US" altLang="zh-CN" sz="2000" dirty="0">
                  <a:solidFill>
                    <a:srgbClr val="404040"/>
                  </a:solidFill>
                </a:rPr>
                <a:t>9</a:t>
              </a:r>
              <a:r>
                <a:rPr lang="en-US" altLang="zh-CN" sz="2000" dirty="0" smtClean="0">
                  <a:solidFill>
                    <a:srgbClr val="404040"/>
                  </a:solidFill>
                </a:rPr>
                <a:t>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月</a:t>
              </a:r>
              <a:endParaRPr lang="zh-CN" altLang="en-US" sz="2000" dirty="0">
                <a:solidFill>
                  <a:srgbClr val="404040"/>
                </a:solidFill>
              </a:endParaRPr>
            </a:p>
          </p:txBody>
        </p:sp>
        <p:sp>
          <p:nvSpPr>
            <p:cNvPr id="63" name="矩形 29"/>
            <p:cNvSpPr>
              <a:spLocks noChangeArrowheads="1"/>
            </p:cNvSpPr>
            <p:nvPr/>
          </p:nvSpPr>
          <p:spPr bwMode="auto">
            <a:xfrm>
              <a:off x="237307" y="515319"/>
              <a:ext cx="4115931" cy="416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 smtClean="0">
                  <a:solidFill>
                    <a:srgbClr val="002060"/>
                  </a:solidFill>
                </a:rPr>
                <a:t>整理试验结果，算法流程，论文素材</a:t>
              </a:r>
              <a:endParaRPr lang="en-US" altLang="zh-CN" sz="14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8" name="组合 38"/>
          <p:cNvGrpSpPr>
            <a:grpSpLocks/>
          </p:cNvGrpSpPr>
          <p:nvPr/>
        </p:nvGrpSpPr>
        <p:grpSpPr bwMode="auto">
          <a:xfrm>
            <a:off x="3313594" y="5407856"/>
            <a:ext cx="4347997" cy="764789"/>
            <a:chOff x="0" y="0"/>
            <a:chExt cx="5156217" cy="907298"/>
          </a:xfrm>
        </p:grpSpPr>
        <p:sp>
          <p:nvSpPr>
            <p:cNvPr id="69" name="矩形 20"/>
            <p:cNvSpPr>
              <a:spLocks noChangeArrowheads="1"/>
            </p:cNvSpPr>
            <p:nvPr/>
          </p:nvSpPr>
          <p:spPr bwMode="auto">
            <a:xfrm>
              <a:off x="0" y="446096"/>
              <a:ext cx="5156217" cy="4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0" name="文本框 32"/>
            <p:cNvSpPr txBox="1">
              <a:spLocks noChangeArrowheads="1"/>
            </p:cNvSpPr>
            <p:nvPr/>
          </p:nvSpPr>
          <p:spPr bwMode="auto">
            <a:xfrm>
              <a:off x="223707" y="0"/>
              <a:ext cx="3931596" cy="47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 smtClean="0">
                  <a:solidFill>
                    <a:srgbClr val="404040"/>
                  </a:solidFill>
                </a:rPr>
                <a:t>2016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年 </a:t>
              </a:r>
              <a:r>
                <a:rPr lang="en-US" altLang="zh-CN" sz="2000" dirty="0" smtClean="0">
                  <a:solidFill>
                    <a:srgbClr val="404040"/>
                  </a:solidFill>
                </a:rPr>
                <a:t>9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月 </a:t>
              </a:r>
              <a:r>
                <a:rPr lang="en-US" altLang="zh-CN" sz="2000" dirty="0" smtClean="0">
                  <a:solidFill>
                    <a:srgbClr val="404040"/>
                  </a:solidFill>
                </a:rPr>
                <a:t>–2016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年 </a:t>
              </a:r>
              <a:r>
                <a:rPr lang="en-US" altLang="zh-CN" sz="2000" dirty="0" smtClean="0">
                  <a:solidFill>
                    <a:srgbClr val="404040"/>
                  </a:solidFill>
                </a:rPr>
                <a:t>10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月</a:t>
              </a:r>
              <a:endParaRPr lang="zh-CN" altLang="en-US" sz="2000" dirty="0">
                <a:solidFill>
                  <a:srgbClr val="404040"/>
                </a:solidFill>
              </a:endParaRPr>
            </a:p>
          </p:txBody>
        </p:sp>
        <p:sp>
          <p:nvSpPr>
            <p:cNvPr id="71" name="矩形 33"/>
            <p:cNvSpPr>
              <a:spLocks noChangeArrowheads="1"/>
            </p:cNvSpPr>
            <p:nvPr/>
          </p:nvSpPr>
          <p:spPr bwMode="auto">
            <a:xfrm>
              <a:off x="39373" y="515319"/>
              <a:ext cx="4115931" cy="391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 smtClean="0">
                  <a:solidFill>
                    <a:srgbClr val="002060"/>
                  </a:solidFill>
                </a:rPr>
                <a:t>完成毕业论文的撰写，准备毕业答辩 </a:t>
              </a:r>
              <a:endParaRPr lang="en-US" altLang="zh-CN" sz="14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4" name="组合 36"/>
          <p:cNvGrpSpPr>
            <a:grpSpLocks/>
          </p:cNvGrpSpPr>
          <p:nvPr/>
        </p:nvGrpSpPr>
        <p:grpSpPr bwMode="auto">
          <a:xfrm>
            <a:off x="1814285" y="3236536"/>
            <a:ext cx="3471169" cy="785243"/>
            <a:chOff x="0" y="0"/>
            <a:chExt cx="4115931" cy="931563"/>
          </a:xfrm>
        </p:grpSpPr>
        <p:sp>
          <p:nvSpPr>
            <p:cNvPr id="65" name="矩形 18"/>
            <p:cNvSpPr>
              <a:spLocks noChangeArrowheads="1"/>
            </p:cNvSpPr>
            <p:nvPr/>
          </p:nvSpPr>
          <p:spPr bwMode="auto">
            <a:xfrm>
              <a:off x="329295" y="464153"/>
              <a:ext cx="377952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文本框 30"/>
            <p:cNvSpPr txBox="1">
              <a:spLocks noChangeArrowheads="1"/>
            </p:cNvSpPr>
            <p:nvPr/>
          </p:nvSpPr>
          <p:spPr bwMode="auto">
            <a:xfrm>
              <a:off x="308335" y="0"/>
              <a:ext cx="3807596" cy="47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000" dirty="0" smtClean="0">
                  <a:solidFill>
                    <a:srgbClr val="404040"/>
                  </a:solidFill>
                </a:rPr>
                <a:t>2016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年 </a:t>
              </a:r>
              <a:r>
                <a:rPr lang="en-US" altLang="zh-CN" sz="2000" dirty="0">
                  <a:solidFill>
                    <a:srgbClr val="404040"/>
                  </a:solidFill>
                </a:rPr>
                <a:t>5</a:t>
              </a:r>
              <a:r>
                <a:rPr lang="en-US" altLang="zh-CN" sz="2000" dirty="0" smtClean="0">
                  <a:solidFill>
                    <a:srgbClr val="404040"/>
                  </a:solidFill>
                </a:rPr>
                <a:t>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月 </a:t>
              </a:r>
              <a:r>
                <a:rPr lang="en-US" altLang="zh-CN" sz="2000" dirty="0" smtClean="0">
                  <a:solidFill>
                    <a:srgbClr val="404040"/>
                  </a:solidFill>
                </a:rPr>
                <a:t>–2016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年 </a:t>
              </a:r>
              <a:r>
                <a:rPr lang="en-US" altLang="zh-CN" sz="2000" dirty="0">
                  <a:solidFill>
                    <a:srgbClr val="404040"/>
                  </a:solidFill>
                </a:rPr>
                <a:t>7</a:t>
              </a:r>
              <a:r>
                <a:rPr lang="en-US" altLang="zh-CN" sz="2000" dirty="0" smtClean="0">
                  <a:solidFill>
                    <a:srgbClr val="404040"/>
                  </a:solidFill>
                </a:rPr>
                <a:t> </a:t>
              </a:r>
              <a:r>
                <a:rPr lang="zh-CN" altLang="en-US" sz="2000" dirty="0" smtClean="0">
                  <a:solidFill>
                    <a:srgbClr val="404040"/>
                  </a:solidFill>
                </a:rPr>
                <a:t>月</a:t>
              </a:r>
              <a:endParaRPr lang="zh-CN" altLang="en-US" sz="2000" dirty="0">
                <a:solidFill>
                  <a:srgbClr val="404040"/>
                </a:solidFill>
              </a:endParaRPr>
            </a:p>
          </p:txBody>
        </p:sp>
        <p:sp>
          <p:nvSpPr>
            <p:cNvPr id="67" name="矩形 31"/>
            <p:cNvSpPr>
              <a:spLocks noChangeArrowheads="1"/>
            </p:cNvSpPr>
            <p:nvPr/>
          </p:nvSpPr>
          <p:spPr bwMode="auto">
            <a:xfrm>
              <a:off x="0" y="515319"/>
              <a:ext cx="4115931" cy="416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 smtClean="0">
                  <a:solidFill>
                    <a:srgbClr val="002060"/>
                  </a:solidFill>
                </a:rPr>
                <a:t>调节算法，完成系统，进行对比试验</a:t>
              </a:r>
              <a:endParaRPr lang="en-US" altLang="zh-CN" sz="1400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0.00261 -0.474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237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350" y="-3913188"/>
            <a:ext cx="7308850" cy="746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文本框 84"/>
          <p:cNvSpPr txBox="1"/>
          <p:nvPr/>
        </p:nvSpPr>
        <p:spPr>
          <a:xfrm>
            <a:off x="6033406" y="4633569"/>
            <a:ext cx="3834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现实中的算法应用</a:t>
            </a:r>
            <a:endParaRPr lang="en-US" altLang="zh-CN" sz="2800" b="1" dirty="0" smtClean="0">
              <a:solidFill>
                <a:srgbClr val="3445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信用卡欺诈检测</a:t>
            </a:r>
            <a:endParaRPr lang="en-US" altLang="zh-CN" sz="1600" b="1" dirty="0" smtClean="0">
              <a:solidFill>
                <a:srgbClr val="3445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-</a:t>
            </a:r>
            <a:r>
              <a:rPr lang="zh-CN" altLang="en-US" sz="16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网络入侵检测</a:t>
            </a:r>
            <a:endParaRPr lang="en-US" altLang="zh-CN" sz="1600" b="1" dirty="0">
              <a:solidFill>
                <a:srgbClr val="3445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b="1" dirty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</a:t>
            </a:r>
            <a:r>
              <a:rPr lang="zh-CN" altLang="en-US" sz="16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医疗检测</a:t>
            </a:r>
            <a:endParaRPr lang="en-US" altLang="zh-CN" sz="1600" b="1" dirty="0" smtClean="0">
              <a:solidFill>
                <a:srgbClr val="3445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025425" y="3264470"/>
            <a:ext cx="4836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经典分类算法效果差</a:t>
            </a:r>
            <a:endParaRPr lang="zh-CN" altLang="en-US" sz="2800" b="1" dirty="0">
              <a:solidFill>
                <a:srgbClr val="3445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25425" y="1843268"/>
            <a:ext cx="347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少数类相对重要</a:t>
            </a:r>
            <a:endParaRPr lang="zh-CN" altLang="en-US" sz="2800" b="1" dirty="0">
              <a:solidFill>
                <a:srgbClr val="3445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43" b="8413"/>
          <a:stretch/>
        </p:blipFill>
        <p:spPr>
          <a:xfrm>
            <a:off x="1245863" y="3197632"/>
            <a:ext cx="3382567" cy="2062379"/>
          </a:xfrm>
          <a:prstGeom prst="rect">
            <a:avLst/>
          </a:prstGeom>
        </p:spPr>
      </p:pic>
      <p:grpSp>
        <p:nvGrpSpPr>
          <p:cNvPr id="8197" name="组合 16"/>
          <p:cNvGrpSpPr>
            <a:grpSpLocks/>
          </p:cNvGrpSpPr>
          <p:nvPr/>
        </p:nvGrpSpPr>
        <p:grpSpPr bwMode="auto">
          <a:xfrm>
            <a:off x="5791200" y="922338"/>
            <a:ext cx="5511800" cy="817036"/>
            <a:chOff x="0" y="0"/>
            <a:chExt cx="5511800" cy="817062"/>
          </a:xfrm>
        </p:grpSpPr>
        <p:grpSp>
          <p:nvGrpSpPr>
            <p:cNvPr id="8231" name="组合 8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823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4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232" name="组合 9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823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3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233" name="组合 12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8234" name="直接连接符 13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35" name="文本框 1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课题背景与意义</a:t>
                </a:r>
              </a:p>
            </p:txBody>
          </p:sp>
          <p:sp>
            <p:nvSpPr>
              <p:cNvPr id="8236" name="文本框 15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Background and Significance</a:t>
                </a:r>
              </a:p>
            </p:txBody>
          </p:sp>
        </p:grpSp>
      </p:grpSp>
      <p:grpSp>
        <p:nvGrpSpPr>
          <p:cNvPr id="8198" name="组合 17"/>
          <p:cNvGrpSpPr>
            <a:grpSpLocks/>
          </p:cNvGrpSpPr>
          <p:nvPr/>
        </p:nvGrpSpPr>
        <p:grpSpPr bwMode="auto">
          <a:xfrm>
            <a:off x="5791200" y="2274888"/>
            <a:ext cx="5511800" cy="817036"/>
            <a:chOff x="0" y="0"/>
            <a:chExt cx="5511800" cy="817062"/>
          </a:xfrm>
        </p:grpSpPr>
        <p:grpSp>
          <p:nvGrpSpPr>
            <p:cNvPr id="8221" name="组合 18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822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3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222" name="组合 19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822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2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223" name="组合 20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8224" name="直接连接符 21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25" name="文本框 2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主要研究内容</a:t>
                </a:r>
              </a:p>
            </p:txBody>
          </p:sp>
          <p:sp>
            <p:nvSpPr>
              <p:cNvPr id="8226" name="文本框 23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Research Content</a:t>
                </a:r>
              </a:p>
            </p:txBody>
          </p:sp>
        </p:grpSp>
      </p:grpSp>
      <p:grpSp>
        <p:nvGrpSpPr>
          <p:cNvPr id="8199" name="组合 48"/>
          <p:cNvGrpSpPr>
            <a:grpSpLocks/>
          </p:cNvGrpSpPr>
          <p:nvPr/>
        </p:nvGrpSpPr>
        <p:grpSpPr bwMode="auto">
          <a:xfrm>
            <a:off x="5791200" y="3683000"/>
            <a:ext cx="5511800" cy="818307"/>
            <a:chOff x="0" y="0"/>
            <a:chExt cx="5511800" cy="817062"/>
          </a:xfrm>
        </p:grpSpPr>
        <p:grpSp>
          <p:nvGrpSpPr>
            <p:cNvPr id="8211" name="组合 49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821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2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212" name="组合 50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821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1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213" name="组合 51"/>
            <p:cNvGrpSpPr>
              <a:grpSpLocks/>
            </p:cNvGrpSpPr>
            <p:nvPr/>
          </p:nvGrpSpPr>
          <p:grpSpPr bwMode="auto">
            <a:xfrm>
              <a:off x="754742" y="0"/>
              <a:ext cx="4757058" cy="804883"/>
              <a:chOff x="0" y="0"/>
              <a:chExt cx="4757058" cy="804883"/>
            </a:xfrm>
          </p:grpSpPr>
          <p:cxnSp>
            <p:nvCxnSpPr>
              <p:cNvPr id="8214" name="直接连接符 52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15" name="文本框 5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实验设计与结果</a:t>
                </a:r>
              </a:p>
            </p:txBody>
          </p:sp>
          <p:sp>
            <p:nvSpPr>
              <p:cNvPr id="8216" name="文本框 54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Experiment Design and Result</a:t>
                </a:r>
              </a:p>
            </p:txBody>
          </p:sp>
        </p:grpSp>
      </p:grpSp>
      <p:grpSp>
        <p:nvGrpSpPr>
          <p:cNvPr id="8200" name="组合 59"/>
          <p:cNvGrpSpPr>
            <a:grpSpLocks/>
          </p:cNvGrpSpPr>
          <p:nvPr/>
        </p:nvGrpSpPr>
        <p:grpSpPr bwMode="auto">
          <a:xfrm>
            <a:off x="5791200" y="5027613"/>
            <a:ext cx="5511800" cy="817036"/>
            <a:chOff x="0" y="0"/>
            <a:chExt cx="5511800" cy="817062"/>
          </a:xfrm>
        </p:grpSpPr>
        <p:grpSp>
          <p:nvGrpSpPr>
            <p:cNvPr id="8201" name="组合 60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820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1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202" name="组合 72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820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20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8203" name="组合 73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8204" name="直接连接符 74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05" name="文本框 7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结论</a:t>
                </a:r>
              </a:p>
            </p:txBody>
          </p:sp>
          <p:sp>
            <p:nvSpPr>
              <p:cNvPr id="8206" name="文本框 76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Problems</a:t>
                </a: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185 L 0.00456 -0.0594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28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350" y="-3913188"/>
            <a:ext cx="7308850" cy="746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文本框 3"/>
          <p:cNvSpPr txBox="1">
            <a:spLocks noChangeArrowheads="1"/>
          </p:cNvSpPr>
          <p:nvPr/>
        </p:nvSpPr>
        <p:spPr bwMode="auto">
          <a:xfrm>
            <a:off x="1127125" y="3351213"/>
            <a:ext cx="28178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chemeClr val="tx2"/>
                </a:solidFill>
                <a:latin typeface="Agency FB" panose="020B0503020202020204" pitchFamily="34" charset="0"/>
              </a:rPr>
              <a:t>不平衡数据集分类方法</a:t>
            </a:r>
            <a:endParaRPr lang="zh-CN" altLang="en-US" sz="3600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grpSp>
        <p:nvGrpSpPr>
          <p:cNvPr id="13317" name="组合 48"/>
          <p:cNvGrpSpPr>
            <a:grpSpLocks/>
          </p:cNvGrpSpPr>
          <p:nvPr/>
        </p:nvGrpSpPr>
        <p:grpSpPr bwMode="auto">
          <a:xfrm>
            <a:off x="5791200" y="3683000"/>
            <a:ext cx="5511800" cy="818307"/>
            <a:chOff x="0" y="0"/>
            <a:chExt cx="5511800" cy="817062"/>
          </a:xfrm>
        </p:grpSpPr>
        <p:grpSp>
          <p:nvGrpSpPr>
            <p:cNvPr id="13351" name="组合 49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335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336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3352" name="组合 50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335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335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3353" name="组合 51"/>
            <p:cNvGrpSpPr>
              <a:grpSpLocks/>
            </p:cNvGrpSpPr>
            <p:nvPr/>
          </p:nvGrpSpPr>
          <p:grpSpPr bwMode="auto">
            <a:xfrm>
              <a:off x="754742" y="0"/>
              <a:ext cx="4757058" cy="804883"/>
              <a:chOff x="0" y="0"/>
              <a:chExt cx="4757058" cy="804883"/>
            </a:xfrm>
          </p:grpSpPr>
          <p:cxnSp>
            <p:nvCxnSpPr>
              <p:cNvPr id="13354" name="直接连接符 52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55" name="文本框 5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实验设计与结果</a:t>
                </a:r>
              </a:p>
            </p:txBody>
          </p:sp>
          <p:sp>
            <p:nvSpPr>
              <p:cNvPr id="13356" name="文本框 54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Experiment Design and Result</a:t>
                </a:r>
              </a:p>
            </p:txBody>
          </p:sp>
        </p:grpSp>
      </p:grpSp>
      <p:grpSp>
        <p:nvGrpSpPr>
          <p:cNvPr id="13318" name="组合 59"/>
          <p:cNvGrpSpPr>
            <a:grpSpLocks/>
          </p:cNvGrpSpPr>
          <p:nvPr/>
        </p:nvGrpSpPr>
        <p:grpSpPr bwMode="auto">
          <a:xfrm>
            <a:off x="5791200" y="5027613"/>
            <a:ext cx="5511800" cy="817036"/>
            <a:chOff x="0" y="0"/>
            <a:chExt cx="5511800" cy="817062"/>
          </a:xfrm>
        </p:grpSpPr>
        <p:grpSp>
          <p:nvGrpSpPr>
            <p:cNvPr id="13341" name="组合 60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334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335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3342" name="组合 72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334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334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3343" name="组合 73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13344" name="直接连接符 74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45" name="文本框 7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结论</a:t>
                </a:r>
              </a:p>
            </p:txBody>
          </p:sp>
          <p:sp>
            <p:nvSpPr>
              <p:cNvPr id="13346" name="文本框 76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Conclusion</a:t>
                </a:r>
              </a:p>
            </p:txBody>
          </p:sp>
        </p:grpSp>
      </p:grpSp>
      <p:grpSp>
        <p:nvGrpSpPr>
          <p:cNvPr id="13319" name="组合 81"/>
          <p:cNvGrpSpPr>
            <a:grpSpLocks/>
          </p:cNvGrpSpPr>
          <p:nvPr/>
        </p:nvGrpSpPr>
        <p:grpSpPr bwMode="auto">
          <a:xfrm>
            <a:off x="5791200" y="923925"/>
            <a:ext cx="5511800" cy="817037"/>
            <a:chOff x="0" y="0"/>
            <a:chExt cx="5511800" cy="817062"/>
          </a:xfrm>
        </p:grpSpPr>
        <p:grpSp>
          <p:nvGrpSpPr>
            <p:cNvPr id="13331" name="组合 82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333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334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3332" name="组合 83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333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333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3333" name="组合 84"/>
            <p:cNvGrpSpPr>
              <a:grpSpLocks/>
            </p:cNvGrpSpPr>
            <p:nvPr/>
          </p:nvGrpSpPr>
          <p:grpSpPr bwMode="auto">
            <a:xfrm>
              <a:off x="754742" y="0"/>
              <a:ext cx="4757058" cy="805360"/>
              <a:chOff x="0" y="0"/>
              <a:chExt cx="4757058" cy="805360"/>
            </a:xfrm>
          </p:grpSpPr>
          <p:cxnSp>
            <p:nvCxnSpPr>
              <p:cNvPr id="13334" name="直接连接符 85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35" name="文本框 8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课题背景与意义</a:t>
                </a:r>
              </a:p>
            </p:txBody>
          </p:sp>
          <p:sp>
            <p:nvSpPr>
              <p:cNvPr id="13336" name="文本框 87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Contents and Schedule</a:t>
                </a:r>
              </a:p>
            </p:txBody>
          </p:sp>
        </p:grpSp>
      </p:grpSp>
      <p:grpSp>
        <p:nvGrpSpPr>
          <p:cNvPr id="13320" name="组合 92"/>
          <p:cNvGrpSpPr>
            <a:grpSpLocks/>
          </p:cNvGrpSpPr>
          <p:nvPr/>
        </p:nvGrpSpPr>
        <p:grpSpPr bwMode="auto">
          <a:xfrm>
            <a:off x="5791200" y="2274888"/>
            <a:ext cx="5511800" cy="817036"/>
            <a:chOff x="0" y="0"/>
            <a:chExt cx="5511800" cy="817062"/>
          </a:xfrm>
        </p:grpSpPr>
        <p:grpSp>
          <p:nvGrpSpPr>
            <p:cNvPr id="13321" name="组合 93"/>
            <p:cNvGrpSpPr>
              <a:grpSpLocks/>
            </p:cNvGrpSpPr>
            <p:nvPr/>
          </p:nvGrpSpPr>
          <p:grpSpPr bwMode="auto">
            <a:xfrm>
              <a:off x="0" y="0"/>
              <a:ext cx="754743" cy="482600"/>
              <a:chOff x="0" y="0"/>
              <a:chExt cx="754743" cy="482600"/>
            </a:xfrm>
          </p:grpSpPr>
          <p:sp>
            <p:nvSpPr>
              <p:cNvPr id="13329" name="等腰三角形 6"/>
              <p:cNvSpPr>
                <a:spLocks/>
              </p:cNvSpPr>
              <p:nvPr/>
            </p:nvSpPr>
            <p:spPr bwMode="auto">
              <a:xfrm>
                <a:off x="0" y="3629"/>
                <a:ext cx="754743" cy="478971"/>
              </a:xfrm>
              <a:custGeom>
                <a:avLst/>
                <a:gdLst>
                  <a:gd name="T0" fmla="*/ 0 w 754743"/>
                  <a:gd name="T1" fmla="*/ 348342 h 478971"/>
                  <a:gd name="T2" fmla="*/ 246743 w 754743"/>
                  <a:gd name="T3" fmla="*/ 0 h 478971"/>
                  <a:gd name="T4" fmla="*/ 754743 w 754743"/>
                  <a:gd name="T5" fmla="*/ 478971 h 478971"/>
                  <a:gd name="T6" fmla="*/ 0 w 754743"/>
                  <a:gd name="T7" fmla="*/ 348342 h 4789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4743" h="478971">
                    <a:moveTo>
                      <a:pt x="0" y="348342"/>
                    </a:moveTo>
                    <a:lnTo>
                      <a:pt x="246743" y="0"/>
                    </a:lnTo>
                    <a:lnTo>
                      <a:pt x="754743" y="478971"/>
                    </a:lnTo>
                    <a:lnTo>
                      <a:pt x="0" y="348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3330" name="等腰三角形 7"/>
              <p:cNvSpPr>
                <a:spLocks/>
              </p:cNvSpPr>
              <p:nvPr/>
            </p:nvSpPr>
            <p:spPr bwMode="auto">
              <a:xfrm>
                <a:off x="242207" y="0"/>
                <a:ext cx="512535" cy="482600"/>
              </a:xfrm>
              <a:custGeom>
                <a:avLst/>
                <a:gdLst>
                  <a:gd name="T0" fmla="*/ 512535 w 512535"/>
                  <a:gd name="T1" fmla="*/ 482600 h 482600"/>
                  <a:gd name="T2" fmla="*/ 0 w 512535"/>
                  <a:gd name="T3" fmla="*/ 12700 h 482600"/>
                  <a:gd name="T4" fmla="*/ 198664 w 512535"/>
                  <a:gd name="T5" fmla="*/ 0 h 482600"/>
                  <a:gd name="T6" fmla="*/ 512535 w 512535"/>
                  <a:gd name="T7" fmla="*/ 482600 h 482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2535" h="482600">
                    <a:moveTo>
                      <a:pt x="512535" y="482600"/>
                    </a:moveTo>
                    <a:lnTo>
                      <a:pt x="0" y="12700"/>
                    </a:lnTo>
                    <a:lnTo>
                      <a:pt x="198664" y="0"/>
                    </a:lnTo>
                    <a:lnTo>
                      <a:pt x="512535" y="482600"/>
                    </a:lnTo>
                    <a:close/>
                  </a:path>
                </a:pathLst>
              </a:custGeom>
              <a:solidFill>
                <a:srgbClr val="963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3322" name="组合 94"/>
            <p:cNvGrpSpPr>
              <a:grpSpLocks/>
            </p:cNvGrpSpPr>
            <p:nvPr/>
          </p:nvGrpSpPr>
          <p:grpSpPr bwMode="auto">
            <a:xfrm rot="10346141">
              <a:off x="90601" y="581660"/>
              <a:ext cx="573538" cy="235402"/>
              <a:chOff x="0" y="0"/>
              <a:chExt cx="513443" cy="275771"/>
            </a:xfrm>
          </p:grpSpPr>
          <p:sp>
            <p:nvSpPr>
              <p:cNvPr id="13327" name="等腰三角形 6"/>
              <p:cNvSpPr>
                <a:spLocks/>
              </p:cNvSpPr>
              <p:nvPr/>
            </p:nvSpPr>
            <p:spPr bwMode="auto">
              <a:xfrm>
                <a:off x="0" y="16329"/>
                <a:ext cx="513443" cy="259442"/>
              </a:xfrm>
              <a:custGeom>
                <a:avLst/>
                <a:gdLst>
                  <a:gd name="T0" fmla="*/ 0 w 513443"/>
                  <a:gd name="T1" fmla="*/ 259442 h 259442"/>
                  <a:gd name="T2" fmla="*/ 246743 w 513443"/>
                  <a:gd name="T3" fmla="*/ 0 h 259442"/>
                  <a:gd name="T4" fmla="*/ 513443 w 513443"/>
                  <a:gd name="T5" fmla="*/ 240846 h 259442"/>
                  <a:gd name="T6" fmla="*/ 0 w 513443"/>
                  <a:gd name="T7" fmla="*/ 259442 h 259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3443" h="259442">
                    <a:moveTo>
                      <a:pt x="0" y="259442"/>
                    </a:moveTo>
                    <a:lnTo>
                      <a:pt x="246743" y="0"/>
                    </a:lnTo>
                    <a:lnTo>
                      <a:pt x="513443" y="240846"/>
                    </a:lnTo>
                    <a:lnTo>
                      <a:pt x="0" y="2594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3328" name="等腰三角形 7"/>
              <p:cNvSpPr>
                <a:spLocks/>
              </p:cNvSpPr>
              <p:nvPr/>
            </p:nvSpPr>
            <p:spPr bwMode="auto">
              <a:xfrm>
                <a:off x="243795" y="0"/>
                <a:ext cx="266472" cy="260350"/>
              </a:xfrm>
              <a:custGeom>
                <a:avLst/>
                <a:gdLst>
                  <a:gd name="T0" fmla="*/ 266472 w 266472"/>
                  <a:gd name="T1" fmla="*/ 260350 h 260350"/>
                  <a:gd name="T2" fmla="*/ 0 w 266472"/>
                  <a:gd name="T3" fmla="*/ 19843 h 260350"/>
                  <a:gd name="T4" fmla="*/ 197076 w 266472"/>
                  <a:gd name="T5" fmla="*/ 0 h 260350"/>
                  <a:gd name="T6" fmla="*/ 266472 w 266472"/>
                  <a:gd name="T7" fmla="*/ 260350 h 260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6472" h="260350">
                    <a:moveTo>
                      <a:pt x="266472" y="260350"/>
                    </a:moveTo>
                    <a:lnTo>
                      <a:pt x="0" y="19843"/>
                    </a:lnTo>
                    <a:lnTo>
                      <a:pt x="197076" y="0"/>
                    </a:lnTo>
                    <a:lnTo>
                      <a:pt x="266472" y="260350"/>
                    </a:lnTo>
                    <a:close/>
                  </a:path>
                </a:pathLst>
              </a:custGeom>
              <a:solidFill>
                <a:srgbClr val="273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3323" name="组合 95"/>
            <p:cNvGrpSpPr>
              <a:grpSpLocks/>
            </p:cNvGrpSpPr>
            <p:nvPr/>
          </p:nvGrpSpPr>
          <p:grpSpPr bwMode="auto">
            <a:xfrm>
              <a:off x="754742" y="0"/>
              <a:ext cx="4757058" cy="805361"/>
              <a:chOff x="0" y="0"/>
              <a:chExt cx="4757058" cy="805361"/>
            </a:xfrm>
          </p:grpSpPr>
          <p:cxnSp>
            <p:nvCxnSpPr>
              <p:cNvPr id="13324" name="直接连接符 96"/>
              <p:cNvCxnSpPr>
                <a:cxnSpLocks noChangeShapeType="1"/>
              </p:cNvCxnSpPr>
              <p:nvPr/>
            </p:nvCxnSpPr>
            <p:spPr bwMode="auto">
              <a:xfrm>
                <a:off x="96656" y="470009"/>
                <a:ext cx="3698530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25" name="文本框 9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452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主要研究内容</a:t>
                </a:r>
              </a:p>
            </p:txBody>
          </p:sp>
          <p:sp>
            <p:nvSpPr>
              <p:cNvPr id="13326" name="文本框 98"/>
              <p:cNvSpPr txBox="1">
                <a:spLocks noChangeArrowheads="1"/>
              </p:cNvSpPr>
              <p:nvPr/>
            </p:nvSpPr>
            <p:spPr bwMode="auto">
              <a:xfrm>
                <a:off x="69983" y="497574"/>
                <a:ext cx="4687075" cy="30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Research Content</a:t>
                </a: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6033406" y="2232140"/>
            <a:ext cx="4583794" cy="3095486"/>
            <a:chOff x="6033406" y="2232140"/>
            <a:chExt cx="4583794" cy="3095486"/>
          </a:xfrm>
        </p:grpSpPr>
        <p:sp>
          <p:nvSpPr>
            <p:cNvPr id="68" name="文本框 67"/>
            <p:cNvSpPr txBox="1"/>
            <p:nvPr/>
          </p:nvSpPr>
          <p:spPr>
            <a:xfrm>
              <a:off x="6033406" y="2933497"/>
              <a:ext cx="383449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eaLnBrk="1" hangingPunct="1">
                <a:buFont typeface="Wingdings" panose="05000000000000000000" pitchFamily="2" charset="2"/>
                <a:buChar char="Ø"/>
              </a:pPr>
              <a:r>
                <a:rPr lang="zh-CN" altLang="en-US" sz="20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不平衡数据集分类过程中存在的问题</a:t>
              </a:r>
              <a:endParaRPr lang="en-US" altLang="zh-CN" sz="28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28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6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传统机器学习方法</a:t>
              </a:r>
              <a:endParaRPr lang="en-US" altLang="zh-CN" sz="1600" b="1" dirty="0" smtClean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16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-</a:t>
              </a:r>
              <a:r>
                <a:rPr lang="zh-CN" altLang="en-US" sz="16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经典不平衡数据集处理方法</a:t>
              </a:r>
              <a:endParaRPr lang="en-US" altLang="zh-CN" sz="1600" b="1" dirty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033406" y="2232140"/>
              <a:ext cx="45837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eaLnBrk="1" hangingPunct="1">
                <a:buFont typeface="Wingdings" panose="05000000000000000000" pitchFamily="2" charset="2"/>
                <a:buChar char="Ø"/>
              </a:pPr>
              <a:r>
                <a:rPr lang="zh-CN" altLang="en-US" sz="20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不平衡数据集分类结果评价标准</a:t>
              </a:r>
              <a:endParaRPr lang="en-US" altLang="zh-CN" sz="1600" b="1" dirty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033406" y="4619740"/>
              <a:ext cx="45837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eaLnBrk="1" hangingPunct="1">
                <a:buFont typeface="Wingdings" panose="05000000000000000000" pitchFamily="2" charset="2"/>
                <a:buChar char="Ø"/>
              </a:pPr>
              <a:r>
                <a:rPr lang="zh-CN" altLang="en-US" sz="20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最大化</a:t>
              </a:r>
              <a:r>
                <a:rPr lang="en-US" altLang="zh-CN" sz="20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F1</a:t>
              </a:r>
              <a:r>
                <a:rPr lang="zh-CN" altLang="en-US" sz="2000" b="1" dirty="0" smtClean="0">
                  <a:solidFill>
                    <a:srgbClr val="3445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值学习的不平衡数据集分类方法</a:t>
              </a:r>
              <a:endParaRPr lang="en-US" altLang="zh-CN" sz="1600" b="1" dirty="0">
                <a:solidFill>
                  <a:srgbClr val="3445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0.00378 -0.25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128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75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75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2772014" y="282575"/>
            <a:ext cx="6647975" cy="809625"/>
            <a:chOff x="-109301" y="0"/>
            <a:chExt cx="6648096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-109301" y="0"/>
              <a:ext cx="6648096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不平衡数据集分类结果评价标准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组合 36"/>
          <p:cNvGrpSpPr>
            <a:grpSpLocks/>
          </p:cNvGrpSpPr>
          <p:nvPr/>
        </p:nvGrpSpPr>
        <p:grpSpPr bwMode="auto">
          <a:xfrm>
            <a:off x="142688" y="1757639"/>
            <a:ext cx="5258652" cy="461665"/>
            <a:chOff x="250213" y="7799"/>
            <a:chExt cx="4257047" cy="547690"/>
          </a:xfrm>
        </p:grpSpPr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329295" y="494286"/>
              <a:ext cx="4177965" cy="542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文本框 30"/>
            <p:cNvSpPr txBox="1">
              <a:spLocks noChangeArrowheads="1"/>
            </p:cNvSpPr>
            <p:nvPr/>
          </p:nvSpPr>
          <p:spPr bwMode="auto">
            <a:xfrm>
              <a:off x="250213" y="7799"/>
              <a:ext cx="1395268" cy="547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rgbClr val="34457A"/>
                  </a:solidFill>
                </a:rPr>
                <a:t>全局准确率</a:t>
              </a: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51600" y="1817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1600" y="389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138" y="1978469"/>
            <a:ext cx="5780417" cy="1070707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225349"/>
              </p:ext>
            </p:extLst>
          </p:nvPr>
        </p:nvGraphicFramePr>
        <p:xfrm>
          <a:off x="236192" y="2269311"/>
          <a:ext cx="54276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Equation" r:id="rId5" imgW="6197400" imgH="419040" progId="Equation.DSMT4">
                  <p:embed/>
                </p:oleObj>
              </mc:Choice>
              <mc:Fallback>
                <p:oleObj name="Equation" r:id="rId5" imgW="6197400" imgH="419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92" y="2269311"/>
                        <a:ext cx="5427663" cy="360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30"/>
          <p:cNvSpPr txBox="1">
            <a:spLocks noChangeArrowheads="1"/>
          </p:cNvSpPr>
          <p:nvPr/>
        </p:nvSpPr>
        <p:spPr bwMode="auto">
          <a:xfrm>
            <a:off x="7559119" y="1394279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rgbClr val="34457A"/>
                </a:solidFill>
              </a:rPr>
              <a:t>混淆矩阵</a:t>
            </a:r>
            <a:endParaRPr lang="zh-CN" altLang="en-US" sz="2400" dirty="0">
              <a:solidFill>
                <a:srgbClr val="34457A"/>
              </a:solidFill>
            </a:endParaRPr>
          </a:p>
        </p:txBody>
      </p:sp>
      <p:grpSp>
        <p:nvGrpSpPr>
          <p:cNvPr id="22" name="组合 36"/>
          <p:cNvGrpSpPr>
            <a:grpSpLocks/>
          </p:cNvGrpSpPr>
          <p:nvPr/>
        </p:nvGrpSpPr>
        <p:grpSpPr bwMode="auto">
          <a:xfrm>
            <a:off x="142688" y="2973325"/>
            <a:ext cx="5258652" cy="461665"/>
            <a:chOff x="250213" y="7799"/>
            <a:chExt cx="4257047" cy="547690"/>
          </a:xfrm>
        </p:grpSpPr>
        <p:sp>
          <p:nvSpPr>
            <p:cNvPr id="23" name="矩形 18"/>
            <p:cNvSpPr>
              <a:spLocks noChangeArrowheads="1"/>
            </p:cNvSpPr>
            <p:nvPr/>
          </p:nvSpPr>
          <p:spPr bwMode="auto">
            <a:xfrm>
              <a:off x="329295" y="494286"/>
              <a:ext cx="4177965" cy="542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文本框 30"/>
            <p:cNvSpPr txBox="1">
              <a:spLocks noChangeArrowheads="1"/>
            </p:cNvSpPr>
            <p:nvPr/>
          </p:nvSpPr>
          <p:spPr bwMode="auto">
            <a:xfrm>
              <a:off x="250213" y="7799"/>
              <a:ext cx="1393814" cy="547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400" dirty="0" smtClean="0">
                  <a:solidFill>
                    <a:srgbClr val="34457A"/>
                  </a:solidFill>
                </a:rPr>
                <a:t>G-measure</a:t>
              </a:r>
              <a:endParaRPr lang="zh-CN" altLang="en-US" sz="2400" dirty="0">
                <a:solidFill>
                  <a:srgbClr val="34457A"/>
                </a:solidFill>
              </a:endParaRPr>
            </a:p>
          </p:txBody>
        </p:sp>
      </p:grpSp>
      <p:grpSp>
        <p:nvGrpSpPr>
          <p:cNvPr id="26" name="组合 36"/>
          <p:cNvGrpSpPr>
            <a:grpSpLocks/>
          </p:cNvGrpSpPr>
          <p:nvPr/>
        </p:nvGrpSpPr>
        <p:grpSpPr bwMode="auto">
          <a:xfrm>
            <a:off x="142688" y="4189011"/>
            <a:ext cx="5258652" cy="461665"/>
            <a:chOff x="250213" y="7799"/>
            <a:chExt cx="4257047" cy="547690"/>
          </a:xfrm>
        </p:grpSpPr>
        <p:sp>
          <p:nvSpPr>
            <p:cNvPr id="27" name="矩形 18"/>
            <p:cNvSpPr>
              <a:spLocks noChangeArrowheads="1"/>
            </p:cNvSpPr>
            <p:nvPr/>
          </p:nvSpPr>
          <p:spPr bwMode="auto">
            <a:xfrm>
              <a:off x="329295" y="494286"/>
              <a:ext cx="4177965" cy="542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文本框 30"/>
            <p:cNvSpPr txBox="1">
              <a:spLocks noChangeArrowheads="1"/>
            </p:cNvSpPr>
            <p:nvPr/>
          </p:nvSpPr>
          <p:spPr bwMode="auto">
            <a:xfrm>
              <a:off x="250213" y="7799"/>
              <a:ext cx="1059168" cy="547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400" dirty="0" smtClean="0">
                  <a:solidFill>
                    <a:srgbClr val="34457A"/>
                  </a:solidFill>
                </a:rPr>
                <a:t>A-mean</a:t>
              </a:r>
              <a:endParaRPr lang="zh-CN" altLang="en-US" sz="2400" dirty="0">
                <a:solidFill>
                  <a:srgbClr val="34457A"/>
                </a:solidFill>
              </a:endParaRPr>
            </a:p>
          </p:txBody>
        </p:sp>
      </p:grpSp>
      <p:grpSp>
        <p:nvGrpSpPr>
          <p:cNvPr id="29" name="组合 36"/>
          <p:cNvGrpSpPr>
            <a:grpSpLocks/>
          </p:cNvGrpSpPr>
          <p:nvPr/>
        </p:nvGrpSpPr>
        <p:grpSpPr bwMode="auto">
          <a:xfrm>
            <a:off x="142688" y="5404698"/>
            <a:ext cx="5258652" cy="461665"/>
            <a:chOff x="250213" y="7799"/>
            <a:chExt cx="4257047" cy="547690"/>
          </a:xfrm>
        </p:grpSpPr>
        <p:sp>
          <p:nvSpPr>
            <p:cNvPr id="30" name="矩形 18"/>
            <p:cNvSpPr>
              <a:spLocks noChangeArrowheads="1"/>
            </p:cNvSpPr>
            <p:nvPr/>
          </p:nvSpPr>
          <p:spPr bwMode="auto">
            <a:xfrm>
              <a:off x="329295" y="494286"/>
              <a:ext cx="4177965" cy="542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文本框 30"/>
            <p:cNvSpPr txBox="1">
              <a:spLocks noChangeArrowheads="1"/>
            </p:cNvSpPr>
            <p:nvPr/>
          </p:nvSpPr>
          <p:spPr bwMode="auto">
            <a:xfrm>
              <a:off x="250213" y="7799"/>
              <a:ext cx="1339312" cy="547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400" dirty="0" smtClean="0">
                  <a:solidFill>
                    <a:srgbClr val="34457A"/>
                  </a:solidFill>
                </a:rPr>
                <a:t>F-measure</a:t>
              </a:r>
              <a:endParaRPr lang="zh-CN" altLang="en-US" sz="2400" dirty="0">
                <a:solidFill>
                  <a:srgbClr val="34457A"/>
                </a:solidFill>
              </a:endParaRPr>
            </a:p>
          </p:txBody>
        </p:sp>
      </p:grp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37339" y="3337940"/>
            <a:ext cx="156012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946911"/>
              </p:ext>
            </p:extLst>
          </p:nvPr>
        </p:nvGraphicFramePr>
        <p:xfrm>
          <a:off x="236192" y="3482667"/>
          <a:ext cx="3240001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Equation" r:id="rId7" imgW="1714320" imgH="228600" progId="Equation.DSMT4">
                  <p:embed/>
                </p:oleObj>
              </mc:Choice>
              <mc:Fallback>
                <p:oleObj name="Equation" r:id="rId7" imgW="171432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92" y="3482667"/>
                        <a:ext cx="3240001" cy="43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 hidden="1"/>
          <p:cNvSpPr>
            <a:spLocks noChangeArrowheads="1"/>
          </p:cNvSpPr>
          <p:nvPr/>
        </p:nvSpPr>
        <p:spPr bwMode="auto">
          <a:xfrm>
            <a:off x="236192" y="4388112"/>
            <a:ext cx="1463319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505026"/>
              </p:ext>
            </p:extLst>
          </p:nvPr>
        </p:nvGraphicFramePr>
        <p:xfrm>
          <a:off x="236538" y="4767263"/>
          <a:ext cx="3702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Equation" r:id="rId9" imgW="1714320" imgH="203040" progId="Equation.DSMT4">
                  <p:embed/>
                </p:oleObj>
              </mc:Choice>
              <mc:Fallback>
                <p:oleObj name="Equation" r:id="rId9" imgW="171432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4767263"/>
                        <a:ext cx="3702050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6743464" y="43815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180306"/>
              </p:ext>
            </p:extLst>
          </p:nvPr>
        </p:nvGraphicFramePr>
        <p:xfrm>
          <a:off x="222024" y="5985103"/>
          <a:ext cx="489108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Equation" r:id="rId11" imgW="2679480" imgH="444240" progId="Equation.DSMT4">
                  <p:embed/>
                </p:oleObj>
              </mc:Choice>
              <mc:Fallback>
                <p:oleObj name="Equation" r:id="rId11" imgW="267948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24" y="5985103"/>
                        <a:ext cx="4891087" cy="817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801402"/>
              </p:ext>
            </p:extLst>
          </p:nvPr>
        </p:nvGraphicFramePr>
        <p:xfrm>
          <a:off x="5803286" y="3567716"/>
          <a:ext cx="41195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Equation" r:id="rId13" imgW="1917360" imgH="203040" progId="Equation.DSMT4">
                  <p:embed/>
                </p:oleObj>
              </mc:Choice>
              <mc:Fallback>
                <p:oleObj name="Equation" r:id="rId13" imgW="1917360" imgH="203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286" y="3567716"/>
                        <a:ext cx="4119563" cy="430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组合 36"/>
          <p:cNvGrpSpPr>
            <a:grpSpLocks/>
          </p:cNvGrpSpPr>
          <p:nvPr/>
        </p:nvGrpSpPr>
        <p:grpSpPr bwMode="auto">
          <a:xfrm>
            <a:off x="5749139" y="2992289"/>
            <a:ext cx="5258652" cy="461665"/>
            <a:chOff x="250213" y="7799"/>
            <a:chExt cx="4257047" cy="547690"/>
          </a:xfrm>
        </p:grpSpPr>
        <p:sp>
          <p:nvSpPr>
            <p:cNvPr id="48" name="矩形 18"/>
            <p:cNvSpPr>
              <a:spLocks noChangeArrowheads="1"/>
            </p:cNvSpPr>
            <p:nvPr/>
          </p:nvSpPr>
          <p:spPr bwMode="auto">
            <a:xfrm>
              <a:off x="329295" y="494285"/>
              <a:ext cx="4177965" cy="51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文本框 30"/>
            <p:cNvSpPr txBox="1">
              <a:spLocks noChangeArrowheads="1"/>
            </p:cNvSpPr>
            <p:nvPr/>
          </p:nvSpPr>
          <p:spPr bwMode="auto">
            <a:xfrm>
              <a:off x="250213" y="7799"/>
              <a:ext cx="1893578" cy="547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rgbClr val="34457A"/>
                  </a:solidFill>
                </a:rPr>
                <a:t>真阳</a:t>
              </a:r>
              <a:r>
                <a:rPr lang="zh-CN" altLang="en-US" sz="2400" dirty="0" smtClean="0">
                  <a:solidFill>
                    <a:srgbClr val="34457A"/>
                  </a:solidFill>
                </a:rPr>
                <a:t>率、召回率</a:t>
              </a:r>
              <a:endParaRPr lang="zh-CN" altLang="en-US" sz="2400" dirty="0">
                <a:solidFill>
                  <a:srgbClr val="34457A"/>
                </a:solidFill>
              </a:endParaRPr>
            </a:p>
          </p:txBody>
        </p:sp>
      </p:grpSp>
      <p:sp>
        <p:nvSpPr>
          <p:cNvPr id="38" name="Rectangle 2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079523"/>
              </p:ext>
            </p:extLst>
          </p:nvPr>
        </p:nvGraphicFramePr>
        <p:xfrm>
          <a:off x="5803286" y="4717347"/>
          <a:ext cx="33258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Equation" r:id="rId15" imgW="1422360" imgH="203040" progId="Equation.DSMT4">
                  <p:embed/>
                </p:oleObj>
              </mc:Choice>
              <mc:Fallback>
                <p:oleObj name="Equation" r:id="rId15" imgW="142236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286" y="4717347"/>
                        <a:ext cx="3325812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组合 36"/>
          <p:cNvGrpSpPr>
            <a:grpSpLocks/>
          </p:cNvGrpSpPr>
          <p:nvPr/>
        </p:nvGrpSpPr>
        <p:grpSpPr bwMode="auto">
          <a:xfrm>
            <a:off x="5749139" y="4207857"/>
            <a:ext cx="5258652" cy="461665"/>
            <a:chOff x="250213" y="7799"/>
            <a:chExt cx="4257047" cy="547690"/>
          </a:xfrm>
        </p:grpSpPr>
        <p:sp>
          <p:nvSpPr>
            <p:cNvPr id="56" name="矩形 18"/>
            <p:cNvSpPr>
              <a:spLocks noChangeArrowheads="1"/>
            </p:cNvSpPr>
            <p:nvPr/>
          </p:nvSpPr>
          <p:spPr bwMode="auto">
            <a:xfrm>
              <a:off x="329295" y="494285"/>
              <a:ext cx="4177965" cy="51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文本框 30"/>
            <p:cNvSpPr txBox="1">
              <a:spLocks noChangeArrowheads="1"/>
            </p:cNvSpPr>
            <p:nvPr/>
          </p:nvSpPr>
          <p:spPr bwMode="auto">
            <a:xfrm>
              <a:off x="250213" y="7799"/>
              <a:ext cx="896958" cy="547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 smtClean="0">
                  <a:solidFill>
                    <a:srgbClr val="34457A"/>
                  </a:solidFill>
                </a:rPr>
                <a:t>真阴率</a:t>
              </a:r>
              <a:endParaRPr lang="zh-CN" altLang="en-US" sz="2400" dirty="0">
                <a:solidFill>
                  <a:srgbClr val="34457A"/>
                </a:solidFill>
              </a:endParaRPr>
            </a:p>
          </p:txBody>
        </p:sp>
      </p:grpSp>
      <p:grpSp>
        <p:nvGrpSpPr>
          <p:cNvPr id="58" name="组合 36"/>
          <p:cNvGrpSpPr>
            <a:grpSpLocks/>
          </p:cNvGrpSpPr>
          <p:nvPr/>
        </p:nvGrpSpPr>
        <p:grpSpPr bwMode="auto">
          <a:xfrm>
            <a:off x="5749139" y="5423426"/>
            <a:ext cx="5258652" cy="461665"/>
            <a:chOff x="250213" y="7799"/>
            <a:chExt cx="4257047" cy="547690"/>
          </a:xfrm>
        </p:grpSpPr>
        <p:sp>
          <p:nvSpPr>
            <p:cNvPr id="59" name="矩形 18"/>
            <p:cNvSpPr>
              <a:spLocks noChangeArrowheads="1"/>
            </p:cNvSpPr>
            <p:nvPr/>
          </p:nvSpPr>
          <p:spPr bwMode="auto">
            <a:xfrm>
              <a:off x="329295" y="494285"/>
              <a:ext cx="4177965" cy="51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文本框 30"/>
            <p:cNvSpPr txBox="1">
              <a:spLocks noChangeArrowheads="1"/>
            </p:cNvSpPr>
            <p:nvPr/>
          </p:nvSpPr>
          <p:spPr bwMode="auto">
            <a:xfrm>
              <a:off x="250213" y="7799"/>
              <a:ext cx="896958" cy="547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rgbClr val="34457A"/>
                  </a:solidFill>
                </a:rPr>
                <a:t>精确率</a:t>
              </a:r>
            </a:p>
          </p:txBody>
        </p:sp>
      </p:grp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610742"/>
              </p:ext>
            </p:extLst>
          </p:nvPr>
        </p:nvGraphicFramePr>
        <p:xfrm>
          <a:off x="5803286" y="5905078"/>
          <a:ext cx="3944573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Equation" r:id="rId17" imgW="1688760" imgH="203040" progId="Equation.DSMT4">
                  <p:embed/>
                </p:oleObj>
              </mc:Choice>
              <mc:Fallback>
                <p:oleObj name="Equation" r:id="rId17" imgW="1688760" imgH="2030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286" y="5905078"/>
                        <a:ext cx="3944573" cy="46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66688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159"/>
          <p:cNvGrpSpPr>
            <a:grpSpLocks/>
          </p:cNvGrpSpPr>
          <p:nvPr/>
        </p:nvGrpSpPr>
        <p:grpSpPr bwMode="auto">
          <a:xfrm>
            <a:off x="4346575" y="1397000"/>
            <a:ext cx="3498850" cy="5353050"/>
            <a:chOff x="0" y="0"/>
            <a:chExt cx="3499407" cy="5352521"/>
          </a:xfrm>
        </p:grpSpPr>
        <p:grpSp>
          <p:nvGrpSpPr>
            <p:cNvPr id="12316" name="组合 125"/>
            <p:cNvGrpSpPr>
              <a:grpSpLocks/>
            </p:cNvGrpSpPr>
            <p:nvPr/>
          </p:nvGrpSpPr>
          <p:grpSpPr bwMode="auto">
            <a:xfrm>
              <a:off x="306740" y="0"/>
              <a:ext cx="2885926" cy="3587774"/>
              <a:chOff x="0" y="0"/>
              <a:chExt cx="2885926" cy="3587774"/>
            </a:xfrm>
          </p:grpSpPr>
          <p:sp>
            <p:nvSpPr>
              <p:cNvPr id="12342" name="Freeform 5"/>
              <p:cNvSpPr>
                <a:spLocks/>
              </p:cNvSpPr>
              <p:nvPr/>
            </p:nvSpPr>
            <p:spPr bwMode="auto">
              <a:xfrm>
                <a:off x="0" y="0"/>
                <a:ext cx="2862480" cy="3587774"/>
              </a:xfrm>
              <a:custGeom>
                <a:avLst/>
                <a:gdLst>
                  <a:gd name="T0" fmla="*/ 1431240 w 498"/>
                  <a:gd name="T1" fmla="*/ 0 h 625"/>
                  <a:gd name="T2" fmla="*/ 0 w 498"/>
                  <a:gd name="T3" fmla="*/ 1377705 h 625"/>
                  <a:gd name="T4" fmla="*/ 97715 w 498"/>
                  <a:gd name="T5" fmla="*/ 1882864 h 625"/>
                  <a:gd name="T6" fmla="*/ 97715 w 498"/>
                  <a:gd name="T7" fmla="*/ 1882864 h 625"/>
                  <a:gd name="T8" fmla="*/ 178187 w 498"/>
                  <a:gd name="T9" fmla="*/ 2043596 h 625"/>
                  <a:gd name="T10" fmla="*/ 546055 w 498"/>
                  <a:gd name="T11" fmla="*/ 2801334 h 625"/>
                  <a:gd name="T12" fmla="*/ 620779 w 498"/>
                  <a:gd name="T13" fmla="*/ 3094096 h 625"/>
                  <a:gd name="T14" fmla="*/ 661014 w 498"/>
                  <a:gd name="T15" fmla="*/ 3375378 h 625"/>
                  <a:gd name="T16" fmla="*/ 879437 w 498"/>
                  <a:gd name="T17" fmla="*/ 3587774 h 625"/>
                  <a:gd name="T18" fmla="*/ 1431240 w 498"/>
                  <a:gd name="T19" fmla="*/ 3587774 h 625"/>
                  <a:gd name="T20" fmla="*/ 1977295 w 498"/>
                  <a:gd name="T21" fmla="*/ 3587774 h 625"/>
                  <a:gd name="T22" fmla="*/ 2195718 w 498"/>
                  <a:gd name="T23" fmla="*/ 3375378 h 625"/>
                  <a:gd name="T24" fmla="*/ 2241701 w 498"/>
                  <a:gd name="T25" fmla="*/ 3094096 h 625"/>
                  <a:gd name="T26" fmla="*/ 2316425 w 498"/>
                  <a:gd name="T27" fmla="*/ 2801334 h 625"/>
                  <a:gd name="T28" fmla="*/ 2684293 w 498"/>
                  <a:gd name="T29" fmla="*/ 2043596 h 625"/>
                  <a:gd name="T30" fmla="*/ 2759017 w 498"/>
                  <a:gd name="T31" fmla="*/ 1882864 h 625"/>
                  <a:gd name="T32" fmla="*/ 2759017 w 498"/>
                  <a:gd name="T33" fmla="*/ 1882864 h 625"/>
                  <a:gd name="T34" fmla="*/ 2862480 w 498"/>
                  <a:gd name="T35" fmla="*/ 1377705 h 625"/>
                  <a:gd name="T36" fmla="*/ 1431240 w 498"/>
                  <a:gd name="T37" fmla="*/ 0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98" h="625">
                    <a:moveTo>
                      <a:pt x="249" y="0"/>
                    </a:moveTo>
                    <a:cubicBezTo>
                      <a:pt x="113" y="0"/>
                      <a:pt x="0" y="107"/>
                      <a:pt x="0" y="240"/>
                    </a:cubicBezTo>
                    <a:cubicBezTo>
                      <a:pt x="0" y="271"/>
                      <a:pt x="6" y="301"/>
                      <a:pt x="17" y="328"/>
                    </a:cubicBezTo>
                    <a:cubicBezTo>
                      <a:pt x="17" y="328"/>
                      <a:pt x="17" y="328"/>
                      <a:pt x="17" y="328"/>
                    </a:cubicBezTo>
                    <a:cubicBezTo>
                      <a:pt x="21" y="338"/>
                      <a:pt x="26" y="347"/>
                      <a:pt x="31" y="356"/>
                    </a:cubicBezTo>
                    <a:cubicBezTo>
                      <a:pt x="48" y="391"/>
                      <a:pt x="77" y="451"/>
                      <a:pt x="95" y="488"/>
                    </a:cubicBezTo>
                    <a:cubicBezTo>
                      <a:pt x="95" y="488"/>
                      <a:pt x="108" y="525"/>
                      <a:pt x="108" y="539"/>
                    </a:cubicBezTo>
                    <a:cubicBezTo>
                      <a:pt x="108" y="554"/>
                      <a:pt x="109" y="576"/>
                      <a:pt x="115" y="588"/>
                    </a:cubicBezTo>
                    <a:cubicBezTo>
                      <a:pt x="119" y="595"/>
                      <a:pt x="129" y="612"/>
                      <a:pt x="153" y="625"/>
                    </a:cubicBezTo>
                    <a:cubicBezTo>
                      <a:pt x="249" y="625"/>
                      <a:pt x="249" y="625"/>
                      <a:pt x="249" y="625"/>
                    </a:cubicBezTo>
                    <a:cubicBezTo>
                      <a:pt x="344" y="625"/>
                      <a:pt x="344" y="625"/>
                      <a:pt x="344" y="625"/>
                    </a:cubicBezTo>
                    <a:cubicBezTo>
                      <a:pt x="368" y="612"/>
                      <a:pt x="379" y="595"/>
                      <a:pt x="382" y="588"/>
                    </a:cubicBezTo>
                    <a:cubicBezTo>
                      <a:pt x="388" y="576"/>
                      <a:pt x="390" y="554"/>
                      <a:pt x="390" y="539"/>
                    </a:cubicBezTo>
                    <a:cubicBezTo>
                      <a:pt x="390" y="525"/>
                      <a:pt x="403" y="488"/>
                      <a:pt x="403" y="488"/>
                    </a:cubicBezTo>
                    <a:cubicBezTo>
                      <a:pt x="420" y="451"/>
                      <a:pt x="450" y="391"/>
                      <a:pt x="467" y="356"/>
                    </a:cubicBezTo>
                    <a:cubicBezTo>
                      <a:pt x="472" y="347"/>
                      <a:pt x="476" y="338"/>
                      <a:pt x="480" y="328"/>
                    </a:cubicBezTo>
                    <a:cubicBezTo>
                      <a:pt x="480" y="328"/>
                      <a:pt x="480" y="328"/>
                      <a:pt x="480" y="328"/>
                    </a:cubicBezTo>
                    <a:cubicBezTo>
                      <a:pt x="492" y="301"/>
                      <a:pt x="498" y="271"/>
                      <a:pt x="498" y="240"/>
                    </a:cubicBezTo>
                    <a:cubicBezTo>
                      <a:pt x="498" y="107"/>
                      <a:pt x="385" y="0"/>
                      <a:pt x="249" y="0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ffectLst>
                <a:outerShdw sx="102000" sy="102000" algn="ctr" rotWithShape="0">
                  <a:srgbClr val="000000">
                    <a:alpha val="25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2343" name="组合 124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00" y="29425"/>
                <a:ext cx="2871216" cy="3468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317" name="组合 152"/>
            <p:cNvGrpSpPr>
              <a:grpSpLocks/>
            </p:cNvGrpSpPr>
            <p:nvPr/>
          </p:nvGrpSpPr>
          <p:grpSpPr bwMode="auto">
            <a:xfrm>
              <a:off x="1187073" y="3636226"/>
              <a:ext cx="1125260" cy="1104456"/>
              <a:chOff x="0" y="0"/>
              <a:chExt cx="1717677" cy="1685925"/>
            </a:xfrm>
          </p:grpSpPr>
          <p:sp>
            <p:nvSpPr>
              <p:cNvPr id="12319" name="Freeform 126"/>
              <p:cNvSpPr>
                <a:spLocks/>
              </p:cNvSpPr>
              <p:nvPr/>
            </p:nvSpPr>
            <p:spPr bwMode="auto">
              <a:xfrm>
                <a:off x="0" y="0"/>
                <a:ext cx="1717677" cy="1576388"/>
              </a:xfrm>
              <a:custGeom>
                <a:avLst/>
                <a:gdLst>
                  <a:gd name="T0" fmla="*/ 1686447 w 220"/>
                  <a:gd name="T1" fmla="*/ 0 h 202"/>
                  <a:gd name="T2" fmla="*/ 1663024 w 220"/>
                  <a:gd name="T3" fmla="*/ 23412 h 202"/>
                  <a:gd name="T4" fmla="*/ 1663024 w 220"/>
                  <a:gd name="T5" fmla="*/ 109255 h 202"/>
                  <a:gd name="T6" fmla="*/ 1647408 w 220"/>
                  <a:gd name="T7" fmla="*/ 124862 h 202"/>
                  <a:gd name="T8" fmla="*/ 1702062 w 220"/>
                  <a:gd name="T9" fmla="*/ 187294 h 202"/>
                  <a:gd name="T10" fmla="*/ 1694254 w 220"/>
                  <a:gd name="T11" fmla="*/ 273137 h 202"/>
                  <a:gd name="T12" fmla="*/ 1639601 w 220"/>
                  <a:gd name="T13" fmla="*/ 327764 h 202"/>
                  <a:gd name="T14" fmla="*/ 1631793 w 220"/>
                  <a:gd name="T15" fmla="*/ 374587 h 202"/>
                  <a:gd name="T16" fmla="*/ 1694254 w 220"/>
                  <a:gd name="T17" fmla="*/ 429215 h 202"/>
                  <a:gd name="T18" fmla="*/ 1686447 w 220"/>
                  <a:gd name="T19" fmla="*/ 515057 h 202"/>
                  <a:gd name="T20" fmla="*/ 1639601 w 220"/>
                  <a:gd name="T21" fmla="*/ 554077 h 202"/>
                  <a:gd name="T22" fmla="*/ 1639601 w 220"/>
                  <a:gd name="T23" fmla="*/ 624312 h 202"/>
                  <a:gd name="T24" fmla="*/ 1702062 w 220"/>
                  <a:gd name="T25" fmla="*/ 694547 h 202"/>
                  <a:gd name="T26" fmla="*/ 1670831 w 220"/>
                  <a:gd name="T27" fmla="*/ 756978 h 202"/>
                  <a:gd name="T28" fmla="*/ 1631793 w 220"/>
                  <a:gd name="T29" fmla="*/ 795998 h 202"/>
                  <a:gd name="T30" fmla="*/ 1639601 w 220"/>
                  <a:gd name="T31" fmla="*/ 842821 h 202"/>
                  <a:gd name="T32" fmla="*/ 1694254 w 220"/>
                  <a:gd name="T33" fmla="*/ 905253 h 202"/>
                  <a:gd name="T34" fmla="*/ 1678639 w 220"/>
                  <a:gd name="T35" fmla="*/ 975488 h 202"/>
                  <a:gd name="T36" fmla="*/ 1631793 w 220"/>
                  <a:gd name="T37" fmla="*/ 1022311 h 202"/>
                  <a:gd name="T38" fmla="*/ 1631793 w 220"/>
                  <a:gd name="T39" fmla="*/ 1076938 h 202"/>
                  <a:gd name="T40" fmla="*/ 1670831 w 220"/>
                  <a:gd name="T41" fmla="*/ 1131566 h 202"/>
                  <a:gd name="T42" fmla="*/ 1608370 w 220"/>
                  <a:gd name="T43" fmla="*/ 1256428 h 202"/>
                  <a:gd name="T44" fmla="*/ 1241412 w 220"/>
                  <a:gd name="T45" fmla="*/ 1576388 h 202"/>
                  <a:gd name="T46" fmla="*/ 476265 w 220"/>
                  <a:gd name="T47" fmla="*/ 1576388 h 202"/>
                  <a:gd name="T48" fmla="*/ 101499 w 220"/>
                  <a:gd name="T49" fmla="*/ 1256428 h 202"/>
                  <a:gd name="T50" fmla="*/ 93691 w 220"/>
                  <a:gd name="T51" fmla="*/ 1186193 h 202"/>
                  <a:gd name="T52" fmla="*/ 70269 w 220"/>
                  <a:gd name="T53" fmla="*/ 1108154 h 202"/>
                  <a:gd name="T54" fmla="*/ 15615 w 220"/>
                  <a:gd name="T55" fmla="*/ 1053527 h 202"/>
                  <a:gd name="T56" fmla="*/ 39038 w 220"/>
                  <a:gd name="T57" fmla="*/ 983292 h 202"/>
                  <a:gd name="T58" fmla="*/ 62461 w 220"/>
                  <a:gd name="T59" fmla="*/ 928664 h 202"/>
                  <a:gd name="T60" fmla="*/ 31230 w 220"/>
                  <a:gd name="T61" fmla="*/ 842821 h 202"/>
                  <a:gd name="T62" fmla="*/ 23423 w 220"/>
                  <a:gd name="T63" fmla="*/ 756978 h 202"/>
                  <a:gd name="T64" fmla="*/ 62461 w 220"/>
                  <a:gd name="T65" fmla="*/ 710155 h 202"/>
                  <a:gd name="T66" fmla="*/ 62461 w 220"/>
                  <a:gd name="T67" fmla="*/ 663332 h 202"/>
                  <a:gd name="T68" fmla="*/ 15615 w 220"/>
                  <a:gd name="T69" fmla="*/ 593096 h 202"/>
                  <a:gd name="T70" fmla="*/ 39038 w 220"/>
                  <a:gd name="T71" fmla="*/ 515057 h 202"/>
                  <a:gd name="T72" fmla="*/ 70269 w 220"/>
                  <a:gd name="T73" fmla="*/ 476038 h 202"/>
                  <a:gd name="T74" fmla="*/ 62461 w 220"/>
                  <a:gd name="T75" fmla="*/ 421411 h 202"/>
                  <a:gd name="T76" fmla="*/ 15615 w 220"/>
                  <a:gd name="T77" fmla="*/ 343372 h 202"/>
                  <a:gd name="T78" fmla="*/ 15615 w 220"/>
                  <a:gd name="T79" fmla="*/ 124862 h 202"/>
                  <a:gd name="T80" fmla="*/ 15615 w 220"/>
                  <a:gd name="T81" fmla="*/ 85843 h 202"/>
                  <a:gd name="T82" fmla="*/ 15615 w 220"/>
                  <a:gd name="T83" fmla="*/ 7804 h 202"/>
                  <a:gd name="T84" fmla="*/ 0 w 220"/>
                  <a:gd name="T85" fmla="*/ 0 h 202"/>
                  <a:gd name="T86" fmla="*/ 1686447 w 220"/>
                  <a:gd name="T87" fmla="*/ 0 h 20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20" h="202">
                    <a:moveTo>
                      <a:pt x="216" y="0"/>
                    </a:moveTo>
                    <a:cubicBezTo>
                      <a:pt x="213" y="3"/>
                      <a:pt x="213" y="3"/>
                      <a:pt x="213" y="3"/>
                    </a:cubicBezTo>
                    <a:cubicBezTo>
                      <a:pt x="213" y="14"/>
                      <a:pt x="213" y="14"/>
                      <a:pt x="213" y="14"/>
                    </a:cubicBezTo>
                    <a:cubicBezTo>
                      <a:pt x="211" y="16"/>
                      <a:pt x="211" y="16"/>
                      <a:pt x="211" y="16"/>
                    </a:cubicBezTo>
                    <a:cubicBezTo>
                      <a:pt x="211" y="16"/>
                      <a:pt x="216" y="20"/>
                      <a:pt x="218" y="24"/>
                    </a:cubicBezTo>
                    <a:cubicBezTo>
                      <a:pt x="220" y="28"/>
                      <a:pt x="220" y="33"/>
                      <a:pt x="217" y="35"/>
                    </a:cubicBezTo>
                    <a:cubicBezTo>
                      <a:pt x="214" y="38"/>
                      <a:pt x="210" y="39"/>
                      <a:pt x="210" y="42"/>
                    </a:cubicBezTo>
                    <a:cubicBezTo>
                      <a:pt x="210" y="44"/>
                      <a:pt x="209" y="48"/>
                      <a:pt x="209" y="48"/>
                    </a:cubicBezTo>
                    <a:cubicBezTo>
                      <a:pt x="209" y="48"/>
                      <a:pt x="216" y="51"/>
                      <a:pt x="217" y="55"/>
                    </a:cubicBezTo>
                    <a:cubicBezTo>
                      <a:pt x="219" y="60"/>
                      <a:pt x="218" y="64"/>
                      <a:pt x="216" y="66"/>
                    </a:cubicBezTo>
                    <a:cubicBezTo>
                      <a:pt x="213" y="67"/>
                      <a:pt x="210" y="71"/>
                      <a:pt x="210" y="71"/>
                    </a:cubicBezTo>
                    <a:cubicBezTo>
                      <a:pt x="210" y="80"/>
                      <a:pt x="210" y="80"/>
                      <a:pt x="210" y="80"/>
                    </a:cubicBezTo>
                    <a:cubicBezTo>
                      <a:pt x="210" y="80"/>
                      <a:pt x="218" y="85"/>
                      <a:pt x="218" y="89"/>
                    </a:cubicBezTo>
                    <a:cubicBezTo>
                      <a:pt x="218" y="94"/>
                      <a:pt x="214" y="97"/>
                      <a:pt x="214" y="97"/>
                    </a:cubicBezTo>
                    <a:cubicBezTo>
                      <a:pt x="209" y="102"/>
                      <a:pt x="209" y="102"/>
                      <a:pt x="209" y="102"/>
                    </a:cubicBezTo>
                    <a:cubicBezTo>
                      <a:pt x="210" y="108"/>
                      <a:pt x="210" y="108"/>
                      <a:pt x="210" y="108"/>
                    </a:cubicBezTo>
                    <a:cubicBezTo>
                      <a:pt x="210" y="108"/>
                      <a:pt x="216" y="112"/>
                      <a:pt x="217" y="116"/>
                    </a:cubicBezTo>
                    <a:cubicBezTo>
                      <a:pt x="218" y="120"/>
                      <a:pt x="217" y="123"/>
                      <a:pt x="215" y="125"/>
                    </a:cubicBezTo>
                    <a:cubicBezTo>
                      <a:pt x="213" y="127"/>
                      <a:pt x="209" y="131"/>
                      <a:pt x="209" y="131"/>
                    </a:cubicBezTo>
                    <a:cubicBezTo>
                      <a:pt x="209" y="138"/>
                      <a:pt x="209" y="138"/>
                      <a:pt x="209" y="138"/>
                    </a:cubicBezTo>
                    <a:cubicBezTo>
                      <a:pt x="209" y="138"/>
                      <a:pt x="213" y="141"/>
                      <a:pt x="214" y="145"/>
                    </a:cubicBezTo>
                    <a:cubicBezTo>
                      <a:pt x="214" y="148"/>
                      <a:pt x="209" y="158"/>
                      <a:pt x="206" y="161"/>
                    </a:cubicBezTo>
                    <a:cubicBezTo>
                      <a:pt x="203" y="163"/>
                      <a:pt x="159" y="202"/>
                      <a:pt x="159" y="202"/>
                    </a:cubicBezTo>
                    <a:cubicBezTo>
                      <a:pt x="61" y="202"/>
                      <a:pt x="61" y="202"/>
                      <a:pt x="61" y="202"/>
                    </a:cubicBezTo>
                    <a:cubicBezTo>
                      <a:pt x="13" y="161"/>
                      <a:pt x="13" y="161"/>
                      <a:pt x="13" y="161"/>
                    </a:cubicBezTo>
                    <a:cubicBezTo>
                      <a:pt x="13" y="161"/>
                      <a:pt x="12" y="155"/>
                      <a:pt x="12" y="152"/>
                    </a:cubicBezTo>
                    <a:cubicBezTo>
                      <a:pt x="11" y="149"/>
                      <a:pt x="12" y="144"/>
                      <a:pt x="9" y="142"/>
                    </a:cubicBezTo>
                    <a:cubicBezTo>
                      <a:pt x="7" y="140"/>
                      <a:pt x="2" y="139"/>
                      <a:pt x="2" y="135"/>
                    </a:cubicBezTo>
                    <a:cubicBezTo>
                      <a:pt x="2" y="130"/>
                      <a:pt x="3" y="127"/>
                      <a:pt x="5" y="126"/>
                    </a:cubicBezTo>
                    <a:cubicBezTo>
                      <a:pt x="7" y="125"/>
                      <a:pt x="9" y="122"/>
                      <a:pt x="8" y="119"/>
                    </a:cubicBezTo>
                    <a:cubicBezTo>
                      <a:pt x="8" y="116"/>
                      <a:pt x="6" y="112"/>
                      <a:pt x="4" y="108"/>
                    </a:cubicBezTo>
                    <a:cubicBezTo>
                      <a:pt x="2" y="104"/>
                      <a:pt x="2" y="100"/>
                      <a:pt x="3" y="97"/>
                    </a:cubicBezTo>
                    <a:cubicBezTo>
                      <a:pt x="5" y="94"/>
                      <a:pt x="8" y="91"/>
                      <a:pt x="8" y="91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8" y="85"/>
                      <a:pt x="2" y="81"/>
                      <a:pt x="2" y="76"/>
                    </a:cubicBezTo>
                    <a:cubicBezTo>
                      <a:pt x="2" y="70"/>
                      <a:pt x="3" y="67"/>
                      <a:pt x="5" y="66"/>
                    </a:cubicBezTo>
                    <a:cubicBezTo>
                      <a:pt x="7" y="64"/>
                      <a:pt x="9" y="61"/>
                      <a:pt x="9" y="61"/>
                    </a:cubicBezTo>
                    <a:cubicBezTo>
                      <a:pt x="9" y="61"/>
                      <a:pt x="10" y="57"/>
                      <a:pt x="8" y="54"/>
                    </a:cubicBezTo>
                    <a:cubicBezTo>
                      <a:pt x="7" y="52"/>
                      <a:pt x="3" y="48"/>
                      <a:pt x="2" y="44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4"/>
                      <a:pt x="2" y="11"/>
                    </a:cubicBezTo>
                    <a:cubicBezTo>
                      <a:pt x="2" y="8"/>
                      <a:pt x="2" y="1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0" name="Freeform 127"/>
              <p:cNvSpPr>
                <a:spLocks/>
              </p:cNvSpPr>
              <p:nvPr/>
            </p:nvSpPr>
            <p:spPr bwMode="auto">
              <a:xfrm>
                <a:off x="484187" y="1584325"/>
                <a:ext cx="733425" cy="101600"/>
              </a:xfrm>
              <a:custGeom>
                <a:avLst/>
                <a:gdLst>
                  <a:gd name="T0" fmla="*/ 0 w 94"/>
                  <a:gd name="T1" fmla="*/ 0 h 13"/>
                  <a:gd name="T2" fmla="*/ 733425 w 94"/>
                  <a:gd name="T3" fmla="*/ 0 h 13"/>
                  <a:gd name="T4" fmla="*/ 663203 w 94"/>
                  <a:gd name="T5" fmla="*/ 70338 h 13"/>
                  <a:gd name="T6" fmla="*/ 577377 w 94"/>
                  <a:gd name="T7" fmla="*/ 101600 h 13"/>
                  <a:gd name="T8" fmla="*/ 148245 w 94"/>
                  <a:gd name="T9" fmla="*/ 101600 h 13"/>
                  <a:gd name="T10" fmla="*/ 62419 w 94"/>
                  <a:gd name="T11" fmla="*/ 70338 h 13"/>
                  <a:gd name="T12" fmla="*/ 0 w 94"/>
                  <a:gd name="T13" fmla="*/ 0 h 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13">
                    <a:moveTo>
                      <a:pt x="0" y="0"/>
                    </a:move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88" y="6"/>
                      <a:pt x="85" y="9"/>
                    </a:cubicBezTo>
                    <a:cubicBezTo>
                      <a:pt x="82" y="11"/>
                      <a:pt x="77" y="13"/>
                      <a:pt x="74" y="13"/>
                    </a:cubicBezTo>
                    <a:cubicBezTo>
                      <a:pt x="71" y="13"/>
                      <a:pt x="19" y="13"/>
                      <a:pt x="19" y="13"/>
                    </a:cubicBezTo>
                    <a:cubicBezTo>
                      <a:pt x="19" y="13"/>
                      <a:pt x="11" y="13"/>
                      <a:pt x="8" y="9"/>
                    </a:cubicBezTo>
                    <a:cubicBezTo>
                      <a:pt x="5" y="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1" name="Freeform 128"/>
              <p:cNvSpPr>
                <a:spLocks/>
              </p:cNvSpPr>
              <p:nvPr/>
            </p:nvSpPr>
            <p:spPr bwMode="auto">
              <a:xfrm>
                <a:off x="890587" y="38100"/>
                <a:ext cx="514350" cy="71438"/>
              </a:xfrm>
              <a:custGeom>
                <a:avLst/>
                <a:gdLst>
                  <a:gd name="T0" fmla="*/ 31173 w 66"/>
                  <a:gd name="T1" fmla="*/ 7938 h 9"/>
                  <a:gd name="T2" fmla="*/ 498764 w 66"/>
                  <a:gd name="T3" fmla="*/ 7938 h 9"/>
                  <a:gd name="T4" fmla="*/ 483177 w 66"/>
                  <a:gd name="T5" fmla="*/ 55563 h 9"/>
                  <a:gd name="T6" fmla="*/ 0 w 66"/>
                  <a:gd name="T7" fmla="*/ 71438 h 9"/>
                  <a:gd name="T8" fmla="*/ 155864 w 66"/>
                  <a:gd name="T9" fmla="*/ 39688 h 9"/>
                  <a:gd name="T10" fmla="*/ 132484 w 66"/>
                  <a:gd name="T11" fmla="*/ 23813 h 9"/>
                  <a:gd name="T12" fmla="*/ 31173 w 66"/>
                  <a:gd name="T13" fmla="*/ 7938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9">
                    <a:moveTo>
                      <a:pt x="4" y="1"/>
                    </a:moveTo>
                    <a:cubicBezTo>
                      <a:pt x="4" y="1"/>
                      <a:pt x="62" y="0"/>
                      <a:pt x="64" y="1"/>
                    </a:cubicBezTo>
                    <a:cubicBezTo>
                      <a:pt x="66" y="3"/>
                      <a:pt x="66" y="5"/>
                      <a:pt x="62" y="7"/>
                    </a:cubicBezTo>
                    <a:cubicBezTo>
                      <a:pt x="58" y="8"/>
                      <a:pt x="0" y="9"/>
                      <a:pt x="0" y="9"/>
                    </a:cubicBezTo>
                    <a:cubicBezTo>
                      <a:pt x="0" y="9"/>
                      <a:pt x="20" y="7"/>
                      <a:pt x="20" y="5"/>
                    </a:cubicBezTo>
                    <a:cubicBezTo>
                      <a:pt x="20" y="3"/>
                      <a:pt x="21" y="4"/>
                      <a:pt x="17" y="3"/>
                    </a:cubicBezTo>
                    <a:cubicBezTo>
                      <a:pt x="13" y="3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2" name="Freeform 129"/>
              <p:cNvSpPr>
                <a:spLocks/>
              </p:cNvSpPr>
              <p:nvPr/>
            </p:nvSpPr>
            <p:spPr bwMode="auto">
              <a:xfrm>
                <a:off x="890587" y="131763"/>
                <a:ext cx="506413" cy="195263"/>
              </a:xfrm>
              <a:custGeom>
                <a:avLst/>
                <a:gdLst>
                  <a:gd name="T0" fmla="*/ 85701 w 65"/>
                  <a:gd name="T1" fmla="*/ 0 h 25"/>
                  <a:gd name="T2" fmla="*/ 467458 w 65"/>
                  <a:gd name="T3" fmla="*/ 7811 h 25"/>
                  <a:gd name="T4" fmla="*/ 506413 w 65"/>
                  <a:gd name="T5" fmla="*/ 78105 h 25"/>
                  <a:gd name="T6" fmla="*/ 444085 w 65"/>
                  <a:gd name="T7" fmla="*/ 164021 h 25"/>
                  <a:gd name="T8" fmla="*/ 0 w 65"/>
                  <a:gd name="T9" fmla="*/ 195263 h 25"/>
                  <a:gd name="T10" fmla="*/ 163610 w 65"/>
                  <a:gd name="T11" fmla="*/ 156210 h 25"/>
                  <a:gd name="T12" fmla="*/ 171401 w 65"/>
                  <a:gd name="T13" fmla="*/ 93726 h 25"/>
                  <a:gd name="T14" fmla="*/ 179192 w 65"/>
                  <a:gd name="T15" fmla="*/ 46863 h 25"/>
                  <a:gd name="T16" fmla="*/ 179192 w 65"/>
                  <a:gd name="T17" fmla="*/ 23432 h 25"/>
                  <a:gd name="T18" fmla="*/ 85701 w 65"/>
                  <a:gd name="T19" fmla="*/ 0 h 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5" h="25">
                    <a:moveTo>
                      <a:pt x="11" y="0"/>
                    </a:moveTo>
                    <a:cubicBezTo>
                      <a:pt x="11" y="0"/>
                      <a:pt x="58" y="0"/>
                      <a:pt x="60" y="1"/>
                    </a:cubicBezTo>
                    <a:cubicBezTo>
                      <a:pt x="63" y="2"/>
                      <a:pt x="65" y="7"/>
                      <a:pt x="65" y="10"/>
                    </a:cubicBezTo>
                    <a:cubicBezTo>
                      <a:pt x="65" y="14"/>
                      <a:pt x="65" y="19"/>
                      <a:pt x="57" y="21"/>
                    </a:cubicBezTo>
                    <a:cubicBezTo>
                      <a:pt x="49" y="23"/>
                      <a:pt x="0" y="25"/>
                      <a:pt x="0" y="25"/>
                    </a:cubicBezTo>
                    <a:cubicBezTo>
                      <a:pt x="0" y="25"/>
                      <a:pt x="20" y="22"/>
                      <a:pt x="21" y="20"/>
                    </a:cubicBezTo>
                    <a:cubicBezTo>
                      <a:pt x="23" y="18"/>
                      <a:pt x="21" y="14"/>
                      <a:pt x="22" y="12"/>
                    </a:cubicBezTo>
                    <a:cubicBezTo>
                      <a:pt x="23" y="10"/>
                      <a:pt x="24" y="10"/>
                      <a:pt x="23" y="6"/>
                    </a:cubicBezTo>
                    <a:cubicBezTo>
                      <a:pt x="23" y="3"/>
                      <a:pt x="23" y="3"/>
                      <a:pt x="23" y="3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3" name="Freeform 130"/>
              <p:cNvSpPr>
                <a:spLocks/>
              </p:cNvSpPr>
              <p:nvPr/>
            </p:nvSpPr>
            <p:spPr bwMode="auto">
              <a:xfrm>
                <a:off x="749300" y="398463"/>
                <a:ext cx="633413" cy="69850"/>
              </a:xfrm>
              <a:custGeom>
                <a:avLst/>
                <a:gdLst>
                  <a:gd name="T0" fmla="*/ 156398 w 81"/>
                  <a:gd name="T1" fmla="*/ 7761 h 9"/>
                  <a:gd name="T2" fmla="*/ 570854 w 81"/>
                  <a:gd name="T3" fmla="*/ 0 h 9"/>
                  <a:gd name="T4" fmla="*/ 625593 w 81"/>
                  <a:gd name="T5" fmla="*/ 23283 h 9"/>
                  <a:gd name="T6" fmla="*/ 23460 w 81"/>
                  <a:gd name="T7" fmla="*/ 69850 h 9"/>
                  <a:gd name="T8" fmla="*/ 187678 w 81"/>
                  <a:gd name="T9" fmla="*/ 38806 h 9"/>
                  <a:gd name="T10" fmla="*/ 156398 w 81"/>
                  <a:gd name="T11" fmla="*/ 776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1" h="9">
                    <a:moveTo>
                      <a:pt x="20" y="1"/>
                    </a:moveTo>
                    <a:cubicBezTo>
                      <a:pt x="20" y="1"/>
                      <a:pt x="66" y="0"/>
                      <a:pt x="73" y="0"/>
                    </a:cubicBezTo>
                    <a:cubicBezTo>
                      <a:pt x="81" y="0"/>
                      <a:pt x="81" y="3"/>
                      <a:pt x="80" y="3"/>
                    </a:cubicBezTo>
                    <a:cubicBezTo>
                      <a:pt x="78" y="4"/>
                      <a:pt x="5" y="9"/>
                      <a:pt x="3" y="9"/>
                    </a:cubicBezTo>
                    <a:cubicBezTo>
                      <a:pt x="0" y="9"/>
                      <a:pt x="21" y="6"/>
                      <a:pt x="24" y="5"/>
                    </a:cubicBezTo>
                    <a:cubicBezTo>
                      <a:pt x="27" y="4"/>
                      <a:pt x="26" y="2"/>
                      <a:pt x="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4" name="Freeform 131"/>
              <p:cNvSpPr>
                <a:spLocks/>
              </p:cNvSpPr>
              <p:nvPr/>
            </p:nvSpPr>
            <p:spPr bwMode="auto">
              <a:xfrm>
                <a:off x="819150" y="514350"/>
                <a:ext cx="563563" cy="55563"/>
              </a:xfrm>
              <a:custGeom>
                <a:avLst/>
                <a:gdLst>
                  <a:gd name="T0" fmla="*/ 203509 w 72"/>
                  <a:gd name="T1" fmla="*/ 7938 h 7"/>
                  <a:gd name="T2" fmla="*/ 563563 w 72"/>
                  <a:gd name="T3" fmla="*/ 0 h 7"/>
                  <a:gd name="T4" fmla="*/ 383536 w 72"/>
                  <a:gd name="T5" fmla="*/ 39688 h 7"/>
                  <a:gd name="T6" fmla="*/ 31309 w 72"/>
                  <a:gd name="T7" fmla="*/ 55563 h 7"/>
                  <a:gd name="T8" fmla="*/ 203509 w 72"/>
                  <a:gd name="T9" fmla="*/ 7938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" h="7">
                    <a:moveTo>
                      <a:pt x="26" y="1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51" y="5"/>
                      <a:pt x="49" y="5"/>
                    </a:cubicBezTo>
                    <a:cubicBezTo>
                      <a:pt x="47" y="5"/>
                      <a:pt x="9" y="7"/>
                      <a:pt x="4" y="7"/>
                    </a:cubicBezTo>
                    <a:cubicBezTo>
                      <a:pt x="0" y="7"/>
                      <a:pt x="35" y="3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5" name="Freeform 132"/>
              <p:cNvSpPr>
                <a:spLocks/>
              </p:cNvSpPr>
              <p:nvPr/>
            </p:nvSpPr>
            <p:spPr bwMode="auto">
              <a:xfrm>
                <a:off x="788987" y="631825"/>
                <a:ext cx="600075" cy="77788"/>
              </a:xfrm>
              <a:custGeom>
                <a:avLst/>
                <a:gdLst>
                  <a:gd name="T0" fmla="*/ 116898 w 77"/>
                  <a:gd name="T1" fmla="*/ 15558 h 10"/>
                  <a:gd name="T2" fmla="*/ 568902 w 77"/>
                  <a:gd name="T3" fmla="*/ 0 h 10"/>
                  <a:gd name="T4" fmla="*/ 561109 w 77"/>
                  <a:gd name="T5" fmla="*/ 38894 h 10"/>
                  <a:gd name="T6" fmla="*/ 0 w 77"/>
                  <a:gd name="T7" fmla="*/ 77788 h 10"/>
                  <a:gd name="T8" fmla="*/ 241589 w 77"/>
                  <a:gd name="T9" fmla="*/ 38894 h 10"/>
                  <a:gd name="T10" fmla="*/ 116898 w 77"/>
                  <a:gd name="T11" fmla="*/ 15558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7" h="10">
                    <a:moveTo>
                      <a:pt x="15" y="2"/>
                    </a:moveTo>
                    <a:cubicBezTo>
                      <a:pt x="15" y="2"/>
                      <a:pt x="69" y="0"/>
                      <a:pt x="73" y="0"/>
                    </a:cubicBezTo>
                    <a:cubicBezTo>
                      <a:pt x="77" y="0"/>
                      <a:pt x="75" y="4"/>
                      <a:pt x="72" y="5"/>
                    </a:cubicBezTo>
                    <a:cubicBezTo>
                      <a:pt x="68" y="6"/>
                      <a:pt x="0" y="10"/>
                      <a:pt x="0" y="10"/>
                    </a:cubicBezTo>
                    <a:cubicBezTo>
                      <a:pt x="0" y="10"/>
                      <a:pt x="29" y="6"/>
                      <a:pt x="31" y="5"/>
                    </a:cubicBezTo>
                    <a:cubicBezTo>
                      <a:pt x="32" y="4"/>
                      <a:pt x="15" y="2"/>
                      <a:pt x="15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6" name="Freeform 133"/>
              <p:cNvSpPr>
                <a:spLocks/>
              </p:cNvSpPr>
              <p:nvPr/>
            </p:nvSpPr>
            <p:spPr bwMode="auto">
              <a:xfrm>
                <a:off x="936625" y="749300"/>
                <a:ext cx="452438" cy="69850"/>
              </a:xfrm>
              <a:custGeom>
                <a:avLst/>
                <a:gdLst>
                  <a:gd name="T0" fmla="*/ 0 w 58"/>
                  <a:gd name="T1" fmla="*/ 31044 h 9"/>
                  <a:gd name="T2" fmla="*/ 436837 w 58"/>
                  <a:gd name="T3" fmla="*/ 0 h 9"/>
                  <a:gd name="T4" fmla="*/ 0 w 58"/>
                  <a:gd name="T5" fmla="*/ 31044 h 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8" h="9">
                    <a:moveTo>
                      <a:pt x="0" y="4"/>
                    </a:moveTo>
                    <a:cubicBezTo>
                      <a:pt x="0" y="4"/>
                      <a:pt x="55" y="0"/>
                      <a:pt x="56" y="0"/>
                    </a:cubicBezTo>
                    <a:cubicBezTo>
                      <a:pt x="58" y="0"/>
                      <a:pt x="22" y="9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7" name="Freeform 134"/>
              <p:cNvSpPr>
                <a:spLocks/>
              </p:cNvSpPr>
              <p:nvPr/>
            </p:nvSpPr>
            <p:spPr bwMode="auto">
              <a:xfrm>
                <a:off x="773112" y="889000"/>
                <a:ext cx="585788" cy="63500"/>
              </a:xfrm>
              <a:custGeom>
                <a:avLst/>
                <a:gdLst>
                  <a:gd name="T0" fmla="*/ 179642 w 75"/>
                  <a:gd name="T1" fmla="*/ 0 h 8"/>
                  <a:gd name="T2" fmla="*/ 554546 w 75"/>
                  <a:gd name="T3" fmla="*/ 0 h 8"/>
                  <a:gd name="T4" fmla="*/ 507683 w 75"/>
                  <a:gd name="T5" fmla="*/ 31750 h 8"/>
                  <a:gd name="T6" fmla="*/ 0 w 75"/>
                  <a:gd name="T7" fmla="*/ 63500 h 8"/>
                  <a:gd name="T8" fmla="*/ 242126 w 75"/>
                  <a:gd name="T9" fmla="*/ 23813 h 8"/>
                  <a:gd name="T10" fmla="*/ 179642 w 75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5" h="8">
                    <a:moveTo>
                      <a:pt x="23" y="0"/>
                    </a:moveTo>
                    <a:cubicBezTo>
                      <a:pt x="23" y="0"/>
                      <a:pt x="67" y="0"/>
                      <a:pt x="71" y="0"/>
                    </a:cubicBezTo>
                    <a:cubicBezTo>
                      <a:pt x="75" y="1"/>
                      <a:pt x="68" y="3"/>
                      <a:pt x="65" y="4"/>
                    </a:cubicBezTo>
                    <a:cubicBezTo>
                      <a:pt x="62" y="5"/>
                      <a:pt x="0" y="8"/>
                      <a:pt x="0" y="8"/>
                    </a:cubicBezTo>
                    <a:cubicBezTo>
                      <a:pt x="0" y="8"/>
                      <a:pt x="28" y="4"/>
                      <a:pt x="31" y="3"/>
                    </a:cubicBezTo>
                    <a:cubicBezTo>
                      <a:pt x="33" y="3"/>
                      <a:pt x="33" y="3"/>
                      <a:pt x="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8" name="Freeform 135"/>
              <p:cNvSpPr>
                <a:spLocks/>
              </p:cNvSpPr>
              <p:nvPr/>
            </p:nvSpPr>
            <p:spPr bwMode="auto">
              <a:xfrm>
                <a:off x="960437" y="990600"/>
                <a:ext cx="428625" cy="55563"/>
              </a:xfrm>
              <a:custGeom>
                <a:avLst/>
                <a:gdLst>
                  <a:gd name="T0" fmla="*/ 0 w 55"/>
                  <a:gd name="T1" fmla="*/ 23813 h 7"/>
                  <a:gd name="T2" fmla="*/ 413039 w 55"/>
                  <a:gd name="T3" fmla="*/ 0 h 7"/>
                  <a:gd name="T4" fmla="*/ 0 w 55"/>
                  <a:gd name="T5" fmla="*/ 23813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5" h="7">
                    <a:moveTo>
                      <a:pt x="0" y="3"/>
                    </a:moveTo>
                    <a:cubicBezTo>
                      <a:pt x="0" y="3"/>
                      <a:pt x="51" y="0"/>
                      <a:pt x="53" y="0"/>
                    </a:cubicBezTo>
                    <a:cubicBezTo>
                      <a:pt x="55" y="0"/>
                      <a:pt x="28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9" name="Freeform 136"/>
              <p:cNvSpPr>
                <a:spLocks/>
              </p:cNvSpPr>
              <p:nvPr/>
            </p:nvSpPr>
            <p:spPr bwMode="auto">
              <a:xfrm>
                <a:off x="992187" y="1116013"/>
                <a:ext cx="334963" cy="61913"/>
              </a:xfrm>
              <a:custGeom>
                <a:avLst/>
                <a:gdLst>
                  <a:gd name="T0" fmla="*/ 0 w 43"/>
                  <a:gd name="T1" fmla="*/ 15478 h 8"/>
                  <a:gd name="T2" fmla="*/ 319383 w 43"/>
                  <a:gd name="T3" fmla="*/ 7739 h 8"/>
                  <a:gd name="T4" fmla="*/ 202536 w 43"/>
                  <a:gd name="T5" fmla="*/ 54174 h 8"/>
                  <a:gd name="T6" fmla="*/ 0 w 43"/>
                  <a:gd name="T7" fmla="*/ 15478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" h="8">
                    <a:moveTo>
                      <a:pt x="0" y="2"/>
                    </a:moveTo>
                    <a:cubicBezTo>
                      <a:pt x="0" y="2"/>
                      <a:pt x="38" y="0"/>
                      <a:pt x="41" y="1"/>
                    </a:cubicBezTo>
                    <a:cubicBezTo>
                      <a:pt x="43" y="1"/>
                      <a:pt x="31" y="5"/>
                      <a:pt x="26" y="7"/>
                    </a:cubicBezTo>
                    <a:cubicBezTo>
                      <a:pt x="20" y="8"/>
                      <a:pt x="12" y="7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0" name="Freeform 137"/>
              <p:cNvSpPr>
                <a:spLocks/>
              </p:cNvSpPr>
              <p:nvPr/>
            </p:nvSpPr>
            <p:spPr bwMode="auto">
              <a:xfrm>
                <a:off x="842962" y="1169988"/>
                <a:ext cx="655638" cy="63500"/>
              </a:xfrm>
              <a:custGeom>
                <a:avLst/>
                <a:gdLst>
                  <a:gd name="T0" fmla="*/ 0 w 84"/>
                  <a:gd name="T1" fmla="*/ 39688 h 8"/>
                  <a:gd name="T2" fmla="*/ 655638 w 84"/>
                  <a:gd name="T3" fmla="*/ 0 h 8"/>
                  <a:gd name="T4" fmla="*/ 249767 w 84"/>
                  <a:gd name="T5" fmla="*/ 63500 h 8"/>
                  <a:gd name="T6" fmla="*/ 0 w 84"/>
                  <a:gd name="T7" fmla="*/ 39688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4" h="8">
                    <a:moveTo>
                      <a:pt x="0" y="5"/>
                    </a:moveTo>
                    <a:cubicBezTo>
                      <a:pt x="0" y="5"/>
                      <a:pt x="76" y="2"/>
                      <a:pt x="84" y="0"/>
                    </a:cubicBezTo>
                    <a:cubicBezTo>
                      <a:pt x="84" y="0"/>
                      <a:pt x="75" y="6"/>
                      <a:pt x="32" y="8"/>
                    </a:cubicBezTo>
                    <a:cubicBezTo>
                      <a:pt x="32" y="8"/>
                      <a:pt x="9" y="7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1" name="Freeform 138"/>
              <p:cNvSpPr>
                <a:spLocks/>
              </p:cNvSpPr>
              <p:nvPr/>
            </p:nvSpPr>
            <p:spPr bwMode="auto">
              <a:xfrm>
                <a:off x="1600200" y="406400"/>
                <a:ext cx="77788" cy="46038"/>
              </a:xfrm>
              <a:custGeom>
                <a:avLst/>
                <a:gdLst>
                  <a:gd name="T0" fmla="*/ 54452 w 10"/>
                  <a:gd name="T1" fmla="*/ 0 h 6"/>
                  <a:gd name="T2" fmla="*/ 0 w 10"/>
                  <a:gd name="T3" fmla="*/ 46038 h 6"/>
                  <a:gd name="T4" fmla="*/ 54452 w 10"/>
                  <a:gd name="T5" fmla="*/ 0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" h="6">
                    <a:moveTo>
                      <a:pt x="7" y="0"/>
                    </a:moveTo>
                    <a:cubicBezTo>
                      <a:pt x="7" y="0"/>
                      <a:pt x="10" y="5"/>
                      <a:pt x="0" y="6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2" name="Freeform 139"/>
              <p:cNvSpPr>
                <a:spLocks/>
              </p:cNvSpPr>
              <p:nvPr/>
            </p:nvSpPr>
            <p:spPr bwMode="auto">
              <a:xfrm>
                <a:off x="1592262" y="147638"/>
                <a:ext cx="85725" cy="39688"/>
              </a:xfrm>
              <a:custGeom>
                <a:avLst/>
                <a:gdLst>
                  <a:gd name="T0" fmla="*/ 62345 w 11"/>
                  <a:gd name="T1" fmla="*/ 0 h 5"/>
                  <a:gd name="T2" fmla="*/ 0 w 11"/>
                  <a:gd name="T3" fmla="*/ 39688 h 5"/>
                  <a:gd name="T4" fmla="*/ 62345 w 11"/>
                  <a:gd name="T5" fmla="*/ 0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8" y="0"/>
                    </a:moveTo>
                    <a:cubicBezTo>
                      <a:pt x="8" y="0"/>
                      <a:pt x="11" y="4"/>
                      <a:pt x="0" y="5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3" name="Freeform 140"/>
              <p:cNvSpPr>
                <a:spLocks/>
              </p:cNvSpPr>
              <p:nvPr/>
            </p:nvSpPr>
            <p:spPr bwMode="auto">
              <a:xfrm>
                <a:off x="1562100" y="647700"/>
                <a:ext cx="115888" cy="39688"/>
              </a:xfrm>
              <a:custGeom>
                <a:avLst/>
                <a:gdLst>
                  <a:gd name="T0" fmla="*/ 84985 w 15"/>
                  <a:gd name="T1" fmla="*/ 0 h 5"/>
                  <a:gd name="T2" fmla="*/ 0 w 15"/>
                  <a:gd name="T3" fmla="*/ 39688 h 5"/>
                  <a:gd name="T4" fmla="*/ 84985 w 15"/>
                  <a:gd name="T5" fmla="*/ 0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5" h="5">
                    <a:moveTo>
                      <a:pt x="11" y="0"/>
                    </a:moveTo>
                    <a:cubicBezTo>
                      <a:pt x="11" y="0"/>
                      <a:pt x="15" y="4"/>
                      <a:pt x="0" y="5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4" name="Freeform 141"/>
              <p:cNvSpPr>
                <a:spLocks/>
              </p:cNvSpPr>
              <p:nvPr/>
            </p:nvSpPr>
            <p:spPr bwMode="auto">
              <a:xfrm>
                <a:off x="1570037" y="803275"/>
                <a:ext cx="93663" cy="117475"/>
              </a:xfrm>
              <a:custGeom>
                <a:avLst/>
                <a:gdLst>
                  <a:gd name="T0" fmla="*/ 46832 w 12"/>
                  <a:gd name="T1" fmla="*/ 0 h 15"/>
                  <a:gd name="T2" fmla="*/ 54637 w 12"/>
                  <a:gd name="T3" fmla="*/ 46990 h 15"/>
                  <a:gd name="T4" fmla="*/ 93663 w 12"/>
                  <a:gd name="T5" fmla="*/ 93980 h 15"/>
                  <a:gd name="T6" fmla="*/ 0 w 12"/>
                  <a:gd name="T7" fmla="*/ 109643 h 15"/>
                  <a:gd name="T8" fmla="*/ 46832 w 12"/>
                  <a:gd name="T9" fmla="*/ 78317 h 15"/>
                  <a:gd name="T10" fmla="*/ 46832 w 12"/>
                  <a:gd name="T11" fmla="*/ 0 h 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6" y="0"/>
                    </a:moveTo>
                    <a:cubicBezTo>
                      <a:pt x="6" y="0"/>
                      <a:pt x="6" y="5"/>
                      <a:pt x="7" y="6"/>
                    </a:cubicBezTo>
                    <a:cubicBezTo>
                      <a:pt x="8" y="7"/>
                      <a:pt x="12" y="12"/>
                      <a:pt x="12" y="12"/>
                    </a:cubicBezTo>
                    <a:cubicBezTo>
                      <a:pt x="12" y="12"/>
                      <a:pt x="3" y="15"/>
                      <a:pt x="0" y="14"/>
                    </a:cubicBezTo>
                    <a:cubicBezTo>
                      <a:pt x="0" y="14"/>
                      <a:pt x="5" y="12"/>
                      <a:pt x="6" y="10"/>
                    </a:cubicBezTo>
                    <a:cubicBezTo>
                      <a:pt x="6" y="9"/>
                      <a:pt x="5" y="1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5" name="Freeform 142"/>
              <p:cNvSpPr>
                <a:spLocks/>
              </p:cNvSpPr>
              <p:nvPr/>
            </p:nvSpPr>
            <p:spPr bwMode="auto">
              <a:xfrm>
                <a:off x="1608137" y="1100138"/>
                <a:ext cx="47625" cy="39688"/>
              </a:xfrm>
              <a:custGeom>
                <a:avLst/>
                <a:gdLst>
                  <a:gd name="T0" fmla="*/ 23813 w 6"/>
                  <a:gd name="T1" fmla="*/ 0 h 5"/>
                  <a:gd name="T2" fmla="*/ 0 w 6"/>
                  <a:gd name="T3" fmla="*/ 39688 h 5"/>
                  <a:gd name="T4" fmla="*/ 23813 w 6"/>
                  <a:gd name="T5" fmla="*/ 0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6" y="4"/>
                      <a:pt x="0" y="5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6" name="Freeform 143"/>
              <p:cNvSpPr>
                <a:spLocks/>
              </p:cNvSpPr>
              <p:nvPr/>
            </p:nvSpPr>
            <p:spPr bwMode="auto">
              <a:xfrm>
                <a:off x="141287" y="101600"/>
                <a:ext cx="428625" cy="46038"/>
              </a:xfrm>
              <a:custGeom>
                <a:avLst/>
                <a:gdLst>
                  <a:gd name="T0" fmla="*/ 0 w 55"/>
                  <a:gd name="T1" fmla="*/ 0 h 6"/>
                  <a:gd name="T2" fmla="*/ 428625 w 55"/>
                  <a:gd name="T3" fmla="*/ 23019 h 6"/>
                  <a:gd name="T4" fmla="*/ 0 w 55"/>
                  <a:gd name="T5" fmla="*/ 0 h 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5" h="6">
                    <a:moveTo>
                      <a:pt x="0" y="0"/>
                    </a:moveTo>
                    <a:cubicBezTo>
                      <a:pt x="55" y="3"/>
                      <a:pt x="55" y="3"/>
                      <a:pt x="55" y="3"/>
                    </a:cubicBezTo>
                    <a:cubicBezTo>
                      <a:pt x="55" y="3"/>
                      <a:pt x="15" y="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7" name="Freeform 144"/>
              <p:cNvSpPr>
                <a:spLocks/>
              </p:cNvSpPr>
              <p:nvPr/>
            </p:nvSpPr>
            <p:spPr bwMode="auto">
              <a:xfrm>
                <a:off x="31750" y="492125"/>
                <a:ext cx="147638" cy="38100"/>
              </a:xfrm>
              <a:custGeom>
                <a:avLst/>
                <a:gdLst>
                  <a:gd name="T0" fmla="*/ 54393 w 19"/>
                  <a:gd name="T1" fmla="*/ 0 h 5"/>
                  <a:gd name="T2" fmla="*/ 147638 w 19"/>
                  <a:gd name="T3" fmla="*/ 7620 h 5"/>
                  <a:gd name="T4" fmla="*/ 31082 w 19"/>
                  <a:gd name="T5" fmla="*/ 30480 h 5"/>
                  <a:gd name="T6" fmla="*/ 54393 w 19"/>
                  <a:gd name="T7" fmla="*/ 0 h 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" h="5">
                    <a:moveTo>
                      <a:pt x="7" y="0"/>
                    </a:move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7" y="4"/>
                      <a:pt x="4" y="4"/>
                    </a:cubicBezTo>
                    <a:cubicBezTo>
                      <a:pt x="0" y="5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8" name="Freeform 145"/>
              <p:cNvSpPr>
                <a:spLocks/>
              </p:cNvSpPr>
              <p:nvPr/>
            </p:nvSpPr>
            <p:spPr bwMode="auto">
              <a:xfrm>
                <a:off x="31750" y="725488"/>
                <a:ext cx="155575" cy="31750"/>
              </a:xfrm>
              <a:custGeom>
                <a:avLst/>
                <a:gdLst>
                  <a:gd name="T0" fmla="*/ 46673 w 20"/>
                  <a:gd name="T1" fmla="*/ 0 h 4"/>
                  <a:gd name="T2" fmla="*/ 155575 w 20"/>
                  <a:gd name="T3" fmla="*/ 0 h 4"/>
                  <a:gd name="T4" fmla="*/ 15558 w 20"/>
                  <a:gd name="T5" fmla="*/ 31750 h 4"/>
                  <a:gd name="T6" fmla="*/ 46673 w 20"/>
                  <a:gd name="T7" fmla="*/ 0 h 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" h="4">
                    <a:moveTo>
                      <a:pt x="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4" y="4"/>
                      <a:pt x="2" y="4"/>
                    </a:cubicBezTo>
                    <a:cubicBezTo>
                      <a:pt x="0" y="4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9" name="Freeform 146"/>
              <p:cNvSpPr>
                <a:spLocks/>
              </p:cNvSpPr>
              <p:nvPr/>
            </p:nvSpPr>
            <p:spPr bwMode="auto">
              <a:xfrm>
                <a:off x="23812" y="982663"/>
                <a:ext cx="155575" cy="39688"/>
              </a:xfrm>
              <a:custGeom>
                <a:avLst/>
                <a:gdLst>
                  <a:gd name="T0" fmla="*/ 46673 w 20"/>
                  <a:gd name="T1" fmla="*/ 0 h 5"/>
                  <a:gd name="T2" fmla="*/ 155575 w 20"/>
                  <a:gd name="T3" fmla="*/ 7938 h 5"/>
                  <a:gd name="T4" fmla="*/ 15558 w 20"/>
                  <a:gd name="T5" fmla="*/ 39688 h 5"/>
                  <a:gd name="T6" fmla="*/ 46673 w 20"/>
                  <a:gd name="T7" fmla="*/ 0 h 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" h="5">
                    <a:moveTo>
                      <a:pt x="6" y="0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3" y="5"/>
                      <a:pt x="2" y="5"/>
                    </a:cubicBezTo>
                    <a:cubicBezTo>
                      <a:pt x="0" y="5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0" name="Freeform 147"/>
              <p:cNvSpPr>
                <a:spLocks/>
              </p:cNvSpPr>
              <p:nvPr/>
            </p:nvSpPr>
            <p:spPr bwMode="auto">
              <a:xfrm>
                <a:off x="155575" y="1201738"/>
                <a:ext cx="563563" cy="69850"/>
              </a:xfrm>
              <a:custGeom>
                <a:avLst/>
                <a:gdLst>
                  <a:gd name="T0" fmla="*/ 0 w 72"/>
                  <a:gd name="T1" fmla="*/ 0 h 9"/>
                  <a:gd name="T2" fmla="*/ 532254 w 72"/>
                  <a:gd name="T3" fmla="*/ 7761 h 9"/>
                  <a:gd name="T4" fmla="*/ 0 w 72"/>
                  <a:gd name="T5" fmla="*/ 0 h 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" h="9">
                    <a:moveTo>
                      <a:pt x="0" y="0"/>
                    </a:moveTo>
                    <a:cubicBezTo>
                      <a:pt x="0" y="0"/>
                      <a:pt x="65" y="2"/>
                      <a:pt x="68" y="1"/>
                    </a:cubicBezTo>
                    <a:cubicBezTo>
                      <a:pt x="72" y="1"/>
                      <a:pt x="24" y="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1" name="Freeform 148"/>
              <p:cNvSpPr>
                <a:spLocks/>
              </p:cNvSpPr>
              <p:nvPr/>
            </p:nvSpPr>
            <p:spPr bwMode="auto">
              <a:xfrm>
                <a:off x="1155700" y="1263650"/>
                <a:ext cx="280988" cy="250825"/>
              </a:xfrm>
              <a:custGeom>
                <a:avLst/>
                <a:gdLst>
                  <a:gd name="T0" fmla="*/ 280988 w 36"/>
                  <a:gd name="T1" fmla="*/ 0 h 32"/>
                  <a:gd name="T2" fmla="*/ 23416 w 36"/>
                  <a:gd name="T3" fmla="*/ 242987 h 32"/>
                  <a:gd name="T4" fmla="*/ 280988 w 36"/>
                  <a:gd name="T5" fmla="*/ 0 h 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cubicBezTo>
                      <a:pt x="36" y="0"/>
                      <a:pt x="5" y="30"/>
                      <a:pt x="3" y="31"/>
                    </a:cubicBezTo>
                    <a:cubicBezTo>
                      <a:pt x="0" y="32"/>
                      <a:pt x="21" y="8"/>
                      <a:pt x="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12318" name="图片 15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91640"/>
              <a:ext cx="3499407" cy="560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863264" y="1793346"/>
            <a:ext cx="2991186" cy="746691"/>
            <a:chOff x="863264" y="1793346"/>
            <a:chExt cx="2991186" cy="746691"/>
          </a:xfrm>
        </p:grpSpPr>
        <p:sp>
          <p:nvSpPr>
            <p:cNvPr id="12303" name="椭圆 160"/>
            <p:cNvSpPr>
              <a:spLocks noChangeArrowheads="1"/>
            </p:cNvSpPr>
            <p:nvPr/>
          </p:nvSpPr>
          <p:spPr bwMode="auto">
            <a:xfrm>
              <a:off x="3108292" y="1793346"/>
              <a:ext cx="746158" cy="746691"/>
            </a:xfrm>
            <a:prstGeom prst="ellipse">
              <a:avLst/>
            </a:prstGeom>
            <a:solidFill>
              <a:srgbClr val="344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304" name="Freeform 54"/>
            <p:cNvSpPr>
              <a:spLocks noEditPoints="1"/>
            </p:cNvSpPr>
            <p:nvPr/>
          </p:nvSpPr>
          <p:spPr bwMode="auto">
            <a:xfrm>
              <a:off x="3281220" y="1970178"/>
              <a:ext cx="400300" cy="393025"/>
            </a:xfrm>
            <a:custGeom>
              <a:avLst/>
              <a:gdLst>
                <a:gd name="T0" fmla="*/ 400450 w 112"/>
                <a:gd name="T1" fmla="*/ 332171 h 110"/>
                <a:gd name="T2" fmla="*/ 0 w 112"/>
                <a:gd name="T3" fmla="*/ 332171 h 110"/>
                <a:gd name="T4" fmla="*/ 32179 w 112"/>
                <a:gd name="T5" fmla="*/ 307169 h 110"/>
                <a:gd name="T6" fmla="*/ 368271 w 112"/>
                <a:gd name="T7" fmla="*/ 307169 h 110"/>
                <a:gd name="T8" fmla="*/ 103688 w 112"/>
                <a:gd name="T9" fmla="*/ 14287 h 110"/>
                <a:gd name="T10" fmla="*/ 103688 w 112"/>
                <a:gd name="T11" fmla="*/ 85722 h 110"/>
                <a:gd name="T12" fmla="*/ 103688 w 112"/>
                <a:gd name="T13" fmla="*/ 14287 h 110"/>
                <a:gd name="T14" fmla="*/ 261008 w 112"/>
                <a:gd name="T15" fmla="*/ 50004 h 110"/>
                <a:gd name="T16" fmla="*/ 332517 w 112"/>
                <a:gd name="T17" fmla="*/ 50004 h 110"/>
                <a:gd name="T18" fmla="*/ 261008 w 112"/>
                <a:gd name="T19" fmla="*/ 221448 h 110"/>
                <a:gd name="T20" fmla="*/ 286036 w 112"/>
                <a:gd name="T21" fmla="*/ 317885 h 110"/>
                <a:gd name="T22" fmla="*/ 307488 w 112"/>
                <a:gd name="T23" fmla="*/ 317885 h 110"/>
                <a:gd name="T24" fmla="*/ 336092 w 112"/>
                <a:gd name="T25" fmla="*/ 210732 h 110"/>
                <a:gd name="T26" fmla="*/ 353969 w 112"/>
                <a:gd name="T27" fmla="*/ 128583 h 110"/>
                <a:gd name="T28" fmla="*/ 278885 w 112"/>
                <a:gd name="T29" fmla="*/ 92865 h 110"/>
                <a:gd name="T30" fmla="*/ 278885 w 112"/>
                <a:gd name="T31" fmla="*/ 125011 h 110"/>
                <a:gd name="T32" fmla="*/ 261008 w 112"/>
                <a:gd name="T33" fmla="*/ 221448 h 110"/>
                <a:gd name="T34" fmla="*/ 239555 w 112"/>
                <a:gd name="T35" fmla="*/ 39289 h 110"/>
                <a:gd name="T36" fmla="*/ 160895 w 112"/>
                <a:gd name="T37" fmla="*/ 39289 h 110"/>
                <a:gd name="T38" fmla="*/ 239555 w 112"/>
                <a:gd name="T39" fmla="*/ 214304 h 110"/>
                <a:gd name="T40" fmla="*/ 261008 w 112"/>
                <a:gd name="T41" fmla="*/ 125011 h 110"/>
                <a:gd name="T42" fmla="*/ 175197 w 112"/>
                <a:gd name="T43" fmla="*/ 85722 h 110"/>
                <a:gd name="T44" fmla="*/ 139442 w 112"/>
                <a:gd name="T45" fmla="*/ 182159 h 110"/>
                <a:gd name="T46" fmla="*/ 160895 w 112"/>
                <a:gd name="T47" fmla="*/ 332171 h 110"/>
                <a:gd name="T48" fmla="*/ 200225 w 112"/>
                <a:gd name="T49" fmla="*/ 257165 h 110"/>
                <a:gd name="T50" fmla="*/ 239555 w 112"/>
                <a:gd name="T51" fmla="*/ 332171 h 110"/>
                <a:gd name="T52" fmla="*/ 139442 w 112"/>
                <a:gd name="T53" fmla="*/ 221448 h 110"/>
                <a:gd name="T54" fmla="*/ 121565 w 112"/>
                <a:gd name="T55" fmla="*/ 125011 h 110"/>
                <a:gd name="T56" fmla="*/ 121565 w 112"/>
                <a:gd name="T57" fmla="*/ 92865 h 110"/>
                <a:gd name="T58" fmla="*/ 46481 w 112"/>
                <a:gd name="T59" fmla="*/ 128583 h 110"/>
                <a:gd name="T60" fmla="*/ 64358 w 112"/>
                <a:gd name="T61" fmla="*/ 210732 h 110"/>
                <a:gd name="T62" fmla="*/ 92962 w 112"/>
                <a:gd name="T63" fmla="*/ 317885 h 110"/>
                <a:gd name="T64" fmla="*/ 114414 w 112"/>
                <a:gd name="T65" fmla="*/ 317885 h 110"/>
                <a:gd name="T66" fmla="*/ 139442 w 112"/>
                <a:gd name="T67" fmla="*/ 221448 h 11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12" h="110">
                  <a:moveTo>
                    <a:pt x="100" y="82"/>
                  </a:moveTo>
                  <a:cubicBezTo>
                    <a:pt x="107" y="85"/>
                    <a:pt x="112" y="89"/>
                    <a:pt x="112" y="93"/>
                  </a:cubicBezTo>
                  <a:cubicBezTo>
                    <a:pt x="112" y="102"/>
                    <a:pt x="87" y="110"/>
                    <a:pt x="56" y="110"/>
                  </a:cubicBezTo>
                  <a:cubicBezTo>
                    <a:pt x="25" y="110"/>
                    <a:pt x="0" y="102"/>
                    <a:pt x="0" y="93"/>
                  </a:cubicBezTo>
                  <a:cubicBezTo>
                    <a:pt x="0" y="89"/>
                    <a:pt x="5" y="85"/>
                    <a:pt x="12" y="82"/>
                  </a:cubicBezTo>
                  <a:cubicBezTo>
                    <a:pt x="10" y="83"/>
                    <a:pt x="9" y="85"/>
                    <a:pt x="9" y="86"/>
                  </a:cubicBezTo>
                  <a:cubicBezTo>
                    <a:pt x="9" y="92"/>
                    <a:pt x="30" y="98"/>
                    <a:pt x="56" y="98"/>
                  </a:cubicBezTo>
                  <a:cubicBezTo>
                    <a:pt x="82" y="98"/>
                    <a:pt x="103" y="92"/>
                    <a:pt x="103" y="86"/>
                  </a:cubicBezTo>
                  <a:cubicBezTo>
                    <a:pt x="103" y="85"/>
                    <a:pt x="102" y="83"/>
                    <a:pt x="100" y="82"/>
                  </a:cubicBezTo>
                  <a:close/>
                  <a:moveTo>
                    <a:pt x="29" y="4"/>
                  </a:moveTo>
                  <a:cubicBezTo>
                    <a:pt x="34" y="4"/>
                    <a:pt x="39" y="9"/>
                    <a:pt x="39" y="14"/>
                  </a:cubicBezTo>
                  <a:cubicBezTo>
                    <a:pt x="39" y="20"/>
                    <a:pt x="34" y="24"/>
                    <a:pt x="29" y="24"/>
                  </a:cubicBezTo>
                  <a:cubicBezTo>
                    <a:pt x="23" y="24"/>
                    <a:pt x="19" y="20"/>
                    <a:pt x="19" y="14"/>
                  </a:cubicBezTo>
                  <a:cubicBezTo>
                    <a:pt x="19" y="9"/>
                    <a:pt x="23" y="4"/>
                    <a:pt x="29" y="4"/>
                  </a:cubicBezTo>
                  <a:close/>
                  <a:moveTo>
                    <a:pt x="83" y="4"/>
                  </a:moveTo>
                  <a:cubicBezTo>
                    <a:pt x="78" y="4"/>
                    <a:pt x="73" y="9"/>
                    <a:pt x="73" y="14"/>
                  </a:cubicBezTo>
                  <a:cubicBezTo>
                    <a:pt x="73" y="20"/>
                    <a:pt x="78" y="24"/>
                    <a:pt x="83" y="24"/>
                  </a:cubicBezTo>
                  <a:cubicBezTo>
                    <a:pt x="89" y="24"/>
                    <a:pt x="93" y="20"/>
                    <a:pt x="93" y="14"/>
                  </a:cubicBezTo>
                  <a:cubicBezTo>
                    <a:pt x="93" y="9"/>
                    <a:pt x="89" y="4"/>
                    <a:pt x="83" y="4"/>
                  </a:cubicBezTo>
                  <a:close/>
                  <a:moveTo>
                    <a:pt x="73" y="62"/>
                  </a:moveTo>
                  <a:cubicBezTo>
                    <a:pt x="73" y="89"/>
                    <a:pt x="73" y="89"/>
                    <a:pt x="73" y="89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7" y="58"/>
                    <a:pt x="99" y="55"/>
                    <a:pt x="99" y="51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0"/>
                    <a:pt x="95" y="26"/>
                    <a:pt x="89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7" y="26"/>
                    <a:pt x="76" y="26"/>
                    <a:pt x="75" y="26"/>
                  </a:cubicBezTo>
                  <a:cubicBezTo>
                    <a:pt x="77" y="29"/>
                    <a:pt x="78" y="32"/>
                    <a:pt x="78" y="35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8" y="55"/>
                    <a:pt x="76" y="59"/>
                    <a:pt x="73" y="62"/>
                  </a:cubicBezTo>
                  <a:close/>
                  <a:moveTo>
                    <a:pt x="56" y="0"/>
                  </a:moveTo>
                  <a:cubicBezTo>
                    <a:pt x="62" y="0"/>
                    <a:pt x="67" y="5"/>
                    <a:pt x="67" y="11"/>
                  </a:cubicBezTo>
                  <a:cubicBezTo>
                    <a:pt x="67" y="17"/>
                    <a:pt x="62" y="22"/>
                    <a:pt x="56" y="22"/>
                  </a:cubicBezTo>
                  <a:cubicBezTo>
                    <a:pt x="50" y="22"/>
                    <a:pt x="45" y="17"/>
                    <a:pt x="45" y="11"/>
                  </a:cubicBezTo>
                  <a:cubicBezTo>
                    <a:pt x="45" y="5"/>
                    <a:pt x="50" y="0"/>
                    <a:pt x="56" y="0"/>
                  </a:cubicBezTo>
                  <a:close/>
                  <a:moveTo>
                    <a:pt x="67" y="60"/>
                  </a:moveTo>
                  <a:cubicBezTo>
                    <a:pt x="70" y="59"/>
                    <a:pt x="73" y="55"/>
                    <a:pt x="73" y="51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29"/>
                    <a:pt x="68" y="24"/>
                    <a:pt x="62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4" y="24"/>
                    <a:pt x="39" y="29"/>
                    <a:pt x="39" y="35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5"/>
                    <a:pt x="41" y="59"/>
                    <a:pt x="45" y="60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60"/>
                    <a:pt x="67" y="60"/>
                    <a:pt x="67" y="60"/>
                  </a:cubicBezTo>
                  <a:close/>
                  <a:moveTo>
                    <a:pt x="39" y="62"/>
                  </a:moveTo>
                  <a:cubicBezTo>
                    <a:pt x="36" y="59"/>
                    <a:pt x="34" y="55"/>
                    <a:pt x="34" y="5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2"/>
                    <a:pt x="35" y="29"/>
                    <a:pt x="37" y="26"/>
                  </a:cubicBezTo>
                  <a:cubicBezTo>
                    <a:pt x="36" y="26"/>
                    <a:pt x="35" y="26"/>
                    <a:pt x="3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17" y="26"/>
                    <a:pt x="13" y="30"/>
                    <a:pt x="13" y="36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5"/>
                    <a:pt x="15" y="58"/>
                    <a:pt x="18" y="5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9" y="89"/>
                    <a:pt x="39" y="89"/>
                    <a:pt x="39" y="89"/>
                  </a:cubicBezTo>
                  <a:lnTo>
                    <a:pt x="39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文本框 180"/>
            <p:cNvSpPr txBox="1">
              <a:spLocks noChangeArrowheads="1"/>
            </p:cNvSpPr>
            <p:nvPr/>
          </p:nvSpPr>
          <p:spPr bwMode="auto">
            <a:xfrm>
              <a:off x="863264" y="1940652"/>
              <a:ext cx="20313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传统分类方法</a:t>
              </a:r>
              <a:endPara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1316" name="组合 174"/>
          <p:cNvGrpSpPr>
            <a:grpSpLocks/>
          </p:cNvGrpSpPr>
          <p:nvPr/>
        </p:nvGrpSpPr>
        <p:grpSpPr bwMode="auto">
          <a:xfrm>
            <a:off x="2881313" y="282575"/>
            <a:ext cx="6429375" cy="809625"/>
            <a:chOff x="0" y="0"/>
            <a:chExt cx="6429492" cy="808970"/>
          </a:xfrm>
        </p:grpSpPr>
        <p:sp>
          <p:nvSpPr>
            <p:cNvPr id="12296" name="文本框 175"/>
            <p:cNvSpPr txBox="1">
              <a:spLocks noChangeArrowheads="1"/>
            </p:cNvSpPr>
            <p:nvPr/>
          </p:nvSpPr>
          <p:spPr bwMode="auto">
            <a:xfrm>
              <a:off x="967941" y="0"/>
              <a:ext cx="4493620" cy="522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不平衡数据集分类问题难点</a:t>
              </a:r>
              <a:endPara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297" name="直接连接符 177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98" name="文本框 191"/>
            <p:cNvSpPr txBox="1">
              <a:spLocks noChangeArrowheads="1"/>
            </p:cNvSpPr>
            <p:nvPr/>
          </p:nvSpPr>
          <p:spPr bwMode="auto">
            <a:xfrm>
              <a:off x="3122381" y="377674"/>
              <a:ext cx="184733" cy="39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58384" y="1793346"/>
            <a:ext cx="3391406" cy="859148"/>
            <a:chOff x="8258384" y="1793346"/>
            <a:chExt cx="3391406" cy="859148"/>
          </a:xfrm>
        </p:grpSpPr>
        <p:grpSp>
          <p:nvGrpSpPr>
            <p:cNvPr id="2" name="组合 1"/>
            <p:cNvGrpSpPr/>
            <p:nvPr/>
          </p:nvGrpSpPr>
          <p:grpSpPr>
            <a:xfrm>
              <a:off x="8258384" y="1793346"/>
              <a:ext cx="3391406" cy="859148"/>
              <a:chOff x="8258384" y="1793346"/>
              <a:chExt cx="3391406" cy="859148"/>
            </a:xfrm>
          </p:grpSpPr>
          <p:grpSp>
            <p:nvGrpSpPr>
              <p:cNvPr id="11295" name="组合 184"/>
              <p:cNvGrpSpPr>
                <a:grpSpLocks/>
              </p:cNvGrpSpPr>
              <p:nvPr/>
            </p:nvGrpSpPr>
            <p:grpSpPr bwMode="auto">
              <a:xfrm>
                <a:off x="9310688" y="1928248"/>
                <a:ext cx="2339102" cy="724246"/>
                <a:chOff x="937074" y="-50784"/>
                <a:chExt cx="2339326" cy="724000"/>
              </a:xfrm>
            </p:grpSpPr>
            <p:sp>
              <p:nvSpPr>
                <p:cNvPr id="12314" name="文本框 172"/>
                <p:cNvSpPr txBox="1">
                  <a:spLocks noChangeArrowheads="1"/>
                </p:cNvSpPr>
                <p:nvPr/>
              </p:nvSpPr>
              <p:spPr bwMode="auto">
                <a:xfrm>
                  <a:off x="937074" y="-50784"/>
                  <a:ext cx="2339326" cy="4615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zh-CN" altLang="en-US" sz="2400" dirty="0" smtClean="0">
                      <a:solidFill>
                        <a:srgbClr val="C63E55"/>
                      </a:solidFill>
                    </a:rPr>
                    <a:t>经典不平衡策略</a:t>
                  </a:r>
                  <a:endParaRPr lang="zh-CN" altLang="en-US" sz="2400" dirty="0">
                    <a:solidFill>
                      <a:srgbClr val="C63E55"/>
                    </a:solidFill>
                  </a:endParaRPr>
                </a:p>
              </p:txBody>
            </p:sp>
            <p:sp>
              <p:nvSpPr>
                <p:cNvPr id="12315" name="矩形 173"/>
                <p:cNvSpPr>
                  <a:spLocks noChangeArrowheads="1"/>
                </p:cNvSpPr>
                <p:nvPr/>
              </p:nvSpPr>
              <p:spPr bwMode="auto">
                <a:xfrm>
                  <a:off x="937074" y="342918"/>
                  <a:ext cx="2330313" cy="330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en-US" altLang="zh-CN" sz="1400" dirty="0">
                    <a:solidFill>
                      <a:srgbClr val="7F7F7F"/>
                    </a:solidFill>
                  </a:endParaRPr>
                </a:p>
              </p:txBody>
            </p:sp>
          </p:grpSp>
          <p:sp>
            <p:nvSpPr>
              <p:cNvPr id="59" name="椭圆 162"/>
              <p:cNvSpPr>
                <a:spLocks noChangeArrowheads="1"/>
              </p:cNvSpPr>
              <p:nvPr/>
            </p:nvSpPr>
            <p:spPr bwMode="auto">
              <a:xfrm>
                <a:off x="8258384" y="1793346"/>
                <a:ext cx="746158" cy="687496"/>
              </a:xfrm>
              <a:prstGeom prst="ellipse">
                <a:avLst/>
              </a:prstGeom>
              <a:solidFill>
                <a:srgbClr val="C63E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0" name="Freeform 96"/>
            <p:cNvSpPr>
              <a:spLocks noEditPoints="1"/>
            </p:cNvSpPr>
            <p:nvPr/>
          </p:nvSpPr>
          <p:spPr bwMode="auto">
            <a:xfrm>
              <a:off x="8447772" y="1983125"/>
              <a:ext cx="367381" cy="307940"/>
            </a:xfrm>
            <a:custGeom>
              <a:avLst/>
              <a:gdLst>
                <a:gd name="T0" fmla="*/ 24100 w 122"/>
                <a:gd name="T1" fmla="*/ 93374 h 111"/>
                <a:gd name="T2" fmla="*/ 159660 w 122"/>
                <a:gd name="T3" fmla="*/ 81326 h 111"/>
                <a:gd name="T4" fmla="*/ 180747 w 122"/>
                <a:gd name="T5" fmla="*/ 18072 h 111"/>
                <a:gd name="T6" fmla="*/ 349444 w 122"/>
                <a:gd name="T7" fmla="*/ 15060 h 111"/>
                <a:gd name="T8" fmla="*/ 286183 w 122"/>
                <a:gd name="T9" fmla="*/ 334339 h 111"/>
                <a:gd name="T10" fmla="*/ 210872 w 122"/>
                <a:gd name="T11" fmla="*/ 42169 h 111"/>
                <a:gd name="T12" fmla="*/ 159660 w 122"/>
                <a:gd name="T13" fmla="*/ 334339 h 111"/>
                <a:gd name="T14" fmla="*/ 111461 w 122"/>
                <a:gd name="T15" fmla="*/ 108434 h 111"/>
                <a:gd name="T16" fmla="*/ 36149 w 122"/>
                <a:gd name="T17" fmla="*/ 334339 h 111"/>
                <a:gd name="T18" fmla="*/ 247021 w 122"/>
                <a:gd name="T19" fmla="*/ 114458 h 111"/>
                <a:gd name="T20" fmla="*/ 253046 w 122"/>
                <a:gd name="T21" fmla="*/ 90362 h 111"/>
                <a:gd name="T22" fmla="*/ 253046 w 122"/>
                <a:gd name="T23" fmla="*/ 72290 h 111"/>
                <a:gd name="T24" fmla="*/ 247021 w 122"/>
                <a:gd name="T25" fmla="*/ 51205 h 111"/>
                <a:gd name="T26" fmla="*/ 259071 w 122"/>
                <a:gd name="T27" fmla="*/ 150603 h 111"/>
                <a:gd name="T28" fmla="*/ 247021 w 122"/>
                <a:gd name="T29" fmla="*/ 168676 h 111"/>
                <a:gd name="T30" fmla="*/ 259071 w 122"/>
                <a:gd name="T31" fmla="*/ 168676 h 111"/>
                <a:gd name="T32" fmla="*/ 247021 w 122"/>
                <a:gd name="T33" fmla="*/ 231929 h 111"/>
                <a:gd name="T34" fmla="*/ 253046 w 122"/>
                <a:gd name="T35" fmla="*/ 207832 h 111"/>
                <a:gd name="T36" fmla="*/ 228946 w 122"/>
                <a:gd name="T37" fmla="*/ 114458 h 111"/>
                <a:gd name="T38" fmla="*/ 219909 w 122"/>
                <a:gd name="T39" fmla="*/ 93374 h 111"/>
                <a:gd name="T40" fmla="*/ 234971 w 122"/>
                <a:gd name="T41" fmla="*/ 75302 h 111"/>
                <a:gd name="T42" fmla="*/ 219909 w 122"/>
                <a:gd name="T43" fmla="*/ 132531 h 111"/>
                <a:gd name="T44" fmla="*/ 234971 w 122"/>
                <a:gd name="T45" fmla="*/ 129519 h 111"/>
                <a:gd name="T46" fmla="*/ 219909 w 122"/>
                <a:gd name="T47" fmla="*/ 192772 h 111"/>
                <a:gd name="T48" fmla="*/ 228946 w 122"/>
                <a:gd name="T49" fmla="*/ 171688 h 111"/>
                <a:gd name="T50" fmla="*/ 228946 w 122"/>
                <a:gd name="T51" fmla="*/ 231929 h 111"/>
                <a:gd name="T52" fmla="*/ 219909 w 122"/>
                <a:gd name="T53" fmla="*/ 207832 h 111"/>
                <a:gd name="T54" fmla="*/ 259071 w 122"/>
                <a:gd name="T55" fmla="*/ 271086 h 111"/>
                <a:gd name="T56" fmla="*/ 219909 w 122"/>
                <a:gd name="T57" fmla="*/ 246989 h 111"/>
                <a:gd name="T58" fmla="*/ 234971 w 122"/>
                <a:gd name="T59" fmla="*/ 246989 h 111"/>
                <a:gd name="T60" fmla="*/ 63261 w 122"/>
                <a:gd name="T61" fmla="*/ 189760 h 111"/>
                <a:gd name="T62" fmla="*/ 69286 w 122"/>
                <a:gd name="T63" fmla="*/ 165663 h 111"/>
                <a:gd name="T64" fmla="*/ 93386 w 122"/>
                <a:gd name="T65" fmla="*/ 186748 h 111"/>
                <a:gd name="T66" fmla="*/ 87361 w 122"/>
                <a:gd name="T67" fmla="*/ 165663 h 111"/>
                <a:gd name="T68" fmla="*/ 99411 w 122"/>
                <a:gd name="T69" fmla="*/ 147591 h 111"/>
                <a:gd name="T70" fmla="*/ 87361 w 122"/>
                <a:gd name="T71" fmla="*/ 204820 h 111"/>
                <a:gd name="T72" fmla="*/ 99411 w 122"/>
                <a:gd name="T73" fmla="*/ 201808 h 111"/>
                <a:gd name="T74" fmla="*/ 87361 w 122"/>
                <a:gd name="T75" fmla="*/ 265062 h 111"/>
                <a:gd name="T76" fmla="*/ 93386 w 122"/>
                <a:gd name="T77" fmla="*/ 243977 h 111"/>
                <a:gd name="T78" fmla="*/ 93386 w 122"/>
                <a:gd name="T79" fmla="*/ 304218 h 111"/>
                <a:gd name="T80" fmla="*/ 87361 w 122"/>
                <a:gd name="T81" fmla="*/ 283134 h 111"/>
                <a:gd name="T82" fmla="*/ 75311 w 122"/>
                <a:gd name="T83" fmla="*/ 150603 h 111"/>
                <a:gd name="T84" fmla="*/ 63261 w 122"/>
                <a:gd name="T85" fmla="*/ 204820 h 111"/>
                <a:gd name="T86" fmla="*/ 75311 w 122"/>
                <a:gd name="T87" fmla="*/ 204820 h 111"/>
                <a:gd name="T88" fmla="*/ 63261 w 122"/>
                <a:gd name="T89" fmla="*/ 265062 h 111"/>
                <a:gd name="T90" fmla="*/ 69286 w 122"/>
                <a:gd name="T91" fmla="*/ 243977 h 111"/>
                <a:gd name="T92" fmla="*/ 69286 w 122"/>
                <a:gd name="T93" fmla="*/ 304218 h 111"/>
                <a:gd name="T94" fmla="*/ 63261 w 122"/>
                <a:gd name="T95" fmla="*/ 283134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22" h="111">
                  <a:moveTo>
                    <a:pt x="0" y="102"/>
                  </a:moveTo>
                  <a:cubicBezTo>
                    <a:pt x="8" y="102"/>
                    <a:pt x="8" y="102"/>
                    <a:pt x="8" y="102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6" y="5"/>
                    <a:pt x="116" y="5"/>
                    <a:pt x="116" y="5"/>
                  </a:cubicBezTo>
                  <a:cubicBezTo>
                    <a:pt x="116" y="102"/>
                    <a:pt x="116" y="102"/>
                    <a:pt x="116" y="102"/>
                  </a:cubicBezTo>
                  <a:cubicBezTo>
                    <a:pt x="122" y="102"/>
                    <a:pt x="122" y="102"/>
                    <a:pt x="122" y="102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69" y="111"/>
                    <a:pt x="69" y="111"/>
                    <a:pt x="69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106"/>
                    <a:pt x="17" y="106"/>
                    <a:pt x="17" y="106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02"/>
                    <a:pt x="0" y="102"/>
                    <a:pt x="0" y="102"/>
                  </a:cubicBezTo>
                  <a:close/>
                  <a:moveTo>
                    <a:pt x="82" y="30"/>
                  </a:moveTo>
                  <a:cubicBezTo>
                    <a:pt x="82" y="33"/>
                    <a:pt x="82" y="35"/>
                    <a:pt x="82" y="38"/>
                  </a:cubicBezTo>
                  <a:cubicBezTo>
                    <a:pt x="82" y="37"/>
                    <a:pt x="83" y="37"/>
                    <a:pt x="84" y="37"/>
                  </a:cubicBezTo>
                  <a:cubicBezTo>
                    <a:pt x="85" y="37"/>
                    <a:pt x="86" y="37"/>
                    <a:pt x="86" y="37"/>
                  </a:cubicBezTo>
                  <a:cubicBezTo>
                    <a:pt x="86" y="35"/>
                    <a:pt x="86" y="32"/>
                    <a:pt x="86" y="30"/>
                  </a:cubicBezTo>
                  <a:cubicBezTo>
                    <a:pt x="86" y="30"/>
                    <a:pt x="85" y="30"/>
                    <a:pt x="84" y="30"/>
                  </a:cubicBezTo>
                  <a:cubicBezTo>
                    <a:pt x="83" y="30"/>
                    <a:pt x="82" y="30"/>
                    <a:pt x="82" y="30"/>
                  </a:cubicBezTo>
                  <a:close/>
                  <a:moveTo>
                    <a:pt x="82" y="17"/>
                  </a:moveTo>
                  <a:cubicBezTo>
                    <a:pt x="82" y="20"/>
                    <a:pt x="82" y="22"/>
                    <a:pt x="82" y="25"/>
                  </a:cubicBezTo>
                  <a:cubicBezTo>
                    <a:pt x="82" y="24"/>
                    <a:pt x="83" y="24"/>
                    <a:pt x="84" y="24"/>
                  </a:cubicBezTo>
                  <a:cubicBezTo>
                    <a:pt x="85" y="24"/>
                    <a:pt x="86" y="24"/>
                    <a:pt x="86" y="24"/>
                  </a:cubicBezTo>
                  <a:cubicBezTo>
                    <a:pt x="86" y="22"/>
                    <a:pt x="86" y="19"/>
                    <a:pt x="86" y="17"/>
                  </a:cubicBezTo>
                  <a:cubicBezTo>
                    <a:pt x="86" y="17"/>
                    <a:pt x="85" y="17"/>
                    <a:pt x="84" y="17"/>
                  </a:cubicBezTo>
                  <a:cubicBezTo>
                    <a:pt x="83" y="17"/>
                    <a:pt x="82" y="17"/>
                    <a:pt x="82" y="17"/>
                  </a:cubicBezTo>
                  <a:close/>
                  <a:moveTo>
                    <a:pt x="82" y="43"/>
                  </a:moveTo>
                  <a:cubicBezTo>
                    <a:pt x="82" y="46"/>
                    <a:pt x="82" y="48"/>
                    <a:pt x="82" y="51"/>
                  </a:cubicBezTo>
                  <a:cubicBezTo>
                    <a:pt x="82" y="50"/>
                    <a:pt x="83" y="50"/>
                    <a:pt x="84" y="50"/>
                  </a:cubicBezTo>
                  <a:cubicBezTo>
                    <a:pt x="85" y="50"/>
                    <a:pt x="86" y="50"/>
                    <a:pt x="86" y="50"/>
                  </a:cubicBezTo>
                  <a:cubicBezTo>
                    <a:pt x="86" y="48"/>
                    <a:pt x="86" y="45"/>
                    <a:pt x="86" y="43"/>
                  </a:cubicBezTo>
                  <a:cubicBezTo>
                    <a:pt x="86" y="43"/>
                    <a:pt x="85" y="43"/>
                    <a:pt x="84" y="43"/>
                  </a:cubicBezTo>
                  <a:cubicBezTo>
                    <a:pt x="83" y="43"/>
                    <a:pt x="82" y="43"/>
                    <a:pt x="82" y="43"/>
                  </a:cubicBezTo>
                  <a:close/>
                  <a:moveTo>
                    <a:pt x="82" y="56"/>
                  </a:moveTo>
                  <a:cubicBezTo>
                    <a:pt x="82" y="59"/>
                    <a:pt x="82" y="61"/>
                    <a:pt x="82" y="64"/>
                  </a:cubicBezTo>
                  <a:cubicBezTo>
                    <a:pt x="82" y="63"/>
                    <a:pt x="83" y="63"/>
                    <a:pt x="84" y="63"/>
                  </a:cubicBezTo>
                  <a:cubicBezTo>
                    <a:pt x="85" y="63"/>
                    <a:pt x="86" y="63"/>
                    <a:pt x="86" y="63"/>
                  </a:cubicBezTo>
                  <a:cubicBezTo>
                    <a:pt x="86" y="61"/>
                    <a:pt x="86" y="58"/>
                    <a:pt x="86" y="56"/>
                  </a:cubicBezTo>
                  <a:cubicBezTo>
                    <a:pt x="86" y="56"/>
                    <a:pt x="85" y="56"/>
                    <a:pt x="84" y="56"/>
                  </a:cubicBezTo>
                  <a:cubicBezTo>
                    <a:pt x="83" y="56"/>
                    <a:pt x="82" y="56"/>
                    <a:pt x="82" y="56"/>
                  </a:cubicBezTo>
                  <a:close/>
                  <a:moveTo>
                    <a:pt x="82" y="69"/>
                  </a:moveTo>
                  <a:cubicBezTo>
                    <a:pt x="82" y="72"/>
                    <a:pt x="82" y="74"/>
                    <a:pt x="82" y="77"/>
                  </a:cubicBezTo>
                  <a:cubicBezTo>
                    <a:pt x="82" y="76"/>
                    <a:pt x="83" y="76"/>
                    <a:pt x="84" y="76"/>
                  </a:cubicBezTo>
                  <a:cubicBezTo>
                    <a:pt x="85" y="76"/>
                    <a:pt x="86" y="76"/>
                    <a:pt x="86" y="76"/>
                  </a:cubicBezTo>
                  <a:cubicBezTo>
                    <a:pt x="86" y="74"/>
                    <a:pt x="86" y="71"/>
                    <a:pt x="86" y="69"/>
                  </a:cubicBezTo>
                  <a:cubicBezTo>
                    <a:pt x="86" y="69"/>
                    <a:pt x="85" y="69"/>
                    <a:pt x="84" y="69"/>
                  </a:cubicBezTo>
                  <a:cubicBezTo>
                    <a:pt x="83" y="69"/>
                    <a:pt x="82" y="69"/>
                    <a:pt x="82" y="69"/>
                  </a:cubicBezTo>
                  <a:close/>
                  <a:moveTo>
                    <a:pt x="73" y="31"/>
                  </a:moveTo>
                  <a:cubicBezTo>
                    <a:pt x="73" y="33"/>
                    <a:pt x="73" y="36"/>
                    <a:pt x="73" y="38"/>
                  </a:cubicBezTo>
                  <a:cubicBezTo>
                    <a:pt x="74" y="38"/>
                    <a:pt x="75" y="38"/>
                    <a:pt x="76" y="38"/>
                  </a:cubicBezTo>
                  <a:cubicBezTo>
                    <a:pt x="76" y="38"/>
                    <a:pt x="77" y="38"/>
                    <a:pt x="78" y="38"/>
                  </a:cubicBezTo>
                  <a:cubicBezTo>
                    <a:pt x="78" y="35"/>
                    <a:pt x="78" y="33"/>
                    <a:pt x="78" y="31"/>
                  </a:cubicBezTo>
                  <a:cubicBezTo>
                    <a:pt x="77" y="31"/>
                    <a:pt x="76" y="31"/>
                    <a:pt x="76" y="31"/>
                  </a:cubicBezTo>
                  <a:cubicBezTo>
                    <a:pt x="75" y="31"/>
                    <a:pt x="74" y="31"/>
                    <a:pt x="73" y="31"/>
                  </a:cubicBezTo>
                  <a:close/>
                  <a:moveTo>
                    <a:pt x="73" y="18"/>
                  </a:moveTo>
                  <a:cubicBezTo>
                    <a:pt x="73" y="21"/>
                    <a:pt x="73" y="23"/>
                    <a:pt x="73" y="26"/>
                  </a:cubicBezTo>
                  <a:cubicBezTo>
                    <a:pt x="74" y="25"/>
                    <a:pt x="75" y="25"/>
                    <a:pt x="76" y="25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8" y="23"/>
                    <a:pt x="78" y="20"/>
                    <a:pt x="78" y="18"/>
                  </a:cubicBezTo>
                  <a:cubicBezTo>
                    <a:pt x="77" y="18"/>
                    <a:pt x="76" y="18"/>
                    <a:pt x="76" y="18"/>
                  </a:cubicBezTo>
                  <a:cubicBezTo>
                    <a:pt x="75" y="18"/>
                    <a:pt x="74" y="18"/>
                    <a:pt x="73" y="18"/>
                  </a:cubicBezTo>
                  <a:close/>
                  <a:moveTo>
                    <a:pt x="73" y="44"/>
                  </a:moveTo>
                  <a:cubicBezTo>
                    <a:pt x="73" y="46"/>
                    <a:pt x="73" y="49"/>
                    <a:pt x="73" y="51"/>
                  </a:cubicBezTo>
                  <a:cubicBezTo>
                    <a:pt x="74" y="51"/>
                    <a:pt x="75" y="51"/>
                    <a:pt x="76" y="51"/>
                  </a:cubicBezTo>
                  <a:cubicBezTo>
                    <a:pt x="76" y="51"/>
                    <a:pt x="77" y="51"/>
                    <a:pt x="78" y="51"/>
                  </a:cubicBezTo>
                  <a:cubicBezTo>
                    <a:pt x="78" y="48"/>
                    <a:pt x="78" y="46"/>
                    <a:pt x="78" y="43"/>
                  </a:cubicBezTo>
                  <a:cubicBezTo>
                    <a:pt x="77" y="44"/>
                    <a:pt x="76" y="44"/>
                    <a:pt x="76" y="44"/>
                  </a:cubicBezTo>
                  <a:cubicBezTo>
                    <a:pt x="75" y="44"/>
                    <a:pt x="74" y="44"/>
                    <a:pt x="73" y="44"/>
                  </a:cubicBezTo>
                  <a:close/>
                  <a:moveTo>
                    <a:pt x="73" y="57"/>
                  </a:moveTo>
                  <a:cubicBezTo>
                    <a:pt x="73" y="59"/>
                    <a:pt x="73" y="61"/>
                    <a:pt x="73" y="64"/>
                  </a:cubicBezTo>
                  <a:cubicBezTo>
                    <a:pt x="74" y="64"/>
                    <a:pt x="75" y="64"/>
                    <a:pt x="76" y="64"/>
                  </a:cubicBezTo>
                  <a:cubicBezTo>
                    <a:pt x="76" y="64"/>
                    <a:pt x="77" y="64"/>
                    <a:pt x="78" y="64"/>
                  </a:cubicBezTo>
                  <a:cubicBezTo>
                    <a:pt x="78" y="61"/>
                    <a:pt x="78" y="59"/>
                    <a:pt x="78" y="56"/>
                  </a:cubicBezTo>
                  <a:cubicBezTo>
                    <a:pt x="77" y="56"/>
                    <a:pt x="76" y="56"/>
                    <a:pt x="76" y="57"/>
                  </a:cubicBezTo>
                  <a:cubicBezTo>
                    <a:pt x="75" y="57"/>
                    <a:pt x="74" y="57"/>
                    <a:pt x="73" y="57"/>
                  </a:cubicBezTo>
                  <a:close/>
                  <a:moveTo>
                    <a:pt x="73" y="69"/>
                  </a:moveTo>
                  <a:cubicBezTo>
                    <a:pt x="73" y="72"/>
                    <a:pt x="73" y="74"/>
                    <a:pt x="73" y="77"/>
                  </a:cubicBezTo>
                  <a:cubicBezTo>
                    <a:pt x="74" y="77"/>
                    <a:pt x="75" y="77"/>
                    <a:pt x="76" y="77"/>
                  </a:cubicBezTo>
                  <a:cubicBezTo>
                    <a:pt x="76" y="77"/>
                    <a:pt x="77" y="77"/>
                    <a:pt x="78" y="77"/>
                  </a:cubicBezTo>
                  <a:cubicBezTo>
                    <a:pt x="78" y="74"/>
                    <a:pt x="78" y="72"/>
                    <a:pt x="78" y="69"/>
                  </a:cubicBezTo>
                  <a:cubicBezTo>
                    <a:pt x="77" y="69"/>
                    <a:pt x="76" y="69"/>
                    <a:pt x="76" y="69"/>
                  </a:cubicBezTo>
                  <a:cubicBezTo>
                    <a:pt x="75" y="69"/>
                    <a:pt x="74" y="69"/>
                    <a:pt x="73" y="69"/>
                  </a:cubicBezTo>
                  <a:close/>
                  <a:moveTo>
                    <a:pt x="82" y="82"/>
                  </a:moveTo>
                  <a:cubicBezTo>
                    <a:pt x="82" y="85"/>
                    <a:pt x="82" y="87"/>
                    <a:pt x="82" y="90"/>
                  </a:cubicBezTo>
                  <a:cubicBezTo>
                    <a:pt x="82" y="90"/>
                    <a:pt x="83" y="90"/>
                    <a:pt x="84" y="90"/>
                  </a:cubicBezTo>
                  <a:cubicBezTo>
                    <a:pt x="85" y="90"/>
                    <a:pt x="86" y="90"/>
                    <a:pt x="86" y="90"/>
                  </a:cubicBezTo>
                  <a:cubicBezTo>
                    <a:pt x="86" y="87"/>
                    <a:pt x="86" y="85"/>
                    <a:pt x="86" y="82"/>
                  </a:cubicBezTo>
                  <a:cubicBezTo>
                    <a:pt x="86" y="82"/>
                    <a:pt x="85" y="82"/>
                    <a:pt x="84" y="82"/>
                  </a:cubicBezTo>
                  <a:cubicBezTo>
                    <a:pt x="83" y="82"/>
                    <a:pt x="82" y="82"/>
                    <a:pt x="82" y="82"/>
                  </a:cubicBezTo>
                  <a:close/>
                  <a:moveTo>
                    <a:pt x="73" y="82"/>
                  </a:moveTo>
                  <a:cubicBezTo>
                    <a:pt x="73" y="85"/>
                    <a:pt x="73" y="87"/>
                    <a:pt x="73" y="90"/>
                  </a:cubicBezTo>
                  <a:cubicBezTo>
                    <a:pt x="74" y="90"/>
                    <a:pt x="75" y="90"/>
                    <a:pt x="76" y="90"/>
                  </a:cubicBezTo>
                  <a:cubicBezTo>
                    <a:pt x="76" y="90"/>
                    <a:pt x="77" y="90"/>
                    <a:pt x="78" y="90"/>
                  </a:cubicBezTo>
                  <a:cubicBezTo>
                    <a:pt x="78" y="87"/>
                    <a:pt x="78" y="85"/>
                    <a:pt x="78" y="82"/>
                  </a:cubicBezTo>
                  <a:cubicBezTo>
                    <a:pt x="77" y="82"/>
                    <a:pt x="76" y="82"/>
                    <a:pt x="76" y="82"/>
                  </a:cubicBezTo>
                  <a:cubicBezTo>
                    <a:pt x="75" y="82"/>
                    <a:pt x="74" y="82"/>
                    <a:pt x="73" y="82"/>
                  </a:cubicBezTo>
                  <a:close/>
                  <a:moveTo>
                    <a:pt x="21" y="56"/>
                  </a:moveTo>
                  <a:cubicBezTo>
                    <a:pt x="21" y="58"/>
                    <a:pt x="21" y="60"/>
                    <a:pt x="21" y="63"/>
                  </a:cubicBezTo>
                  <a:cubicBezTo>
                    <a:pt x="21" y="63"/>
                    <a:pt x="22" y="63"/>
                    <a:pt x="23" y="63"/>
                  </a:cubicBezTo>
                  <a:cubicBezTo>
                    <a:pt x="23" y="63"/>
                    <a:pt x="24" y="63"/>
                    <a:pt x="25" y="63"/>
                  </a:cubicBezTo>
                  <a:cubicBezTo>
                    <a:pt x="25" y="60"/>
                    <a:pt x="25" y="58"/>
                    <a:pt x="25" y="55"/>
                  </a:cubicBezTo>
                  <a:cubicBezTo>
                    <a:pt x="24" y="55"/>
                    <a:pt x="23" y="55"/>
                    <a:pt x="23" y="55"/>
                  </a:cubicBezTo>
                  <a:cubicBezTo>
                    <a:pt x="22" y="55"/>
                    <a:pt x="21" y="56"/>
                    <a:pt x="21" y="56"/>
                  </a:cubicBezTo>
                  <a:close/>
                  <a:moveTo>
                    <a:pt x="29" y="55"/>
                  </a:moveTo>
                  <a:cubicBezTo>
                    <a:pt x="29" y="57"/>
                    <a:pt x="29" y="60"/>
                    <a:pt x="29" y="62"/>
                  </a:cubicBezTo>
                  <a:cubicBezTo>
                    <a:pt x="30" y="62"/>
                    <a:pt x="30" y="62"/>
                    <a:pt x="31" y="62"/>
                  </a:cubicBezTo>
                  <a:cubicBezTo>
                    <a:pt x="32" y="62"/>
                    <a:pt x="33" y="62"/>
                    <a:pt x="33" y="62"/>
                  </a:cubicBezTo>
                  <a:cubicBezTo>
                    <a:pt x="33" y="59"/>
                    <a:pt x="33" y="57"/>
                    <a:pt x="33" y="54"/>
                  </a:cubicBezTo>
                  <a:cubicBezTo>
                    <a:pt x="33" y="54"/>
                    <a:pt x="32" y="54"/>
                    <a:pt x="31" y="55"/>
                  </a:cubicBezTo>
                  <a:cubicBezTo>
                    <a:pt x="30" y="55"/>
                    <a:pt x="30" y="55"/>
                    <a:pt x="29" y="55"/>
                  </a:cubicBezTo>
                  <a:close/>
                  <a:moveTo>
                    <a:pt x="29" y="42"/>
                  </a:moveTo>
                  <a:cubicBezTo>
                    <a:pt x="29" y="44"/>
                    <a:pt x="29" y="47"/>
                    <a:pt x="29" y="49"/>
                  </a:cubicBezTo>
                  <a:cubicBezTo>
                    <a:pt x="30" y="49"/>
                    <a:pt x="30" y="49"/>
                    <a:pt x="31" y="49"/>
                  </a:cubicBezTo>
                  <a:cubicBezTo>
                    <a:pt x="32" y="49"/>
                    <a:pt x="33" y="49"/>
                    <a:pt x="33" y="49"/>
                  </a:cubicBezTo>
                  <a:cubicBezTo>
                    <a:pt x="33" y="46"/>
                    <a:pt x="33" y="44"/>
                    <a:pt x="33" y="41"/>
                  </a:cubicBezTo>
                  <a:cubicBezTo>
                    <a:pt x="33" y="41"/>
                    <a:pt x="32" y="41"/>
                    <a:pt x="31" y="41"/>
                  </a:cubicBezTo>
                  <a:cubicBezTo>
                    <a:pt x="30" y="42"/>
                    <a:pt x="30" y="42"/>
                    <a:pt x="29" y="42"/>
                  </a:cubicBezTo>
                  <a:close/>
                  <a:moveTo>
                    <a:pt x="29" y="68"/>
                  </a:moveTo>
                  <a:cubicBezTo>
                    <a:pt x="29" y="70"/>
                    <a:pt x="29" y="73"/>
                    <a:pt x="29" y="75"/>
                  </a:cubicBezTo>
                  <a:cubicBezTo>
                    <a:pt x="30" y="75"/>
                    <a:pt x="30" y="75"/>
                    <a:pt x="31" y="75"/>
                  </a:cubicBezTo>
                  <a:cubicBezTo>
                    <a:pt x="32" y="75"/>
                    <a:pt x="33" y="75"/>
                    <a:pt x="33" y="75"/>
                  </a:cubicBezTo>
                  <a:cubicBezTo>
                    <a:pt x="33" y="72"/>
                    <a:pt x="33" y="70"/>
                    <a:pt x="33" y="67"/>
                  </a:cubicBezTo>
                  <a:cubicBezTo>
                    <a:pt x="33" y="68"/>
                    <a:pt x="32" y="68"/>
                    <a:pt x="31" y="68"/>
                  </a:cubicBezTo>
                  <a:cubicBezTo>
                    <a:pt x="30" y="68"/>
                    <a:pt x="30" y="68"/>
                    <a:pt x="29" y="68"/>
                  </a:cubicBezTo>
                  <a:close/>
                  <a:moveTo>
                    <a:pt x="29" y="81"/>
                  </a:moveTo>
                  <a:cubicBezTo>
                    <a:pt x="29" y="83"/>
                    <a:pt x="29" y="86"/>
                    <a:pt x="29" y="88"/>
                  </a:cubicBezTo>
                  <a:cubicBezTo>
                    <a:pt x="30" y="88"/>
                    <a:pt x="30" y="88"/>
                    <a:pt x="31" y="88"/>
                  </a:cubicBezTo>
                  <a:cubicBezTo>
                    <a:pt x="32" y="88"/>
                    <a:pt x="33" y="88"/>
                    <a:pt x="33" y="88"/>
                  </a:cubicBezTo>
                  <a:cubicBezTo>
                    <a:pt x="33" y="86"/>
                    <a:pt x="33" y="83"/>
                    <a:pt x="33" y="81"/>
                  </a:cubicBezTo>
                  <a:cubicBezTo>
                    <a:pt x="33" y="81"/>
                    <a:pt x="32" y="81"/>
                    <a:pt x="31" y="81"/>
                  </a:cubicBezTo>
                  <a:cubicBezTo>
                    <a:pt x="30" y="81"/>
                    <a:pt x="30" y="81"/>
                    <a:pt x="29" y="81"/>
                  </a:cubicBezTo>
                  <a:close/>
                  <a:moveTo>
                    <a:pt x="29" y="94"/>
                  </a:moveTo>
                  <a:cubicBezTo>
                    <a:pt x="29" y="96"/>
                    <a:pt x="29" y="99"/>
                    <a:pt x="29" y="101"/>
                  </a:cubicBezTo>
                  <a:cubicBezTo>
                    <a:pt x="30" y="101"/>
                    <a:pt x="30" y="101"/>
                    <a:pt x="31" y="101"/>
                  </a:cubicBezTo>
                  <a:cubicBezTo>
                    <a:pt x="32" y="101"/>
                    <a:pt x="33" y="101"/>
                    <a:pt x="33" y="101"/>
                  </a:cubicBezTo>
                  <a:cubicBezTo>
                    <a:pt x="33" y="99"/>
                    <a:pt x="33" y="96"/>
                    <a:pt x="33" y="94"/>
                  </a:cubicBezTo>
                  <a:cubicBezTo>
                    <a:pt x="33" y="94"/>
                    <a:pt x="32" y="94"/>
                    <a:pt x="31" y="94"/>
                  </a:cubicBezTo>
                  <a:cubicBezTo>
                    <a:pt x="30" y="94"/>
                    <a:pt x="30" y="94"/>
                    <a:pt x="29" y="94"/>
                  </a:cubicBezTo>
                  <a:close/>
                  <a:moveTo>
                    <a:pt x="21" y="43"/>
                  </a:moveTo>
                  <a:cubicBezTo>
                    <a:pt x="21" y="45"/>
                    <a:pt x="21" y="48"/>
                    <a:pt x="21" y="50"/>
                  </a:cubicBezTo>
                  <a:cubicBezTo>
                    <a:pt x="21" y="50"/>
                    <a:pt x="22" y="50"/>
                    <a:pt x="23" y="50"/>
                  </a:cubicBezTo>
                  <a:cubicBezTo>
                    <a:pt x="23" y="50"/>
                    <a:pt x="24" y="50"/>
                    <a:pt x="25" y="50"/>
                  </a:cubicBezTo>
                  <a:cubicBezTo>
                    <a:pt x="25" y="47"/>
                    <a:pt x="25" y="45"/>
                    <a:pt x="25" y="42"/>
                  </a:cubicBezTo>
                  <a:cubicBezTo>
                    <a:pt x="24" y="42"/>
                    <a:pt x="23" y="42"/>
                    <a:pt x="23" y="43"/>
                  </a:cubicBezTo>
                  <a:cubicBezTo>
                    <a:pt x="22" y="43"/>
                    <a:pt x="21" y="43"/>
                    <a:pt x="21" y="43"/>
                  </a:cubicBezTo>
                  <a:close/>
                  <a:moveTo>
                    <a:pt x="21" y="68"/>
                  </a:moveTo>
                  <a:cubicBezTo>
                    <a:pt x="21" y="71"/>
                    <a:pt x="21" y="73"/>
                    <a:pt x="21" y="76"/>
                  </a:cubicBezTo>
                  <a:cubicBezTo>
                    <a:pt x="21" y="76"/>
                    <a:pt x="22" y="76"/>
                    <a:pt x="23" y="76"/>
                  </a:cubicBezTo>
                  <a:cubicBezTo>
                    <a:pt x="23" y="76"/>
                    <a:pt x="24" y="75"/>
                    <a:pt x="25" y="75"/>
                  </a:cubicBezTo>
                  <a:cubicBezTo>
                    <a:pt x="25" y="73"/>
                    <a:pt x="25" y="71"/>
                    <a:pt x="25" y="68"/>
                  </a:cubicBezTo>
                  <a:cubicBezTo>
                    <a:pt x="24" y="68"/>
                    <a:pt x="23" y="68"/>
                    <a:pt x="23" y="68"/>
                  </a:cubicBezTo>
                  <a:cubicBezTo>
                    <a:pt x="22" y="68"/>
                    <a:pt x="21" y="68"/>
                    <a:pt x="21" y="68"/>
                  </a:cubicBezTo>
                  <a:close/>
                  <a:moveTo>
                    <a:pt x="21" y="81"/>
                  </a:moveTo>
                  <a:cubicBezTo>
                    <a:pt x="21" y="84"/>
                    <a:pt x="21" y="86"/>
                    <a:pt x="21" y="88"/>
                  </a:cubicBezTo>
                  <a:cubicBezTo>
                    <a:pt x="21" y="88"/>
                    <a:pt x="22" y="88"/>
                    <a:pt x="23" y="88"/>
                  </a:cubicBezTo>
                  <a:cubicBezTo>
                    <a:pt x="23" y="88"/>
                    <a:pt x="24" y="88"/>
                    <a:pt x="25" y="88"/>
                  </a:cubicBezTo>
                  <a:cubicBezTo>
                    <a:pt x="25" y="86"/>
                    <a:pt x="25" y="83"/>
                    <a:pt x="25" y="81"/>
                  </a:cubicBezTo>
                  <a:cubicBezTo>
                    <a:pt x="24" y="81"/>
                    <a:pt x="23" y="81"/>
                    <a:pt x="23" y="81"/>
                  </a:cubicBezTo>
                  <a:cubicBezTo>
                    <a:pt x="22" y="81"/>
                    <a:pt x="21" y="81"/>
                    <a:pt x="21" y="81"/>
                  </a:cubicBezTo>
                  <a:close/>
                  <a:moveTo>
                    <a:pt x="21" y="94"/>
                  </a:moveTo>
                  <a:cubicBezTo>
                    <a:pt x="21" y="96"/>
                    <a:pt x="21" y="99"/>
                    <a:pt x="21" y="101"/>
                  </a:cubicBezTo>
                  <a:cubicBezTo>
                    <a:pt x="21" y="101"/>
                    <a:pt x="22" y="101"/>
                    <a:pt x="23" y="101"/>
                  </a:cubicBezTo>
                  <a:cubicBezTo>
                    <a:pt x="23" y="101"/>
                    <a:pt x="24" y="101"/>
                    <a:pt x="25" y="101"/>
                  </a:cubicBezTo>
                  <a:cubicBezTo>
                    <a:pt x="25" y="99"/>
                    <a:pt x="25" y="96"/>
                    <a:pt x="25" y="94"/>
                  </a:cubicBezTo>
                  <a:cubicBezTo>
                    <a:pt x="24" y="94"/>
                    <a:pt x="23" y="94"/>
                    <a:pt x="23" y="94"/>
                  </a:cubicBezTo>
                  <a:cubicBezTo>
                    <a:pt x="22" y="94"/>
                    <a:pt x="21" y="94"/>
                    <a:pt x="21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" name="组合 23"/>
          <p:cNvGrpSpPr>
            <a:grpSpLocks/>
          </p:cNvGrpSpPr>
          <p:nvPr/>
        </p:nvGrpSpPr>
        <p:grpSpPr bwMode="auto">
          <a:xfrm>
            <a:off x="697418" y="4995579"/>
            <a:ext cx="3761870" cy="987280"/>
            <a:chOff x="-2092" y="-39359"/>
            <a:chExt cx="7272841" cy="1910179"/>
          </a:xfrm>
        </p:grpSpPr>
        <p:sp>
          <p:nvSpPr>
            <p:cNvPr id="49" name="矩形 10"/>
            <p:cNvSpPr>
              <a:spLocks noChangeArrowheads="1"/>
            </p:cNvSpPr>
            <p:nvPr/>
          </p:nvSpPr>
          <p:spPr bwMode="auto">
            <a:xfrm>
              <a:off x="1286838" y="578179"/>
              <a:ext cx="5983911" cy="788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dist="50800" dir="5400000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文本框 16"/>
            <p:cNvSpPr txBox="1">
              <a:spLocks noChangeArrowheads="1"/>
            </p:cNvSpPr>
            <p:nvPr/>
          </p:nvSpPr>
          <p:spPr bwMode="auto">
            <a:xfrm>
              <a:off x="1284163" y="-39359"/>
              <a:ext cx="3827999" cy="774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归纳偏置的总结</a:t>
              </a:r>
              <a:endPara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17"/>
            <p:cNvSpPr>
              <a:spLocks noChangeArrowheads="1"/>
            </p:cNvSpPr>
            <p:nvPr/>
          </p:nvSpPr>
          <p:spPr bwMode="auto">
            <a:xfrm>
              <a:off x="1286838" y="691763"/>
              <a:ext cx="4932986" cy="1179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rgbClr val="34457A"/>
                  </a:solidFill>
                </a:rPr>
                <a:t>通过训练数据训练归纳偏置来对未知样本进行预测</a:t>
              </a:r>
              <a:endParaRPr lang="en-US" altLang="zh-CN" sz="1400" dirty="0">
                <a:solidFill>
                  <a:srgbClr val="34457A"/>
                </a:solidFill>
              </a:endParaRPr>
            </a:p>
          </p:txBody>
        </p:sp>
        <p:pic>
          <p:nvPicPr>
            <p:cNvPr id="52" name="组合 8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92" y="-920"/>
              <a:ext cx="1286256" cy="134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" name="组合 22"/>
          <p:cNvGrpSpPr>
            <a:grpSpLocks/>
          </p:cNvGrpSpPr>
          <p:nvPr/>
        </p:nvGrpSpPr>
        <p:grpSpPr bwMode="auto">
          <a:xfrm>
            <a:off x="697418" y="3095689"/>
            <a:ext cx="3761870" cy="1010239"/>
            <a:chOff x="-2092" y="-71482"/>
            <a:chExt cx="7272841" cy="1953107"/>
          </a:xfrm>
        </p:grpSpPr>
        <p:sp>
          <p:nvSpPr>
            <p:cNvPr id="54" name="矩形 6"/>
            <p:cNvSpPr>
              <a:spLocks noChangeArrowheads="1"/>
            </p:cNvSpPr>
            <p:nvPr/>
          </p:nvSpPr>
          <p:spPr bwMode="auto">
            <a:xfrm>
              <a:off x="1286838" y="578179"/>
              <a:ext cx="5983911" cy="788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50800" dir="5400000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文本框 14"/>
            <p:cNvSpPr txBox="1">
              <a:spLocks noChangeArrowheads="1"/>
            </p:cNvSpPr>
            <p:nvPr/>
          </p:nvSpPr>
          <p:spPr bwMode="auto">
            <a:xfrm>
              <a:off x="1284165" y="-71482"/>
              <a:ext cx="2836289" cy="77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独立同分布</a:t>
              </a:r>
              <a:endPara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15"/>
            <p:cNvSpPr>
              <a:spLocks noChangeArrowheads="1"/>
            </p:cNvSpPr>
            <p:nvPr/>
          </p:nvSpPr>
          <p:spPr bwMode="auto">
            <a:xfrm>
              <a:off x="1286838" y="703469"/>
              <a:ext cx="4932986" cy="117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rgbClr val="C63E55"/>
                  </a:solidFill>
                </a:rPr>
                <a:t>认为真实空间与训练空间中每一个样本均为独立同分布</a:t>
              </a:r>
              <a:endParaRPr lang="en-US" altLang="zh-CN" sz="1400" dirty="0">
                <a:solidFill>
                  <a:srgbClr val="C63E55"/>
                </a:solidFill>
              </a:endParaRPr>
            </a:p>
          </p:txBody>
        </p:sp>
        <p:pic>
          <p:nvPicPr>
            <p:cNvPr id="58" name="组合 86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92" y="1662"/>
              <a:ext cx="1286256" cy="134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" name="组合 60"/>
          <p:cNvGrpSpPr/>
          <p:nvPr/>
        </p:nvGrpSpPr>
        <p:grpSpPr>
          <a:xfrm>
            <a:off x="7845425" y="3014011"/>
            <a:ext cx="3760487" cy="1367871"/>
            <a:chOff x="5643856" y="1369743"/>
            <a:chExt cx="3760487" cy="1367871"/>
          </a:xfrm>
        </p:grpSpPr>
        <p:sp>
          <p:nvSpPr>
            <p:cNvPr id="63" name="矩形 6"/>
            <p:cNvSpPr>
              <a:spLocks noChangeArrowheads="1"/>
            </p:cNvSpPr>
            <p:nvPr/>
          </p:nvSpPr>
          <p:spPr bwMode="auto">
            <a:xfrm>
              <a:off x="5643856" y="1762298"/>
              <a:ext cx="3095172" cy="407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50800" dir="5400000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文本框 14"/>
            <p:cNvSpPr txBox="1">
              <a:spLocks noChangeArrowheads="1"/>
            </p:cNvSpPr>
            <p:nvPr/>
          </p:nvSpPr>
          <p:spPr bwMode="auto">
            <a:xfrm>
              <a:off x="7458298" y="1369743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重采样法</a:t>
              </a:r>
              <a:endPara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15"/>
            <p:cNvSpPr>
              <a:spLocks noChangeArrowheads="1"/>
            </p:cNvSpPr>
            <p:nvPr/>
          </p:nvSpPr>
          <p:spPr bwMode="auto">
            <a:xfrm>
              <a:off x="6117304" y="1869684"/>
              <a:ext cx="2551582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rgbClr val="C63E55"/>
                  </a:solidFill>
                </a:rPr>
                <a:t>通过设定采样策略来训练数据集中的少数类样本或减少多数类样本。</a:t>
              </a:r>
              <a:endParaRPr lang="en-US" altLang="zh-CN" sz="1400" dirty="0">
                <a:solidFill>
                  <a:srgbClr val="C63E55"/>
                </a:solidFill>
              </a:endParaRPr>
            </a:p>
          </p:txBody>
        </p:sp>
        <p:pic>
          <p:nvPicPr>
            <p:cNvPr id="66" name="组合 86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028" y="1423008"/>
              <a:ext cx="665315" cy="693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组合 66"/>
          <p:cNvGrpSpPr/>
          <p:nvPr/>
        </p:nvGrpSpPr>
        <p:grpSpPr>
          <a:xfrm>
            <a:off x="7804163" y="4983494"/>
            <a:ext cx="3822545" cy="1260198"/>
            <a:chOff x="1327458" y="2951562"/>
            <a:chExt cx="3822545" cy="1260198"/>
          </a:xfrm>
        </p:grpSpPr>
        <p:sp>
          <p:nvSpPr>
            <p:cNvPr id="68" name="矩形 10"/>
            <p:cNvSpPr>
              <a:spLocks noChangeArrowheads="1"/>
            </p:cNvSpPr>
            <p:nvPr/>
          </p:nvSpPr>
          <p:spPr bwMode="auto">
            <a:xfrm>
              <a:off x="1327458" y="3295455"/>
              <a:ext cx="315723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dist="50800" dir="5400000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9" name="文本框 16"/>
            <p:cNvSpPr txBox="1">
              <a:spLocks noChangeArrowheads="1"/>
            </p:cNvSpPr>
            <p:nvPr/>
          </p:nvSpPr>
          <p:spPr bwMode="auto">
            <a:xfrm>
              <a:off x="2846852" y="2951562"/>
              <a:ext cx="14670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集成学习法</a:t>
              </a:r>
              <a:endPara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17"/>
            <p:cNvSpPr>
              <a:spLocks noChangeArrowheads="1"/>
            </p:cNvSpPr>
            <p:nvPr/>
          </p:nvSpPr>
          <p:spPr bwMode="auto">
            <a:xfrm>
              <a:off x="1762338" y="3343830"/>
              <a:ext cx="2551582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rgbClr val="34457A"/>
                  </a:solidFill>
                </a:rPr>
                <a:t>通过将多数类样本根据少数类数目分割为多个集合，或者如</a:t>
              </a:r>
              <a:r>
                <a:rPr lang="en-US" altLang="zh-CN" sz="1400" dirty="0" err="1" smtClean="0">
                  <a:solidFill>
                    <a:srgbClr val="34457A"/>
                  </a:solidFill>
                </a:rPr>
                <a:t>Adaboost</a:t>
              </a:r>
              <a:r>
                <a:rPr lang="zh-CN" altLang="en-US" sz="1400" dirty="0" smtClean="0">
                  <a:solidFill>
                    <a:srgbClr val="34457A"/>
                  </a:solidFill>
                </a:rPr>
                <a:t>类的提升算法。</a:t>
              </a:r>
              <a:endParaRPr lang="en-US" altLang="zh-CN" sz="1400" dirty="0">
                <a:solidFill>
                  <a:srgbClr val="34457A"/>
                </a:solidFill>
              </a:endParaRPr>
            </a:p>
          </p:txBody>
        </p:sp>
        <p:pic>
          <p:nvPicPr>
            <p:cNvPr id="71" name="组合 8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4688" y="2982658"/>
              <a:ext cx="665315" cy="693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63264" y="1793346"/>
            <a:ext cx="2991186" cy="746691"/>
            <a:chOff x="863264" y="1793346"/>
            <a:chExt cx="2991186" cy="746691"/>
          </a:xfrm>
        </p:grpSpPr>
        <p:sp>
          <p:nvSpPr>
            <p:cNvPr id="12303" name="椭圆 160"/>
            <p:cNvSpPr>
              <a:spLocks noChangeArrowheads="1"/>
            </p:cNvSpPr>
            <p:nvPr/>
          </p:nvSpPr>
          <p:spPr bwMode="auto">
            <a:xfrm>
              <a:off x="3108292" y="1793346"/>
              <a:ext cx="746158" cy="746691"/>
            </a:xfrm>
            <a:prstGeom prst="ellipse">
              <a:avLst/>
            </a:prstGeom>
            <a:solidFill>
              <a:srgbClr val="344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304" name="Freeform 54"/>
            <p:cNvSpPr>
              <a:spLocks noEditPoints="1"/>
            </p:cNvSpPr>
            <p:nvPr/>
          </p:nvSpPr>
          <p:spPr bwMode="auto">
            <a:xfrm>
              <a:off x="3281220" y="1970178"/>
              <a:ext cx="400300" cy="393025"/>
            </a:xfrm>
            <a:custGeom>
              <a:avLst/>
              <a:gdLst>
                <a:gd name="T0" fmla="*/ 400450 w 112"/>
                <a:gd name="T1" fmla="*/ 332171 h 110"/>
                <a:gd name="T2" fmla="*/ 0 w 112"/>
                <a:gd name="T3" fmla="*/ 332171 h 110"/>
                <a:gd name="T4" fmla="*/ 32179 w 112"/>
                <a:gd name="T5" fmla="*/ 307169 h 110"/>
                <a:gd name="T6" fmla="*/ 368271 w 112"/>
                <a:gd name="T7" fmla="*/ 307169 h 110"/>
                <a:gd name="T8" fmla="*/ 103688 w 112"/>
                <a:gd name="T9" fmla="*/ 14287 h 110"/>
                <a:gd name="T10" fmla="*/ 103688 w 112"/>
                <a:gd name="T11" fmla="*/ 85722 h 110"/>
                <a:gd name="T12" fmla="*/ 103688 w 112"/>
                <a:gd name="T13" fmla="*/ 14287 h 110"/>
                <a:gd name="T14" fmla="*/ 261008 w 112"/>
                <a:gd name="T15" fmla="*/ 50004 h 110"/>
                <a:gd name="T16" fmla="*/ 332517 w 112"/>
                <a:gd name="T17" fmla="*/ 50004 h 110"/>
                <a:gd name="T18" fmla="*/ 261008 w 112"/>
                <a:gd name="T19" fmla="*/ 221448 h 110"/>
                <a:gd name="T20" fmla="*/ 286036 w 112"/>
                <a:gd name="T21" fmla="*/ 317885 h 110"/>
                <a:gd name="T22" fmla="*/ 307488 w 112"/>
                <a:gd name="T23" fmla="*/ 317885 h 110"/>
                <a:gd name="T24" fmla="*/ 336092 w 112"/>
                <a:gd name="T25" fmla="*/ 210732 h 110"/>
                <a:gd name="T26" fmla="*/ 353969 w 112"/>
                <a:gd name="T27" fmla="*/ 128583 h 110"/>
                <a:gd name="T28" fmla="*/ 278885 w 112"/>
                <a:gd name="T29" fmla="*/ 92865 h 110"/>
                <a:gd name="T30" fmla="*/ 278885 w 112"/>
                <a:gd name="T31" fmla="*/ 125011 h 110"/>
                <a:gd name="T32" fmla="*/ 261008 w 112"/>
                <a:gd name="T33" fmla="*/ 221448 h 110"/>
                <a:gd name="T34" fmla="*/ 239555 w 112"/>
                <a:gd name="T35" fmla="*/ 39289 h 110"/>
                <a:gd name="T36" fmla="*/ 160895 w 112"/>
                <a:gd name="T37" fmla="*/ 39289 h 110"/>
                <a:gd name="T38" fmla="*/ 239555 w 112"/>
                <a:gd name="T39" fmla="*/ 214304 h 110"/>
                <a:gd name="T40" fmla="*/ 261008 w 112"/>
                <a:gd name="T41" fmla="*/ 125011 h 110"/>
                <a:gd name="T42" fmla="*/ 175197 w 112"/>
                <a:gd name="T43" fmla="*/ 85722 h 110"/>
                <a:gd name="T44" fmla="*/ 139442 w 112"/>
                <a:gd name="T45" fmla="*/ 182159 h 110"/>
                <a:gd name="T46" fmla="*/ 160895 w 112"/>
                <a:gd name="T47" fmla="*/ 332171 h 110"/>
                <a:gd name="T48" fmla="*/ 200225 w 112"/>
                <a:gd name="T49" fmla="*/ 257165 h 110"/>
                <a:gd name="T50" fmla="*/ 239555 w 112"/>
                <a:gd name="T51" fmla="*/ 332171 h 110"/>
                <a:gd name="T52" fmla="*/ 139442 w 112"/>
                <a:gd name="T53" fmla="*/ 221448 h 110"/>
                <a:gd name="T54" fmla="*/ 121565 w 112"/>
                <a:gd name="T55" fmla="*/ 125011 h 110"/>
                <a:gd name="T56" fmla="*/ 121565 w 112"/>
                <a:gd name="T57" fmla="*/ 92865 h 110"/>
                <a:gd name="T58" fmla="*/ 46481 w 112"/>
                <a:gd name="T59" fmla="*/ 128583 h 110"/>
                <a:gd name="T60" fmla="*/ 64358 w 112"/>
                <a:gd name="T61" fmla="*/ 210732 h 110"/>
                <a:gd name="T62" fmla="*/ 92962 w 112"/>
                <a:gd name="T63" fmla="*/ 317885 h 110"/>
                <a:gd name="T64" fmla="*/ 114414 w 112"/>
                <a:gd name="T65" fmla="*/ 317885 h 110"/>
                <a:gd name="T66" fmla="*/ 139442 w 112"/>
                <a:gd name="T67" fmla="*/ 221448 h 11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12" h="110">
                  <a:moveTo>
                    <a:pt x="100" y="82"/>
                  </a:moveTo>
                  <a:cubicBezTo>
                    <a:pt x="107" y="85"/>
                    <a:pt x="112" y="89"/>
                    <a:pt x="112" y="93"/>
                  </a:cubicBezTo>
                  <a:cubicBezTo>
                    <a:pt x="112" y="102"/>
                    <a:pt x="87" y="110"/>
                    <a:pt x="56" y="110"/>
                  </a:cubicBezTo>
                  <a:cubicBezTo>
                    <a:pt x="25" y="110"/>
                    <a:pt x="0" y="102"/>
                    <a:pt x="0" y="93"/>
                  </a:cubicBezTo>
                  <a:cubicBezTo>
                    <a:pt x="0" y="89"/>
                    <a:pt x="5" y="85"/>
                    <a:pt x="12" y="82"/>
                  </a:cubicBezTo>
                  <a:cubicBezTo>
                    <a:pt x="10" y="83"/>
                    <a:pt x="9" y="85"/>
                    <a:pt x="9" y="86"/>
                  </a:cubicBezTo>
                  <a:cubicBezTo>
                    <a:pt x="9" y="92"/>
                    <a:pt x="30" y="98"/>
                    <a:pt x="56" y="98"/>
                  </a:cubicBezTo>
                  <a:cubicBezTo>
                    <a:pt x="82" y="98"/>
                    <a:pt x="103" y="92"/>
                    <a:pt x="103" y="86"/>
                  </a:cubicBezTo>
                  <a:cubicBezTo>
                    <a:pt x="103" y="85"/>
                    <a:pt x="102" y="83"/>
                    <a:pt x="100" y="82"/>
                  </a:cubicBezTo>
                  <a:close/>
                  <a:moveTo>
                    <a:pt x="29" y="4"/>
                  </a:moveTo>
                  <a:cubicBezTo>
                    <a:pt x="34" y="4"/>
                    <a:pt x="39" y="9"/>
                    <a:pt x="39" y="14"/>
                  </a:cubicBezTo>
                  <a:cubicBezTo>
                    <a:pt x="39" y="20"/>
                    <a:pt x="34" y="24"/>
                    <a:pt x="29" y="24"/>
                  </a:cubicBezTo>
                  <a:cubicBezTo>
                    <a:pt x="23" y="24"/>
                    <a:pt x="19" y="20"/>
                    <a:pt x="19" y="14"/>
                  </a:cubicBezTo>
                  <a:cubicBezTo>
                    <a:pt x="19" y="9"/>
                    <a:pt x="23" y="4"/>
                    <a:pt x="29" y="4"/>
                  </a:cubicBezTo>
                  <a:close/>
                  <a:moveTo>
                    <a:pt x="83" y="4"/>
                  </a:moveTo>
                  <a:cubicBezTo>
                    <a:pt x="78" y="4"/>
                    <a:pt x="73" y="9"/>
                    <a:pt x="73" y="14"/>
                  </a:cubicBezTo>
                  <a:cubicBezTo>
                    <a:pt x="73" y="20"/>
                    <a:pt x="78" y="24"/>
                    <a:pt x="83" y="24"/>
                  </a:cubicBezTo>
                  <a:cubicBezTo>
                    <a:pt x="89" y="24"/>
                    <a:pt x="93" y="20"/>
                    <a:pt x="93" y="14"/>
                  </a:cubicBezTo>
                  <a:cubicBezTo>
                    <a:pt x="93" y="9"/>
                    <a:pt x="89" y="4"/>
                    <a:pt x="83" y="4"/>
                  </a:cubicBezTo>
                  <a:close/>
                  <a:moveTo>
                    <a:pt x="73" y="62"/>
                  </a:moveTo>
                  <a:cubicBezTo>
                    <a:pt x="73" y="89"/>
                    <a:pt x="73" y="89"/>
                    <a:pt x="73" y="89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7" y="58"/>
                    <a:pt x="99" y="55"/>
                    <a:pt x="99" y="51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0"/>
                    <a:pt x="95" y="26"/>
                    <a:pt x="89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7" y="26"/>
                    <a:pt x="76" y="26"/>
                    <a:pt x="75" y="26"/>
                  </a:cubicBezTo>
                  <a:cubicBezTo>
                    <a:pt x="77" y="29"/>
                    <a:pt x="78" y="32"/>
                    <a:pt x="78" y="35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8" y="55"/>
                    <a:pt x="76" y="59"/>
                    <a:pt x="73" y="62"/>
                  </a:cubicBezTo>
                  <a:close/>
                  <a:moveTo>
                    <a:pt x="56" y="0"/>
                  </a:moveTo>
                  <a:cubicBezTo>
                    <a:pt x="62" y="0"/>
                    <a:pt x="67" y="5"/>
                    <a:pt x="67" y="11"/>
                  </a:cubicBezTo>
                  <a:cubicBezTo>
                    <a:pt x="67" y="17"/>
                    <a:pt x="62" y="22"/>
                    <a:pt x="56" y="22"/>
                  </a:cubicBezTo>
                  <a:cubicBezTo>
                    <a:pt x="50" y="22"/>
                    <a:pt x="45" y="17"/>
                    <a:pt x="45" y="11"/>
                  </a:cubicBezTo>
                  <a:cubicBezTo>
                    <a:pt x="45" y="5"/>
                    <a:pt x="50" y="0"/>
                    <a:pt x="56" y="0"/>
                  </a:cubicBezTo>
                  <a:close/>
                  <a:moveTo>
                    <a:pt x="67" y="60"/>
                  </a:moveTo>
                  <a:cubicBezTo>
                    <a:pt x="70" y="59"/>
                    <a:pt x="73" y="55"/>
                    <a:pt x="73" y="51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29"/>
                    <a:pt x="68" y="24"/>
                    <a:pt x="62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4" y="24"/>
                    <a:pt x="39" y="29"/>
                    <a:pt x="39" y="35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5"/>
                    <a:pt x="41" y="59"/>
                    <a:pt x="45" y="60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60"/>
                    <a:pt x="67" y="60"/>
                    <a:pt x="67" y="60"/>
                  </a:cubicBezTo>
                  <a:close/>
                  <a:moveTo>
                    <a:pt x="39" y="62"/>
                  </a:moveTo>
                  <a:cubicBezTo>
                    <a:pt x="36" y="59"/>
                    <a:pt x="34" y="55"/>
                    <a:pt x="34" y="5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2"/>
                    <a:pt x="35" y="29"/>
                    <a:pt x="37" y="26"/>
                  </a:cubicBezTo>
                  <a:cubicBezTo>
                    <a:pt x="36" y="26"/>
                    <a:pt x="35" y="26"/>
                    <a:pt x="3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17" y="26"/>
                    <a:pt x="13" y="30"/>
                    <a:pt x="13" y="36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5"/>
                    <a:pt x="15" y="58"/>
                    <a:pt x="18" y="5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9" y="89"/>
                    <a:pt x="39" y="89"/>
                    <a:pt x="39" y="89"/>
                  </a:cubicBezTo>
                  <a:lnTo>
                    <a:pt x="39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文本框 180"/>
            <p:cNvSpPr txBox="1">
              <a:spLocks noChangeArrowheads="1"/>
            </p:cNvSpPr>
            <p:nvPr/>
          </p:nvSpPr>
          <p:spPr bwMode="auto">
            <a:xfrm>
              <a:off x="863264" y="1940652"/>
              <a:ext cx="20313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传统分类方法</a:t>
              </a:r>
              <a:endPara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1316" name="组合 174"/>
          <p:cNvGrpSpPr>
            <a:grpSpLocks/>
          </p:cNvGrpSpPr>
          <p:nvPr/>
        </p:nvGrpSpPr>
        <p:grpSpPr bwMode="auto">
          <a:xfrm>
            <a:off x="2592483" y="282575"/>
            <a:ext cx="7007047" cy="809625"/>
            <a:chOff x="-288835" y="0"/>
            <a:chExt cx="7007175" cy="808970"/>
          </a:xfrm>
        </p:grpSpPr>
        <p:sp>
          <p:nvSpPr>
            <p:cNvPr id="12296" name="文本框 175"/>
            <p:cNvSpPr txBox="1">
              <a:spLocks noChangeArrowheads="1"/>
            </p:cNvSpPr>
            <p:nvPr/>
          </p:nvSpPr>
          <p:spPr bwMode="auto">
            <a:xfrm>
              <a:off x="-288835" y="0"/>
              <a:ext cx="7007175" cy="522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不平衡数据集分类问题</a:t>
              </a:r>
              <a:r>
                <a:rPr lang="zh-CN" altLang="en-US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难点及算法基本思想</a:t>
              </a:r>
              <a:endPara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297" name="直接连接符 177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98" name="文本框 191"/>
            <p:cNvSpPr txBox="1">
              <a:spLocks noChangeArrowheads="1"/>
            </p:cNvSpPr>
            <p:nvPr/>
          </p:nvSpPr>
          <p:spPr bwMode="auto">
            <a:xfrm>
              <a:off x="3122381" y="377674"/>
              <a:ext cx="184733" cy="39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23"/>
          <p:cNvGrpSpPr>
            <a:grpSpLocks/>
          </p:cNvGrpSpPr>
          <p:nvPr/>
        </p:nvGrpSpPr>
        <p:grpSpPr bwMode="auto">
          <a:xfrm>
            <a:off x="697418" y="4995579"/>
            <a:ext cx="3761870" cy="987280"/>
            <a:chOff x="-2092" y="-39359"/>
            <a:chExt cx="7272841" cy="1910179"/>
          </a:xfrm>
        </p:grpSpPr>
        <p:sp>
          <p:nvSpPr>
            <p:cNvPr id="49" name="矩形 10"/>
            <p:cNvSpPr>
              <a:spLocks noChangeArrowheads="1"/>
            </p:cNvSpPr>
            <p:nvPr/>
          </p:nvSpPr>
          <p:spPr bwMode="auto">
            <a:xfrm>
              <a:off x="1286838" y="578179"/>
              <a:ext cx="5983911" cy="788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dist="50800" dir="5400000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文本框 16"/>
            <p:cNvSpPr txBox="1">
              <a:spLocks noChangeArrowheads="1"/>
            </p:cNvSpPr>
            <p:nvPr/>
          </p:nvSpPr>
          <p:spPr bwMode="auto">
            <a:xfrm>
              <a:off x="1284163" y="-39359"/>
              <a:ext cx="3827999" cy="774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归纳偏置的总结</a:t>
              </a:r>
              <a:endPara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17"/>
            <p:cNvSpPr>
              <a:spLocks noChangeArrowheads="1"/>
            </p:cNvSpPr>
            <p:nvPr/>
          </p:nvSpPr>
          <p:spPr bwMode="auto">
            <a:xfrm>
              <a:off x="1286838" y="691763"/>
              <a:ext cx="4932986" cy="1179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rgbClr val="34457A"/>
                  </a:solidFill>
                </a:rPr>
                <a:t>通过训练数据训练归纳偏置来对未知样本进行预测</a:t>
              </a:r>
              <a:endParaRPr lang="en-US" altLang="zh-CN" sz="1400" dirty="0">
                <a:solidFill>
                  <a:srgbClr val="34457A"/>
                </a:solidFill>
              </a:endParaRPr>
            </a:p>
          </p:txBody>
        </p:sp>
        <p:pic>
          <p:nvPicPr>
            <p:cNvPr id="52" name="组合 8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92" y="-920"/>
              <a:ext cx="1286256" cy="134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" name="组合 22"/>
          <p:cNvGrpSpPr>
            <a:grpSpLocks/>
          </p:cNvGrpSpPr>
          <p:nvPr/>
        </p:nvGrpSpPr>
        <p:grpSpPr bwMode="auto">
          <a:xfrm>
            <a:off x="697418" y="3095689"/>
            <a:ext cx="3761870" cy="1010239"/>
            <a:chOff x="-2092" y="-71482"/>
            <a:chExt cx="7272841" cy="1953107"/>
          </a:xfrm>
        </p:grpSpPr>
        <p:sp>
          <p:nvSpPr>
            <p:cNvPr id="54" name="矩形 6"/>
            <p:cNvSpPr>
              <a:spLocks noChangeArrowheads="1"/>
            </p:cNvSpPr>
            <p:nvPr/>
          </p:nvSpPr>
          <p:spPr bwMode="auto">
            <a:xfrm>
              <a:off x="1286838" y="578179"/>
              <a:ext cx="5983911" cy="788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50800" dir="5400000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文本框 14"/>
            <p:cNvSpPr txBox="1">
              <a:spLocks noChangeArrowheads="1"/>
            </p:cNvSpPr>
            <p:nvPr/>
          </p:nvSpPr>
          <p:spPr bwMode="auto">
            <a:xfrm>
              <a:off x="1284165" y="-71482"/>
              <a:ext cx="2836289" cy="77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独立同分布</a:t>
              </a:r>
              <a:endPara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15"/>
            <p:cNvSpPr>
              <a:spLocks noChangeArrowheads="1"/>
            </p:cNvSpPr>
            <p:nvPr/>
          </p:nvSpPr>
          <p:spPr bwMode="auto">
            <a:xfrm>
              <a:off x="1286838" y="703469"/>
              <a:ext cx="4932986" cy="117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rgbClr val="C63E55"/>
                  </a:solidFill>
                </a:rPr>
                <a:t>认为真实空间与训练空间中每一个样本均为独立同分布</a:t>
              </a:r>
              <a:endParaRPr lang="en-US" altLang="zh-CN" sz="1400" dirty="0">
                <a:solidFill>
                  <a:srgbClr val="C63E55"/>
                </a:solidFill>
              </a:endParaRPr>
            </a:p>
          </p:txBody>
        </p:sp>
        <p:pic>
          <p:nvPicPr>
            <p:cNvPr id="58" name="组合 8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92" y="1662"/>
              <a:ext cx="1286256" cy="134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178" y="1748064"/>
            <a:ext cx="5710721" cy="434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494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6" name="组合 174"/>
          <p:cNvGrpSpPr>
            <a:grpSpLocks/>
          </p:cNvGrpSpPr>
          <p:nvPr/>
        </p:nvGrpSpPr>
        <p:grpSpPr bwMode="auto">
          <a:xfrm>
            <a:off x="2592482" y="282575"/>
            <a:ext cx="7007046" cy="809625"/>
            <a:chOff x="-288836" y="0"/>
            <a:chExt cx="7007174" cy="808970"/>
          </a:xfrm>
        </p:grpSpPr>
        <p:sp>
          <p:nvSpPr>
            <p:cNvPr id="12296" name="文本框 175"/>
            <p:cNvSpPr txBox="1">
              <a:spLocks noChangeArrowheads="1"/>
            </p:cNvSpPr>
            <p:nvPr/>
          </p:nvSpPr>
          <p:spPr bwMode="auto">
            <a:xfrm>
              <a:off x="-288836" y="0"/>
              <a:ext cx="7007174" cy="522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不平衡数据集分类问题难点及算法基本思想</a:t>
              </a:r>
              <a:endPara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297" name="直接连接符 177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98" name="文本框 191"/>
            <p:cNvSpPr txBox="1">
              <a:spLocks noChangeArrowheads="1"/>
            </p:cNvSpPr>
            <p:nvPr/>
          </p:nvSpPr>
          <p:spPr bwMode="auto">
            <a:xfrm>
              <a:off x="3122381" y="377674"/>
              <a:ext cx="184733" cy="39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5610" y="1648203"/>
            <a:ext cx="3391406" cy="859148"/>
            <a:chOff x="8258384" y="1793346"/>
            <a:chExt cx="3391406" cy="859148"/>
          </a:xfrm>
        </p:grpSpPr>
        <p:grpSp>
          <p:nvGrpSpPr>
            <p:cNvPr id="2" name="组合 1"/>
            <p:cNvGrpSpPr/>
            <p:nvPr/>
          </p:nvGrpSpPr>
          <p:grpSpPr>
            <a:xfrm>
              <a:off x="8258384" y="1793346"/>
              <a:ext cx="3391406" cy="859148"/>
              <a:chOff x="8258384" y="1793346"/>
              <a:chExt cx="3391406" cy="859148"/>
            </a:xfrm>
          </p:grpSpPr>
          <p:grpSp>
            <p:nvGrpSpPr>
              <p:cNvPr id="11295" name="组合 184"/>
              <p:cNvGrpSpPr>
                <a:grpSpLocks/>
              </p:cNvGrpSpPr>
              <p:nvPr/>
            </p:nvGrpSpPr>
            <p:grpSpPr bwMode="auto">
              <a:xfrm>
                <a:off x="9310688" y="1928248"/>
                <a:ext cx="2339102" cy="724246"/>
                <a:chOff x="937074" y="-50784"/>
                <a:chExt cx="2339326" cy="724000"/>
              </a:xfrm>
            </p:grpSpPr>
            <p:sp>
              <p:nvSpPr>
                <p:cNvPr id="12314" name="文本框 172"/>
                <p:cNvSpPr txBox="1">
                  <a:spLocks noChangeArrowheads="1"/>
                </p:cNvSpPr>
                <p:nvPr/>
              </p:nvSpPr>
              <p:spPr bwMode="auto">
                <a:xfrm>
                  <a:off x="937074" y="-50784"/>
                  <a:ext cx="2339326" cy="4615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zh-CN" altLang="en-US" sz="2400" dirty="0" smtClean="0">
                      <a:solidFill>
                        <a:srgbClr val="C63E55"/>
                      </a:solidFill>
                    </a:rPr>
                    <a:t>经典不平衡策略</a:t>
                  </a:r>
                  <a:endParaRPr lang="zh-CN" altLang="en-US" sz="2400" dirty="0">
                    <a:solidFill>
                      <a:srgbClr val="C63E55"/>
                    </a:solidFill>
                  </a:endParaRPr>
                </a:p>
              </p:txBody>
            </p:sp>
            <p:sp>
              <p:nvSpPr>
                <p:cNvPr id="12315" name="矩形 173"/>
                <p:cNvSpPr>
                  <a:spLocks noChangeArrowheads="1"/>
                </p:cNvSpPr>
                <p:nvPr/>
              </p:nvSpPr>
              <p:spPr bwMode="auto">
                <a:xfrm>
                  <a:off x="937074" y="342918"/>
                  <a:ext cx="2330313" cy="330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en-US" altLang="zh-CN" sz="1400" dirty="0">
                    <a:solidFill>
                      <a:srgbClr val="7F7F7F"/>
                    </a:solidFill>
                  </a:endParaRPr>
                </a:p>
              </p:txBody>
            </p:sp>
          </p:grpSp>
          <p:sp>
            <p:nvSpPr>
              <p:cNvPr id="59" name="椭圆 162"/>
              <p:cNvSpPr>
                <a:spLocks noChangeArrowheads="1"/>
              </p:cNvSpPr>
              <p:nvPr/>
            </p:nvSpPr>
            <p:spPr bwMode="auto">
              <a:xfrm>
                <a:off x="8258384" y="1793346"/>
                <a:ext cx="746158" cy="687496"/>
              </a:xfrm>
              <a:prstGeom prst="ellipse">
                <a:avLst/>
              </a:prstGeom>
              <a:solidFill>
                <a:srgbClr val="C63E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0" name="Freeform 96"/>
            <p:cNvSpPr>
              <a:spLocks noEditPoints="1"/>
            </p:cNvSpPr>
            <p:nvPr/>
          </p:nvSpPr>
          <p:spPr bwMode="auto">
            <a:xfrm>
              <a:off x="8447772" y="1983125"/>
              <a:ext cx="367381" cy="307940"/>
            </a:xfrm>
            <a:custGeom>
              <a:avLst/>
              <a:gdLst>
                <a:gd name="T0" fmla="*/ 24100 w 122"/>
                <a:gd name="T1" fmla="*/ 93374 h 111"/>
                <a:gd name="T2" fmla="*/ 159660 w 122"/>
                <a:gd name="T3" fmla="*/ 81326 h 111"/>
                <a:gd name="T4" fmla="*/ 180747 w 122"/>
                <a:gd name="T5" fmla="*/ 18072 h 111"/>
                <a:gd name="T6" fmla="*/ 349444 w 122"/>
                <a:gd name="T7" fmla="*/ 15060 h 111"/>
                <a:gd name="T8" fmla="*/ 286183 w 122"/>
                <a:gd name="T9" fmla="*/ 334339 h 111"/>
                <a:gd name="T10" fmla="*/ 210872 w 122"/>
                <a:gd name="T11" fmla="*/ 42169 h 111"/>
                <a:gd name="T12" fmla="*/ 159660 w 122"/>
                <a:gd name="T13" fmla="*/ 334339 h 111"/>
                <a:gd name="T14" fmla="*/ 111461 w 122"/>
                <a:gd name="T15" fmla="*/ 108434 h 111"/>
                <a:gd name="T16" fmla="*/ 36149 w 122"/>
                <a:gd name="T17" fmla="*/ 334339 h 111"/>
                <a:gd name="T18" fmla="*/ 247021 w 122"/>
                <a:gd name="T19" fmla="*/ 114458 h 111"/>
                <a:gd name="T20" fmla="*/ 253046 w 122"/>
                <a:gd name="T21" fmla="*/ 90362 h 111"/>
                <a:gd name="T22" fmla="*/ 253046 w 122"/>
                <a:gd name="T23" fmla="*/ 72290 h 111"/>
                <a:gd name="T24" fmla="*/ 247021 w 122"/>
                <a:gd name="T25" fmla="*/ 51205 h 111"/>
                <a:gd name="T26" fmla="*/ 259071 w 122"/>
                <a:gd name="T27" fmla="*/ 150603 h 111"/>
                <a:gd name="T28" fmla="*/ 247021 w 122"/>
                <a:gd name="T29" fmla="*/ 168676 h 111"/>
                <a:gd name="T30" fmla="*/ 259071 w 122"/>
                <a:gd name="T31" fmla="*/ 168676 h 111"/>
                <a:gd name="T32" fmla="*/ 247021 w 122"/>
                <a:gd name="T33" fmla="*/ 231929 h 111"/>
                <a:gd name="T34" fmla="*/ 253046 w 122"/>
                <a:gd name="T35" fmla="*/ 207832 h 111"/>
                <a:gd name="T36" fmla="*/ 228946 w 122"/>
                <a:gd name="T37" fmla="*/ 114458 h 111"/>
                <a:gd name="T38" fmla="*/ 219909 w 122"/>
                <a:gd name="T39" fmla="*/ 93374 h 111"/>
                <a:gd name="T40" fmla="*/ 234971 w 122"/>
                <a:gd name="T41" fmla="*/ 75302 h 111"/>
                <a:gd name="T42" fmla="*/ 219909 w 122"/>
                <a:gd name="T43" fmla="*/ 132531 h 111"/>
                <a:gd name="T44" fmla="*/ 234971 w 122"/>
                <a:gd name="T45" fmla="*/ 129519 h 111"/>
                <a:gd name="T46" fmla="*/ 219909 w 122"/>
                <a:gd name="T47" fmla="*/ 192772 h 111"/>
                <a:gd name="T48" fmla="*/ 228946 w 122"/>
                <a:gd name="T49" fmla="*/ 171688 h 111"/>
                <a:gd name="T50" fmla="*/ 228946 w 122"/>
                <a:gd name="T51" fmla="*/ 231929 h 111"/>
                <a:gd name="T52" fmla="*/ 219909 w 122"/>
                <a:gd name="T53" fmla="*/ 207832 h 111"/>
                <a:gd name="T54" fmla="*/ 259071 w 122"/>
                <a:gd name="T55" fmla="*/ 271086 h 111"/>
                <a:gd name="T56" fmla="*/ 219909 w 122"/>
                <a:gd name="T57" fmla="*/ 246989 h 111"/>
                <a:gd name="T58" fmla="*/ 234971 w 122"/>
                <a:gd name="T59" fmla="*/ 246989 h 111"/>
                <a:gd name="T60" fmla="*/ 63261 w 122"/>
                <a:gd name="T61" fmla="*/ 189760 h 111"/>
                <a:gd name="T62" fmla="*/ 69286 w 122"/>
                <a:gd name="T63" fmla="*/ 165663 h 111"/>
                <a:gd name="T64" fmla="*/ 93386 w 122"/>
                <a:gd name="T65" fmla="*/ 186748 h 111"/>
                <a:gd name="T66" fmla="*/ 87361 w 122"/>
                <a:gd name="T67" fmla="*/ 165663 h 111"/>
                <a:gd name="T68" fmla="*/ 99411 w 122"/>
                <a:gd name="T69" fmla="*/ 147591 h 111"/>
                <a:gd name="T70" fmla="*/ 87361 w 122"/>
                <a:gd name="T71" fmla="*/ 204820 h 111"/>
                <a:gd name="T72" fmla="*/ 99411 w 122"/>
                <a:gd name="T73" fmla="*/ 201808 h 111"/>
                <a:gd name="T74" fmla="*/ 87361 w 122"/>
                <a:gd name="T75" fmla="*/ 265062 h 111"/>
                <a:gd name="T76" fmla="*/ 93386 w 122"/>
                <a:gd name="T77" fmla="*/ 243977 h 111"/>
                <a:gd name="T78" fmla="*/ 93386 w 122"/>
                <a:gd name="T79" fmla="*/ 304218 h 111"/>
                <a:gd name="T80" fmla="*/ 87361 w 122"/>
                <a:gd name="T81" fmla="*/ 283134 h 111"/>
                <a:gd name="T82" fmla="*/ 75311 w 122"/>
                <a:gd name="T83" fmla="*/ 150603 h 111"/>
                <a:gd name="T84" fmla="*/ 63261 w 122"/>
                <a:gd name="T85" fmla="*/ 204820 h 111"/>
                <a:gd name="T86" fmla="*/ 75311 w 122"/>
                <a:gd name="T87" fmla="*/ 204820 h 111"/>
                <a:gd name="T88" fmla="*/ 63261 w 122"/>
                <a:gd name="T89" fmla="*/ 265062 h 111"/>
                <a:gd name="T90" fmla="*/ 69286 w 122"/>
                <a:gd name="T91" fmla="*/ 243977 h 111"/>
                <a:gd name="T92" fmla="*/ 69286 w 122"/>
                <a:gd name="T93" fmla="*/ 304218 h 111"/>
                <a:gd name="T94" fmla="*/ 63261 w 122"/>
                <a:gd name="T95" fmla="*/ 283134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22" h="111">
                  <a:moveTo>
                    <a:pt x="0" y="102"/>
                  </a:moveTo>
                  <a:cubicBezTo>
                    <a:pt x="8" y="102"/>
                    <a:pt x="8" y="102"/>
                    <a:pt x="8" y="102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6" y="5"/>
                    <a:pt x="116" y="5"/>
                    <a:pt x="116" y="5"/>
                  </a:cubicBezTo>
                  <a:cubicBezTo>
                    <a:pt x="116" y="102"/>
                    <a:pt x="116" y="102"/>
                    <a:pt x="116" y="102"/>
                  </a:cubicBezTo>
                  <a:cubicBezTo>
                    <a:pt x="122" y="102"/>
                    <a:pt x="122" y="102"/>
                    <a:pt x="122" y="102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69" y="111"/>
                    <a:pt x="69" y="111"/>
                    <a:pt x="69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106"/>
                    <a:pt x="17" y="106"/>
                    <a:pt x="17" y="106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02"/>
                    <a:pt x="0" y="102"/>
                    <a:pt x="0" y="102"/>
                  </a:cubicBezTo>
                  <a:close/>
                  <a:moveTo>
                    <a:pt x="82" y="30"/>
                  </a:moveTo>
                  <a:cubicBezTo>
                    <a:pt x="82" y="33"/>
                    <a:pt x="82" y="35"/>
                    <a:pt x="82" y="38"/>
                  </a:cubicBezTo>
                  <a:cubicBezTo>
                    <a:pt x="82" y="37"/>
                    <a:pt x="83" y="37"/>
                    <a:pt x="84" y="37"/>
                  </a:cubicBezTo>
                  <a:cubicBezTo>
                    <a:pt x="85" y="37"/>
                    <a:pt x="86" y="37"/>
                    <a:pt x="86" y="37"/>
                  </a:cubicBezTo>
                  <a:cubicBezTo>
                    <a:pt x="86" y="35"/>
                    <a:pt x="86" y="32"/>
                    <a:pt x="86" y="30"/>
                  </a:cubicBezTo>
                  <a:cubicBezTo>
                    <a:pt x="86" y="30"/>
                    <a:pt x="85" y="30"/>
                    <a:pt x="84" y="30"/>
                  </a:cubicBezTo>
                  <a:cubicBezTo>
                    <a:pt x="83" y="30"/>
                    <a:pt x="82" y="30"/>
                    <a:pt x="82" y="30"/>
                  </a:cubicBezTo>
                  <a:close/>
                  <a:moveTo>
                    <a:pt x="82" y="17"/>
                  </a:moveTo>
                  <a:cubicBezTo>
                    <a:pt x="82" y="20"/>
                    <a:pt x="82" y="22"/>
                    <a:pt x="82" y="25"/>
                  </a:cubicBezTo>
                  <a:cubicBezTo>
                    <a:pt x="82" y="24"/>
                    <a:pt x="83" y="24"/>
                    <a:pt x="84" y="24"/>
                  </a:cubicBezTo>
                  <a:cubicBezTo>
                    <a:pt x="85" y="24"/>
                    <a:pt x="86" y="24"/>
                    <a:pt x="86" y="24"/>
                  </a:cubicBezTo>
                  <a:cubicBezTo>
                    <a:pt x="86" y="22"/>
                    <a:pt x="86" y="19"/>
                    <a:pt x="86" y="17"/>
                  </a:cubicBezTo>
                  <a:cubicBezTo>
                    <a:pt x="86" y="17"/>
                    <a:pt x="85" y="17"/>
                    <a:pt x="84" y="17"/>
                  </a:cubicBezTo>
                  <a:cubicBezTo>
                    <a:pt x="83" y="17"/>
                    <a:pt x="82" y="17"/>
                    <a:pt x="82" y="17"/>
                  </a:cubicBezTo>
                  <a:close/>
                  <a:moveTo>
                    <a:pt x="82" y="43"/>
                  </a:moveTo>
                  <a:cubicBezTo>
                    <a:pt x="82" y="46"/>
                    <a:pt x="82" y="48"/>
                    <a:pt x="82" y="51"/>
                  </a:cubicBezTo>
                  <a:cubicBezTo>
                    <a:pt x="82" y="50"/>
                    <a:pt x="83" y="50"/>
                    <a:pt x="84" y="50"/>
                  </a:cubicBezTo>
                  <a:cubicBezTo>
                    <a:pt x="85" y="50"/>
                    <a:pt x="86" y="50"/>
                    <a:pt x="86" y="50"/>
                  </a:cubicBezTo>
                  <a:cubicBezTo>
                    <a:pt x="86" y="48"/>
                    <a:pt x="86" y="45"/>
                    <a:pt x="86" y="43"/>
                  </a:cubicBezTo>
                  <a:cubicBezTo>
                    <a:pt x="86" y="43"/>
                    <a:pt x="85" y="43"/>
                    <a:pt x="84" y="43"/>
                  </a:cubicBezTo>
                  <a:cubicBezTo>
                    <a:pt x="83" y="43"/>
                    <a:pt x="82" y="43"/>
                    <a:pt x="82" y="43"/>
                  </a:cubicBezTo>
                  <a:close/>
                  <a:moveTo>
                    <a:pt x="82" y="56"/>
                  </a:moveTo>
                  <a:cubicBezTo>
                    <a:pt x="82" y="59"/>
                    <a:pt x="82" y="61"/>
                    <a:pt x="82" y="64"/>
                  </a:cubicBezTo>
                  <a:cubicBezTo>
                    <a:pt x="82" y="63"/>
                    <a:pt x="83" y="63"/>
                    <a:pt x="84" y="63"/>
                  </a:cubicBezTo>
                  <a:cubicBezTo>
                    <a:pt x="85" y="63"/>
                    <a:pt x="86" y="63"/>
                    <a:pt x="86" y="63"/>
                  </a:cubicBezTo>
                  <a:cubicBezTo>
                    <a:pt x="86" y="61"/>
                    <a:pt x="86" y="58"/>
                    <a:pt x="86" y="56"/>
                  </a:cubicBezTo>
                  <a:cubicBezTo>
                    <a:pt x="86" y="56"/>
                    <a:pt x="85" y="56"/>
                    <a:pt x="84" y="56"/>
                  </a:cubicBezTo>
                  <a:cubicBezTo>
                    <a:pt x="83" y="56"/>
                    <a:pt x="82" y="56"/>
                    <a:pt x="82" y="56"/>
                  </a:cubicBezTo>
                  <a:close/>
                  <a:moveTo>
                    <a:pt x="82" y="69"/>
                  </a:moveTo>
                  <a:cubicBezTo>
                    <a:pt x="82" y="72"/>
                    <a:pt x="82" y="74"/>
                    <a:pt x="82" y="77"/>
                  </a:cubicBezTo>
                  <a:cubicBezTo>
                    <a:pt x="82" y="76"/>
                    <a:pt x="83" y="76"/>
                    <a:pt x="84" y="76"/>
                  </a:cubicBezTo>
                  <a:cubicBezTo>
                    <a:pt x="85" y="76"/>
                    <a:pt x="86" y="76"/>
                    <a:pt x="86" y="76"/>
                  </a:cubicBezTo>
                  <a:cubicBezTo>
                    <a:pt x="86" y="74"/>
                    <a:pt x="86" y="71"/>
                    <a:pt x="86" y="69"/>
                  </a:cubicBezTo>
                  <a:cubicBezTo>
                    <a:pt x="86" y="69"/>
                    <a:pt x="85" y="69"/>
                    <a:pt x="84" y="69"/>
                  </a:cubicBezTo>
                  <a:cubicBezTo>
                    <a:pt x="83" y="69"/>
                    <a:pt x="82" y="69"/>
                    <a:pt x="82" y="69"/>
                  </a:cubicBezTo>
                  <a:close/>
                  <a:moveTo>
                    <a:pt x="73" y="31"/>
                  </a:moveTo>
                  <a:cubicBezTo>
                    <a:pt x="73" y="33"/>
                    <a:pt x="73" y="36"/>
                    <a:pt x="73" y="38"/>
                  </a:cubicBezTo>
                  <a:cubicBezTo>
                    <a:pt x="74" y="38"/>
                    <a:pt x="75" y="38"/>
                    <a:pt x="76" y="38"/>
                  </a:cubicBezTo>
                  <a:cubicBezTo>
                    <a:pt x="76" y="38"/>
                    <a:pt x="77" y="38"/>
                    <a:pt x="78" y="38"/>
                  </a:cubicBezTo>
                  <a:cubicBezTo>
                    <a:pt x="78" y="35"/>
                    <a:pt x="78" y="33"/>
                    <a:pt x="78" y="31"/>
                  </a:cubicBezTo>
                  <a:cubicBezTo>
                    <a:pt x="77" y="31"/>
                    <a:pt x="76" y="31"/>
                    <a:pt x="76" y="31"/>
                  </a:cubicBezTo>
                  <a:cubicBezTo>
                    <a:pt x="75" y="31"/>
                    <a:pt x="74" y="31"/>
                    <a:pt x="73" y="31"/>
                  </a:cubicBezTo>
                  <a:close/>
                  <a:moveTo>
                    <a:pt x="73" y="18"/>
                  </a:moveTo>
                  <a:cubicBezTo>
                    <a:pt x="73" y="21"/>
                    <a:pt x="73" y="23"/>
                    <a:pt x="73" y="26"/>
                  </a:cubicBezTo>
                  <a:cubicBezTo>
                    <a:pt x="74" y="25"/>
                    <a:pt x="75" y="25"/>
                    <a:pt x="76" y="25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8" y="23"/>
                    <a:pt x="78" y="20"/>
                    <a:pt x="78" y="18"/>
                  </a:cubicBezTo>
                  <a:cubicBezTo>
                    <a:pt x="77" y="18"/>
                    <a:pt x="76" y="18"/>
                    <a:pt x="76" y="18"/>
                  </a:cubicBezTo>
                  <a:cubicBezTo>
                    <a:pt x="75" y="18"/>
                    <a:pt x="74" y="18"/>
                    <a:pt x="73" y="18"/>
                  </a:cubicBezTo>
                  <a:close/>
                  <a:moveTo>
                    <a:pt x="73" y="44"/>
                  </a:moveTo>
                  <a:cubicBezTo>
                    <a:pt x="73" y="46"/>
                    <a:pt x="73" y="49"/>
                    <a:pt x="73" y="51"/>
                  </a:cubicBezTo>
                  <a:cubicBezTo>
                    <a:pt x="74" y="51"/>
                    <a:pt x="75" y="51"/>
                    <a:pt x="76" y="51"/>
                  </a:cubicBezTo>
                  <a:cubicBezTo>
                    <a:pt x="76" y="51"/>
                    <a:pt x="77" y="51"/>
                    <a:pt x="78" y="51"/>
                  </a:cubicBezTo>
                  <a:cubicBezTo>
                    <a:pt x="78" y="48"/>
                    <a:pt x="78" y="46"/>
                    <a:pt x="78" y="43"/>
                  </a:cubicBezTo>
                  <a:cubicBezTo>
                    <a:pt x="77" y="44"/>
                    <a:pt x="76" y="44"/>
                    <a:pt x="76" y="44"/>
                  </a:cubicBezTo>
                  <a:cubicBezTo>
                    <a:pt x="75" y="44"/>
                    <a:pt x="74" y="44"/>
                    <a:pt x="73" y="44"/>
                  </a:cubicBezTo>
                  <a:close/>
                  <a:moveTo>
                    <a:pt x="73" y="57"/>
                  </a:moveTo>
                  <a:cubicBezTo>
                    <a:pt x="73" y="59"/>
                    <a:pt x="73" y="61"/>
                    <a:pt x="73" y="64"/>
                  </a:cubicBezTo>
                  <a:cubicBezTo>
                    <a:pt x="74" y="64"/>
                    <a:pt x="75" y="64"/>
                    <a:pt x="76" y="64"/>
                  </a:cubicBezTo>
                  <a:cubicBezTo>
                    <a:pt x="76" y="64"/>
                    <a:pt x="77" y="64"/>
                    <a:pt x="78" y="64"/>
                  </a:cubicBezTo>
                  <a:cubicBezTo>
                    <a:pt x="78" y="61"/>
                    <a:pt x="78" y="59"/>
                    <a:pt x="78" y="56"/>
                  </a:cubicBezTo>
                  <a:cubicBezTo>
                    <a:pt x="77" y="56"/>
                    <a:pt x="76" y="56"/>
                    <a:pt x="76" y="57"/>
                  </a:cubicBezTo>
                  <a:cubicBezTo>
                    <a:pt x="75" y="57"/>
                    <a:pt x="74" y="57"/>
                    <a:pt x="73" y="57"/>
                  </a:cubicBezTo>
                  <a:close/>
                  <a:moveTo>
                    <a:pt x="73" y="69"/>
                  </a:moveTo>
                  <a:cubicBezTo>
                    <a:pt x="73" y="72"/>
                    <a:pt x="73" y="74"/>
                    <a:pt x="73" y="77"/>
                  </a:cubicBezTo>
                  <a:cubicBezTo>
                    <a:pt x="74" y="77"/>
                    <a:pt x="75" y="77"/>
                    <a:pt x="76" y="77"/>
                  </a:cubicBezTo>
                  <a:cubicBezTo>
                    <a:pt x="76" y="77"/>
                    <a:pt x="77" y="77"/>
                    <a:pt x="78" y="77"/>
                  </a:cubicBezTo>
                  <a:cubicBezTo>
                    <a:pt x="78" y="74"/>
                    <a:pt x="78" y="72"/>
                    <a:pt x="78" y="69"/>
                  </a:cubicBezTo>
                  <a:cubicBezTo>
                    <a:pt x="77" y="69"/>
                    <a:pt x="76" y="69"/>
                    <a:pt x="76" y="69"/>
                  </a:cubicBezTo>
                  <a:cubicBezTo>
                    <a:pt x="75" y="69"/>
                    <a:pt x="74" y="69"/>
                    <a:pt x="73" y="69"/>
                  </a:cubicBezTo>
                  <a:close/>
                  <a:moveTo>
                    <a:pt x="82" y="82"/>
                  </a:moveTo>
                  <a:cubicBezTo>
                    <a:pt x="82" y="85"/>
                    <a:pt x="82" y="87"/>
                    <a:pt x="82" y="90"/>
                  </a:cubicBezTo>
                  <a:cubicBezTo>
                    <a:pt x="82" y="90"/>
                    <a:pt x="83" y="90"/>
                    <a:pt x="84" y="90"/>
                  </a:cubicBezTo>
                  <a:cubicBezTo>
                    <a:pt x="85" y="90"/>
                    <a:pt x="86" y="90"/>
                    <a:pt x="86" y="90"/>
                  </a:cubicBezTo>
                  <a:cubicBezTo>
                    <a:pt x="86" y="87"/>
                    <a:pt x="86" y="85"/>
                    <a:pt x="86" y="82"/>
                  </a:cubicBezTo>
                  <a:cubicBezTo>
                    <a:pt x="86" y="82"/>
                    <a:pt x="85" y="82"/>
                    <a:pt x="84" y="82"/>
                  </a:cubicBezTo>
                  <a:cubicBezTo>
                    <a:pt x="83" y="82"/>
                    <a:pt x="82" y="82"/>
                    <a:pt x="82" y="82"/>
                  </a:cubicBezTo>
                  <a:close/>
                  <a:moveTo>
                    <a:pt x="73" y="82"/>
                  </a:moveTo>
                  <a:cubicBezTo>
                    <a:pt x="73" y="85"/>
                    <a:pt x="73" y="87"/>
                    <a:pt x="73" y="90"/>
                  </a:cubicBezTo>
                  <a:cubicBezTo>
                    <a:pt x="74" y="90"/>
                    <a:pt x="75" y="90"/>
                    <a:pt x="76" y="90"/>
                  </a:cubicBezTo>
                  <a:cubicBezTo>
                    <a:pt x="76" y="90"/>
                    <a:pt x="77" y="90"/>
                    <a:pt x="78" y="90"/>
                  </a:cubicBezTo>
                  <a:cubicBezTo>
                    <a:pt x="78" y="87"/>
                    <a:pt x="78" y="85"/>
                    <a:pt x="78" y="82"/>
                  </a:cubicBezTo>
                  <a:cubicBezTo>
                    <a:pt x="77" y="82"/>
                    <a:pt x="76" y="82"/>
                    <a:pt x="76" y="82"/>
                  </a:cubicBezTo>
                  <a:cubicBezTo>
                    <a:pt x="75" y="82"/>
                    <a:pt x="74" y="82"/>
                    <a:pt x="73" y="82"/>
                  </a:cubicBezTo>
                  <a:close/>
                  <a:moveTo>
                    <a:pt x="21" y="56"/>
                  </a:moveTo>
                  <a:cubicBezTo>
                    <a:pt x="21" y="58"/>
                    <a:pt x="21" y="60"/>
                    <a:pt x="21" y="63"/>
                  </a:cubicBezTo>
                  <a:cubicBezTo>
                    <a:pt x="21" y="63"/>
                    <a:pt x="22" y="63"/>
                    <a:pt x="23" y="63"/>
                  </a:cubicBezTo>
                  <a:cubicBezTo>
                    <a:pt x="23" y="63"/>
                    <a:pt x="24" y="63"/>
                    <a:pt x="25" y="63"/>
                  </a:cubicBezTo>
                  <a:cubicBezTo>
                    <a:pt x="25" y="60"/>
                    <a:pt x="25" y="58"/>
                    <a:pt x="25" y="55"/>
                  </a:cubicBezTo>
                  <a:cubicBezTo>
                    <a:pt x="24" y="55"/>
                    <a:pt x="23" y="55"/>
                    <a:pt x="23" y="55"/>
                  </a:cubicBezTo>
                  <a:cubicBezTo>
                    <a:pt x="22" y="55"/>
                    <a:pt x="21" y="56"/>
                    <a:pt x="21" y="56"/>
                  </a:cubicBezTo>
                  <a:close/>
                  <a:moveTo>
                    <a:pt x="29" y="55"/>
                  </a:moveTo>
                  <a:cubicBezTo>
                    <a:pt x="29" y="57"/>
                    <a:pt x="29" y="60"/>
                    <a:pt x="29" y="62"/>
                  </a:cubicBezTo>
                  <a:cubicBezTo>
                    <a:pt x="30" y="62"/>
                    <a:pt x="30" y="62"/>
                    <a:pt x="31" y="62"/>
                  </a:cubicBezTo>
                  <a:cubicBezTo>
                    <a:pt x="32" y="62"/>
                    <a:pt x="33" y="62"/>
                    <a:pt x="33" y="62"/>
                  </a:cubicBezTo>
                  <a:cubicBezTo>
                    <a:pt x="33" y="59"/>
                    <a:pt x="33" y="57"/>
                    <a:pt x="33" y="54"/>
                  </a:cubicBezTo>
                  <a:cubicBezTo>
                    <a:pt x="33" y="54"/>
                    <a:pt x="32" y="54"/>
                    <a:pt x="31" y="55"/>
                  </a:cubicBezTo>
                  <a:cubicBezTo>
                    <a:pt x="30" y="55"/>
                    <a:pt x="30" y="55"/>
                    <a:pt x="29" y="55"/>
                  </a:cubicBezTo>
                  <a:close/>
                  <a:moveTo>
                    <a:pt x="29" y="42"/>
                  </a:moveTo>
                  <a:cubicBezTo>
                    <a:pt x="29" y="44"/>
                    <a:pt x="29" y="47"/>
                    <a:pt x="29" y="49"/>
                  </a:cubicBezTo>
                  <a:cubicBezTo>
                    <a:pt x="30" y="49"/>
                    <a:pt x="30" y="49"/>
                    <a:pt x="31" y="49"/>
                  </a:cubicBezTo>
                  <a:cubicBezTo>
                    <a:pt x="32" y="49"/>
                    <a:pt x="33" y="49"/>
                    <a:pt x="33" y="49"/>
                  </a:cubicBezTo>
                  <a:cubicBezTo>
                    <a:pt x="33" y="46"/>
                    <a:pt x="33" y="44"/>
                    <a:pt x="33" y="41"/>
                  </a:cubicBezTo>
                  <a:cubicBezTo>
                    <a:pt x="33" y="41"/>
                    <a:pt x="32" y="41"/>
                    <a:pt x="31" y="41"/>
                  </a:cubicBezTo>
                  <a:cubicBezTo>
                    <a:pt x="30" y="42"/>
                    <a:pt x="30" y="42"/>
                    <a:pt x="29" y="42"/>
                  </a:cubicBezTo>
                  <a:close/>
                  <a:moveTo>
                    <a:pt x="29" y="68"/>
                  </a:moveTo>
                  <a:cubicBezTo>
                    <a:pt x="29" y="70"/>
                    <a:pt x="29" y="73"/>
                    <a:pt x="29" y="75"/>
                  </a:cubicBezTo>
                  <a:cubicBezTo>
                    <a:pt x="30" y="75"/>
                    <a:pt x="30" y="75"/>
                    <a:pt x="31" y="75"/>
                  </a:cubicBezTo>
                  <a:cubicBezTo>
                    <a:pt x="32" y="75"/>
                    <a:pt x="33" y="75"/>
                    <a:pt x="33" y="75"/>
                  </a:cubicBezTo>
                  <a:cubicBezTo>
                    <a:pt x="33" y="72"/>
                    <a:pt x="33" y="70"/>
                    <a:pt x="33" y="67"/>
                  </a:cubicBezTo>
                  <a:cubicBezTo>
                    <a:pt x="33" y="68"/>
                    <a:pt x="32" y="68"/>
                    <a:pt x="31" y="68"/>
                  </a:cubicBezTo>
                  <a:cubicBezTo>
                    <a:pt x="30" y="68"/>
                    <a:pt x="30" y="68"/>
                    <a:pt x="29" y="68"/>
                  </a:cubicBezTo>
                  <a:close/>
                  <a:moveTo>
                    <a:pt x="29" y="81"/>
                  </a:moveTo>
                  <a:cubicBezTo>
                    <a:pt x="29" y="83"/>
                    <a:pt x="29" y="86"/>
                    <a:pt x="29" y="88"/>
                  </a:cubicBezTo>
                  <a:cubicBezTo>
                    <a:pt x="30" y="88"/>
                    <a:pt x="30" y="88"/>
                    <a:pt x="31" y="88"/>
                  </a:cubicBezTo>
                  <a:cubicBezTo>
                    <a:pt x="32" y="88"/>
                    <a:pt x="33" y="88"/>
                    <a:pt x="33" y="88"/>
                  </a:cubicBezTo>
                  <a:cubicBezTo>
                    <a:pt x="33" y="86"/>
                    <a:pt x="33" y="83"/>
                    <a:pt x="33" y="81"/>
                  </a:cubicBezTo>
                  <a:cubicBezTo>
                    <a:pt x="33" y="81"/>
                    <a:pt x="32" y="81"/>
                    <a:pt x="31" y="81"/>
                  </a:cubicBezTo>
                  <a:cubicBezTo>
                    <a:pt x="30" y="81"/>
                    <a:pt x="30" y="81"/>
                    <a:pt x="29" y="81"/>
                  </a:cubicBezTo>
                  <a:close/>
                  <a:moveTo>
                    <a:pt x="29" y="94"/>
                  </a:moveTo>
                  <a:cubicBezTo>
                    <a:pt x="29" y="96"/>
                    <a:pt x="29" y="99"/>
                    <a:pt x="29" y="101"/>
                  </a:cubicBezTo>
                  <a:cubicBezTo>
                    <a:pt x="30" y="101"/>
                    <a:pt x="30" y="101"/>
                    <a:pt x="31" y="101"/>
                  </a:cubicBezTo>
                  <a:cubicBezTo>
                    <a:pt x="32" y="101"/>
                    <a:pt x="33" y="101"/>
                    <a:pt x="33" y="101"/>
                  </a:cubicBezTo>
                  <a:cubicBezTo>
                    <a:pt x="33" y="99"/>
                    <a:pt x="33" y="96"/>
                    <a:pt x="33" y="94"/>
                  </a:cubicBezTo>
                  <a:cubicBezTo>
                    <a:pt x="33" y="94"/>
                    <a:pt x="32" y="94"/>
                    <a:pt x="31" y="94"/>
                  </a:cubicBezTo>
                  <a:cubicBezTo>
                    <a:pt x="30" y="94"/>
                    <a:pt x="30" y="94"/>
                    <a:pt x="29" y="94"/>
                  </a:cubicBezTo>
                  <a:close/>
                  <a:moveTo>
                    <a:pt x="21" y="43"/>
                  </a:moveTo>
                  <a:cubicBezTo>
                    <a:pt x="21" y="45"/>
                    <a:pt x="21" y="48"/>
                    <a:pt x="21" y="50"/>
                  </a:cubicBezTo>
                  <a:cubicBezTo>
                    <a:pt x="21" y="50"/>
                    <a:pt x="22" y="50"/>
                    <a:pt x="23" y="50"/>
                  </a:cubicBezTo>
                  <a:cubicBezTo>
                    <a:pt x="23" y="50"/>
                    <a:pt x="24" y="50"/>
                    <a:pt x="25" y="50"/>
                  </a:cubicBezTo>
                  <a:cubicBezTo>
                    <a:pt x="25" y="47"/>
                    <a:pt x="25" y="45"/>
                    <a:pt x="25" y="42"/>
                  </a:cubicBezTo>
                  <a:cubicBezTo>
                    <a:pt x="24" y="42"/>
                    <a:pt x="23" y="42"/>
                    <a:pt x="23" y="43"/>
                  </a:cubicBezTo>
                  <a:cubicBezTo>
                    <a:pt x="22" y="43"/>
                    <a:pt x="21" y="43"/>
                    <a:pt x="21" y="43"/>
                  </a:cubicBezTo>
                  <a:close/>
                  <a:moveTo>
                    <a:pt x="21" y="68"/>
                  </a:moveTo>
                  <a:cubicBezTo>
                    <a:pt x="21" y="71"/>
                    <a:pt x="21" y="73"/>
                    <a:pt x="21" y="76"/>
                  </a:cubicBezTo>
                  <a:cubicBezTo>
                    <a:pt x="21" y="76"/>
                    <a:pt x="22" y="76"/>
                    <a:pt x="23" y="76"/>
                  </a:cubicBezTo>
                  <a:cubicBezTo>
                    <a:pt x="23" y="76"/>
                    <a:pt x="24" y="75"/>
                    <a:pt x="25" y="75"/>
                  </a:cubicBezTo>
                  <a:cubicBezTo>
                    <a:pt x="25" y="73"/>
                    <a:pt x="25" y="71"/>
                    <a:pt x="25" y="68"/>
                  </a:cubicBezTo>
                  <a:cubicBezTo>
                    <a:pt x="24" y="68"/>
                    <a:pt x="23" y="68"/>
                    <a:pt x="23" y="68"/>
                  </a:cubicBezTo>
                  <a:cubicBezTo>
                    <a:pt x="22" y="68"/>
                    <a:pt x="21" y="68"/>
                    <a:pt x="21" y="68"/>
                  </a:cubicBezTo>
                  <a:close/>
                  <a:moveTo>
                    <a:pt x="21" y="81"/>
                  </a:moveTo>
                  <a:cubicBezTo>
                    <a:pt x="21" y="84"/>
                    <a:pt x="21" y="86"/>
                    <a:pt x="21" y="88"/>
                  </a:cubicBezTo>
                  <a:cubicBezTo>
                    <a:pt x="21" y="88"/>
                    <a:pt x="22" y="88"/>
                    <a:pt x="23" y="88"/>
                  </a:cubicBezTo>
                  <a:cubicBezTo>
                    <a:pt x="23" y="88"/>
                    <a:pt x="24" y="88"/>
                    <a:pt x="25" y="88"/>
                  </a:cubicBezTo>
                  <a:cubicBezTo>
                    <a:pt x="25" y="86"/>
                    <a:pt x="25" y="83"/>
                    <a:pt x="25" y="81"/>
                  </a:cubicBezTo>
                  <a:cubicBezTo>
                    <a:pt x="24" y="81"/>
                    <a:pt x="23" y="81"/>
                    <a:pt x="23" y="81"/>
                  </a:cubicBezTo>
                  <a:cubicBezTo>
                    <a:pt x="22" y="81"/>
                    <a:pt x="21" y="81"/>
                    <a:pt x="21" y="81"/>
                  </a:cubicBezTo>
                  <a:close/>
                  <a:moveTo>
                    <a:pt x="21" y="94"/>
                  </a:moveTo>
                  <a:cubicBezTo>
                    <a:pt x="21" y="96"/>
                    <a:pt x="21" y="99"/>
                    <a:pt x="21" y="101"/>
                  </a:cubicBezTo>
                  <a:cubicBezTo>
                    <a:pt x="21" y="101"/>
                    <a:pt x="22" y="101"/>
                    <a:pt x="23" y="101"/>
                  </a:cubicBezTo>
                  <a:cubicBezTo>
                    <a:pt x="23" y="101"/>
                    <a:pt x="24" y="101"/>
                    <a:pt x="25" y="101"/>
                  </a:cubicBezTo>
                  <a:cubicBezTo>
                    <a:pt x="25" y="99"/>
                    <a:pt x="25" y="96"/>
                    <a:pt x="25" y="94"/>
                  </a:cubicBezTo>
                  <a:cubicBezTo>
                    <a:pt x="24" y="94"/>
                    <a:pt x="23" y="94"/>
                    <a:pt x="23" y="94"/>
                  </a:cubicBezTo>
                  <a:cubicBezTo>
                    <a:pt x="22" y="94"/>
                    <a:pt x="21" y="94"/>
                    <a:pt x="21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72651" y="2868868"/>
            <a:ext cx="3760487" cy="1367871"/>
            <a:chOff x="5643856" y="1369743"/>
            <a:chExt cx="3760487" cy="1367871"/>
          </a:xfrm>
        </p:grpSpPr>
        <p:sp>
          <p:nvSpPr>
            <p:cNvPr id="63" name="矩形 6"/>
            <p:cNvSpPr>
              <a:spLocks noChangeArrowheads="1"/>
            </p:cNvSpPr>
            <p:nvPr/>
          </p:nvSpPr>
          <p:spPr bwMode="auto">
            <a:xfrm>
              <a:off x="5643856" y="1762298"/>
              <a:ext cx="3095172" cy="407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50800" dir="5400000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文本框 14"/>
            <p:cNvSpPr txBox="1">
              <a:spLocks noChangeArrowheads="1"/>
            </p:cNvSpPr>
            <p:nvPr/>
          </p:nvSpPr>
          <p:spPr bwMode="auto">
            <a:xfrm>
              <a:off x="7458298" y="1369743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重采样法</a:t>
              </a:r>
              <a:endPara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15"/>
            <p:cNvSpPr>
              <a:spLocks noChangeArrowheads="1"/>
            </p:cNvSpPr>
            <p:nvPr/>
          </p:nvSpPr>
          <p:spPr bwMode="auto">
            <a:xfrm>
              <a:off x="6117304" y="1869684"/>
              <a:ext cx="2551582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rgbClr val="C63E55"/>
                  </a:solidFill>
                </a:rPr>
                <a:t>通过设定采样策略来训练数据集中的少数类样本或减少多数类样本。</a:t>
              </a:r>
              <a:endParaRPr lang="en-US" altLang="zh-CN" sz="1400" dirty="0">
                <a:solidFill>
                  <a:srgbClr val="C63E55"/>
                </a:solidFill>
              </a:endParaRPr>
            </a:p>
          </p:txBody>
        </p:sp>
        <p:pic>
          <p:nvPicPr>
            <p:cNvPr id="66" name="组合 8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028" y="1423008"/>
              <a:ext cx="665315" cy="693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组合 66"/>
          <p:cNvGrpSpPr/>
          <p:nvPr/>
        </p:nvGrpSpPr>
        <p:grpSpPr>
          <a:xfrm>
            <a:off x="731389" y="4838351"/>
            <a:ext cx="3822545" cy="1260198"/>
            <a:chOff x="1327458" y="2951562"/>
            <a:chExt cx="3822545" cy="1260198"/>
          </a:xfrm>
        </p:grpSpPr>
        <p:sp>
          <p:nvSpPr>
            <p:cNvPr id="68" name="矩形 10"/>
            <p:cNvSpPr>
              <a:spLocks noChangeArrowheads="1"/>
            </p:cNvSpPr>
            <p:nvPr/>
          </p:nvSpPr>
          <p:spPr bwMode="auto">
            <a:xfrm>
              <a:off x="1327458" y="3295455"/>
              <a:ext cx="315723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dist="50800" dir="5400000" algn="ctr" rotWithShape="0">
                <a:srgbClr val="000000">
                  <a:alpha val="2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9" name="文本框 16"/>
            <p:cNvSpPr txBox="1">
              <a:spLocks noChangeArrowheads="1"/>
            </p:cNvSpPr>
            <p:nvPr/>
          </p:nvSpPr>
          <p:spPr bwMode="auto">
            <a:xfrm>
              <a:off x="2846852" y="2951562"/>
              <a:ext cx="14670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集成学习法</a:t>
              </a:r>
              <a:endPara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17"/>
            <p:cNvSpPr>
              <a:spLocks noChangeArrowheads="1"/>
            </p:cNvSpPr>
            <p:nvPr/>
          </p:nvSpPr>
          <p:spPr bwMode="auto">
            <a:xfrm>
              <a:off x="1762338" y="3343830"/>
              <a:ext cx="2551582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rgbClr val="34457A"/>
                  </a:solidFill>
                </a:rPr>
                <a:t>通过将多数类样本根据少数类数目分割为多个集合，或者如</a:t>
              </a:r>
              <a:r>
                <a:rPr lang="en-US" altLang="zh-CN" sz="1400" dirty="0" err="1" smtClean="0">
                  <a:solidFill>
                    <a:srgbClr val="34457A"/>
                  </a:solidFill>
                </a:rPr>
                <a:t>Adaboost</a:t>
              </a:r>
              <a:r>
                <a:rPr lang="zh-CN" altLang="en-US" sz="1400" dirty="0" smtClean="0">
                  <a:solidFill>
                    <a:srgbClr val="34457A"/>
                  </a:solidFill>
                </a:rPr>
                <a:t>类的提升算法。</a:t>
              </a:r>
              <a:endParaRPr lang="en-US" altLang="zh-CN" sz="1400" dirty="0">
                <a:solidFill>
                  <a:srgbClr val="34457A"/>
                </a:solidFill>
              </a:endParaRPr>
            </a:p>
          </p:txBody>
        </p:sp>
        <p:pic>
          <p:nvPicPr>
            <p:cNvPr id="71" name="组合 8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4688" y="2982658"/>
              <a:ext cx="665315" cy="693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178" y="1748064"/>
            <a:ext cx="5710721" cy="434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7102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组合 23"/>
          <p:cNvGrpSpPr>
            <a:grpSpLocks/>
          </p:cNvGrpSpPr>
          <p:nvPr/>
        </p:nvGrpSpPr>
        <p:grpSpPr bwMode="auto">
          <a:xfrm>
            <a:off x="1617852" y="282575"/>
            <a:ext cx="8956299" cy="809625"/>
            <a:chOff x="-1263484" y="0"/>
            <a:chExt cx="8956463" cy="808970"/>
          </a:xfrm>
        </p:grpSpPr>
        <p:sp>
          <p:nvSpPr>
            <p:cNvPr id="17417" name="文本框 24"/>
            <p:cNvSpPr txBox="1">
              <a:spLocks noChangeArrowheads="1"/>
            </p:cNvSpPr>
            <p:nvPr/>
          </p:nvSpPr>
          <p:spPr bwMode="auto">
            <a:xfrm>
              <a:off x="-1263484" y="0"/>
              <a:ext cx="8956463" cy="64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不平衡数据集分类问题难点及算法基本思想</a:t>
              </a:r>
              <a:endPara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8" name="直接连接符 25"/>
            <p:cNvCxnSpPr>
              <a:cxnSpLocks noChangeShapeType="1"/>
            </p:cNvCxnSpPr>
            <p:nvPr/>
          </p:nvCxnSpPr>
          <p:spPr bwMode="auto">
            <a:xfrm>
              <a:off x="0" y="808970"/>
              <a:ext cx="6429492" cy="0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prstDash val="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178" y="1748064"/>
            <a:ext cx="5710721" cy="434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1480458" y="1959431"/>
            <a:ext cx="1016000" cy="34834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软雅黑 Light" pitchFamily="2" charset="-122"/>
              </a:rPr>
              <a:t>训练集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464458" y="2735944"/>
            <a:ext cx="1016000" cy="34834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软雅黑 Light" pitchFamily="2" charset="-122"/>
              </a:rPr>
              <a:t>平衡态</a:t>
            </a:r>
          </a:p>
        </p:txBody>
      </p:sp>
      <p:cxnSp>
        <p:nvCxnSpPr>
          <p:cNvPr id="5" name="直接箭头连接符 4"/>
          <p:cNvCxnSpPr>
            <a:stCxn id="3" idx="2"/>
            <a:endCxn id="27" idx="0"/>
          </p:cNvCxnSpPr>
          <p:nvPr/>
        </p:nvCxnSpPr>
        <p:spPr bwMode="auto">
          <a:xfrm flipH="1">
            <a:off x="972458" y="2307773"/>
            <a:ext cx="1016000" cy="4281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 bwMode="auto">
          <a:xfrm>
            <a:off x="464458" y="3592287"/>
            <a:ext cx="1016000" cy="6168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软雅黑 Light" pitchFamily="2" charset="-122"/>
              </a:rPr>
              <a:t>传统机器学习</a:t>
            </a:r>
          </a:p>
        </p:txBody>
      </p:sp>
      <p:cxnSp>
        <p:nvCxnSpPr>
          <p:cNvPr id="29" name="直接箭头连接符 28"/>
          <p:cNvCxnSpPr>
            <a:endCxn id="28" idx="0"/>
          </p:cNvCxnSpPr>
          <p:nvPr/>
        </p:nvCxnSpPr>
        <p:spPr bwMode="auto">
          <a:xfrm>
            <a:off x="972458" y="3120572"/>
            <a:ext cx="0" cy="471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/>
          <p:cNvSpPr/>
          <p:nvPr/>
        </p:nvSpPr>
        <p:spPr bwMode="auto">
          <a:xfrm>
            <a:off x="464458" y="2735944"/>
            <a:ext cx="1016000" cy="34834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软雅黑 Light" pitchFamily="2" charset="-122"/>
              </a:rPr>
              <a:t>平衡态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2681062" y="2735944"/>
            <a:ext cx="1016000" cy="34834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软雅黑 Light" pitchFamily="2" charset="-122"/>
              </a:rPr>
              <a:t>训练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2681062" y="3592287"/>
            <a:ext cx="1016000" cy="34834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软雅黑 Light" pitchFamily="2" charset="-122"/>
              </a:rPr>
              <a:t>评价</a:t>
            </a:r>
          </a:p>
        </p:txBody>
      </p:sp>
      <p:sp>
        <p:nvSpPr>
          <p:cNvPr id="34" name="矩形 33"/>
          <p:cNvSpPr/>
          <p:nvPr/>
        </p:nvSpPr>
        <p:spPr bwMode="auto">
          <a:xfrm>
            <a:off x="2569028" y="4466774"/>
            <a:ext cx="1200604" cy="61322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软雅黑 Light" pitchFamily="2" charset="-122"/>
              </a:rPr>
              <a:t>计算不平衡损失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微软雅黑 Light" pitchFamily="2" charset="-122"/>
            </a:endParaRPr>
          </a:p>
        </p:txBody>
      </p:sp>
      <p:cxnSp>
        <p:nvCxnSpPr>
          <p:cNvPr id="9" name="直接箭头连接符 8"/>
          <p:cNvCxnSpPr>
            <a:stCxn id="3" idx="2"/>
            <a:endCxn id="32" idx="0"/>
          </p:cNvCxnSpPr>
          <p:nvPr/>
        </p:nvCxnSpPr>
        <p:spPr bwMode="auto">
          <a:xfrm>
            <a:off x="1988458" y="2307773"/>
            <a:ext cx="1200604" cy="4281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35"/>
          <p:cNvCxnSpPr>
            <a:stCxn id="32" idx="2"/>
            <a:endCxn id="33" idx="0"/>
          </p:cNvCxnSpPr>
          <p:nvPr/>
        </p:nvCxnSpPr>
        <p:spPr bwMode="auto">
          <a:xfrm>
            <a:off x="3189062" y="3084286"/>
            <a:ext cx="0" cy="508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/>
          <p:cNvCxnSpPr/>
          <p:nvPr/>
        </p:nvCxnSpPr>
        <p:spPr bwMode="auto">
          <a:xfrm>
            <a:off x="3177724" y="3940629"/>
            <a:ext cx="0" cy="471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矩形 38"/>
          <p:cNvSpPr/>
          <p:nvPr/>
        </p:nvSpPr>
        <p:spPr>
          <a:xfrm>
            <a:off x="118155" y="5366363"/>
            <a:ext cx="170860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经典不平衡数</a:t>
            </a:r>
            <a:endParaRPr lang="en-US" altLang="zh-CN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据集处理方法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94520" y="5366363"/>
            <a:ext cx="15664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zh-CN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本文不平衡</a:t>
            </a:r>
            <a:endParaRPr lang="en-US" altLang="zh-CN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dist"/>
            <a:r>
              <a:rPr lang="zh-CN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处理方法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4219573" y="3951059"/>
            <a:ext cx="1186094" cy="61322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微软雅黑 Light" pitchFamily="2" charset="-122"/>
              </a:rPr>
              <a:t>根据损失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微软雅黑 Light" pitchFamily="2" charset="-122"/>
              </a:rPr>
              <a:t>更新权值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微软雅黑 Light" pitchFamily="2" charset="-122"/>
            </a:endParaRPr>
          </a:p>
        </p:txBody>
      </p:sp>
      <p:cxnSp>
        <p:nvCxnSpPr>
          <p:cNvPr id="47" name="直接箭头连接符 46"/>
          <p:cNvCxnSpPr>
            <a:stCxn id="34" idx="3"/>
          </p:cNvCxnSpPr>
          <p:nvPr/>
        </p:nvCxnSpPr>
        <p:spPr bwMode="auto">
          <a:xfrm flipV="1">
            <a:off x="3769632" y="4500191"/>
            <a:ext cx="522511" cy="273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/>
          <p:cNvCxnSpPr>
            <a:endCxn id="33" idx="3"/>
          </p:cNvCxnSpPr>
          <p:nvPr/>
        </p:nvCxnSpPr>
        <p:spPr bwMode="auto">
          <a:xfrm flipH="1" flipV="1">
            <a:off x="3697062" y="3766458"/>
            <a:ext cx="533849" cy="184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028108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微软雅黑">
  <a:themeElements>
    <a:clrScheme name="微软雅黑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63E55"/>
      </a:accent1>
      <a:accent2>
        <a:srgbClr val="34457A"/>
      </a:accent2>
      <a:accent3>
        <a:srgbClr val="FFFFFF"/>
      </a:accent3>
      <a:accent4>
        <a:srgbClr val="000000"/>
      </a:accent4>
      <a:accent5>
        <a:srgbClr val="DFAFB4"/>
      </a:accent5>
      <a:accent6>
        <a:srgbClr val="2E3E6E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lnDef>
  </a:objectDefaults>
  <a:extraClrSchemeLst>
    <a:extraClrScheme>
      <a:clrScheme name="微软雅黑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C63E55"/>
        </a:accent1>
        <a:accent2>
          <a:srgbClr val="34457A"/>
        </a:accent2>
        <a:accent3>
          <a:srgbClr val="FFFFFF"/>
        </a:accent3>
        <a:accent4>
          <a:srgbClr val="000000"/>
        </a:accent4>
        <a:accent5>
          <a:srgbClr val="DFAFB4"/>
        </a:accent5>
        <a:accent6>
          <a:srgbClr val="2E3E6E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微软雅黑">
  <a:themeElements>
    <a:clrScheme name="1_微软雅黑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63E55"/>
      </a:accent1>
      <a:accent2>
        <a:srgbClr val="34457A"/>
      </a:accent2>
      <a:accent3>
        <a:srgbClr val="FFFFFF"/>
      </a:accent3>
      <a:accent4>
        <a:srgbClr val="000000"/>
      </a:accent4>
      <a:accent5>
        <a:srgbClr val="DFAFB4"/>
      </a:accent5>
      <a:accent6>
        <a:srgbClr val="2E3E6E"/>
      </a:accent6>
      <a:hlink>
        <a:srgbClr val="0563C1"/>
      </a:hlink>
      <a:folHlink>
        <a:srgbClr val="954F72"/>
      </a:folHlink>
    </a:clrScheme>
    <a:fontScheme name="1_微软雅黑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lnDef>
  </a:objectDefaults>
  <a:extraClrSchemeLst>
    <a:extraClrScheme>
      <a:clrScheme name="1_微软雅黑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C63E55"/>
        </a:accent1>
        <a:accent2>
          <a:srgbClr val="34457A"/>
        </a:accent2>
        <a:accent3>
          <a:srgbClr val="FFFFFF"/>
        </a:accent3>
        <a:accent4>
          <a:srgbClr val="000000"/>
        </a:accent4>
        <a:accent5>
          <a:srgbClr val="DFAFB4"/>
        </a:accent5>
        <a:accent6>
          <a:srgbClr val="2E3E6E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微软雅黑">
  <a:themeElements>
    <a:clrScheme name="2_微软雅黑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63E55"/>
      </a:accent1>
      <a:accent2>
        <a:srgbClr val="34457A"/>
      </a:accent2>
      <a:accent3>
        <a:srgbClr val="FFFFFF"/>
      </a:accent3>
      <a:accent4>
        <a:srgbClr val="000000"/>
      </a:accent4>
      <a:accent5>
        <a:srgbClr val="DFAFB4"/>
      </a:accent5>
      <a:accent6>
        <a:srgbClr val="2E3E6E"/>
      </a:accent6>
      <a:hlink>
        <a:srgbClr val="0563C1"/>
      </a:hlink>
      <a:folHlink>
        <a:srgbClr val="954F72"/>
      </a:folHlink>
    </a:clrScheme>
    <a:fontScheme name="2_微软雅黑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lnDef>
  </a:objectDefaults>
  <a:extraClrSchemeLst>
    <a:extraClrScheme>
      <a:clrScheme name="2_微软雅黑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C63E55"/>
        </a:accent1>
        <a:accent2>
          <a:srgbClr val="34457A"/>
        </a:accent2>
        <a:accent3>
          <a:srgbClr val="FFFFFF"/>
        </a:accent3>
        <a:accent4>
          <a:srgbClr val="000000"/>
        </a:accent4>
        <a:accent5>
          <a:srgbClr val="DFAFB4"/>
        </a:accent5>
        <a:accent6>
          <a:srgbClr val="2E3E6E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1302</TotalTime>
  <Pages>0</Pages>
  <Words>1793</Words>
  <Characters>0</Characters>
  <Application>Microsoft Office PowerPoint</Application>
  <DocSecurity>0</DocSecurity>
  <PresentationFormat>宽屏</PresentationFormat>
  <Lines>0</Lines>
  <Paragraphs>1094</Paragraphs>
  <Slides>23</Slides>
  <Notes>7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宋体</vt:lpstr>
      <vt:lpstr>微软雅黑</vt:lpstr>
      <vt:lpstr>微软雅黑 Light</vt:lpstr>
      <vt:lpstr>Agency FB</vt:lpstr>
      <vt:lpstr>Arial</vt:lpstr>
      <vt:lpstr>Calibri</vt:lpstr>
      <vt:lpstr>Calibri Light</vt:lpstr>
      <vt:lpstr>Times New Roman</vt:lpstr>
      <vt:lpstr>Wingdings</vt:lpstr>
      <vt:lpstr>微软雅黑</vt:lpstr>
      <vt:lpstr>1_微软雅黑</vt:lpstr>
      <vt:lpstr>2_微软雅黑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 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杨桉楠</dc:creator>
  <cp:keywords/>
  <dc:description/>
  <cp:lastModifiedBy>jiayao jiang</cp:lastModifiedBy>
  <cp:revision>105</cp:revision>
  <dcterms:created xsi:type="dcterms:W3CDTF">2015-03-28T14:16:19Z</dcterms:created>
  <dcterms:modified xsi:type="dcterms:W3CDTF">2016-11-29T06:38:34Z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