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58" r:id="rId3"/>
  </p:sldMasterIdLst>
  <p:notesMasterIdLst>
    <p:notesMasterId r:id="rId35"/>
  </p:notesMasterIdLst>
  <p:sldIdLst>
    <p:sldId id="256" r:id="rId4"/>
    <p:sldId id="257" r:id="rId5"/>
    <p:sldId id="278" r:id="rId6"/>
    <p:sldId id="279" r:id="rId7"/>
    <p:sldId id="289" r:id="rId8"/>
    <p:sldId id="262" r:id="rId9"/>
    <p:sldId id="297" r:id="rId10"/>
    <p:sldId id="298" r:id="rId11"/>
    <p:sldId id="284" r:id="rId12"/>
    <p:sldId id="285" r:id="rId13"/>
    <p:sldId id="290" r:id="rId14"/>
    <p:sldId id="291" r:id="rId15"/>
    <p:sldId id="286" r:id="rId16"/>
    <p:sldId id="287" r:id="rId17"/>
    <p:sldId id="281" r:id="rId18"/>
    <p:sldId id="295" r:id="rId19"/>
    <p:sldId id="293" r:id="rId20"/>
    <p:sldId id="292" r:id="rId21"/>
    <p:sldId id="294" r:id="rId22"/>
    <p:sldId id="308" r:id="rId23"/>
    <p:sldId id="309" r:id="rId24"/>
    <p:sldId id="282" r:id="rId25"/>
    <p:sldId id="300" r:id="rId26"/>
    <p:sldId id="301" r:id="rId27"/>
    <p:sldId id="302" r:id="rId28"/>
    <p:sldId id="303" r:id="rId29"/>
    <p:sldId id="304" r:id="rId30"/>
    <p:sldId id="305" r:id="rId31"/>
    <p:sldId id="306" r:id="rId32"/>
    <p:sldId id="280" r:id="rId33"/>
    <p:sldId id="288" r:id="rId3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微软雅黑 Light" panose="020B0502040204020203" pitchFamily="34"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微软雅黑 Light" panose="020B0502040204020203" pitchFamily="34"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微软雅黑 Light" panose="020B0502040204020203" pitchFamily="34"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微软雅黑 Light" panose="020B0502040204020203" pitchFamily="34"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微软雅黑 Light" panose="020B0502040204020203" pitchFamily="34" charset="-122"/>
        <a:cs typeface="+mn-cs"/>
      </a:defRPr>
    </a:lvl5pPr>
    <a:lvl6pPr marL="2286000" algn="l" defTabSz="914400" rtl="0" eaLnBrk="1" latinLnBrk="0" hangingPunct="1">
      <a:defRPr kern="1200">
        <a:solidFill>
          <a:schemeClr val="tx1"/>
        </a:solidFill>
        <a:latin typeface="Calibri" panose="020F0502020204030204" pitchFamily="34" charset="0"/>
        <a:ea typeface="微软雅黑 Light" panose="020B0502040204020203" pitchFamily="34" charset="-122"/>
        <a:cs typeface="+mn-cs"/>
      </a:defRPr>
    </a:lvl6pPr>
    <a:lvl7pPr marL="2743200" algn="l" defTabSz="914400" rtl="0" eaLnBrk="1" latinLnBrk="0" hangingPunct="1">
      <a:defRPr kern="1200">
        <a:solidFill>
          <a:schemeClr val="tx1"/>
        </a:solidFill>
        <a:latin typeface="Calibri" panose="020F0502020204030204" pitchFamily="34" charset="0"/>
        <a:ea typeface="微软雅黑 Light" panose="020B0502040204020203" pitchFamily="34" charset="-122"/>
        <a:cs typeface="+mn-cs"/>
      </a:defRPr>
    </a:lvl7pPr>
    <a:lvl8pPr marL="3200400" algn="l" defTabSz="914400" rtl="0" eaLnBrk="1" latinLnBrk="0" hangingPunct="1">
      <a:defRPr kern="1200">
        <a:solidFill>
          <a:schemeClr val="tx1"/>
        </a:solidFill>
        <a:latin typeface="Calibri" panose="020F0502020204030204" pitchFamily="34" charset="0"/>
        <a:ea typeface="微软雅黑 Light" panose="020B0502040204020203" pitchFamily="34" charset="-122"/>
        <a:cs typeface="+mn-cs"/>
      </a:defRPr>
    </a:lvl8pPr>
    <a:lvl9pPr marL="3657600" algn="l" defTabSz="914400" rtl="0" eaLnBrk="1" latinLnBrk="0" hangingPunct="1">
      <a:defRPr kern="1200">
        <a:solidFill>
          <a:schemeClr val="tx1"/>
        </a:solidFill>
        <a:latin typeface="Calibri" panose="020F0502020204030204" pitchFamily="34" charset="0"/>
        <a:ea typeface="微软雅黑 Light" panose="020B0502040204020203" pitchFamily="34" charset="-122"/>
        <a:cs typeface="+mn-cs"/>
      </a:defRPr>
    </a:lvl9pPr>
  </p:defaultTextStyle>
  <p:extLst>
    <p:ext uri="{EFAFB233-063F-42B5-8137-9DF3F51BA10A}">
      <p15:sldGuideLst xmlns:p15="http://schemas.microsoft.com/office/powerpoint/2012/main">
        <p15:guide id="1" orient="horz" pos="2001">
          <p15:clr>
            <a:srgbClr val="A4A3A4"/>
          </p15:clr>
        </p15:guide>
        <p15:guide id="2" pos="37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3F2"/>
    <a:srgbClr val="F5E8E9"/>
    <a:srgbClr val="34457A"/>
    <a:srgbClr val="C63E55"/>
    <a:srgbClr val="424F7A"/>
    <a:srgbClr val="963248"/>
    <a:srgbClr val="DCD3BC"/>
    <a:srgbClr val="2F89F5"/>
    <a:srgbClr val="1257AA"/>
    <a:srgbClr val="F4F4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91" autoAdjust="0"/>
    <p:restoredTop sz="85045" autoAdjust="0"/>
  </p:normalViewPr>
  <p:slideViewPr>
    <p:cSldViewPr snapToGrid="0">
      <p:cViewPr varScale="1">
        <p:scale>
          <a:sx n="61" d="100"/>
          <a:sy n="61" d="100"/>
        </p:scale>
        <p:origin x="102" y="66"/>
      </p:cViewPr>
      <p:guideLst>
        <p:guide orient="horz" pos="2001"/>
        <p:guide pos="37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wmf"/><Relationship Id="rId4"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smtClean="0">
                <a:ea typeface="宋体" panose="02010600030101010101" pitchFamily="2" charset="-122"/>
              </a:defRPr>
            </a:lvl1pPr>
          </a:lstStyle>
          <a:p>
            <a:pPr>
              <a:defRPr/>
            </a:pPr>
            <a:endParaRPr lang="zh-CN" altLang="en-US"/>
          </a:p>
        </p:txBody>
      </p:sp>
      <p:sp>
        <p:nvSpPr>
          <p:cNvPr id="4099"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smtClean="0">
                <a:ea typeface="宋体" panose="02010600030101010101" pitchFamily="2" charset="-122"/>
              </a:defRPr>
            </a:lvl1pPr>
          </a:lstStyle>
          <a:p>
            <a:pPr>
              <a:defRPr/>
            </a:pPr>
            <a:fld id="{664A9852-4A39-4B57-B2EB-E7E10B2885FB}" type="datetimeFigureOut">
              <a:rPr lang="zh-CN" altLang="en-US"/>
              <a:pPr>
                <a:defRPr/>
              </a:pPr>
              <a:t>2016/12/12</a:t>
            </a:fld>
            <a:endParaRPr lang="zh-CN" altLang="en-US"/>
          </a:p>
        </p:txBody>
      </p:sp>
      <p:sp>
        <p:nvSpPr>
          <p:cNvPr id="4100"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4101"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smtClean="0">
                <a:ea typeface="宋体" panose="02010600030101010101" pitchFamily="2" charset="-122"/>
              </a:defRPr>
            </a:lvl1pPr>
          </a:lstStyle>
          <a:p>
            <a:pPr>
              <a:defRPr/>
            </a:pPr>
            <a:endParaRPr lang="zh-CN" altLang="en-US"/>
          </a:p>
        </p:txBody>
      </p:sp>
      <p:sp>
        <p:nvSpPr>
          <p:cNvPr id="4103"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ea typeface="宋体" panose="02010600030101010101" pitchFamily="2" charset="-122"/>
              </a:defRPr>
            </a:lvl1pPr>
          </a:lstStyle>
          <a:p>
            <a:pPr>
              <a:defRPr/>
            </a:pPr>
            <a:fld id="{24F355E6-0DBA-4F99-9C81-498C50A32498}" type="slidenum">
              <a:rPr lang="zh-CN" altLang="en-US"/>
              <a:pPr>
                <a:defRPr/>
              </a:pPr>
              <a:t>‹#›</a:t>
            </a:fld>
            <a:endParaRPr lang="zh-CN" altLang="en-US"/>
          </a:p>
        </p:txBody>
      </p:sp>
    </p:spTree>
    <p:extLst>
      <p:ext uri="{BB962C8B-B14F-4D97-AF65-F5344CB8AC3E}">
        <p14:creationId xmlns:p14="http://schemas.microsoft.com/office/powerpoint/2010/main" val="12082081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F355E6-0DBA-4F99-9C81-498C50A32498}" type="slidenum">
              <a:rPr lang="zh-CN" altLang="en-US" smtClean="0"/>
              <a:pPr>
                <a:defRPr/>
              </a:pPr>
              <a:t>3</a:t>
            </a:fld>
            <a:endParaRPr lang="zh-CN" altLang="en-US"/>
          </a:p>
        </p:txBody>
      </p:sp>
    </p:spTree>
    <p:extLst>
      <p:ext uri="{BB962C8B-B14F-4D97-AF65-F5344CB8AC3E}">
        <p14:creationId xmlns:p14="http://schemas.microsoft.com/office/powerpoint/2010/main" val="3016622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介绍不平衡评价标准 顺便介绍其合理性</a:t>
            </a:r>
            <a:endParaRPr lang="zh-CN" altLang="en-US" dirty="0"/>
          </a:p>
        </p:txBody>
      </p:sp>
      <p:sp>
        <p:nvSpPr>
          <p:cNvPr id="4" name="灯片编号占位符 3"/>
          <p:cNvSpPr>
            <a:spLocks noGrp="1"/>
          </p:cNvSpPr>
          <p:nvPr>
            <p:ph type="sldNum" sz="quarter" idx="10"/>
          </p:nvPr>
        </p:nvSpPr>
        <p:spPr/>
        <p:txBody>
          <a:bodyPr/>
          <a:lstStyle/>
          <a:p>
            <a:pPr>
              <a:defRPr/>
            </a:pPr>
            <a:fld id="{24F355E6-0DBA-4F99-9C81-498C50A32498}" type="slidenum">
              <a:rPr lang="zh-CN" altLang="en-US" smtClean="0"/>
              <a:pPr>
                <a:defRPr/>
              </a:pPr>
              <a:t>5</a:t>
            </a:fld>
            <a:endParaRPr lang="zh-CN" altLang="en-US"/>
          </a:p>
        </p:txBody>
      </p:sp>
    </p:spTree>
    <p:extLst>
      <p:ext uri="{BB962C8B-B14F-4D97-AF65-F5344CB8AC3E}">
        <p14:creationId xmlns:p14="http://schemas.microsoft.com/office/powerpoint/2010/main" val="821084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F355E6-0DBA-4F99-9C81-498C50A32498}" type="slidenum">
              <a:rPr lang="zh-CN" altLang="en-US" smtClean="0"/>
              <a:pPr>
                <a:defRPr/>
              </a:pPr>
              <a:t>6</a:t>
            </a:fld>
            <a:endParaRPr lang="zh-CN" altLang="en-US"/>
          </a:p>
        </p:txBody>
      </p:sp>
    </p:spTree>
    <p:extLst>
      <p:ext uri="{BB962C8B-B14F-4D97-AF65-F5344CB8AC3E}">
        <p14:creationId xmlns:p14="http://schemas.microsoft.com/office/powerpoint/2010/main" val="28184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F355E6-0DBA-4F99-9C81-498C50A32498}" type="slidenum">
              <a:rPr lang="zh-CN" altLang="en-US" smtClean="0"/>
              <a:pPr>
                <a:defRPr/>
              </a:pPr>
              <a:t>7</a:t>
            </a:fld>
            <a:endParaRPr lang="zh-CN" altLang="en-US"/>
          </a:p>
        </p:txBody>
      </p:sp>
    </p:spTree>
    <p:extLst>
      <p:ext uri="{BB962C8B-B14F-4D97-AF65-F5344CB8AC3E}">
        <p14:creationId xmlns:p14="http://schemas.microsoft.com/office/powerpoint/2010/main" val="3260921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F355E6-0DBA-4F99-9C81-498C50A32498}" type="slidenum">
              <a:rPr lang="zh-CN" altLang="en-US" smtClean="0"/>
              <a:pPr>
                <a:defRPr/>
              </a:pPr>
              <a:t>8</a:t>
            </a:fld>
            <a:endParaRPr lang="zh-CN" altLang="en-US"/>
          </a:p>
        </p:txBody>
      </p:sp>
    </p:spTree>
    <p:extLst>
      <p:ext uri="{BB962C8B-B14F-4D97-AF65-F5344CB8AC3E}">
        <p14:creationId xmlns:p14="http://schemas.microsoft.com/office/powerpoint/2010/main" val="4278610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4F355E6-0DBA-4F99-9C81-498C50A32498}" type="slidenum">
              <a:rPr lang="zh-CN" altLang="en-US" smtClean="0"/>
              <a:pPr>
                <a:defRPr/>
              </a:pPr>
              <a:t>19</a:t>
            </a:fld>
            <a:endParaRPr lang="zh-CN" altLang="en-US"/>
          </a:p>
        </p:txBody>
      </p:sp>
    </p:spTree>
    <p:extLst>
      <p:ext uri="{BB962C8B-B14F-4D97-AF65-F5344CB8AC3E}">
        <p14:creationId xmlns:p14="http://schemas.microsoft.com/office/powerpoint/2010/main" val="79962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135FD9C-8A8A-4637-A796-B1D302DD4F16}" type="datetimeFigureOut">
              <a:rPr lang="zh-CN" altLang="en-US"/>
              <a:pPr>
                <a:defRPr/>
              </a:pPr>
              <a:t>2016/12/12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27B5714-7809-4D48-8CE1-F6F523DD11DD}" type="slidenum">
              <a:rPr lang="zh-CN" altLang="en-US"/>
              <a:pPr>
                <a:defRPr/>
              </a:pPr>
              <a:t>‹#›</a:t>
            </a:fld>
            <a:endParaRPr lang="zh-CN" altLang="en-US"/>
          </a:p>
        </p:txBody>
      </p:sp>
    </p:spTree>
    <p:extLst>
      <p:ext uri="{BB962C8B-B14F-4D97-AF65-F5344CB8AC3E}">
        <p14:creationId xmlns:p14="http://schemas.microsoft.com/office/powerpoint/2010/main" val="208753717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1AE4E40-30B0-4D8D-A527-0729AF4ED956}" type="datetimeFigureOut">
              <a:rPr lang="zh-CN" altLang="en-US"/>
              <a:pPr>
                <a:defRPr/>
              </a:pPr>
              <a:t>2016/12/12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A5185FB-BA37-4AC7-BA36-DF4C7F21412E}" type="slidenum">
              <a:rPr lang="zh-CN" altLang="en-US"/>
              <a:pPr>
                <a:defRPr/>
              </a:pPr>
              <a:t>‹#›</a:t>
            </a:fld>
            <a:endParaRPr lang="zh-CN" altLang="en-US"/>
          </a:p>
        </p:txBody>
      </p:sp>
    </p:spTree>
    <p:extLst>
      <p:ext uri="{BB962C8B-B14F-4D97-AF65-F5344CB8AC3E}">
        <p14:creationId xmlns:p14="http://schemas.microsoft.com/office/powerpoint/2010/main" val="35409950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186A055-D6D2-484D-ABCE-AEA4C81EB3E8}" type="datetimeFigureOut">
              <a:rPr lang="zh-CN" altLang="en-US"/>
              <a:pPr>
                <a:defRPr/>
              </a:pPr>
              <a:t>2016/12/12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DB79D552-2544-4FFA-8277-2DA40CDBC451}" type="slidenum">
              <a:rPr lang="zh-CN" altLang="en-US"/>
              <a:pPr>
                <a:defRPr/>
              </a:pPr>
              <a:t>‹#›</a:t>
            </a:fld>
            <a:endParaRPr lang="zh-CN" altLang="en-US"/>
          </a:p>
        </p:txBody>
      </p:sp>
    </p:spTree>
    <p:extLst>
      <p:ext uri="{BB962C8B-B14F-4D97-AF65-F5344CB8AC3E}">
        <p14:creationId xmlns:p14="http://schemas.microsoft.com/office/powerpoint/2010/main" val="293639375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ABA3DFC7-47D6-4F62-8647-FE8CDA2A67CC}" type="datetimeFigureOut">
              <a:rPr lang="zh-CN" altLang="en-US"/>
              <a:pPr>
                <a:defRPr/>
              </a:pPr>
              <a:t>2016/12/12</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7D020754-59DE-49D7-BE75-5192B4606CD4}" type="slidenum">
              <a:rPr lang="zh-CN" altLang="en-US"/>
              <a:pPr>
                <a:defRPr/>
              </a:pPr>
              <a:t>‹#›</a:t>
            </a:fld>
            <a:endParaRPr lang="zh-CN" altLang="en-US"/>
          </a:p>
        </p:txBody>
      </p:sp>
    </p:spTree>
    <p:extLst>
      <p:ext uri="{BB962C8B-B14F-4D97-AF65-F5344CB8AC3E}">
        <p14:creationId xmlns:p14="http://schemas.microsoft.com/office/powerpoint/2010/main" val="67566342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3334E122-0CBC-48FD-9947-D624B1EBBABA}" type="datetimeFigureOut">
              <a:rPr lang="zh-CN" altLang="en-US"/>
              <a:pPr>
                <a:defRPr/>
              </a:pPr>
              <a:t>2016/12/12</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24473833-F125-49A8-A154-0B25479922FE}" type="slidenum">
              <a:rPr lang="zh-CN" altLang="en-US"/>
              <a:pPr>
                <a:defRPr/>
              </a:pPr>
              <a:t>‹#›</a:t>
            </a:fld>
            <a:endParaRPr lang="zh-CN" altLang="en-US"/>
          </a:p>
        </p:txBody>
      </p:sp>
    </p:spTree>
    <p:extLst>
      <p:ext uri="{BB962C8B-B14F-4D97-AF65-F5344CB8AC3E}">
        <p14:creationId xmlns:p14="http://schemas.microsoft.com/office/powerpoint/2010/main" val="10931426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1"/>
          <p:cNvSpPr>
            <a:spLocks noGrp="1" noChangeArrowheads="1"/>
          </p:cNvSpPr>
          <p:nvPr>
            <p:ph type="dt" sz="half" idx="10"/>
          </p:nvPr>
        </p:nvSpPr>
        <p:spPr>
          <a:ln/>
        </p:spPr>
        <p:txBody>
          <a:bodyPr/>
          <a:lstStyle>
            <a:lvl1pPr>
              <a:defRPr/>
            </a:lvl1pPr>
          </a:lstStyle>
          <a:p>
            <a:pPr>
              <a:defRPr/>
            </a:pPr>
            <a:fld id="{B9902B35-F2E1-4706-A089-4BCA0A7EF7BE}" type="datetimeFigureOut">
              <a:rPr lang="zh-CN" altLang="en-US"/>
              <a:pPr>
                <a:defRPr/>
              </a:pPr>
              <a:t>2016/12/12</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C408B3D3-060B-4283-B8BC-E9B6C74BF355}" type="slidenum">
              <a:rPr lang="zh-CN" altLang="en-US"/>
              <a:pPr>
                <a:defRPr/>
              </a:pPr>
              <a:t>‹#›</a:t>
            </a:fld>
            <a:endParaRPr lang="zh-CN" altLang="en-US"/>
          </a:p>
        </p:txBody>
      </p:sp>
    </p:spTree>
    <p:extLst>
      <p:ext uri="{BB962C8B-B14F-4D97-AF65-F5344CB8AC3E}">
        <p14:creationId xmlns:p14="http://schemas.microsoft.com/office/powerpoint/2010/main" val="167064825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
          <p:cNvSpPr>
            <a:spLocks noGrp="1" noChangeArrowheads="1"/>
          </p:cNvSpPr>
          <p:nvPr>
            <p:ph type="dt" sz="half" idx="10"/>
          </p:nvPr>
        </p:nvSpPr>
        <p:spPr>
          <a:ln/>
        </p:spPr>
        <p:txBody>
          <a:bodyPr/>
          <a:lstStyle>
            <a:lvl1pPr>
              <a:defRPr/>
            </a:lvl1pPr>
          </a:lstStyle>
          <a:p>
            <a:pPr>
              <a:defRPr/>
            </a:pPr>
            <a:fld id="{3E93BBF4-2270-4C26-90E1-CA1E6DA460FB}" type="datetimeFigureOut">
              <a:rPr lang="zh-CN" altLang="en-US"/>
              <a:pPr>
                <a:defRPr/>
              </a:pPr>
              <a:t>2016/12/12</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37361327-3260-4953-82E7-3BC24BE42DF7}" type="slidenum">
              <a:rPr lang="zh-CN" altLang="en-US"/>
              <a:pPr>
                <a:defRPr/>
              </a:pPr>
              <a:t>‹#›</a:t>
            </a:fld>
            <a:endParaRPr lang="zh-CN" altLang="en-US"/>
          </a:p>
        </p:txBody>
      </p:sp>
    </p:spTree>
    <p:extLst>
      <p:ext uri="{BB962C8B-B14F-4D97-AF65-F5344CB8AC3E}">
        <p14:creationId xmlns:p14="http://schemas.microsoft.com/office/powerpoint/2010/main" val="389152141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
          <p:cNvSpPr>
            <a:spLocks noGrp="1" noChangeArrowheads="1"/>
          </p:cNvSpPr>
          <p:nvPr>
            <p:ph type="dt" sz="half" idx="10"/>
          </p:nvPr>
        </p:nvSpPr>
        <p:spPr>
          <a:ln/>
        </p:spPr>
        <p:txBody>
          <a:bodyPr/>
          <a:lstStyle>
            <a:lvl1pPr>
              <a:defRPr/>
            </a:lvl1pPr>
          </a:lstStyle>
          <a:p>
            <a:pPr>
              <a:defRPr/>
            </a:pPr>
            <a:fld id="{D9162516-71BF-45C7-83DA-883934A05DE6}" type="datetimeFigureOut">
              <a:rPr lang="zh-CN" altLang="en-US"/>
              <a:pPr>
                <a:defRPr/>
              </a:pPr>
              <a:t>2016/12/12</a:t>
            </a:fld>
            <a:endParaRPr lang="zh-CN" altLang="en-US"/>
          </a:p>
        </p:txBody>
      </p:sp>
      <p:sp>
        <p:nvSpPr>
          <p:cNvPr id="8"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a:ln/>
        </p:spPr>
        <p:txBody>
          <a:bodyPr/>
          <a:lstStyle>
            <a:lvl1pPr>
              <a:defRPr/>
            </a:lvl1pPr>
          </a:lstStyle>
          <a:p>
            <a:pPr>
              <a:defRPr/>
            </a:pPr>
            <a:fld id="{4580FD92-6E07-44A9-9DF7-DD99E4BA7F85}" type="slidenum">
              <a:rPr lang="zh-CN" altLang="en-US"/>
              <a:pPr>
                <a:defRPr/>
              </a:pPr>
              <a:t>‹#›</a:t>
            </a:fld>
            <a:endParaRPr lang="zh-CN" altLang="en-US"/>
          </a:p>
        </p:txBody>
      </p:sp>
    </p:spTree>
    <p:extLst>
      <p:ext uri="{BB962C8B-B14F-4D97-AF65-F5344CB8AC3E}">
        <p14:creationId xmlns:p14="http://schemas.microsoft.com/office/powerpoint/2010/main" val="51451453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
          <p:cNvSpPr>
            <a:spLocks noGrp="1" noChangeArrowheads="1"/>
          </p:cNvSpPr>
          <p:nvPr>
            <p:ph type="dt" sz="half" idx="10"/>
          </p:nvPr>
        </p:nvSpPr>
        <p:spPr>
          <a:ln/>
        </p:spPr>
        <p:txBody>
          <a:bodyPr/>
          <a:lstStyle>
            <a:lvl1pPr>
              <a:defRPr/>
            </a:lvl1pPr>
          </a:lstStyle>
          <a:p>
            <a:pPr>
              <a:defRPr/>
            </a:pPr>
            <a:fld id="{B68FBF6B-C0F1-43F5-9EF6-95FC63307905}" type="datetimeFigureOut">
              <a:rPr lang="zh-CN" altLang="en-US"/>
              <a:pPr>
                <a:defRPr/>
              </a:pPr>
              <a:t>2016/12/12</a:t>
            </a:fld>
            <a:endParaRPr lang="zh-CN" altLang="en-US"/>
          </a:p>
        </p:txBody>
      </p:sp>
      <p:sp>
        <p:nvSpPr>
          <p:cNvPr id="4"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a:ln/>
        </p:spPr>
        <p:txBody>
          <a:bodyPr/>
          <a:lstStyle>
            <a:lvl1pPr>
              <a:defRPr/>
            </a:lvl1pPr>
          </a:lstStyle>
          <a:p>
            <a:pPr>
              <a:defRPr/>
            </a:pPr>
            <a:fld id="{C21C61BA-47B4-4BEB-8A61-24B113B780FA}" type="slidenum">
              <a:rPr lang="zh-CN" altLang="en-US"/>
              <a:pPr>
                <a:defRPr/>
              </a:pPr>
              <a:t>‹#›</a:t>
            </a:fld>
            <a:endParaRPr lang="zh-CN" altLang="en-US"/>
          </a:p>
        </p:txBody>
      </p:sp>
    </p:spTree>
    <p:extLst>
      <p:ext uri="{BB962C8B-B14F-4D97-AF65-F5344CB8AC3E}">
        <p14:creationId xmlns:p14="http://schemas.microsoft.com/office/powerpoint/2010/main" val="133599968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a:ln/>
        </p:spPr>
        <p:txBody>
          <a:bodyPr/>
          <a:lstStyle>
            <a:lvl1pPr>
              <a:defRPr/>
            </a:lvl1pPr>
          </a:lstStyle>
          <a:p>
            <a:pPr>
              <a:defRPr/>
            </a:pPr>
            <a:fld id="{372EA1EF-4BA8-4CBA-A3E8-98774773CFC9}" type="datetimeFigureOut">
              <a:rPr lang="zh-CN" altLang="en-US"/>
              <a:pPr>
                <a:defRPr/>
              </a:pPr>
              <a:t>2016/12/12</a:t>
            </a:fld>
            <a:endParaRPr lang="zh-CN" altLang="en-US"/>
          </a:p>
        </p:txBody>
      </p:sp>
      <p:sp>
        <p:nvSpPr>
          <p:cNvPr id="3"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a:ln/>
        </p:spPr>
        <p:txBody>
          <a:bodyPr/>
          <a:lstStyle>
            <a:lvl1pPr>
              <a:defRPr/>
            </a:lvl1pPr>
          </a:lstStyle>
          <a:p>
            <a:pPr>
              <a:defRPr/>
            </a:pPr>
            <a:fld id="{CDAD4A8D-A89C-4152-B1E4-F7ABAB2C2387}" type="slidenum">
              <a:rPr lang="zh-CN" altLang="en-US"/>
              <a:pPr>
                <a:defRPr/>
              </a:pPr>
              <a:t>‹#›</a:t>
            </a:fld>
            <a:endParaRPr lang="zh-CN" altLang="en-US"/>
          </a:p>
        </p:txBody>
      </p:sp>
    </p:spTree>
    <p:extLst>
      <p:ext uri="{BB962C8B-B14F-4D97-AF65-F5344CB8AC3E}">
        <p14:creationId xmlns:p14="http://schemas.microsoft.com/office/powerpoint/2010/main" val="1272324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9BAF4D14-FC53-4496-B418-3B8640E8F710}" type="datetimeFigureOut">
              <a:rPr lang="zh-CN" altLang="en-US"/>
              <a:pPr>
                <a:defRPr/>
              </a:pPr>
              <a:t>2016/12/12</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ECBE05B9-F99D-467D-A932-337197182AF5}" type="slidenum">
              <a:rPr lang="zh-CN" altLang="en-US"/>
              <a:pPr>
                <a:defRPr/>
              </a:pPr>
              <a:t>‹#›</a:t>
            </a:fld>
            <a:endParaRPr lang="zh-CN" altLang="en-US"/>
          </a:p>
        </p:txBody>
      </p:sp>
    </p:spTree>
    <p:extLst>
      <p:ext uri="{BB962C8B-B14F-4D97-AF65-F5344CB8AC3E}">
        <p14:creationId xmlns:p14="http://schemas.microsoft.com/office/powerpoint/2010/main" val="138031312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AE1EFDF2-11BD-40EF-B6E7-C8D0F3743F7D}" type="datetimeFigureOut">
              <a:rPr lang="zh-CN" altLang="en-US"/>
              <a:pPr>
                <a:defRPr/>
              </a:pPr>
              <a:t>2016/12/12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C9D972F-9D8A-4AD6-8ADA-9BD98C9B5D37}" type="slidenum">
              <a:rPr lang="zh-CN" altLang="en-US"/>
              <a:pPr>
                <a:defRPr/>
              </a:pPr>
              <a:t>‹#›</a:t>
            </a:fld>
            <a:endParaRPr lang="zh-CN" altLang="en-US"/>
          </a:p>
        </p:txBody>
      </p:sp>
    </p:spTree>
    <p:extLst>
      <p:ext uri="{BB962C8B-B14F-4D97-AF65-F5344CB8AC3E}">
        <p14:creationId xmlns:p14="http://schemas.microsoft.com/office/powerpoint/2010/main" val="35899037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E2C24C5F-6FD4-4003-ADF7-4F70EAF620FD}" type="datetimeFigureOut">
              <a:rPr lang="zh-CN" altLang="en-US"/>
              <a:pPr>
                <a:defRPr/>
              </a:pPr>
              <a:t>2016/12/12</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680C2F4B-0F99-47A2-94B6-16738798F6A5}" type="slidenum">
              <a:rPr lang="zh-CN" altLang="en-US"/>
              <a:pPr>
                <a:defRPr/>
              </a:pPr>
              <a:t>‹#›</a:t>
            </a:fld>
            <a:endParaRPr lang="zh-CN" altLang="en-US"/>
          </a:p>
        </p:txBody>
      </p:sp>
    </p:spTree>
    <p:extLst>
      <p:ext uri="{BB962C8B-B14F-4D97-AF65-F5344CB8AC3E}">
        <p14:creationId xmlns:p14="http://schemas.microsoft.com/office/powerpoint/2010/main" val="326665016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8891E055-D424-4E50-BFBB-E6AF8AEAD4EA}" type="datetimeFigureOut">
              <a:rPr lang="zh-CN" altLang="en-US"/>
              <a:pPr>
                <a:defRPr/>
              </a:pPr>
              <a:t>2016/12/12</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3340315D-5990-45D6-9DCF-29316AE40F8B}" type="slidenum">
              <a:rPr lang="zh-CN" altLang="en-US"/>
              <a:pPr>
                <a:defRPr/>
              </a:pPr>
              <a:t>‹#›</a:t>
            </a:fld>
            <a:endParaRPr lang="zh-CN" altLang="en-US"/>
          </a:p>
        </p:txBody>
      </p:sp>
    </p:spTree>
    <p:extLst>
      <p:ext uri="{BB962C8B-B14F-4D97-AF65-F5344CB8AC3E}">
        <p14:creationId xmlns:p14="http://schemas.microsoft.com/office/powerpoint/2010/main" val="417406345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1BCD6F42-8A1D-46A3-B2A8-1E31BB9C3580}" type="datetimeFigureOut">
              <a:rPr lang="zh-CN" altLang="en-US"/>
              <a:pPr>
                <a:defRPr/>
              </a:pPr>
              <a:t>2016/12/12</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A18A97E4-4EA1-48AE-89E0-467288092BA4}" type="slidenum">
              <a:rPr lang="zh-CN" altLang="en-US"/>
              <a:pPr>
                <a:defRPr/>
              </a:pPr>
              <a:t>‹#›</a:t>
            </a:fld>
            <a:endParaRPr lang="zh-CN" altLang="en-US"/>
          </a:p>
        </p:txBody>
      </p:sp>
    </p:spTree>
    <p:extLst>
      <p:ext uri="{BB962C8B-B14F-4D97-AF65-F5344CB8AC3E}">
        <p14:creationId xmlns:p14="http://schemas.microsoft.com/office/powerpoint/2010/main" val="219767362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28359723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7990531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176084276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883825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4540195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9328451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883486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24F8BBF6-F697-481F-AA53-5B05DC654DE8}" type="datetimeFigureOut">
              <a:rPr lang="zh-CN" altLang="en-US"/>
              <a:pPr>
                <a:defRPr/>
              </a:pPr>
              <a:t>2016/12/12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796F519-BA1E-43D9-8AAD-F42B4C8DB607}" type="slidenum">
              <a:rPr lang="zh-CN" altLang="en-US"/>
              <a:pPr>
                <a:defRPr/>
              </a:pPr>
              <a:t>‹#›</a:t>
            </a:fld>
            <a:endParaRPr lang="zh-CN" altLang="en-US"/>
          </a:p>
        </p:txBody>
      </p:sp>
    </p:spTree>
    <p:extLst>
      <p:ext uri="{BB962C8B-B14F-4D97-AF65-F5344CB8AC3E}">
        <p14:creationId xmlns:p14="http://schemas.microsoft.com/office/powerpoint/2010/main" val="291001636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68469487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22907208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26915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8068629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3AE649E1-D891-48CB-941E-F38B9C653369}" type="datetimeFigureOut">
              <a:rPr lang="zh-CN" altLang="en-US"/>
              <a:pPr>
                <a:defRPr/>
              </a:pPr>
              <a:t>2016/12/12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7AF389E-674C-4386-B204-27175B9DA342}" type="slidenum">
              <a:rPr lang="zh-CN" altLang="en-US"/>
              <a:pPr>
                <a:defRPr/>
              </a:pPr>
              <a:t>‹#›</a:t>
            </a:fld>
            <a:endParaRPr lang="zh-CN" altLang="en-US"/>
          </a:p>
        </p:txBody>
      </p:sp>
    </p:spTree>
    <p:extLst>
      <p:ext uri="{BB962C8B-B14F-4D97-AF65-F5344CB8AC3E}">
        <p14:creationId xmlns:p14="http://schemas.microsoft.com/office/powerpoint/2010/main" val="354817043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9AD48FAE-8197-426D-846C-B3E055CD0369}" type="datetimeFigureOut">
              <a:rPr lang="zh-CN" altLang="en-US"/>
              <a:pPr>
                <a:defRPr/>
              </a:pPr>
              <a:t>2016/12/12</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250CDE1A-636C-4609-B578-00DACDDF3BE0}" type="slidenum">
              <a:rPr lang="zh-CN" altLang="en-US"/>
              <a:pPr>
                <a:defRPr/>
              </a:pPr>
              <a:t>‹#›</a:t>
            </a:fld>
            <a:endParaRPr lang="zh-CN" altLang="en-US"/>
          </a:p>
        </p:txBody>
      </p:sp>
    </p:spTree>
    <p:extLst>
      <p:ext uri="{BB962C8B-B14F-4D97-AF65-F5344CB8AC3E}">
        <p14:creationId xmlns:p14="http://schemas.microsoft.com/office/powerpoint/2010/main" val="91413853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1ACEFE24-E089-4F4E-B96B-27F75CD2A802}" type="datetimeFigureOut">
              <a:rPr lang="zh-CN" altLang="en-US"/>
              <a:pPr>
                <a:defRPr/>
              </a:pPr>
              <a:t>2016/12/12</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870AA653-34B1-46C6-B250-9D0E2839195D}" type="slidenum">
              <a:rPr lang="zh-CN" altLang="en-US"/>
              <a:pPr>
                <a:defRPr/>
              </a:pPr>
              <a:t>‹#›</a:t>
            </a:fld>
            <a:endParaRPr lang="zh-CN" altLang="en-US"/>
          </a:p>
        </p:txBody>
      </p:sp>
    </p:spTree>
    <p:extLst>
      <p:ext uri="{BB962C8B-B14F-4D97-AF65-F5344CB8AC3E}">
        <p14:creationId xmlns:p14="http://schemas.microsoft.com/office/powerpoint/2010/main" val="103813956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1C3C4693-3807-4681-80F3-01BA4EDDA770}" type="datetimeFigureOut">
              <a:rPr lang="zh-CN" altLang="en-US"/>
              <a:pPr>
                <a:defRPr/>
              </a:pPr>
              <a:t>2016/12/12</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40FED1D3-A7D1-49B1-B38D-02ABFC07F7A9}" type="slidenum">
              <a:rPr lang="zh-CN" altLang="en-US"/>
              <a:pPr>
                <a:defRPr/>
              </a:pPr>
              <a:t>‹#›</a:t>
            </a:fld>
            <a:endParaRPr lang="zh-CN" altLang="en-US"/>
          </a:p>
        </p:txBody>
      </p:sp>
    </p:spTree>
    <p:extLst>
      <p:ext uri="{BB962C8B-B14F-4D97-AF65-F5344CB8AC3E}">
        <p14:creationId xmlns:p14="http://schemas.microsoft.com/office/powerpoint/2010/main" val="159032026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6FED2AA8-BBD6-45E7-A13A-FB3BE99AE0C2}" type="datetimeFigureOut">
              <a:rPr lang="zh-CN" altLang="en-US"/>
              <a:pPr>
                <a:defRPr/>
              </a:pPr>
              <a:t>2016/12/12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AC99FB7-2E28-42D3-8F5D-56C14C8BD866}" type="slidenum">
              <a:rPr lang="zh-CN" altLang="en-US"/>
              <a:pPr>
                <a:defRPr/>
              </a:pPr>
              <a:t>‹#›</a:t>
            </a:fld>
            <a:endParaRPr lang="zh-CN" altLang="en-US"/>
          </a:p>
        </p:txBody>
      </p:sp>
    </p:spTree>
    <p:extLst>
      <p:ext uri="{BB962C8B-B14F-4D97-AF65-F5344CB8AC3E}">
        <p14:creationId xmlns:p14="http://schemas.microsoft.com/office/powerpoint/2010/main" val="219766199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31ECD49-D216-4DE2-A16F-AA8B930E8C70}" type="datetimeFigureOut">
              <a:rPr lang="zh-CN" altLang="en-US"/>
              <a:pPr>
                <a:defRPr/>
              </a:pPr>
              <a:t>2016/12/12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2424449-6368-4319-8AE5-827961226047}" type="slidenum">
              <a:rPr lang="zh-CN" altLang="en-US"/>
              <a:pPr>
                <a:defRPr/>
              </a:pPr>
              <a:t>‹#›</a:t>
            </a:fld>
            <a:endParaRPr lang="zh-CN" altLang="en-US"/>
          </a:p>
        </p:txBody>
      </p:sp>
    </p:spTree>
    <p:extLst>
      <p:ext uri="{BB962C8B-B14F-4D97-AF65-F5344CB8AC3E}">
        <p14:creationId xmlns:p14="http://schemas.microsoft.com/office/powerpoint/2010/main" val="6726584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smtClean="0">
                <a:solidFill>
                  <a:srgbClr val="898989"/>
                </a:solidFill>
                <a:ea typeface="微软雅黑 Light" pitchFamily="2" charset="-122"/>
              </a:defRPr>
            </a:lvl1pPr>
          </a:lstStyle>
          <a:p>
            <a:pPr>
              <a:defRPr/>
            </a:pPr>
            <a:fld id="{A33904C1-7FE9-46E3-AFBE-29CCAB5177C7}" type="datetimeFigureOut">
              <a:rPr lang="zh-CN" altLang="en-US"/>
              <a:pPr>
                <a:defRPr/>
              </a:pPr>
              <a:t>2016/12/12</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smtClean="0">
                <a:solidFill>
                  <a:srgbClr val="898989"/>
                </a:solidFill>
                <a:ea typeface="微软雅黑 Light" pitchFamily="2" charset="-122"/>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smtClean="0">
                <a:solidFill>
                  <a:srgbClr val="898989"/>
                </a:solidFill>
                <a:ea typeface="微软雅黑 Light" pitchFamily="2" charset="-122"/>
              </a:defRPr>
            </a:lvl1pPr>
          </a:lstStyle>
          <a:p>
            <a:pPr>
              <a:defRPr/>
            </a:pPr>
            <a:fld id="{3D967189-04F4-4FB1-AFC1-2F1D3F106F2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微软雅黑 Light" pitchFamily="2" charset="-122"/>
          <a:ea typeface="微软雅黑 Light" pitchFamily="2" charset="-122"/>
        </a:defRPr>
      </a:lvl2pPr>
      <a:lvl3pPr algn="l" rtl="0" eaLnBrk="0" fontAlgn="base" hangingPunct="0">
        <a:lnSpc>
          <a:spcPct val="90000"/>
        </a:lnSpc>
        <a:spcBef>
          <a:spcPct val="0"/>
        </a:spcBef>
        <a:spcAft>
          <a:spcPct val="0"/>
        </a:spcAft>
        <a:defRPr sz="4400">
          <a:solidFill>
            <a:schemeClr val="tx1"/>
          </a:solidFill>
          <a:latin typeface="微软雅黑 Light" pitchFamily="2" charset="-122"/>
          <a:ea typeface="微软雅黑 Light" pitchFamily="2" charset="-122"/>
        </a:defRPr>
      </a:lvl3pPr>
      <a:lvl4pPr algn="l" rtl="0" eaLnBrk="0" fontAlgn="base" hangingPunct="0">
        <a:lnSpc>
          <a:spcPct val="90000"/>
        </a:lnSpc>
        <a:spcBef>
          <a:spcPct val="0"/>
        </a:spcBef>
        <a:spcAft>
          <a:spcPct val="0"/>
        </a:spcAft>
        <a:defRPr sz="4400">
          <a:solidFill>
            <a:schemeClr val="tx1"/>
          </a:solidFill>
          <a:latin typeface="微软雅黑 Light" pitchFamily="2" charset="-122"/>
          <a:ea typeface="微软雅黑 Light" pitchFamily="2" charset="-122"/>
        </a:defRPr>
      </a:lvl4pPr>
      <a:lvl5pPr algn="l" rtl="0" eaLnBrk="0" fontAlgn="base" hangingPunct="0">
        <a:lnSpc>
          <a:spcPct val="90000"/>
        </a:lnSpc>
        <a:spcBef>
          <a:spcPct val="0"/>
        </a:spcBef>
        <a:spcAft>
          <a:spcPct val="0"/>
        </a:spcAft>
        <a:defRPr sz="4400">
          <a:solidFill>
            <a:schemeClr val="tx1"/>
          </a:solidFill>
          <a:latin typeface="微软雅黑 Light" pitchFamily="2" charset="-122"/>
          <a:ea typeface="微软雅黑 Light" pitchFamily="2" charset="-122"/>
        </a:defRPr>
      </a:lvl5pPr>
      <a:lvl6pPr marL="457200" algn="l" rtl="0" fontAlgn="base">
        <a:lnSpc>
          <a:spcPct val="90000"/>
        </a:lnSpc>
        <a:spcBef>
          <a:spcPct val="0"/>
        </a:spcBef>
        <a:spcAft>
          <a:spcPct val="0"/>
        </a:spcAft>
        <a:defRPr sz="4400">
          <a:solidFill>
            <a:schemeClr val="tx1"/>
          </a:solidFill>
          <a:latin typeface="微软雅黑 Light" pitchFamily="2" charset="-122"/>
          <a:ea typeface="微软雅黑 Light" pitchFamily="2" charset="-122"/>
        </a:defRPr>
      </a:lvl6pPr>
      <a:lvl7pPr marL="914400" algn="l" rtl="0" fontAlgn="base">
        <a:lnSpc>
          <a:spcPct val="90000"/>
        </a:lnSpc>
        <a:spcBef>
          <a:spcPct val="0"/>
        </a:spcBef>
        <a:spcAft>
          <a:spcPct val="0"/>
        </a:spcAft>
        <a:defRPr sz="4400">
          <a:solidFill>
            <a:schemeClr val="tx1"/>
          </a:solidFill>
          <a:latin typeface="微软雅黑 Light" pitchFamily="2" charset="-122"/>
          <a:ea typeface="微软雅黑 Light" pitchFamily="2" charset="-122"/>
        </a:defRPr>
      </a:lvl7pPr>
      <a:lvl8pPr marL="1371600" algn="l" rtl="0" fontAlgn="base">
        <a:lnSpc>
          <a:spcPct val="90000"/>
        </a:lnSpc>
        <a:spcBef>
          <a:spcPct val="0"/>
        </a:spcBef>
        <a:spcAft>
          <a:spcPct val="0"/>
        </a:spcAft>
        <a:defRPr sz="4400">
          <a:solidFill>
            <a:schemeClr val="tx1"/>
          </a:solidFill>
          <a:latin typeface="微软雅黑 Light" pitchFamily="2" charset="-122"/>
          <a:ea typeface="微软雅黑 Light" pitchFamily="2" charset="-122"/>
        </a:defRPr>
      </a:lvl8pPr>
      <a:lvl9pPr marL="1828800" algn="l" rtl="0" fontAlgn="base">
        <a:lnSpc>
          <a:spcPct val="90000"/>
        </a:lnSpc>
        <a:spcBef>
          <a:spcPct val="0"/>
        </a:spcBef>
        <a:spcAft>
          <a:spcPct val="0"/>
        </a:spcAft>
        <a:defRPr sz="4400">
          <a:solidFill>
            <a:schemeClr val="tx1"/>
          </a:solidFill>
          <a:latin typeface="微软雅黑 Light" pitchFamily="2" charset="-122"/>
          <a:ea typeface="微软雅黑 Light"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grpSp>
        <p:nvGrpSpPr>
          <p:cNvPr id="2050" name="组合 6"/>
          <p:cNvGrpSpPr>
            <a:grpSpLocks noChangeAspect="1"/>
          </p:cNvGrpSpPr>
          <p:nvPr userDrawn="1"/>
        </p:nvGrpSpPr>
        <p:grpSpPr bwMode="auto">
          <a:xfrm>
            <a:off x="0" y="0"/>
            <a:ext cx="12190413" cy="6858000"/>
            <a:chOff x="0" y="0"/>
            <a:chExt cx="12191092" cy="6857754"/>
          </a:xfrm>
        </p:grpSpPr>
        <p:pic>
          <p:nvPicPr>
            <p:cNvPr id="2" name="图片 7"/>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2191092" cy="68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8"/>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2191092" cy="68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1"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052"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055" name="日期占位符 1"/>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smtClean="0">
                <a:solidFill>
                  <a:srgbClr val="898989"/>
                </a:solidFill>
                <a:ea typeface="微软雅黑 Light" pitchFamily="2" charset="-122"/>
              </a:defRPr>
            </a:lvl1pPr>
          </a:lstStyle>
          <a:p>
            <a:pPr>
              <a:defRPr/>
            </a:pPr>
            <a:fld id="{15B1484A-E7B0-4D35-99BB-205B9F609999}" type="datetimeFigureOut">
              <a:rPr lang="zh-CN" altLang="en-US"/>
              <a:pPr>
                <a:defRPr/>
              </a:pPr>
              <a:t>2016/12/12</a:t>
            </a:fld>
            <a:endParaRPr lang="zh-CN" altLang="en-US"/>
          </a:p>
        </p:txBody>
      </p:sp>
      <p:sp>
        <p:nvSpPr>
          <p:cNvPr id="2056" name="页脚占位符 2"/>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smtClean="0">
                <a:solidFill>
                  <a:srgbClr val="898989"/>
                </a:solidFill>
                <a:ea typeface="微软雅黑 Light" pitchFamily="2" charset="-122"/>
              </a:defRPr>
            </a:lvl1pPr>
          </a:lstStyle>
          <a:p>
            <a:pPr>
              <a:defRPr/>
            </a:pPr>
            <a:endParaRPr lang="zh-CN" altLang="en-US"/>
          </a:p>
        </p:txBody>
      </p:sp>
      <p:sp>
        <p:nvSpPr>
          <p:cNvPr id="2057" name="灯片编号占位符 3"/>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smtClean="0">
                <a:solidFill>
                  <a:srgbClr val="898989"/>
                </a:solidFill>
                <a:ea typeface="微软雅黑 Light" pitchFamily="2" charset="-122"/>
              </a:defRPr>
            </a:lvl1pPr>
          </a:lstStyle>
          <a:p>
            <a:pPr>
              <a:defRPr/>
            </a:pPr>
            <a:fld id="{671EC490-2DC5-44CD-9E20-9A0E6CF99D9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微软雅黑 Light" pitchFamily="2" charset="-122"/>
          <a:ea typeface="微软雅黑 Light" pitchFamily="2" charset="-122"/>
        </a:defRPr>
      </a:lvl2pPr>
      <a:lvl3pPr algn="l" rtl="0" eaLnBrk="0" fontAlgn="base" hangingPunct="0">
        <a:lnSpc>
          <a:spcPct val="90000"/>
        </a:lnSpc>
        <a:spcBef>
          <a:spcPct val="0"/>
        </a:spcBef>
        <a:spcAft>
          <a:spcPct val="0"/>
        </a:spcAft>
        <a:defRPr sz="4400">
          <a:solidFill>
            <a:schemeClr val="tx1"/>
          </a:solidFill>
          <a:latin typeface="微软雅黑 Light" pitchFamily="2" charset="-122"/>
          <a:ea typeface="微软雅黑 Light" pitchFamily="2" charset="-122"/>
        </a:defRPr>
      </a:lvl3pPr>
      <a:lvl4pPr algn="l" rtl="0" eaLnBrk="0" fontAlgn="base" hangingPunct="0">
        <a:lnSpc>
          <a:spcPct val="90000"/>
        </a:lnSpc>
        <a:spcBef>
          <a:spcPct val="0"/>
        </a:spcBef>
        <a:spcAft>
          <a:spcPct val="0"/>
        </a:spcAft>
        <a:defRPr sz="4400">
          <a:solidFill>
            <a:schemeClr val="tx1"/>
          </a:solidFill>
          <a:latin typeface="微软雅黑 Light" pitchFamily="2" charset="-122"/>
          <a:ea typeface="微软雅黑 Light" pitchFamily="2" charset="-122"/>
        </a:defRPr>
      </a:lvl4pPr>
      <a:lvl5pPr algn="l" rtl="0" eaLnBrk="0" fontAlgn="base" hangingPunct="0">
        <a:lnSpc>
          <a:spcPct val="90000"/>
        </a:lnSpc>
        <a:spcBef>
          <a:spcPct val="0"/>
        </a:spcBef>
        <a:spcAft>
          <a:spcPct val="0"/>
        </a:spcAft>
        <a:defRPr sz="4400">
          <a:solidFill>
            <a:schemeClr val="tx1"/>
          </a:solidFill>
          <a:latin typeface="微软雅黑 Light" pitchFamily="2" charset="-122"/>
          <a:ea typeface="微软雅黑 Light" pitchFamily="2" charset="-122"/>
        </a:defRPr>
      </a:lvl5pPr>
      <a:lvl6pPr marL="457200" algn="l" rtl="0" fontAlgn="base">
        <a:lnSpc>
          <a:spcPct val="90000"/>
        </a:lnSpc>
        <a:spcBef>
          <a:spcPct val="0"/>
        </a:spcBef>
        <a:spcAft>
          <a:spcPct val="0"/>
        </a:spcAft>
        <a:defRPr sz="4400">
          <a:solidFill>
            <a:schemeClr val="tx1"/>
          </a:solidFill>
          <a:latin typeface="微软雅黑 Light" pitchFamily="2" charset="-122"/>
          <a:ea typeface="微软雅黑 Light" pitchFamily="2" charset="-122"/>
        </a:defRPr>
      </a:lvl6pPr>
      <a:lvl7pPr marL="914400" algn="l" rtl="0" fontAlgn="base">
        <a:lnSpc>
          <a:spcPct val="90000"/>
        </a:lnSpc>
        <a:spcBef>
          <a:spcPct val="0"/>
        </a:spcBef>
        <a:spcAft>
          <a:spcPct val="0"/>
        </a:spcAft>
        <a:defRPr sz="4400">
          <a:solidFill>
            <a:schemeClr val="tx1"/>
          </a:solidFill>
          <a:latin typeface="微软雅黑 Light" pitchFamily="2" charset="-122"/>
          <a:ea typeface="微软雅黑 Light" pitchFamily="2" charset="-122"/>
        </a:defRPr>
      </a:lvl7pPr>
      <a:lvl8pPr marL="1371600" algn="l" rtl="0" fontAlgn="base">
        <a:lnSpc>
          <a:spcPct val="90000"/>
        </a:lnSpc>
        <a:spcBef>
          <a:spcPct val="0"/>
        </a:spcBef>
        <a:spcAft>
          <a:spcPct val="0"/>
        </a:spcAft>
        <a:defRPr sz="4400">
          <a:solidFill>
            <a:schemeClr val="tx1"/>
          </a:solidFill>
          <a:latin typeface="微软雅黑 Light" pitchFamily="2" charset="-122"/>
          <a:ea typeface="微软雅黑 Light" pitchFamily="2" charset="-122"/>
        </a:defRPr>
      </a:lvl8pPr>
      <a:lvl9pPr marL="1828800" algn="l" rtl="0" fontAlgn="base">
        <a:lnSpc>
          <a:spcPct val="90000"/>
        </a:lnSpc>
        <a:spcBef>
          <a:spcPct val="0"/>
        </a:spcBef>
        <a:spcAft>
          <a:spcPct val="0"/>
        </a:spcAft>
        <a:defRPr sz="4400">
          <a:solidFill>
            <a:schemeClr val="tx1"/>
          </a:solidFill>
          <a:latin typeface="微软雅黑 Light" pitchFamily="2" charset="-122"/>
          <a:ea typeface="微软雅黑 Light"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grpSp>
        <p:nvGrpSpPr>
          <p:cNvPr id="3074" name="组合 6"/>
          <p:cNvGrpSpPr>
            <a:grpSpLocks noChangeAspect="1"/>
          </p:cNvGrpSpPr>
          <p:nvPr userDrawn="1"/>
        </p:nvGrpSpPr>
        <p:grpSpPr bwMode="auto">
          <a:xfrm>
            <a:off x="0" y="0"/>
            <a:ext cx="12190413" cy="6858000"/>
            <a:chOff x="0" y="0"/>
            <a:chExt cx="12191092" cy="6857754"/>
          </a:xfrm>
        </p:grpSpPr>
        <p:pic>
          <p:nvPicPr>
            <p:cNvPr id="3077" name="图片 7"/>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2191092" cy="68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图片 8"/>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2191092" cy="685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5"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3076"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ransition>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微软雅黑 Light" pitchFamily="2" charset="-122"/>
          <a:ea typeface="微软雅黑 Light" pitchFamily="2" charset="-122"/>
        </a:defRPr>
      </a:lvl2pPr>
      <a:lvl3pPr algn="l" rtl="0" eaLnBrk="0" fontAlgn="base" hangingPunct="0">
        <a:lnSpc>
          <a:spcPct val="90000"/>
        </a:lnSpc>
        <a:spcBef>
          <a:spcPct val="0"/>
        </a:spcBef>
        <a:spcAft>
          <a:spcPct val="0"/>
        </a:spcAft>
        <a:defRPr sz="4400">
          <a:solidFill>
            <a:schemeClr val="tx1"/>
          </a:solidFill>
          <a:latin typeface="微软雅黑 Light" pitchFamily="2" charset="-122"/>
          <a:ea typeface="微软雅黑 Light" pitchFamily="2" charset="-122"/>
        </a:defRPr>
      </a:lvl3pPr>
      <a:lvl4pPr algn="l" rtl="0" eaLnBrk="0" fontAlgn="base" hangingPunct="0">
        <a:lnSpc>
          <a:spcPct val="90000"/>
        </a:lnSpc>
        <a:spcBef>
          <a:spcPct val="0"/>
        </a:spcBef>
        <a:spcAft>
          <a:spcPct val="0"/>
        </a:spcAft>
        <a:defRPr sz="4400">
          <a:solidFill>
            <a:schemeClr val="tx1"/>
          </a:solidFill>
          <a:latin typeface="微软雅黑 Light" pitchFamily="2" charset="-122"/>
          <a:ea typeface="微软雅黑 Light" pitchFamily="2" charset="-122"/>
        </a:defRPr>
      </a:lvl4pPr>
      <a:lvl5pPr algn="l" rtl="0" eaLnBrk="0" fontAlgn="base" hangingPunct="0">
        <a:lnSpc>
          <a:spcPct val="90000"/>
        </a:lnSpc>
        <a:spcBef>
          <a:spcPct val="0"/>
        </a:spcBef>
        <a:spcAft>
          <a:spcPct val="0"/>
        </a:spcAft>
        <a:defRPr sz="4400">
          <a:solidFill>
            <a:schemeClr val="tx1"/>
          </a:solidFill>
          <a:latin typeface="微软雅黑 Light" pitchFamily="2" charset="-122"/>
          <a:ea typeface="微软雅黑 Light" pitchFamily="2" charset="-122"/>
        </a:defRPr>
      </a:lvl5pPr>
      <a:lvl6pPr marL="457200" algn="l" rtl="0" fontAlgn="base">
        <a:lnSpc>
          <a:spcPct val="90000"/>
        </a:lnSpc>
        <a:spcBef>
          <a:spcPct val="0"/>
        </a:spcBef>
        <a:spcAft>
          <a:spcPct val="0"/>
        </a:spcAft>
        <a:defRPr sz="4400">
          <a:solidFill>
            <a:schemeClr val="tx1"/>
          </a:solidFill>
          <a:latin typeface="微软雅黑 Light" pitchFamily="2" charset="-122"/>
          <a:ea typeface="微软雅黑 Light" pitchFamily="2" charset="-122"/>
        </a:defRPr>
      </a:lvl6pPr>
      <a:lvl7pPr marL="914400" algn="l" rtl="0" fontAlgn="base">
        <a:lnSpc>
          <a:spcPct val="90000"/>
        </a:lnSpc>
        <a:spcBef>
          <a:spcPct val="0"/>
        </a:spcBef>
        <a:spcAft>
          <a:spcPct val="0"/>
        </a:spcAft>
        <a:defRPr sz="4400">
          <a:solidFill>
            <a:schemeClr val="tx1"/>
          </a:solidFill>
          <a:latin typeface="微软雅黑 Light" pitchFamily="2" charset="-122"/>
          <a:ea typeface="微软雅黑 Light" pitchFamily="2" charset="-122"/>
        </a:defRPr>
      </a:lvl7pPr>
      <a:lvl8pPr marL="1371600" algn="l" rtl="0" fontAlgn="base">
        <a:lnSpc>
          <a:spcPct val="90000"/>
        </a:lnSpc>
        <a:spcBef>
          <a:spcPct val="0"/>
        </a:spcBef>
        <a:spcAft>
          <a:spcPct val="0"/>
        </a:spcAft>
        <a:defRPr sz="4400">
          <a:solidFill>
            <a:schemeClr val="tx1"/>
          </a:solidFill>
          <a:latin typeface="微软雅黑 Light" pitchFamily="2" charset="-122"/>
          <a:ea typeface="微软雅黑 Light" pitchFamily="2" charset="-122"/>
        </a:defRPr>
      </a:lvl8pPr>
      <a:lvl9pPr marL="1828800" algn="l" rtl="0" fontAlgn="base">
        <a:lnSpc>
          <a:spcPct val="90000"/>
        </a:lnSpc>
        <a:spcBef>
          <a:spcPct val="0"/>
        </a:spcBef>
        <a:spcAft>
          <a:spcPct val="0"/>
        </a:spcAft>
        <a:defRPr sz="4400">
          <a:solidFill>
            <a:schemeClr val="tx1"/>
          </a:solidFill>
          <a:latin typeface="微软雅黑 Light" pitchFamily="2" charset="-122"/>
          <a:ea typeface="微软雅黑 Light"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9.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25.wmf"/><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22.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image" Target="../media/image27.jpeg"/><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1.bin"/><Relationship Id="rId14" Type="http://schemas.openxmlformats.org/officeDocument/2006/relationships/image" Target="../media/image26.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29.wmf"/><Relationship Id="rId5" Type="http://schemas.openxmlformats.org/officeDocument/2006/relationships/oleObject" Target="../embeddings/oleObject15.bin"/><Relationship Id="rId4" Type="http://schemas.openxmlformats.org/officeDocument/2006/relationships/image" Target="../media/image28.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34.wmf"/><Relationship Id="rId18" Type="http://schemas.openxmlformats.org/officeDocument/2006/relationships/oleObject" Target="../embeddings/oleObject23.bin"/><Relationship Id="rId3" Type="http://schemas.openxmlformats.org/officeDocument/2006/relationships/image" Target="../media/image38.png"/><Relationship Id="rId7" Type="http://schemas.openxmlformats.org/officeDocument/2006/relationships/image" Target="../media/image31.wmf"/><Relationship Id="rId12" Type="http://schemas.openxmlformats.org/officeDocument/2006/relationships/oleObject" Target="../embeddings/oleObject20.bin"/><Relationship Id="rId17" Type="http://schemas.openxmlformats.org/officeDocument/2006/relationships/image" Target="../media/image36.wmf"/><Relationship Id="rId2" Type="http://schemas.openxmlformats.org/officeDocument/2006/relationships/slideLayout" Target="../slideLayouts/slideLayout18.xml"/><Relationship Id="rId16" Type="http://schemas.openxmlformats.org/officeDocument/2006/relationships/oleObject" Target="../embeddings/oleObject22.bin"/><Relationship Id="rId1" Type="http://schemas.openxmlformats.org/officeDocument/2006/relationships/vmlDrawing" Target="../drawings/vmlDrawing4.vml"/><Relationship Id="rId6" Type="http://schemas.openxmlformats.org/officeDocument/2006/relationships/oleObject" Target="../embeddings/oleObject17.bin"/><Relationship Id="rId11" Type="http://schemas.openxmlformats.org/officeDocument/2006/relationships/image" Target="../media/image33.wmf"/><Relationship Id="rId5" Type="http://schemas.openxmlformats.org/officeDocument/2006/relationships/image" Target="../media/image30.wmf"/><Relationship Id="rId15" Type="http://schemas.openxmlformats.org/officeDocument/2006/relationships/image" Target="../media/image35.wmf"/><Relationship Id="rId10" Type="http://schemas.openxmlformats.org/officeDocument/2006/relationships/oleObject" Target="../embeddings/oleObject19.bin"/><Relationship Id="rId19" Type="http://schemas.openxmlformats.org/officeDocument/2006/relationships/image" Target="../media/image37.wmf"/><Relationship Id="rId4" Type="http://schemas.openxmlformats.org/officeDocument/2006/relationships/oleObject" Target="../embeddings/oleObject16.bin"/><Relationship Id="rId9" Type="http://schemas.openxmlformats.org/officeDocument/2006/relationships/image" Target="../media/image32.wmf"/><Relationship Id="rId14" Type="http://schemas.openxmlformats.org/officeDocument/2006/relationships/oleObject" Target="../embeddings/oleObject21.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43.wmf"/><Relationship Id="rId18" Type="http://schemas.openxmlformats.org/officeDocument/2006/relationships/oleObject" Target="../embeddings/oleObject31.bin"/><Relationship Id="rId3" Type="http://schemas.openxmlformats.org/officeDocument/2006/relationships/image" Target="../media/image15.png"/><Relationship Id="rId7" Type="http://schemas.openxmlformats.org/officeDocument/2006/relationships/image" Target="../media/image40.wmf"/><Relationship Id="rId12" Type="http://schemas.openxmlformats.org/officeDocument/2006/relationships/oleObject" Target="../embeddings/oleObject28.bin"/><Relationship Id="rId17" Type="http://schemas.openxmlformats.org/officeDocument/2006/relationships/image" Target="../media/image45.wmf"/><Relationship Id="rId2" Type="http://schemas.openxmlformats.org/officeDocument/2006/relationships/slideLayout" Target="../slideLayouts/slideLayout18.xml"/><Relationship Id="rId16" Type="http://schemas.openxmlformats.org/officeDocument/2006/relationships/oleObject" Target="../embeddings/oleObject30.bin"/><Relationship Id="rId1" Type="http://schemas.openxmlformats.org/officeDocument/2006/relationships/vmlDrawing" Target="../drawings/vmlDrawing5.vml"/><Relationship Id="rId6" Type="http://schemas.openxmlformats.org/officeDocument/2006/relationships/oleObject" Target="../embeddings/oleObject25.bin"/><Relationship Id="rId11" Type="http://schemas.openxmlformats.org/officeDocument/2006/relationships/image" Target="../media/image42.wmf"/><Relationship Id="rId5" Type="http://schemas.openxmlformats.org/officeDocument/2006/relationships/image" Target="../media/image39.wmf"/><Relationship Id="rId15" Type="http://schemas.openxmlformats.org/officeDocument/2006/relationships/image" Target="../media/image44.wmf"/><Relationship Id="rId10" Type="http://schemas.openxmlformats.org/officeDocument/2006/relationships/oleObject" Target="../embeddings/oleObject27.bin"/><Relationship Id="rId19" Type="http://schemas.openxmlformats.org/officeDocument/2006/relationships/image" Target="../media/image46.wmf"/><Relationship Id="rId4" Type="http://schemas.openxmlformats.org/officeDocument/2006/relationships/oleObject" Target="../embeddings/oleObject24.bin"/><Relationship Id="rId9" Type="http://schemas.openxmlformats.org/officeDocument/2006/relationships/image" Target="../media/image41.wmf"/><Relationship Id="rId14" Type="http://schemas.openxmlformats.org/officeDocument/2006/relationships/oleObject" Target="../embeddings/oleObject29.bin"/></Relationships>
</file>

<file path=ppt/slides/_rels/slide14.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51.wmf"/><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image" Target="../media/image48.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35.bin"/></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 Id="rId5" Type="http://schemas.openxmlformats.org/officeDocument/2006/relationships/slide" Target="slide2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image" Target="../media/image4.png"/><Relationship Id="rId7" Type="http://schemas.openxmlformats.org/officeDocument/2006/relationships/slide" Target="slide25.xml"/><Relationship Id="rId2" Type="http://schemas.openxmlformats.org/officeDocument/2006/relationships/image" Target="../media/image3.png"/><Relationship Id="rId1" Type="http://schemas.openxmlformats.org/officeDocument/2006/relationships/slideLayout" Target="../slideLayouts/slideLayout29.xml"/><Relationship Id="rId6" Type="http://schemas.openxmlformats.org/officeDocument/2006/relationships/slide" Target="slide24.xml"/><Relationship Id="rId11" Type="http://schemas.openxmlformats.org/officeDocument/2006/relationships/slide" Target="slide22.xml"/><Relationship Id="rId5" Type="http://schemas.openxmlformats.org/officeDocument/2006/relationships/slide" Target="slide23.xml"/><Relationship Id="rId10" Type="http://schemas.openxmlformats.org/officeDocument/2006/relationships/slide" Target="slide28.xml"/><Relationship Id="rId4" Type="http://schemas.openxmlformats.org/officeDocument/2006/relationships/image" Target="../media/image5.png"/><Relationship Id="rId9" Type="http://schemas.openxmlformats.org/officeDocument/2006/relationships/slide" Target="slide27.xml"/></Relationships>
</file>

<file path=ppt/slides/_rels/slide2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5.bin"/><Relationship Id="rId18" Type="http://schemas.openxmlformats.org/officeDocument/2006/relationships/image" Target="../media/image14.wmf"/><Relationship Id="rId3" Type="http://schemas.openxmlformats.org/officeDocument/2006/relationships/notesSlide" Target="../notesSlides/notesSlide2.xml"/><Relationship Id="rId7" Type="http://schemas.openxmlformats.org/officeDocument/2006/relationships/oleObject" Target="../embeddings/oleObject2.bin"/><Relationship Id="rId12" Type="http://schemas.openxmlformats.org/officeDocument/2006/relationships/image" Target="../media/image11.wmf"/><Relationship Id="rId17" Type="http://schemas.openxmlformats.org/officeDocument/2006/relationships/oleObject" Target="../embeddings/oleObject7.bin"/><Relationship Id="rId2" Type="http://schemas.openxmlformats.org/officeDocument/2006/relationships/slideLayout" Target="../slideLayouts/slideLayout18.xml"/><Relationship Id="rId16" Type="http://schemas.openxmlformats.org/officeDocument/2006/relationships/image" Target="../media/image13.wmf"/><Relationship Id="rId1" Type="http://schemas.openxmlformats.org/officeDocument/2006/relationships/vmlDrawing" Target="../drawings/vmlDrawing1.vml"/><Relationship Id="rId6" Type="http://schemas.openxmlformats.org/officeDocument/2006/relationships/image" Target="../media/image15.png"/><Relationship Id="rId11" Type="http://schemas.openxmlformats.org/officeDocument/2006/relationships/oleObject" Target="../embeddings/oleObject4.bin"/><Relationship Id="rId5" Type="http://schemas.openxmlformats.org/officeDocument/2006/relationships/image" Target="../media/image8.wmf"/><Relationship Id="rId15" Type="http://schemas.openxmlformats.org/officeDocument/2006/relationships/oleObject" Target="../embeddings/oleObject6.bin"/><Relationship Id="rId10" Type="http://schemas.openxmlformats.org/officeDocument/2006/relationships/image" Target="../media/image10.wmf"/><Relationship Id="rId4" Type="http://schemas.openxmlformats.org/officeDocument/2006/relationships/oleObject" Target="../embeddings/oleObject1.bin"/><Relationship Id="rId9" Type="http://schemas.openxmlformats.org/officeDocument/2006/relationships/oleObject" Target="../embeddings/oleObject3.bin"/><Relationship Id="rId14" Type="http://schemas.openxmlformats.org/officeDocument/2006/relationships/image" Target="../media/image12.wmf"/></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813" y="4041775"/>
            <a:ext cx="662622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0950" y="261938"/>
            <a:ext cx="4614863" cy="661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图片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75" y="-79375"/>
            <a:ext cx="4138613" cy="477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5" name="组合 4"/>
          <p:cNvGrpSpPr>
            <a:grpSpLocks/>
          </p:cNvGrpSpPr>
          <p:nvPr/>
        </p:nvGrpSpPr>
        <p:grpSpPr bwMode="auto">
          <a:xfrm>
            <a:off x="2098459" y="1704565"/>
            <a:ext cx="7334467" cy="1904192"/>
            <a:chOff x="-78477" y="-587086"/>
            <a:chExt cx="7335753" cy="1905875"/>
          </a:xfrm>
        </p:grpSpPr>
        <p:sp>
          <p:nvSpPr>
            <p:cNvPr id="2" name="文本框 3"/>
            <p:cNvSpPr txBox="1">
              <a:spLocks noChangeArrowheads="1"/>
            </p:cNvSpPr>
            <p:nvPr/>
          </p:nvSpPr>
          <p:spPr bwMode="auto">
            <a:xfrm>
              <a:off x="-78477" y="-587086"/>
              <a:ext cx="7333743" cy="157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None/>
              </a:pPr>
              <a:r>
                <a:rPr lang="zh-CN" altLang="en-US" sz="4800" b="1" dirty="0" smtClean="0">
                  <a:solidFill>
                    <a:schemeClr val="accent1"/>
                  </a:solidFill>
                  <a:latin typeface="Agency FB" panose="020B0503020202020204" pitchFamily="34" charset="0"/>
                </a:rPr>
                <a:t>基于最大化</a:t>
              </a:r>
              <a:r>
                <a:rPr lang="en-US" altLang="zh-CN" sz="4800" b="1" dirty="0" smtClean="0">
                  <a:solidFill>
                    <a:schemeClr val="accent1"/>
                  </a:solidFill>
                  <a:latin typeface="Agency FB" panose="020B0503020202020204" pitchFamily="34" charset="0"/>
                </a:rPr>
                <a:t>F1</a:t>
              </a:r>
              <a:r>
                <a:rPr lang="zh-CN" altLang="en-US" sz="4800" b="1" dirty="0" smtClean="0">
                  <a:solidFill>
                    <a:schemeClr val="accent1"/>
                  </a:solidFill>
                  <a:latin typeface="Agency FB" panose="020B0503020202020204" pitchFamily="34" charset="0"/>
                </a:rPr>
                <a:t>值学习的不平</a:t>
              </a:r>
              <a:endParaRPr lang="en-US" altLang="zh-CN" sz="4800" b="1" dirty="0" smtClean="0">
                <a:solidFill>
                  <a:schemeClr val="accent1"/>
                </a:solidFill>
                <a:latin typeface="Agency FB" panose="020B0503020202020204" pitchFamily="34" charset="0"/>
              </a:endParaRPr>
            </a:p>
            <a:p>
              <a:pPr algn="ctr" eaLnBrk="1" hangingPunct="1">
                <a:lnSpc>
                  <a:spcPct val="100000"/>
                </a:lnSpc>
                <a:spcBef>
                  <a:spcPct val="0"/>
                </a:spcBef>
                <a:buNone/>
              </a:pPr>
              <a:r>
                <a:rPr lang="zh-CN" altLang="en-US" sz="4800" b="1" dirty="0" smtClean="0">
                  <a:solidFill>
                    <a:schemeClr val="accent1"/>
                  </a:solidFill>
                  <a:latin typeface="Agency FB" panose="020B0503020202020204" pitchFamily="34" charset="0"/>
                </a:rPr>
                <a:t>衡数据集分类</a:t>
              </a:r>
              <a:r>
                <a:rPr lang="zh-CN" altLang="en-US" sz="4800" b="1" dirty="0">
                  <a:solidFill>
                    <a:schemeClr val="accent1"/>
                  </a:solidFill>
                  <a:latin typeface="Agency FB" panose="020B0503020202020204" pitchFamily="34" charset="0"/>
                </a:rPr>
                <a:t>算法研究</a:t>
              </a:r>
              <a:endParaRPr lang="zh-CN" altLang="en-US" sz="4800" dirty="0">
                <a:solidFill>
                  <a:schemeClr val="accent2"/>
                </a:solidFill>
                <a:latin typeface="Agency FB" panose="020B0503020202020204" pitchFamily="34" charset="0"/>
              </a:endParaRPr>
            </a:p>
          </p:txBody>
        </p:sp>
        <p:grpSp>
          <p:nvGrpSpPr>
            <p:cNvPr id="5133" name="组合 2"/>
            <p:cNvGrpSpPr>
              <a:grpSpLocks/>
            </p:cNvGrpSpPr>
            <p:nvPr/>
          </p:nvGrpSpPr>
          <p:grpSpPr bwMode="auto">
            <a:xfrm>
              <a:off x="0" y="1107996"/>
              <a:ext cx="7257276" cy="210793"/>
              <a:chOff x="0" y="0"/>
              <a:chExt cx="7257276" cy="210793"/>
            </a:xfrm>
          </p:grpSpPr>
          <p:grpSp>
            <p:nvGrpSpPr>
              <p:cNvPr id="5134" name="组合 8"/>
              <p:cNvGrpSpPr>
                <a:grpSpLocks/>
              </p:cNvGrpSpPr>
              <p:nvPr/>
            </p:nvGrpSpPr>
            <p:grpSpPr bwMode="auto">
              <a:xfrm>
                <a:off x="0" y="52698"/>
                <a:ext cx="7257276" cy="2552"/>
                <a:chOff x="0" y="0"/>
                <a:chExt cx="4675231" cy="2552"/>
              </a:xfrm>
            </p:grpSpPr>
            <p:cxnSp>
              <p:nvCxnSpPr>
                <p:cNvPr id="5136" name="直接连接符 5"/>
                <p:cNvCxnSpPr>
                  <a:cxnSpLocks noChangeShapeType="1"/>
                </p:cNvCxnSpPr>
                <p:nvPr/>
              </p:nvCxnSpPr>
              <p:spPr bwMode="auto">
                <a:xfrm>
                  <a:off x="0" y="0"/>
                  <a:ext cx="2141493"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cxnSp>
              <p:nvCxnSpPr>
                <p:cNvPr id="5137" name="直接连接符 9"/>
                <p:cNvCxnSpPr>
                  <a:cxnSpLocks noChangeShapeType="1"/>
                </p:cNvCxnSpPr>
                <p:nvPr/>
              </p:nvCxnSpPr>
              <p:spPr bwMode="auto">
                <a:xfrm>
                  <a:off x="2533738" y="2552"/>
                  <a:ext cx="2141493"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grpSp>
          <p:sp>
            <p:nvSpPr>
              <p:cNvPr id="3" name="等腰三角形 10"/>
              <p:cNvSpPr>
                <a:spLocks noChangeArrowheads="1"/>
              </p:cNvSpPr>
              <p:nvPr/>
            </p:nvSpPr>
            <p:spPr bwMode="auto">
              <a:xfrm>
                <a:off x="3491524" y="0"/>
                <a:ext cx="244520" cy="210793"/>
              </a:xfrm>
              <a:prstGeom prst="triangle">
                <a:avLst>
                  <a:gd name="adj" fmla="val 5000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grpSp>
      </p:grpSp>
      <p:grpSp>
        <p:nvGrpSpPr>
          <p:cNvPr id="5132" name="组合 44"/>
          <p:cNvGrpSpPr>
            <a:grpSpLocks/>
          </p:cNvGrpSpPr>
          <p:nvPr/>
        </p:nvGrpSpPr>
        <p:grpSpPr bwMode="auto">
          <a:xfrm>
            <a:off x="2647950" y="4553856"/>
            <a:ext cx="2332657" cy="461665"/>
            <a:chOff x="0" y="0"/>
            <a:chExt cx="2333117" cy="461367"/>
          </a:xfrm>
        </p:grpSpPr>
        <p:sp>
          <p:nvSpPr>
            <p:cNvPr id="5130" name="椭圆 15"/>
            <p:cNvSpPr>
              <a:spLocks noChangeArrowheads="1"/>
            </p:cNvSpPr>
            <p:nvPr/>
          </p:nvSpPr>
          <p:spPr bwMode="auto">
            <a:xfrm>
              <a:off x="0" y="143494"/>
              <a:ext cx="174171" cy="17417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5131" name="文本框 11"/>
            <p:cNvSpPr txBox="1">
              <a:spLocks noChangeArrowheads="1"/>
            </p:cNvSpPr>
            <p:nvPr/>
          </p:nvSpPr>
          <p:spPr bwMode="auto">
            <a:xfrm>
              <a:off x="301392" y="0"/>
              <a:ext cx="2031725" cy="46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accent2"/>
                  </a:solidFill>
                  <a:latin typeface="Agency FB" panose="020B0503020202020204" pitchFamily="34" charset="0"/>
                </a:rPr>
                <a:t>导师：张春慨</a:t>
              </a:r>
              <a:endParaRPr lang="zh-CN" altLang="en-US" sz="2400" dirty="0">
                <a:solidFill>
                  <a:schemeClr val="accent2"/>
                </a:solidFill>
                <a:latin typeface="Agency FB" panose="020B0503020202020204" pitchFamily="34" charset="0"/>
              </a:endParaRPr>
            </a:p>
          </p:txBody>
        </p:sp>
      </p:grpSp>
      <p:grpSp>
        <p:nvGrpSpPr>
          <p:cNvPr id="5135" name="组合 43"/>
          <p:cNvGrpSpPr>
            <a:grpSpLocks/>
          </p:cNvGrpSpPr>
          <p:nvPr/>
        </p:nvGrpSpPr>
        <p:grpSpPr bwMode="auto">
          <a:xfrm>
            <a:off x="2647950" y="3752850"/>
            <a:ext cx="2635148" cy="461665"/>
            <a:chOff x="0" y="0"/>
            <a:chExt cx="2634436" cy="461367"/>
          </a:xfrm>
        </p:grpSpPr>
        <p:sp>
          <p:nvSpPr>
            <p:cNvPr id="5128" name="椭圆 6"/>
            <p:cNvSpPr>
              <a:spLocks noChangeArrowheads="1"/>
            </p:cNvSpPr>
            <p:nvPr/>
          </p:nvSpPr>
          <p:spPr bwMode="auto">
            <a:xfrm>
              <a:off x="0" y="143494"/>
              <a:ext cx="174171" cy="17417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5129" name="文本框 17"/>
            <p:cNvSpPr txBox="1">
              <a:spLocks noChangeArrowheads="1"/>
            </p:cNvSpPr>
            <p:nvPr/>
          </p:nvSpPr>
          <p:spPr bwMode="auto">
            <a:xfrm>
              <a:off x="174171" y="0"/>
              <a:ext cx="2460265" cy="46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accent2"/>
                  </a:solidFill>
                  <a:latin typeface="Agency FB" panose="020B0503020202020204" pitchFamily="34" charset="0"/>
                </a:rPr>
                <a:t>  答辩人：姜嘉尧</a:t>
              </a:r>
              <a:endParaRPr lang="zh-CN" altLang="en-US" sz="2400" dirty="0">
                <a:solidFill>
                  <a:schemeClr val="accent2"/>
                </a:solidFill>
                <a:latin typeface="Agency FB" panose="020B0503020202020204" pitchFamily="34" charset="0"/>
              </a:endParaRPr>
            </a:p>
          </p:txBody>
        </p:sp>
      </p:grpSp>
      <p:grpSp>
        <p:nvGrpSpPr>
          <p:cNvPr id="19" name="组合 44"/>
          <p:cNvGrpSpPr>
            <a:grpSpLocks/>
          </p:cNvGrpSpPr>
          <p:nvPr/>
        </p:nvGrpSpPr>
        <p:grpSpPr bwMode="auto">
          <a:xfrm>
            <a:off x="2647950" y="5347955"/>
            <a:ext cx="3081261" cy="461665"/>
            <a:chOff x="0" y="0"/>
            <a:chExt cx="3081864" cy="461367"/>
          </a:xfrm>
        </p:grpSpPr>
        <p:sp>
          <p:nvSpPr>
            <p:cNvPr id="20" name="椭圆 15"/>
            <p:cNvSpPr>
              <a:spLocks noChangeArrowheads="1"/>
            </p:cNvSpPr>
            <p:nvPr/>
          </p:nvSpPr>
          <p:spPr bwMode="auto">
            <a:xfrm>
              <a:off x="0" y="143494"/>
              <a:ext cx="174171" cy="17417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21" name="文本框 11"/>
            <p:cNvSpPr txBox="1">
              <a:spLocks noChangeArrowheads="1"/>
            </p:cNvSpPr>
            <p:nvPr/>
          </p:nvSpPr>
          <p:spPr bwMode="auto">
            <a:xfrm>
              <a:off x="301392" y="0"/>
              <a:ext cx="2780472" cy="46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accent2"/>
                  </a:solidFill>
                  <a:latin typeface="Agency FB" panose="020B0503020202020204" pitchFamily="34" charset="0"/>
                </a:rPr>
                <a:t>日期</a:t>
              </a:r>
              <a:r>
                <a:rPr lang="zh-CN" altLang="en-US" sz="2400" dirty="0" smtClean="0">
                  <a:solidFill>
                    <a:schemeClr val="accent2"/>
                  </a:solidFill>
                  <a:latin typeface="Agency FB" panose="020B0503020202020204" pitchFamily="34" charset="0"/>
                </a:rPr>
                <a:t>：</a:t>
              </a:r>
              <a:r>
                <a:rPr lang="en-US" altLang="zh-CN" sz="2400" dirty="0" smtClean="0">
                  <a:solidFill>
                    <a:schemeClr val="accent2"/>
                  </a:solidFill>
                  <a:latin typeface="Agency FB" panose="020B0503020202020204" pitchFamily="34" charset="0"/>
                </a:rPr>
                <a:t>2016</a:t>
              </a:r>
              <a:r>
                <a:rPr lang="zh-CN" altLang="en-US" sz="2400" dirty="0" smtClean="0">
                  <a:solidFill>
                    <a:schemeClr val="accent2"/>
                  </a:solidFill>
                  <a:latin typeface="Agency FB" panose="020B0503020202020204" pitchFamily="34" charset="0"/>
                </a:rPr>
                <a:t>年</a:t>
              </a:r>
              <a:r>
                <a:rPr lang="en-US" altLang="zh-CN" sz="2400" dirty="0" smtClean="0">
                  <a:solidFill>
                    <a:schemeClr val="accent2"/>
                  </a:solidFill>
                  <a:latin typeface="Agency FB" panose="020B0503020202020204" pitchFamily="34" charset="0"/>
                </a:rPr>
                <a:t>12</a:t>
              </a:r>
              <a:r>
                <a:rPr lang="zh-CN" altLang="en-US" sz="2400" dirty="0" smtClean="0">
                  <a:solidFill>
                    <a:schemeClr val="accent2"/>
                  </a:solidFill>
                  <a:latin typeface="Agency FB" panose="020B0503020202020204" pitchFamily="34" charset="0"/>
                </a:rPr>
                <a:t>月</a:t>
              </a:r>
              <a:r>
                <a:rPr lang="en-US" altLang="zh-CN" sz="2400" dirty="0" smtClean="0">
                  <a:solidFill>
                    <a:schemeClr val="accent2"/>
                  </a:solidFill>
                  <a:latin typeface="Agency FB" panose="020B0503020202020204" pitchFamily="34" charset="0"/>
                </a:rPr>
                <a:t>2</a:t>
              </a:r>
              <a:r>
                <a:rPr lang="zh-CN" altLang="en-US" sz="2400" dirty="0" smtClean="0">
                  <a:solidFill>
                    <a:schemeClr val="accent2"/>
                  </a:solidFill>
                  <a:latin typeface="Agency FB" panose="020B0503020202020204" pitchFamily="34" charset="0"/>
                </a:rPr>
                <a:t>日</a:t>
              </a:r>
              <a:endParaRPr lang="zh-CN" altLang="en-US" sz="2400" dirty="0">
                <a:solidFill>
                  <a:schemeClr val="accent2"/>
                </a:solidFill>
                <a:latin typeface="Agency FB" panose="020B0503020202020204"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6" presetClass="entr" presetSubtype="37" fill="hold"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transition="in" filter="barn(outVertical)">
                                      <p:cBhvr>
                                        <p:cTn id="7" dur="1000"/>
                                        <p:tgtEl>
                                          <p:spTgt spid="512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132"/>
                                        </p:tgtEl>
                                        <p:attrNameLst>
                                          <p:attrName>style.visibility</p:attrName>
                                        </p:attrNameLst>
                                      </p:cBhvr>
                                      <p:to>
                                        <p:strVal val="visible"/>
                                      </p:to>
                                    </p:set>
                                    <p:animEffect transition="in" filter="fade">
                                      <p:cBhvr>
                                        <p:cTn id="11" dur="500"/>
                                        <p:tgtEl>
                                          <p:spTgt spid="5132"/>
                                        </p:tgtEl>
                                      </p:cBhvr>
                                    </p:animEffect>
                                  </p:childTnLst>
                                </p:cTn>
                              </p:par>
                              <p:par>
                                <p:cTn id="12" presetID="10" presetClass="entr" presetSubtype="0" fill="hold" nodeType="withEffect">
                                  <p:stCondLst>
                                    <p:cond delay="0"/>
                                  </p:stCondLst>
                                  <p:childTnLst>
                                    <p:set>
                                      <p:cBhvr>
                                        <p:cTn id="13" dur="1" fill="hold">
                                          <p:stCondLst>
                                            <p:cond delay="0"/>
                                          </p:stCondLst>
                                        </p:cTn>
                                        <p:tgtEl>
                                          <p:spTgt spid="5135"/>
                                        </p:tgtEl>
                                        <p:attrNameLst>
                                          <p:attrName>style.visibility</p:attrName>
                                        </p:attrNameLst>
                                      </p:cBhvr>
                                      <p:to>
                                        <p:strVal val="visible"/>
                                      </p:to>
                                    </p:set>
                                    <p:animEffect transition="in" filter="fade">
                                      <p:cBhvr>
                                        <p:cTn id="14" dur="500"/>
                                        <p:tgtEl>
                                          <p:spTgt spid="5135"/>
                                        </p:tgtEl>
                                      </p:cBhvr>
                                    </p:animEffect>
                                  </p:childTnLst>
                                </p:cTn>
                              </p:par>
                              <p:par>
                                <p:cTn id="15" presetID="10"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5124"/>
                                        </p:tgtEl>
                                        <p:attrNameLst>
                                          <p:attrName>style.visibility</p:attrName>
                                        </p:attrNameLst>
                                      </p:cBhvr>
                                      <p:to>
                                        <p:strVal val="visible"/>
                                      </p:to>
                                    </p:set>
                                    <p:animEffect transition="in" filter="fade">
                                      <p:cBhvr>
                                        <p:cTn id="21" dur="500"/>
                                        <p:tgtEl>
                                          <p:spTgt spid="5124"/>
                                        </p:tgtEl>
                                      </p:cBhvr>
                                    </p:animEffect>
                                  </p:childTnLst>
                                </p:cTn>
                              </p:par>
                              <p:par>
                                <p:cTn id="22" presetID="10" presetClass="entr" presetSubtype="0" fill="hold" nodeType="withEffect">
                                  <p:stCondLst>
                                    <p:cond delay="0"/>
                                  </p:stCondLst>
                                  <p:childTnLst>
                                    <p:set>
                                      <p:cBhvr>
                                        <p:cTn id="23" dur="1" fill="hold">
                                          <p:stCondLst>
                                            <p:cond delay="0"/>
                                          </p:stCondLst>
                                        </p:cTn>
                                        <p:tgtEl>
                                          <p:spTgt spid="5123"/>
                                        </p:tgtEl>
                                        <p:attrNameLst>
                                          <p:attrName>style.visibility</p:attrName>
                                        </p:attrNameLst>
                                      </p:cBhvr>
                                      <p:to>
                                        <p:strVal val="visible"/>
                                      </p:to>
                                    </p:set>
                                    <p:animEffect transition="in" filter="fade">
                                      <p:cBhvr>
                                        <p:cTn id="24"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94" name="组合 23"/>
          <p:cNvGrpSpPr>
            <a:grpSpLocks/>
          </p:cNvGrpSpPr>
          <p:nvPr/>
        </p:nvGrpSpPr>
        <p:grpSpPr bwMode="auto">
          <a:xfrm>
            <a:off x="2881313" y="282575"/>
            <a:ext cx="6429375" cy="809625"/>
            <a:chOff x="0" y="0"/>
            <a:chExt cx="6429492" cy="808970"/>
          </a:xfrm>
        </p:grpSpPr>
        <p:sp>
          <p:nvSpPr>
            <p:cNvPr id="17417" name="文本框 24"/>
            <p:cNvSpPr txBox="1">
              <a:spLocks noChangeArrowheads="1"/>
            </p:cNvSpPr>
            <p:nvPr/>
          </p:nvSpPr>
          <p:spPr bwMode="auto">
            <a:xfrm>
              <a:off x="1004005" y="0"/>
              <a:ext cx="4421483" cy="64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r>
                <a:rPr lang="zh-CN" altLang="en-US" sz="3600" b="1" dirty="0" smtClean="0">
                  <a:solidFill>
                    <a:schemeClr val="accent1"/>
                  </a:solidFill>
                  <a:latin typeface="微软雅黑" panose="020B0503020204020204" pitchFamily="34" charset="-122"/>
                  <a:ea typeface="微软雅黑" panose="020B0503020204020204" pitchFamily="34" charset="-122"/>
                </a:rPr>
                <a:t>最大化</a:t>
              </a:r>
              <a:r>
                <a:rPr lang="en-US" altLang="zh-CN" sz="3600" b="1" dirty="0" smtClean="0">
                  <a:solidFill>
                    <a:schemeClr val="accent1"/>
                  </a:solidFill>
                  <a:latin typeface="微软雅黑" panose="020B0503020204020204" pitchFamily="34" charset="-122"/>
                  <a:ea typeface="微软雅黑" panose="020B0503020204020204" pitchFamily="34" charset="-122"/>
                </a:rPr>
                <a:t>F1</a:t>
              </a:r>
              <a:r>
                <a:rPr lang="zh-CN" altLang="en-US" sz="3600" b="1" dirty="0" smtClean="0">
                  <a:solidFill>
                    <a:schemeClr val="accent1"/>
                  </a:solidFill>
                  <a:latin typeface="微软雅黑" panose="020B0503020204020204" pitchFamily="34" charset="-122"/>
                  <a:ea typeface="微软雅黑" panose="020B0503020204020204" pitchFamily="34" charset="-122"/>
                </a:rPr>
                <a:t>值分类过程</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17418" name="直接连接符 25"/>
            <p:cNvCxnSpPr>
              <a:cxnSpLocks noChangeShapeType="1"/>
            </p:cNvCxnSpPr>
            <p:nvPr/>
          </p:nvCxnSpPr>
          <p:spPr bwMode="auto">
            <a:xfrm>
              <a:off x="0" y="808970"/>
              <a:ext cx="6429492" cy="0"/>
            </a:xfrm>
            <a:prstGeom prst="line">
              <a:avLst/>
            </a:prstGeom>
            <a:noFill/>
            <a:ln w="6350">
              <a:solidFill>
                <a:srgbClr val="BFBFBF"/>
              </a:solidFill>
              <a:prstDash val="dash"/>
              <a:round/>
              <a:headEnd type="oval" w="med" len="med"/>
              <a:tailEnd type="oval" w="med" len="med"/>
            </a:ln>
            <a:extLst>
              <a:ext uri="{909E8E84-426E-40DD-AFC4-6F175D3DCCD1}">
                <a14:hiddenFill xmlns:a14="http://schemas.microsoft.com/office/drawing/2010/main">
                  <a:noFill/>
                </a14:hiddenFill>
              </a:ext>
            </a:extLst>
          </p:spPr>
        </p:cxnSp>
      </p:grpSp>
      <p:sp>
        <p:nvSpPr>
          <p:cNvPr id="3" name="Rectangle 2"/>
          <p:cNvSpPr>
            <a:spLocks noChangeArrowheads="1"/>
          </p:cNvSpPr>
          <p:nvPr/>
        </p:nvSpPr>
        <p:spPr bwMode="auto">
          <a:xfrm>
            <a:off x="6451600" y="18173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6451600" y="38938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800" b="0" i="0" u="none" strike="noStrike" cap="none" normalizeH="0" baseline="0" smtClean="0">
                <a:ln>
                  <a:noFill/>
                </a:ln>
                <a:solidFill>
                  <a:schemeClr val="tx1"/>
                </a:solidFill>
                <a:effectLst/>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 name="Rectangle 2"/>
          <p:cNvSpPr>
            <a:spLocks noChangeArrowheads="1"/>
          </p:cNvSpPr>
          <p:nvPr/>
        </p:nvSpPr>
        <p:spPr bwMode="auto">
          <a:xfrm>
            <a:off x="794385" y="1920130"/>
            <a:ext cx="1293441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554839" y="1448021"/>
            <a:ext cx="7079928" cy="1408839"/>
            <a:chOff x="554839" y="1448021"/>
            <a:chExt cx="7079928" cy="1408839"/>
          </a:xfrm>
        </p:grpSpPr>
        <p:graphicFrame>
          <p:nvGraphicFramePr>
            <p:cNvPr id="7" name="对象 6"/>
            <p:cNvGraphicFramePr>
              <a:graphicFrameLocks noChangeAspect="1"/>
            </p:cNvGraphicFramePr>
            <p:nvPr>
              <p:extLst>
                <p:ext uri="{D42A27DB-BD31-4B8C-83A1-F6EECF244321}">
                  <p14:modId xmlns:p14="http://schemas.microsoft.com/office/powerpoint/2010/main" val="3442618762"/>
                </p:ext>
              </p:extLst>
            </p:nvPr>
          </p:nvGraphicFramePr>
          <p:xfrm>
            <a:off x="554839" y="1920131"/>
            <a:ext cx="7079928" cy="936729"/>
          </p:xfrm>
          <a:graphic>
            <a:graphicData uri="http://schemas.openxmlformats.org/presentationml/2006/ole">
              <mc:AlternateContent xmlns:mc="http://schemas.openxmlformats.org/markup-compatibility/2006">
                <mc:Choice xmlns:v="urn:schemas-microsoft-com:vml" Requires="v">
                  <p:oleObj spid="_x0000_s3595" name="Equation" r:id="rId3" imgW="3098520" imgH="406080" progId="Equation.DSMT4">
                    <p:embed/>
                  </p:oleObj>
                </mc:Choice>
                <mc:Fallback>
                  <p:oleObj name="Equation" r:id="rId3" imgW="3098520" imgH="406080" progId="Equation.DSMT4">
                    <p:embed/>
                    <p:pic>
                      <p:nvPicPr>
                        <p:cNvPr id="0" name="Object 1"/>
                        <p:cNvPicPr>
                          <a:picLocks noChangeAspect="1" noChangeArrowheads="1"/>
                        </p:cNvPicPr>
                        <p:nvPr/>
                      </p:nvPicPr>
                      <p:blipFill>
                        <a:blip r:embed="rId4"/>
                        <a:srcRect/>
                        <a:stretch>
                          <a:fillRect/>
                        </a:stretch>
                      </p:blipFill>
                      <p:spPr bwMode="auto">
                        <a:xfrm>
                          <a:off x="554839" y="1920131"/>
                          <a:ext cx="7079928" cy="936729"/>
                        </a:xfrm>
                        <a:prstGeom prst="rect">
                          <a:avLst/>
                        </a:prstGeom>
                        <a:noFill/>
                      </p:spPr>
                    </p:pic>
                  </p:oleObj>
                </mc:Fallback>
              </mc:AlternateContent>
            </a:graphicData>
          </a:graphic>
        </p:graphicFrame>
        <p:sp>
          <p:nvSpPr>
            <p:cNvPr id="8" name="文本框 7"/>
            <p:cNvSpPr txBox="1"/>
            <p:nvPr/>
          </p:nvSpPr>
          <p:spPr>
            <a:xfrm>
              <a:off x="554839" y="1448021"/>
              <a:ext cx="3015675" cy="461665"/>
            </a:xfrm>
            <a:prstGeom prst="rect">
              <a:avLst/>
            </a:prstGeom>
            <a:noFill/>
          </p:spPr>
          <p:txBody>
            <a:bodyPr wrap="square" rtlCol="0">
              <a:spAutoFit/>
            </a:bodyPr>
            <a:lstStyle/>
            <a:p>
              <a:r>
                <a:rPr lang="zh-CN" altLang="en-US" sz="2400" dirty="0" smtClean="0">
                  <a:ln w="0"/>
                  <a:solidFill>
                    <a:srgbClr val="34457A"/>
                  </a:solidFill>
                  <a:effectLst>
                    <a:outerShdw blurRad="38100" dist="19050" dir="2700000" algn="tl" rotWithShape="0">
                      <a:schemeClr val="dk1">
                        <a:alpha val="40000"/>
                      </a:schemeClr>
                    </a:outerShdw>
                  </a:effectLst>
                </a:rPr>
                <a:t>求解问题：</a:t>
              </a:r>
              <a:endParaRPr lang="zh-CN" altLang="en-US" sz="2400" dirty="0">
                <a:ln w="0"/>
                <a:solidFill>
                  <a:srgbClr val="34457A"/>
                </a:solidFill>
                <a:effectLst>
                  <a:outerShdw blurRad="38100" dist="19050" dir="2700000" algn="tl" rotWithShape="0">
                    <a:schemeClr val="dk1">
                      <a:alpha val="40000"/>
                    </a:schemeClr>
                  </a:outerShdw>
                </a:effectLst>
              </a:endParaRPr>
            </a:p>
          </p:txBody>
        </p:sp>
      </p:grpSp>
      <p:sp>
        <p:nvSpPr>
          <p:cNvPr id="15"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组合 5"/>
          <p:cNvGrpSpPr/>
          <p:nvPr/>
        </p:nvGrpSpPr>
        <p:grpSpPr>
          <a:xfrm>
            <a:off x="369639" y="3173040"/>
            <a:ext cx="6615775" cy="3310310"/>
            <a:chOff x="369639" y="3173040"/>
            <a:chExt cx="6615775" cy="3310310"/>
          </a:xfrm>
        </p:grpSpPr>
        <p:grpSp>
          <p:nvGrpSpPr>
            <p:cNvPr id="30" name="组合 29"/>
            <p:cNvGrpSpPr/>
            <p:nvPr/>
          </p:nvGrpSpPr>
          <p:grpSpPr>
            <a:xfrm>
              <a:off x="369639" y="3799231"/>
              <a:ext cx="6615775" cy="728619"/>
              <a:chOff x="1081163" y="3360171"/>
              <a:chExt cx="6615775" cy="728619"/>
            </a:xfrm>
          </p:grpSpPr>
          <p:graphicFrame>
            <p:nvGraphicFramePr>
              <p:cNvPr id="10" name="对象 9"/>
              <p:cNvGraphicFramePr>
                <a:graphicFrameLocks noChangeAspect="1"/>
              </p:cNvGraphicFramePr>
              <p:nvPr>
                <p:extLst>
                  <p:ext uri="{D42A27DB-BD31-4B8C-83A1-F6EECF244321}">
                    <p14:modId xmlns:p14="http://schemas.microsoft.com/office/powerpoint/2010/main" val="3245793"/>
                  </p:ext>
                </p:extLst>
              </p:nvPr>
            </p:nvGraphicFramePr>
            <p:xfrm>
              <a:off x="1081163" y="3360171"/>
              <a:ext cx="3015675" cy="728619"/>
            </p:xfrm>
            <a:graphic>
              <a:graphicData uri="http://schemas.openxmlformats.org/presentationml/2006/ole">
                <mc:AlternateContent xmlns:mc="http://schemas.openxmlformats.org/markup-compatibility/2006">
                  <mc:Choice xmlns:v="urn:schemas-microsoft-com:vml" Requires="v">
                    <p:oleObj spid="_x0000_s3596" name="Equation" r:id="rId5" imgW="1422360" imgH="342720" progId="Equation.DSMT4">
                      <p:embed/>
                    </p:oleObj>
                  </mc:Choice>
                  <mc:Fallback>
                    <p:oleObj name="Equation" r:id="rId5" imgW="1422360" imgH="342720" progId="Equation.DSMT4">
                      <p:embed/>
                      <p:pic>
                        <p:nvPicPr>
                          <p:cNvPr id="0" name="Object 6"/>
                          <p:cNvPicPr>
                            <a:picLocks noChangeAspect="1" noChangeArrowheads="1"/>
                          </p:cNvPicPr>
                          <p:nvPr/>
                        </p:nvPicPr>
                        <p:blipFill>
                          <a:blip r:embed="rId6"/>
                          <a:srcRect/>
                          <a:stretch>
                            <a:fillRect/>
                          </a:stretch>
                        </p:blipFill>
                        <p:spPr bwMode="auto">
                          <a:xfrm>
                            <a:off x="1081163" y="3360171"/>
                            <a:ext cx="3015675" cy="728619"/>
                          </a:xfrm>
                          <a:prstGeom prst="rect">
                            <a:avLst/>
                          </a:prstGeom>
                          <a:noFill/>
                        </p:spPr>
                      </p:pic>
                    </p:oleObj>
                  </mc:Fallback>
                </mc:AlternateContent>
              </a:graphicData>
            </a:graphic>
          </p:graphicFrame>
          <p:sp>
            <p:nvSpPr>
              <p:cNvPr id="11" name="文本框 10"/>
              <p:cNvSpPr txBox="1"/>
              <p:nvPr/>
            </p:nvSpPr>
            <p:spPr>
              <a:xfrm>
                <a:off x="4412729" y="3451278"/>
                <a:ext cx="438203" cy="369332"/>
              </a:xfrm>
              <a:prstGeom prst="rect">
                <a:avLst/>
              </a:prstGeom>
              <a:noFill/>
            </p:spPr>
            <p:txBody>
              <a:bodyPr wrap="square" rtlCol="0">
                <a:spAutoFit/>
              </a:bodyPr>
              <a:lstStyle/>
              <a:p>
                <a:r>
                  <a:rPr lang="zh-CN" altLang="en-US" dirty="0" smtClean="0"/>
                  <a:t>和</a:t>
                </a:r>
                <a:endParaRPr lang="zh-CN" altLang="en-US" dirty="0"/>
              </a:p>
            </p:txBody>
          </p:sp>
          <p:graphicFrame>
            <p:nvGraphicFramePr>
              <p:cNvPr id="13" name="对象 12"/>
              <p:cNvGraphicFramePr>
                <a:graphicFrameLocks noChangeAspect="1"/>
              </p:cNvGraphicFramePr>
              <p:nvPr>
                <p:extLst>
                  <p:ext uri="{D42A27DB-BD31-4B8C-83A1-F6EECF244321}">
                    <p14:modId xmlns:p14="http://schemas.microsoft.com/office/powerpoint/2010/main" val="3392756408"/>
                  </p:ext>
                </p:extLst>
              </p:nvPr>
            </p:nvGraphicFramePr>
            <p:xfrm>
              <a:off x="5141605" y="3381827"/>
              <a:ext cx="2555333" cy="672456"/>
            </p:xfrm>
            <a:graphic>
              <a:graphicData uri="http://schemas.openxmlformats.org/presentationml/2006/ole">
                <mc:AlternateContent xmlns:mc="http://schemas.openxmlformats.org/markup-compatibility/2006">
                  <mc:Choice xmlns:v="urn:schemas-microsoft-com:vml" Requires="v">
                    <p:oleObj spid="_x0000_s3597" name="Equation" r:id="rId7" imgW="1269720" imgH="330120" progId="Equation.DSMT4">
                      <p:embed/>
                    </p:oleObj>
                  </mc:Choice>
                  <mc:Fallback>
                    <p:oleObj name="Equation" r:id="rId7" imgW="1269720" imgH="330120" progId="Equation.DSMT4">
                      <p:embed/>
                      <p:pic>
                        <p:nvPicPr>
                          <p:cNvPr id="0" name="Object 8"/>
                          <p:cNvPicPr>
                            <a:picLocks noChangeAspect="1" noChangeArrowheads="1"/>
                          </p:cNvPicPr>
                          <p:nvPr/>
                        </p:nvPicPr>
                        <p:blipFill>
                          <a:blip r:embed="rId8"/>
                          <a:srcRect/>
                          <a:stretch>
                            <a:fillRect/>
                          </a:stretch>
                        </p:blipFill>
                        <p:spPr bwMode="auto">
                          <a:xfrm>
                            <a:off x="5141605" y="3381827"/>
                            <a:ext cx="2555333" cy="672456"/>
                          </a:xfrm>
                          <a:prstGeom prst="rect">
                            <a:avLst/>
                          </a:prstGeom>
                          <a:noFill/>
                        </p:spPr>
                      </p:pic>
                    </p:oleObj>
                  </mc:Fallback>
                </mc:AlternateContent>
              </a:graphicData>
            </a:graphic>
          </p:graphicFrame>
        </p:grpSp>
        <p:sp>
          <p:nvSpPr>
            <p:cNvPr id="14" name="文本框 13"/>
            <p:cNvSpPr txBox="1"/>
            <p:nvPr/>
          </p:nvSpPr>
          <p:spPr>
            <a:xfrm>
              <a:off x="369639" y="3173040"/>
              <a:ext cx="2111475" cy="369332"/>
            </a:xfrm>
            <a:prstGeom prst="rect">
              <a:avLst/>
            </a:prstGeom>
            <a:noFill/>
          </p:spPr>
          <p:txBody>
            <a:bodyPr wrap="none" rtlCol="0">
              <a:spAutoFit/>
            </a:bodyPr>
            <a:lstStyle/>
            <a:p>
              <a:r>
                <a:rPr lang="en-US" altLang="zh-CN" dirty="0" smtClean="0">
                  <a:ln w="0"/>
                  <a:solidFill>
                    <a:srgbClr val="34457A"/>
                  </a:solidFill>
                  <a:effectLst>
                    <a:outerShdw blurRad="38100" dist="19050" dir="2700000" algn="tl" rotWithShape="0">
                      <a:schemeClr val="dk1">
                        <a:alpha val="40000"/>
                      </a:schemeClr>
                    </a:outerShdw>
                  </a:effectLst>
                </a:rPr>
                <a:t>(1)</a:t>
              </a:r>
              <a:r>
                <a:rPr lang="zh-CN" altLang="en-US" dirty="0" smtClean="0">
                  <a:ln w="0"/>
                  <a:solidFill>
                    <a:srgbClr val="34457A"/>
                  </a:solidFill>
                  <a:effectLst>
                    <a:outerShdw blurRad="38100" dist="19050" dir="2700000" algn="tl" rotWithShape="0">
                      <a:schemeClr val="dk1">
                        <a:alpha val="40000"/>
                      </a:schemeClr>
                    </a:outerShdw>
                  </a:effectLst>
                </a:rPr>
                <a:t>搜索空间分解：</a:t>
              </a:r>
              <a:endParaRPr lang="zh-CN" altLang="en-US" dirty="0">
                <a:ln w="0"/>
                <a:solidFill>
                  <a:srgbClr val="34457A"/>
                </a:solidFill>
                <a:effectLst>
                  <a:outerShdw blurRad="38100" dist="19050" dir="2700000" algn="tl" rotWithShape="0">
                    <a:schemeClr val="dk1">
                      <a:alpha val="40000"/>
                    </a:schemeClr>
                  </a:outerShdw>
                </a:effectLst>
              </a:endParaRPr>
            </a:p>
          </p:txBody>
        </p:sp>
        <p:graphicFrame>
          <p:nvGraphicFramePr>
            <p:cNvPr id="26" name="对象 25"/>
            <p:cNvGraphicFramePr>
              <a:graphicFrameLocks noChangeAspect="1"/>
            </p:cNvGraphicFramePr>
            <p:nvPr>
              <p:extLst>
                <p:ext uri="{D42A27DB-BD31-4B8C-83A1-F6EECF244321}">
                  <p14:modId xmlns:p14="http://schemas.microsoft.com/office/powerpoint/2010/main" val="2784805843"/>
                </p:ext>
              </p:extLst>
            </p:nvPr>
          </p:nvGraphicFramePr>
          <p:xfrm>
            <a:off x="369639" y="4681869"/>
            <a:ext cx="2694583" cy="478643"/>
          </p:xfrm>
          <a:graphic>
            <a:graphicData uri="http://schemas.openxmlformats.org/presentationml/2006/ole">
              <mc:AlternateContent xmlns:mc="http://schemas.openxmlformats.org/markup-compatibility/2006">
                <mc:Choice xmlns:v="urn:schemas-microsoft-com:vml" Requires="v">
                  <p:oleObj spid="_x0000_s3598" name="Equation" r:id="rId9" imgW="1447560" imgH="253800" progId="Equation.DSMT4">
                    <p:embed/>
                  </p:oleObj>
                </mc:Choice>
                <mc:Fallback>
                  <p:oleObj name="Equation" r:id="rId9" imgW="1447560" imgH="253800" progId="Equation.DSMT4">
                    <p:embed/>
                    <p:pic>
                      <p:nvPicPr>
                        <p:cNvPr id="0" name="Object 12"/>
                        <p:cNvPicPr>
                          <a:picLocks noChangeAspect="1" noChangeArrowheads="1"/>
                        </p:cNvPicPr>
                        <p:nvPr/>
                      </p:nvPicPr>
                      <p:blipFill>
                        <a:blip r:embed="rId10"/>
                        <a:srcRect/>
                        <a:stretch>
                          <a:fillRect/>
                        </a:stretch>
                      </p:blipFill>
                      <p:spPr bwMode="auto">
                        <a:xfrm>
                          <a:off x="369639" y="4681869"/>
                          <a:ext cx="2694583" cy="478643"/>
                        </a:xfrm>
                        <a:prstGeom prst="rect">
                          <a:avLst/>
                        </a:prstGeom>
                        <a:noFill/>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956421207"/>
                </p:ext>
              </p:extLst>
            </p:nvPr>
          </p:nvGraphicFramePr>
          <p:xfrm>
            <a:off x="369639" y="5329840"/>
            <a:ext cx="3877417" cy="492058"/>
          </p:xfrm>
          <a:graphic>
            <a:graphicData uri="http://schemas.openxmlformats.org/presentationml/2006/ole">
              <mc:AlternateContent xmlns:mc="http://schemas.openxmlformats.org/markup-compatibility/2006">
                <mc:Choice xmlns:v="urn:schemas-microsoft-com:vml" Requires="v">
                  <p:oleObj spid="_x0000_s3599" name="Equation" r:id="rId11" imgW="1879560" imgH="241200" progId="Equation.DSMT4">
                    <p:embed/>
                  </p:oleObj>
                </mc:Choice>
                <mc:Fallback>
                  <p:oleObj name="Equation" r:id="rId11" imgW="1879560" imgH="241200" progId="Equation.DSMT4">
                    <p:embed/>
                    <p:pic>
                      <p:nvPicPr>
                        <p:cNvPr id="0" name="Object 14"/>
                        <p:cNvPicPr>
                          <a:picLocks noChangeAspect="1" noChangeArrowheads="1"/>
                        </p:cNvPicPr>
                        <p:nvPr/>
                      </p:nvPicPr>
                      <p:blipFill>
                        <a:blip r:embed="rId12"/>
                        <a:srcRect/>
                        <a:stretch>
                          <a:fillRect/>
                        </a:stretch>
                      </p:blipFill>
                      <p:spPr bwMode="auto">
                        <a:xfrm>
                          <a:off x="369639" y="5329840"/>
                          <a:ext cx="3877417" cy="492058"/>
                        </a:xfrm>
                        <a:prstGeom prst="rect">
                          <a:avLst/>
                        </a:prstGeom>
                        <a:noFill/>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2582073913"/>
                </p:ext>
              </p:extLst>
            </p:nvPr>
          </p:nvGraphicFramePr>
          <p:xfrm>
            <a:off x="369639" y="5991225"/>
            <a:ext cx="4784725" cy="492125"/>
          </p:xfrm>
          <a:graphic>
            <a:graphicData uri="http://schemas.openxmlformats.org/presentationml/2006/ole">
              <mc:AlternateContent xmlns:mc="http://schemas.openxmlformats.org/markup-compatibility/2006">
                <mc:Choice xmlns:v="urn:schemas-microsoft-com:vml" Requires="v">
                  <p:oleObj spid="_x0000_s3600" name="Equation" r:id="rId13" imgW="2311200" imgH="241200" progId="Equation.DSMT4">
                    <p:embed/>
                  </p:oleObj>
                </mc:Choice>
                <mc:Fallback>
                  <p:oleObj name="Equation" r:id="rId13" imgW="2311200" imgH="241200" progId="Equation.DSMT4">
                    <p:embed/>
                    <p:pic>
                      <p:nvPicPr>
                        <p:cNvPr id="0" name="Object 16"/>
                        <p:cNvPicPr>
                          <a:picLocks noChangeAspect="1" noChangeArrowheads="1"/>
                        </p:cNvPicPr>
                        <p:nvPr/>
                      </p:nvPicPr>
                      <p:blipFill>
                        <a:blip r:embed="rId14"/>
                        <a:srcRect/>
                        <a:stretch>
                          <a:fillRect/>
                        </a:stretch>
                      </p:blipFill>
                      <p:spPr bwMode="auto">
                        <a:xfrm>
                          <a:off x="369639" y="5991225"/>
                          <a:ext cx="4784725" cy="492125"/>
                        </a:xfrm>
                        <a:prstGeom prst="rect">
                          <a:avLst/>
                        </a:prstGeom>
                        <a:noFill/>
                      </p:spPr>
                    </p:pic>
                  </p:oleObj>
                </mc:Fallback>
              </mc:AlternateContent>
            </a:graphicData>
          </a:graphic>
        </p:graphicFrame>
      </p:grpSp>
      <p:grpSp>
        <p:nvGrpSpPr>
          <p:cNvPr id="16" name="组合 15"/>
          <p:cNvGrpSpPr/>
          <p:nvPr/>
        </p:nvGrpSpPr>
        <p:grpSpPr>
          <a:xfrm>
            <a:off x="8013403" y="3173040"/>
            <a:ext cx="2811824" cy="3494580"/>
            <a:chOff x="8306703" y="3173040"/>
            <a:chExt cx="2811824" cy="3494580"/>
          </a:xfrm>
        </p:grpSpPr>
        <p:sp>
          <p:nvSpPr>
            <p:cNvPr id="32" name="文本框 31"/>
            <p:cNvSpPr txBox="1"/>
            <p:nvPr/>
          </p:nvSpPr>
          <p:spPr>
            <a:xfrm>
              <a:off x="8306703" y="3173040"/>
              <a:ext cx="2058577" cy="369332"/>
            </a:xfrm>
            <a:prstGeom prst="rect">
              <a:avLst/>
            </a:prstGeom>
            <a:noFill/>
          </p:spPr>
          <p:txBody>
            <a:bodyPr wrap="none" rtlCol="0">
              <a:spAutoFit/>
            </a:bodyPr>
            <a:lstStyle/>
            <a:p>
              <a:r>
                <a:rPr lang="en-US" altLang="zh-CN" dirty="0" smtClean="0">
                  <a:ln w="0"/>
                  <a:solidFill>
                    <a:srgbClr val="34457A"/>
                  </a:solidFill>
                  <a:effectLst>
                    <a:outerShdw blurRad="38100" dist="19050" dir="2700000" algn="tl" rotWithShape="0">
                      <a:schemeClr val="dk1">
                        <a:alpha val="40000"/>
                      </a:schemeClr>
                    </a:outerShdw>
                  </a:effectLst>
                </a:rPr>
                <a:t>(2)</a:t>
              </a:r>
              <a:r>
                <a:rPr lang="zh-CN" altLang="en-US" dirty="0" smtClean="0">
                  <a:ln w="0"/>
                  <a:solidFill>
                    <a:srgbClr val="34457A"/>
                  </a:solidFill>
                  <a:effectLst>
                    <a:outerShdw blurRad="38100" dist="19050" dir="2700000" algn="tl" rotWithShape="0">
                      <a:schemeClr val="dk1">
                        <a:alpha val="40000"/>
                      </a:schemeClr>
                    </a:outerShdw>
                  </a:effectLst>
                </a:rPr>
                <a:t>期望求解自动机</a:t>
              </a:r>
              <a:endParaRPr lang="zh-CN" altLang="en-US" dirty="0"/>
            </a:p>
          </p:txBody>
        </p:sp>
        <p:pic>
          <p:nvPicPr>
            <p:cNvPr id="3090" name="Picture 18" descr="}3E{F3J-59J)I`MY95$J-BX_meitu_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06703" y="3966720"/>
              <a:ext cx="2811824" cy="270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72697925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withEffect">
                                  <p:stCondLst>
                                    <p:cond delay="0"/>
                                  </p:stCondLst>
                                  <p:childTnLst>
                                    <p:set>
                                      <p:cBhvr>
                                        <p:cTn id="6" dur="1" fill="hold">
                                          <p:stCondLst>
                                            <p:cond delay="0"/>
                                          </p:stCondLst>
                                        </p:cTn>
                                        <p:tgtEl>
                                          <p:spTgt spid="16394"/>
                                        </p:tgtEl>
                                        <p:attrNameLst>
                                          <p:attrName>style.visibility</p:attrName>
                                        </p:attrNameLst>
                                      </p:cBhvr>
                                      <p:to>
                                        <p:strVal val="visible"/>
                                      </p:to>
                                    </p:set>
                                    <p:animEffect transition="in" filter="barn(outVertical)">
                                      <p:cBhvr>
                                        <p:cTn id="7" dur="500"/>
                                        <p:tgtEl>
                                          <p:spTgt spid="1639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randombar(horizontal)">
                                      <p:cBhvr>
                                        <p:cTn id="15" dur="500"/>
                                        <p:tgtEl>
                                          <p:spTgt spid="16"/>
                                        </p:tgtEl>
                                      </p:cBhvr>
                                    </p:animEffect>
                                  </p:childTnLst>
                                </p:cTn>
                              </p:par>
                              <p:par>
                                <p:cTn id="16" presetID="14"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94" name="组合 23"/>
          <p:cNvGrpSpPr>
            <a:grpSpLocks/>
          </p:cNvGrpSpPr>
          <p:nvPr/>
        </p:nvGrpSpPr>
        <p:grpSpPr bwMode="auto">
          <a:xfrm>
            <a:off x="2269474" y="282575"/>
            <a:ext cx="7653057" cy="809625"/>
            <a:chOff x="-611850" y="0"/>
            <a:chExt cx="7653196" cy="808970"/>
          </a:xfrm>
        </p:grpSpPr>
        <p:sp>
          <p:nvSpPr>
            <p:cNvPr id="17417" name="文本框 24"/>
            <p:cNvSpPr txBox="1">
              <a:spLocks noChangeArrowheads="1"/>
            </p:cNvSpPr>
            <p:nvPr/>
          </p:nvSpPr>
          <p:spPr bwMode="auto">
            <a:xfrm>
              <a:off x="-611850" y="0"/>
              <a:ext cx="7653196" cy="64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r>
                <a:rPr lang="zh-CN" altLang="en-US" sz="3600" b="1" dirty="0" smtClean="0">
                  <a:solidFill>
                    <a:schemeClr val="accent1"/>
                  </a:solidFill>
                  <a:latin typeface="微软雅黑" panose="020B0503020204020204" pitchFamily="34" charset="-122"/>
                  <a:ea typeface="微软雅黑" panose="020B0503020204020204" pitchFamily="34" charset="-122"/>
                </a:rPr>
                <a:t>基于最大化</a:t>
              </a:r>
              <a:r>
                <a:rPr lang="en-US" altLang="zh-CN" sz="3600" b="1" dirty="0" smtClean="0">
                  <a:solidFill>
                    <a:schemeClr val="accent1"/>
                  </a:solidFill>
                  <a:latin typeface="微软雅黑" panose="020B0503020204020204" pitchFamily="34" charset="-122"/>
                  <a:ea typeface="微软雅黑" panose="020B0503020204020204" pitchFamily="34" charset="-122"/>
                </a:rPr>
                <a:t>F1</a:t>
              </a:r>
              <a:r>
                <a:rPr lang="zh-CN" altLang="en-US" sz="3600" b="1" dirty="0" smtClean="0">
                  <a:solidFill>
                    <a:schemeClr val="accent1"/>
                  </a:solidFill>
                  <a:latin typeface="微软雅黑" panose="020B0503020204020204" pitchFamily="34" charset="-122"/>
                  <a:ea typeface="微软雅黑" panose="020B0503020204020204" pitchFamily="34" charset="-122"/>
                </a:rPr>
                <a:t>值分类过程的神经网络</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17418" name="直接连接符 25"/>
            <p:cNvCxnSpPr>
              <a:cxnSpLocks noChangeShapeType="1"/>
            </p:cNvCxnSpPr>
            <p:nvPr/>
          </p:nvCxnSpPr>
          <p:spPr bwMode="auto">
            <a:xfrm>
              <a:off x="0" y="808970"/>
              <a:ext cx="6429492" cy="0"/>
            </a:xfrm>
            <a:prstGeom prst="line">
              <a:avLst/>
            </a:prstGeom>
            <a:noFill/>
            <a:ln w="6350">
              <a:solidFill>
                <a:srgbClr val="BFBFBF"/>
              </a:solidFill>
              <a:prstDash val="dash"/>
              <a:round/>
              <a:headEnd type="oval" w="med" len="med"/>
              <a:tailEnd type="oval" w="med" len="med"/>
            </a:ln>
            <a:extLst>
              <a:ext uri="{909E8E84-426E-40DD-AFC4-6F175D3DCCD1}">
                <a14:hiddenFill xmlns:a14="http://schemas.microsoft.com/office/drawing/2010/main">
                  <a:noFill/>
                </a14:hiddenFill>
              </a:ext>
            </a:extLst>
          </p:spPr>
        </p:cxnSp>
      </p:grpSp>
      <p:grpSp>
        <p:nvGrpSpPr>
          <p:cNvPr id="3" name="组合 2"/>
          <p:cNvGrpSpPr/>
          <p:nvPr/>
        </p:nvGrpSpPr>
        <p:grpSpPr>
          <a:xfrm>
            <a:off x="1112520" y="1838239"/>
            <a:ext cx="1371600" cy="3937721"/>
            <a:chOff x="1112520" y="1838239"/>
            <a:chExt cx="1371600" cy="3937721"/>
          </a:xfrm>
        </p:grpSpPr>
        <p:sp>
          <p:nvSpPr>
            <p:cNvPr id="25" name="矩形 24"/>
            <p:cNvSpPr/>
            <p:nvPr/>
          </p:nvSpPr>
          <p:spPr bwMode="auto">
            <a:xfrm>
              <a:off x="1253474" y="1838239"/>
              <a:ext cx="1016000" cy="348342"/>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dist"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800" b="1" i="0" u="none" strike="noStrike" cap="none" normalizeH="0" baseline="0" dirty="0" smtClean="0">
                  <a:ln>
                    <a:noFill/>
                  </a:ln>
                  <a:solidFill>
                    <a:srgbClr val="34457A"/>
                  </a:solidFill>
                  <a:effectLst/>
                  <a:latin typeface="Calibri" panose="020F0502020204030204" pitchFamily="34" charset="0"/>
                  <a:ea typeface="微软雅黑 Light" pitchFamily="2" charset="-122"/>
                </a:rPr>
                <a:t>训练集</a:t>
              </a:r>
            </a:p>
          </p:txBody>
        </p:sp>
        <p:sp>
          <p:nvSpPr>
            <p:cNvPr id="38" name="矩形 37"/>
            <p:cNvSpPr/>
            <p:nvPr/>
          </p:nvSpPr>
          <p:spPr bwMode="auto">
            <a:xfrm>
              <a:off x="1252569" y="2788126"/>
              <a:ext cx="1016000" cy="665095"/>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dist"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800" b="1" i="0" u="none" strike="noStrike" cap="none" normalizeH="0" baseline="0" dirty="0" smtClean="0">
                  <a:ln>
                    <a:noFill/>
                  </a:ln>
                  <a:solidFill>
                    <a:srgbClr val="34457A"/>
                  </a:solidFill>
                  <a:effectLst/>
                  <a:latin typeface="Calibri" panose="020F0502020204030204" pitchFamily="34" charset="0"/>
                  <a:ea typeface="微软雅黑 Light" pitchFamily="2" charset="-122"/>
                </a:rPr>
                <a:t>传统神经网络</a:t>
              </a:r>
            </a:p>
          </p:txBody>
        </p:sp>
        <p:sp>
          <p:nvSpPr>
            <p:cNvPr id="39" name="矩形 38"/>
            <p:cNvSpPr/>
            <p:nvPr/>
          </p:nvSpPr>
          <p:spPr bwMode="auto">
            <a:xfrm>
              <a:off x="1253474" y="3834750"/>
              <a:ext cx="1016000" cy="601546"/>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dist"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800" b="1" i="0" u="none" strike="noStrike" cap="none" normalizeH="0" baseline="0" dirty="0" smtClean="0">
                  <a:ln>
                    <a:noFill/>
                  </a:ln>
                  <a:solidFill>
                    <a:srgbClr val="34457A"/>
                  </a:solidFill>
                  <a:effectLst/>
                  <a:latin typeface="Calibri" panose="020F0502020204030204" pitchFamily="34" charset="0"/>
                  <a:ea typeface="微软雅黑 Light" pitchFamily="2" charset="-122"/>
                </a:rPr>
                <a:t>最大化</a:t>
              </a:r>
              <a:r>
                <a:rPr kumimoji="0" lang="en-US" altLang="zh-CN" sz="1800" b="1" i="0" u="none" strike="noStrike" cap="none" normalizeH="0" baseline="0" dirty="0" smtClean="0">
                  <a:ln>
                    <a:noFill/>
                  </a:ln>
                  <a:solidFill>
                    <a:srgbClr val="34457A"/>
                  </a:solidFill>
                  <a:effectLst/>
                  <a:latin typeface="Calibri" panose="020F0502020204030204" pitchFamily="34" charset="0"/>
                  <a:ea typeface="微软雅黑 Light" pitchFamily="2" charset="-122"/>
                </a:rPr>
                <a:t>F1</a:t>
              </a:r>
              <a:r>
                <a:rPr kumimoji="0" lang="zh-CN" altLang="en-US" sz="1800" b="1" i="0" u="none" strike="noStrike" cap="none" normalizeH="0" baseline="0" dirty="0" smtClean="0">
                  <a:ln>
                    <a:noFill/>
                  </a:ln>
                  <a:solidFill>
                    <a:srgbClr val="34457A"/>
                  </a:solidFill>
                  <a:effectLst/>
                  <a:latin typeface="Calibri" panose="020F0502020204030204" pitchFamily="34" charset="0"/>
                  <a:ea typeface="微软雅黑 Light" pitchFamily="2" charset="-122"/>
                </a:rPr>
                <a:t>分类</a:t>
              </a:r>
            </a:p>
          </p:txBody>
        </p:sp>
        <p:sp>
          <p:nvSpPr>
            <p:cNvPr id="40" name="矩形 39"/>
            <p:cNvSpPr/>
            <p:nvPr/>
          </p:nvSpPr>
          <p:spPr bwMode="auto">
            <a:xfrm>
              <a:off x="1112520" y="4912437"/>
              <a:ext cx="1371600" cy="863523"/>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dist" defTabSz="914400" rtl="0" eaLnBrk="0" fontAlgn="base" latinLnBrk="0" hangingPunct="0">
                <a:lnSpc>
                  <a:spcPct val="100000"/>
                </a:lnSpc>
                <a:spcBef>
                  <a:spcPct val="0"/>
                </a:spcBef>
                <a:spcAft>
                  <a:spcPct val="0"/>
                </a:spcAft>
                <a:buClrTx/>
                <a:buSzTx/>
                <a:buFont typeface="Arial" panose="020B0604020202020204" pitchFamily="34" charset="0"/>
                <a:buNone/>
                <a:tabLst/>
              </a:pPr>
              <a:r>
                <a:rPr lang="zh-CN" altLang="en-US" b="1" dirty="0" smtClean="0">
                  <a:solidFill>
                    <a:srgbClr val="34457A"/>
                  </a:solidFill>
                  <a:latin typeface="Calibri" panose="020F0502020204030204" pitchFamily="34" charset="0"/>
                  <a:ea typeface="微软雅黑 Light" pitchFamily="2" charset="-122"/>
                </a:rPr>
                <a:t>对比目标输出，求解权值更新量</a:t>
              </a:r>
              <a:endParaRPr kumimoji="0" lang="zh-CN" altLang="en-US" sz="1800" b="1" i="0" u="none" strike="noStrike" cap="none" normalizeH="0" baseline="0" dirty="0" smtClean="0">
                <a:ln>
                  <a:noFill/>
                </a:ln>
                <a:solidFill>
                  <a:srgbClr val="34457A"/>
                </a:solidFill>
                <a:effectLst/>
                <a:latin typeface="Calibri" panose="020F0502020204030204" pitchFamily="34" charset="0"/>
                <a:ea typeface="微软雅黑 Light" pitchFamily="2" charset="-122"/>
              </a:endParaRPr>
            </a:p>
          </p:txBody>
        </p:sp>
        <p:cxnSp>
          <p:nvCxnSpPr>
            <p:cNvPr id="41" name="直接箭头连接符 40"/>
            <p:cNvCxnSpPr>
              <a:stCxn id="25" idx="2"/>
              <a:endCxn id="38" idx="0"/>
            </p:cNvCxnSpPr>
            <p:nvPr/>
          </p:nvCxnSpPr>
          <p:spPr bwMode="auto">
            <a:xfrm flipH="1">
              <a:off x="1760569" y="2186581"/>
              <a:ext cx="905" cy="60154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1"/>
            <p:cNvCxnSpPr>
              <a:stCxn id="38" idx="2"/>
              <a:endCxn id="39" idx="0"/>
            </p:cNvCxnSpPr>
            <p:nvPr/>
          </p:nvCxnSpPr>
          <p:spPr bwMode="auto">
            <a:xfrm>
              <a:off x="1760569" y="3453221"/>
              <a:ext cx="905" cy="38152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箭头连接符 42"/>
            <p:cNvCxnSpPr/>
            <p:nvPr/>
          </p:nvCxnSpPr>
          <p:spPr bwMode="auto">
            <a:xfrm>
              <a:off x="1760569" y="4436296"/>
              <a:ext cx="0" cy="47171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4" name="肘形连接符 23"/>
          <p:cNvCxnSpPr>
            <a:stCxn id="40" idx="3"/>
          </p:cNvCxnSpPr>
          <p:nvPr/>
        </p:nvCxnSpPr>
        <p:spPr bwMode="auto">
          <a:xfrm flipH="1" flipV="1">
            <a:off x="2281270" y="4132295"/>
            <a:ext cx="202850" cy="1211904"/>
          </a:xfrm>
          <a:prstGeom prst="bentConnector4">
            <a:avLst>
              <a:gd name="adj1" fmla="val -112694"/>
              <a:gd name="adj2" fmla="val 100509"/>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Rectangle 11"/>
          <p:cNvSpPr>
            <a:spLocks noChangeArrowheads="1"/>
          </p:cNvSpPr>
          <p:nvPr/>
        </p:nvSpPr>
        <p:spPr bwMode="auto">
          <a:xfrm>
            <a:off x="4397828" y="37760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5" name="组合 14"/>
          <p:cNvGrpSpPr/>
          <p:nvPr/>
        </p:nvGrpSpPr>
        <p:grpSpPr>
          <a:xfrm>
            <a:off x="4397828" y="1838239"/>
            <a:ext cx="7258642" cy="4259934"/>
            <a:chOff x="4397828" y="1544938"/>
            <a:chExt cx="7258642" cy="4259934"/>
          </a:xfrm>
        </p:grpSpPr>
        <p:graphicFrame>
          <p:nvGraphicFramePr>
            <p:cNvPr id="52" name="对象 51"/>
            <p:cNvGraphicFramePr>
              <a:graphicFrameLocks noChangeAspect="1"/>
            </p:cNvGraphicFramePr>
            <p:nvPr>
              <p:extLst>
                <p:ext uri="{D42A27DB-BD31-4B8C-83A1-F6EECF244321}">
                  <p14:modId xmlns:p14="http://schemas.microsoft.com/office/powerpoint/2010/main" val="1701059300"/>
                </p:ext>
              </p:extLst>
            </p:nvPr>
          </p:nvGraphicFramePr>
          <p:xfrm>
            <a:off x="4397828" y="2006603"/>
            <a:ext cx="5492587" cy="660399"/>
          </p:xfrm>
          <a:graphic>
            <a:graphicData uri="http://schemas.openxmlformats.org/presentationml/2006/ole">
              <mc:AlternateContent xmlns:mc="http://schemas.openxmlformats.org/markup-compatibility/2006">
                <mc:Choice xmlns:v="urn:schemas-microsoft-com:vml" Requires="v">
                  <p:oleObj spid="_x0000_s4276" name="Equation" r:id="rId3" imgW="3251160" imgH="393480" progId="Equation.DSMT4">
                    <p:embed/>
                  </p:oleObj>
                </mc:Choice>
                <mc:Fallback>
                  <p:oleObj name="Equation" r:id="rId3" imgW="3251160" imgH="393480" progId="Equation.DSMT4">
                    <p:embed/>
                    <p:pic>
                      <p:nvPicPr>
                        <p:cNvPr id="0" name="Object 8"/>
                        <p:cNvPicPr>
                          <a:picLocks noChangeAspect="1" noChangeArrowheads="1"/>
                        </p:cNvPicPr>
                        <p:nvPr/>
                      </p:nvPicPr>
                      <p:blipFill>
                        <a:blip r:embed="rId4"/>
                        <a:srcRect/>
                        <a:stretch>
                          <a:fillRect/>
                        </a:stretch>
                      </p:blipFill>
                      <p:spPr bwMode="auto">
                        <a:xfrm>
                          <a:off x="4397828" y="2006603"/>
                          <a:ext cx="5492587" cy="660399"/>
                        </a:xfrm>
                        <a:prstGeom prst="rect">
                          <a:avLst/>
                        </a:prstGeom>
                        <a:noFill/>
                      </p:spPr>
                    </p:pic>
                  </p:oleObj>
                </mc:Fallback>
              </mc:AlternateContent>
            </a:graphicData>
          </a:graphic>
        </p:graphicFrame>
        <p:graphicFrame>
          <p:nvGraphicFramePr>
            <p:cNvPr id="54" name="对象 53"/>
            <p:cNvGraphicFramePr>
              <a:graphicFrameLocks noChangeAspect="1"/>
            </p:cNvGraphicFramePr>
            <p:nvPr>
              <p:extLst>
                <p:ext uri="{D42A27DB-BD31-4B8C-83A1-F6EECF244321}">
                  <p14:modId xmlns:p14="http://schemas.microsoft.com/office/powerpoint/2010/main" val="4193027309"/>
                </p:ext>
              </p:extLst>
            </p:nvPr>
          </p:nvGraphicFramePr>
          <p:xfrm>
            <a:off x="4397828" y="3434395"/>
            <a:ext cx="7258642" cy="433044"/>
          </p:xfrm>
          <a:graphic>
            <a:graphicData uri="http://schemas.openxmlformats.org/presentationml/2006/ole">
              <mc:AlternateContent xmlns:mc="http://schemas.openxmlformats.org/markup-compatibility/2006">
                <mc:Choice xmlns:v="urn:schemas-microsoft-com:vml" Requires="v">
                  <p:oleObj spid="_x0000_s4277" name="Equation" r:id="rId5" imgW="3352680" imgH="203040" progId="Equation.DSMT4">
                    <p:embed/>
                  </p:oleObj>
                </mc:Choice>
                <mc:Fallback>
                  <p:oleObj name="Equation" r:id="rId5" imgW="3352680" imgH="203040" progId="Equation.DSMT4">
                    <p:embed/>
                    <p:pic>
                      <p:nvPicPr>
                        <p:cNvPr id="0" name="Object 10"/>
                        <p:cNvPicPr>
                          <a:picLocks noChangeAspect="1" noChangeArrowheads="1"/>
                        </p:cNvPicPr>
                        <p:nvPr/>
                      </p:nvPicPr>
                      <p:blipFill>
                        <a:blip r:embed="rId6"/>
                        <a:srcRect/>
                        <a:stretch>
                          <a:fillRect/>
                        </a:stretch>
                      </p:blipFill>
                      <p:spPr bwMode="auto">
                        <a:xfrm>
                          <a:off x="4397828" y="3434395"/>
                          <a:ext cx="7258642" cy="433044"/>
                        </a:xfrm>
                        <a:prstGeom prst="rect">
                          <a:avLst/>
                        </a:prstGeom>
                        <a:noFill/>
                      </p:spPr>
                    </p:pic>
                  </p:oleObj>
                </mc:Fallback>
              </mc:AlternateContent>
            </a:graphicData>
          </a:graphic>
        </p:graphicFrame>
        <p:sp>
          <p:nvSpPr>
            <p:cNvPr id="55" name="文本框 54"/>
            <p:cNvSpPr txBox="1"/>
            <p:nvPr/>
          </p:nvSpPr>
          <p:spPr>
            <a:xfrm>
              <a:off x="4413216" y="2757865"/>
              <a:ext cx="1107996" cy="461665"/>
            </a:xfrm>
            <a:prstGeom prst="rect">
              <a:avLst/>
            </a:prstGeom>
            <a:noFill/>
          </p:spPr>
          <p:txBody>
            <a:bodyPr wrap="none" rtlCol="0">
              <a:spAutoFit/>
            </a:bodyPr>
            <a:lstStyle/>
            <a:p>
              <a:r>
                <a:rPr lang="zh-CN" altLang="en-US" sz="2400" b="1" dirty="0" smtClean="0">
                  <a:solidFill>
                    <a:srgbClr val="34457A"/>
                  </a:solidFill>
                </a:rPr>
                <a:t>分析：</a:t>
              </a:r>
              <a:endParaRPr lang="zh-CN" altLang="en-US" sz="2400" b="1" dirty="0">
                <a:solidFill>
                  <a:srgbClr val="34457A"/>
                </a:solidFill>
              </a:endParaRPr>
            </a:p>
          </p:txBody>
        </p:sp>
        <p:sp>
          <p:nvSpPr>
            <p:cNvPr id="56" name="文本框 55"/>
            <p:cNvSpPr txBox="1"/>
            <p:nvPr/>
          </p:nvSpPr>
          <p:spPr>
            <a:xfrm>
              <a:off x="4413216" y="1544938"/>
              <a:ext cx="1723549" cy="461665"/>
            </a:xfrm>
            <a:prstGeom prst="rect">
              <a:avLst/>
            </a:prstGeom>
            <a:noFill/>
          </p:spPr>
          <p:txBody>
            <a:bodyPr wrap="none" rtlCol="0">
              <a:spAutoFit/>
            </a:bodyPr>
            <a:lstStyle/>
            <a:p>
              <a:r>
                <a:rPr lang="zh-CN" altLang="en-US" sz="2400" b="1" dirty="0" smtClean="0">
                  <a:solidFill>
                    <a:srgbClr val="34457A"/>
                  </a:solidFill>
                </a:rPr>
                <a:t>损失策略：</a:t>
              </a:r>
              <a:endParaRPr lang="zh-CN" altLang="en-US" sz="2400" b="1" dirty="0">
                <a:solidFill>
                  <a:srgbClr val="34457A"/>
                </a:solidFill>
              </a:endParaRPr>
            </a:p>
          </p:txBody>
        </p:sp>
        <p:sp>
          <p:nvSpPr>
            <p:cNvPr id="57" name="文本框 56"/>
            <p:cNvSpPr txBox="1"/>
            <p:nvPr/>
          </p:nvSpPr>
          <p:spPr>
            <a:xfrm>
              <a:off x="4413216" y="4173656"/>
              <a:ext cx="7162538" cy="1631216"/>
            </a:xfrm>
            <a:prstGeom prst="rect">
              <a:avLst/>
            </a:prstGeom>
            <a:noFill/>
          </p:spPr>
          <p:txBody>
            <a:bodyPr wrap="none" rtlCol="0">
              <a:spAutoFit/>
            </a:bodyPr>
            <a:lstStyle/>
            <a:p>
              <a:r>
                <a:rPr lang="zh-CN" altLang="en-US" sz="2000" dirty="0" smtClean="0">
                  <a:solidFill>
                    <a:srgbClr val="C00000"/>
                  </a:solidFill>
                </a:rPr>
                <a:t>本质：</a:t>
              </a:r>
              <a:r>
                <a:rPr lang="en-US" altLang="zh-CN" sz="2000" dirty="0" smtClean="0">
                  <a:solidFill>
                    <a:srgbClr val="C00000"/>
                  </a:solidFill>
                </a:rPr>
                <a:t>1</a:t>
              </a:r>
              <a:r>
                <a:rPr lang="zh-CN" altLang="en-US" sz="2000" dirty="0" smtClean="0">
                  <a:solidFill>
                    <a:srgbClr val="C00000"/>
                  </a:solidFill>
                </a:rPr>
                <a:t>、</a:t>
              </a:r>
              <a:r>
                <a:rPr lang="zh-CN" altLang="en-US" sz="2000" dirty="0">
                  <a:solidFill>
                    <a:srgbClr val="C00000"/>
                  </a:solidFill>
                </a:rPr>
                <a:t>每次迭代都优化当前状态下的最优</a:t>
              </a:r>
              <a:r>
                <a:rPr lang="en-US" altLang="zh-CN" sz="2000" dirty="0">
                  <a:solidFill>
                    <a:srgbClr val="C00000"/>
                  </a:solidFill>
                </a:rPr>
                <a:t>F1</a:t>
              </a:r>
              <a:r>
                <a:rPr lang="zh-CN" altLang="en-US" sz="2000" dirty="0">
                  <a:solidFill>
                    <a:srgbClr val="C00000"/>
                  </a:solidFill>
                </a:rPr>
                <a:t>值期望</a:t>
              </a:r>
              <a:endParaRPr lang="en-US" altLang="zh-CN" sz="2000" dirty="0">
                <a:solidFill>
                  <a:srgbClr val="C00000"/>
                </a:solidFill>
              </a:endParaRPr>
            </a:p>
            <a:p>
              <a:r>
                <a:rPr lang="en-US" altLang="zh-CN" sz="2000" dirty="0" smtClean="0">
                  <a:solidFill>
                    <a:srgbClr val="C00000"/>
                  </a:solidFill>
                </a:rPr>
                <a:t>             2</a:t>
              </a:r>
              <a:r>
                <a:rPr lang="zh-CN" altLang="en-US" sz="2000" dirty="0" smtClean="0">
                  <a:solidFill>
                    <a:srgbClr val="C00000"/>
                  </a:solidFill>
                </a:rPr>
                <a:t>、降低了高置信率样本的误差影响度，提高边界样本的</a:t>
              </a:r>
              <a:endParaRPr lang="en-US" altLang="zh-CN" sz="2000" dirty="0" smtClean="0">
                <a:solidFill>
                  <a:srgbClr val="C00000"/>
                </a:solidFill>
              </a:endParaRPr>
            </a:p>
            <a:p>
              <a:r>
                <a:rPr lang="en-US" altLang="zh-CN" sz="2000" dirty="0" smtClean="0">
                  <a:solidFill>
                    <a:srgbClr val="C00000"/>
                  </a:solidFill>
                </a:rPr>
                <a:t>	    </a:t>
              </a:r>
              <a:r>
                <a:rPr lang="zh-CN" altLang="en-US" sz="2000" dirty="0" smtClean="0">
                  <a:solidFill>
                    <a:srgbClr val="C00000"/>
                  </a:solidFill>
                </a:rPr>
                <a:t>重要程度</a:t>
              </a:r>
              <a:endParaRPr lang="en-US" altLang="zh-CN" sz="2000" dirty="0" smtClean="0">
                <a:solidFill>
                  <a:srgbClr val="C00000"/>
                </a:solidFill>
              </a:endParaRPr>
            </a:p>
            <a:p>
              <a:r>
                <a:rPr lang="zh-CN" altLang="en-US" sz="2000" dirty="0" smtClean="0">
                  <a:solidFill>
                    <a:srgbClr val="C00000"/>
                  </a:solidFill>
                </a:rPr>
                <a:t>问题：</a:t>
              </a:r>
              <a:r>
                <a:rPr lang="en-US" altLang="zh-CN" sz="2000" dirty="0" smtClean="0">
                  <a:solidFill>
                    <a:srgbClr val="C00000"/>
                  </a:solidFill>
                </a:rPr>
                <a:t>1</a:t>
              </a:r>
              <a:r>
                <a:rPr lang="zh-CN" altLang="en-US" sz="2000" dirty="0" smtClean="0">
                  <a:solidFill>
                    <a:srgbClr val="C00000"/>
                  </a:solidFill>
                </a:rPr>
                <a:t>、时间复杂度高</a:t>
              </a:r>
              <a:endParaRPr lang="en-US" altLang="zh-CN" sz="2000" dirty="0" smtClean="0">
                <a:solidFill>
                  <a:srgbClr val="C00000"/>
                </a:solidFill>
              </a:endParaRPr>
            </a:p>
            <a:p>
              <a:r>
                <a:rPr lang="en-US" altLang="zh-CN" sz="2000" dirty="0">
                  <a:solidFill>
                    <a:srgbClr val="C00000"/>
                  </a:solidFill>
                </a:rPr>
                <a:t> </a:t>
              </a:r>
              <a:r>
                <a:rPr lang="en-US" altLang="zh-CN" sz="2000" dirty="0" smtClean="0">
                  <a:solidFill>
                    <a:srgbClr val="C00000"/>
                  </a:solidFill>
                </a:rPr>
                <a:t>            2</a:t>
              </a:r>
              <a:r>
                <a:rPr lang="zh-CN" altLang="en-US" sz="2000" dirty="0" smtClean="0">
                  <a:solidFill>
                    <a:srgbClr val="C00000"/>
                  </a:solidFill>
                </a:rPr>
                <a:t>、存在样本误差损失</a:t>
              </a:r>
              <a:endParaRPr lang="zh-CN" altLang="en-US" sz="2000" dirty="0">
                <a:solidFill>
                  <a:srgbClr val="C00000"/>
                </a:solidFill>
              </a:endParaRPr>
            </a:p>
          </p:txBody>
        </p:sp>
      </p:grpSp>
    </p:spTree>
    <p:extLst>
      <p:ext uri="{BB962C8B-B14F-4D97-AF65-F5344CB8AC3E}">
        <p14:creationId xmlns:p14="http://schemas.microsoft.com/office/powerpoint/2010/main" val="194808721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withEffect">
                                  <p:stCondLst>
                                    <p:cond delay="0"/>
                                  </p:stCondLst>
                                  <p:childTnLst>
                                    <p:set>
                                      <p:cBhvr>
                                        <p:cTn id="6" dur="1" fill="hold">
                                          <p:stCondLst>
                                            <p:cond delay="0"/>
                                          </p:stCondLst>
                                        </p:cTn>
                                        <p:tgtEl>
                                          <p:spTgt spid="16394"/>
                                        </p:tgtEl>
                                        <p:attrNameLst>
                                          <p:attrName>style.visibility</p:attrName>
                                        </p:attrNameLst>
                                      </p:cBhvr>
                                      <p:to>
                                        <p:strVal val="visible"/>
                                      </p:to>
                                    </p:set>
                                    <p:animEffect transition="in" filter="barn(outVertical)">
                                      <p:cBhvr>
                                        <p:cTn id="7" dur="500"/>
                                        <p:tgtEl>
                                          <p:spTgt spid="1639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94" name="组合 23"/>
          <p:cNvGrpSpPr>
            <a:grpSpLocks/>
          </p:cNvGrpSpPr>
          <p:nvPr/>
        </p:nvGrpSpPr>
        <p:grpSpPr bwMode="auto">
          <a:xfrm>
            <a:off x="2881313" y="282575"/>
            <a:ext cx="6429375" cy="809625"/>
            <a:chOff x="0" y="0"/>
            <a:chExt cx="6429492" cy="808970"/>
          </a:xfrm>
        </p:grpSpPr>
        <p:sp>
          <p:nvSpPr>
            <p:cNvPr id="17417" name="文本框 24"/>
            <p:cNvSpPr txBox="1">
              <a:spLocks noChangeArrowheads="1"/>
            </p:cNvSpPr>
            <p:nvPr/>
          </p:nvSpPr>
          <p:spPr bwMode="auto">
            <a:xfrm>
              <a:off x="1506559" y="0"/>
              <a:ext cx="3416382" cy="64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None/>
              </a:pPr>
              <a:r>
                <a:rPr lang="zh-CN" altLang="en-US" sz="3600" b="1" dirty="0">
                  <a:solidFill>
                    <a:schemeClr val="accent1"/>
                  </a:solidFill>
                  <a:latin typeface="微软雅黑" panose="020B0503020204020204" pitchFamily="34" charset="-122"/>
                  <a:ea typeface="微软雅黑" panose="020B0503020204020204" pitchFamily="34" charset="-122"/>
                </a:rPr>
                <a:t>损失最小化学习</a:t>
              </a:r>
            </a:p>
          </p:txBody>
        </p:sp>
        <p:cxnSp>
          <p:nvCxnSpPr>
            <p:cNvPr id="17418" name="直接连接符 25"/>
            <p:cNvCxnSpPr>
              <a:cxnSpLocks noChangeShapeType="1"/>
            </p:cNvCxnSpPr>
            <p:nvPr/>
          </p:nvCxnSpPr>
          <p:spPr bwMode="auto">
            <a:xfrm>
              <a:off x="0" y="808970"/>
              <a:ext cx="6429492" cy="0"/>
            </a:xfrm>
            <a:prstGeom prst="line">
              <a:avLst/>
            </a:prstGeom>
            <a:noFill/>
            <a:ln w="6350">
              <a:solidFill>
                <a:srgbClr val="BFBFBF"/>
              </a:solidFill>
              <a:prstDash val="dash"/>
              <a:round/>
              <a:headEnd type="oval" w="med" len="med"/>
              <a:tailEnd type="oval" w="med" len="med"/>
            </a:ln>
            <a:extLst>
              <a:ext uri="{909E8E84-426E-40DD-AFC4-6F175D3DCCD1}">
                <a14:hiddenFill xmlns:a14="http://schemas.microsoft.com/office/drawing/2010/main">
                  <a:noFill/>
                </a14:hiddenFill>
              </a:ext>
            </a:extLst>
          </p:spPr>
        </p:cxnSp>
      </p:gr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191" y="1782713"/>
            <a:ext cx="4321923" cy="3622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4"/>
          <p:cNvSpPr>
            <a:spLocks noChangeArrowheads="1"/>
          </p:cNvSpPr>
          <p:nvPr/>
        </p:nvSpPr>
        <p:spPr bwMode="auto">
          <a:xfrm>
            <a:off x="812800" y="282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p:cNvSpPr txBox="1"/>
          <p:nvPr/>
        </p:nvSpPr>
        <p:spPr>
          <a:xfrm>
            <a:off x="602192" y="1265494"/>
            <a:ext cx="3416320" cy="523220"/>
          </a:xfrm>
          <a:prstGeom prst="rect">
            <a:avLst/>
          </a:prstGeom>
          <a:noFill/>
        </p:spPr>
        <p:txBody>
          <a:bodyPr wrap="none" rtlCol="0">
            <a:spAutoFit/>
          </a:bodyPr>
          <a:lstStyle/>
          <a:p>
            <a:r>
              <a:rPr lang="zh-CN" altLang="en-US" sz="2800" b="1" dirty="0">
                <a:solidFill>
                  <a:srgbClr val="34457A"/>
                </a:solidFill>
              </a:rPr>
              <a:t>传统机器学习方法：</a:t>
            </a:r>
          </a:p>
        </p:txBody>
      </p:sp>
      <p:sp>
        <p:nvSpPr>
          <p:cNvPr id="5"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8" name="组合 27"/>
          <p:cNvGrpSpPr/>
          <p:nvPr/>
        </p:nvGrpSpPr>
        <p:grpSpPr>
          <a:xfrm>
            <a:off x="6096000" y="2145505"/>
            <a:ext cx="5070928" cy="1658441"/>
            <a:chOff x="6185583" y="1315665"/>
            <a:chExt cx="5070928" cy="1658441"/>
          </a:xfrm>
        </p:grpSpPr>
        <p:graphicFrame>
          <p:nvGraphicFramePr>
            <p:cNvPr id="8" name="对象 7"/>
            <p:cNvGraphicFramePr>
              <a:graphicFrameLocks noChangeAspect="1"/>
            </p:cNvGraphicFramePr>
            <p:nvPr>
              <p:extLst>
                <p:ext uri="{D42A27DB-BD31-4B8C-83A1-F6EECF244321}">
                  <p14:modId xmlns:p14="http://schemas.microsoft.com/office/powerpoint/2010/main" val="3416454888"/>
                </p:ext>
              </p:extLst>
            </p:nvPr>
          </p:nvGraphicFramePr>
          <p:xfrm>
            <a:off x="6185583" y="1879601"/>
            <a:ext cx="1446434" cy="384495"/>
          </p:xfrm>
          <a:graphic>
            <a:graphicData uri="http://schemas.openxmlformats.org/presentationml/2006/ole">
              <mc:AlternateContent xmlns:mc="http://schemas.openxmlformats.org/markup-compatibility/2006">
                <mc:Choice xmlns:v="urn:schemas-microsoft-com:vml" Requires="v">
                  <p:oleObj spid="_x0000_s5811" name="Equation" r:id="rId4" imgW="749160" imgH="203040" progId="Equation.DSMT4">
                    <p:embed/>
                  </p:oleObj>
                </mc:Choice>
                <mc:Fallback>
                  <p:oleObj name="Equation" r:id="rId4" imgW="749160" imgH="203040" progId="Equation.DSMT4">
                    <p:embed/>
                    <p:pic>
                      <p:nvPicPr>
                        <p:cNvPr id="0" name="Object 7"/>
                        <p:cNvPicPr>
                          <a:picLocks noChangeAspect="1" noChangeArrowheads="1"/>
                        </p:cNvPicPr>
                        <p:nvPr/>
                      </p:nvPicPr>
                      <p:blipFill>
                        <a:blip r:embed="rId5"/>
                        <a:srcRect/>
                        <a:stretch>
                          <a:fillRect/>
                        </a:stretch>
                      </p:blipFill>
                      <p:spPr bwMode="auto">
                        <a:xfrm>
                          <a:off x="6185583" y="1879601"/>
                          <a:ext cx="1446434" cy="384495"/>
                        </a:xfrm>
                        <a:prstGeom prst="rect">
                          <a:avLst/>
                        </a:prstGeom>
                        <a:noFill/>
                      </p:spPr>
                    </p:pic>
                  </p:oleObj>
                </mc:Fallback>
              </mc:AlternateContent>
            </a:graphicData>
          </a:graphic>
        </p:graphicFrame>
        <p:sp>
          <p:nvSpPr>
            <p:cNvPr id="9" name="右箭头 8"/>
            <p:cNvSpPr/>
            <p:nvPr/>
          </p:nvSpPr>
          <p:spPr bwMode="auto">
            <a:xfrm>
              <a:off x="7970520" y="1896498"/>
              <a:ext cx="1203008" cy="331137"/>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Calibri" panose="020F0502020204030204" pitchFamily="34" charset="0"/>
                <a:ea typeface="微软雅黑 Light" pitchFamily="2" charset="-122"/>
              </a:endParaRPr>
            </a:p>
          </p:txBody>
        </p:sp>
        <p:grpSp>
          <p:nvGrpSpPr>
            <p:cNvPr id="22" name="组合 21"/>
            <p:cNvGrpSpPr/>
            <p:nvPr/>
          </p:nvGrpSpPr>
          <p:grpSpPr>
            <a:xfrm>
              <a:off x="9355149" y="1315665"/>
              <a:ext cx="1901362" cy="1658441"/>
              <a:chOff x="9355149" y="1315665"/>
              <a:chExt cx="1901362" cy="1658441"/>
            </a:xfrm>
          </p:grpSpPr>
          <p:graphicFrame>
            <p:nvGraphicFramePr>
              <p:cNvPr id="11" name="对象 10"/>
              <p:cNvGraphicFramePr>
                <a:graphicFrameLocks noChangeAspect="1"/>
              </p:cNvGraphicFramePr>
              <p:nvPr>
                <p:extLst>
                  <p:ext uri="{D42A27DB-BD31-4B8C-83A1-F6EECF244321}">
                    <p14:modId xmlns:p14="http://schemas.microsoft.com/office/powerpoint/2010/main" val="1037300501"/>
                  </p:ext>
                </p:extLst>
              </p:nvPr>
            </p:nvGraphicFramePr>
            <p:xfrm>
              <a:off x="9355149" y="1315665"/>
              <a:ext cx="1537361" cy="467047"/>
            </p:xfrm>
            <a:graphic>
              <a:graphicData uri="http://schemas.openxmlformats.org/presentationml/2006/ole">
                <mc:AlternateContent xmlns:mc="http://schemas.openxmlformats.org/markup-compatibility/2006">
                  <mc:Choice xmlns:v="urn:schemas-microsoft-com:vml" Requires="v">
                    <p:oleObj spid="_x0000_s5812" name="Equation" r:id="rId6" imgW="749160" imgH="228600" progId="Equation.DSMT4">
                      <p:embed/>
                    </p:oleObj>
                  </mc:Choice>
                  <mc:Fallback>
                    <p:oleObj name="Equation" r:id="rId6" imgW="749160" imgH="228600" progId="Equation.DSMT4">
                      <p:embed/>
                      <p:pic>
                        <p:nvPicPr>
                          <p:cNvPr id="0" name="Object 9"/>
                          <p:cNvPicPr>
                            <a:picLocks noChangeAspect="1" noChangeArrowheads="1"/>
                          </p:cNvPicPr>
                          <p:nvPr/>
                        </p:nvPicPr>
                        <p:blipFill>
                          <a:blip r:embed="rId7"/>
                          <a:srcRect/>
                          <a:stretch>
                            <a:fillRect/>
                          </a:stretch>
                        </p:blipFill>
                        <p:spPr bwMode="auto">
                          <a:xfrm>
                            <a:off x="9355149" y="1315665"/>
                            <a:ext cx="1537361" cy="467047"/>
                          </a:xfrm>
                          <a:prstGeom prst="rect">
                            <a:avLst/>
                          </a:prstGeom>
                          <a:noFill/>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610927279"/>
                  </p:ext>
                </p:extLst>
              </p:nvPr>
            </p:nvGraphicFramePr>
            <p:xfrm>
              <a:off x="9355149" y="1901509"/>
              <a:ext cx="1901362" cy="448636"/>
            </p:xfrm>
            <a:graphic>
              <a:graphicData uri="http://schemas.openxmlformats.org/presentationml/2006/ole">
                <mc:AlternateContent xmlns:mc="http://schemas.openxmlformats.org/markup-compatibility/2006">
                  <mc:Choice xmlns:v="urn:schemas-microsoft-com:vml" Requires="v">
                    <p:oleObj spid="_x0000_s5813" name="Equation" r:id="rId8" imgW="850680" imgH="203040" progId="Equation.DSMT4">
                      <p:embed/>
                    </p:oleObj>
                  </mc:Choice>
                  <mc:Fallback>
                    <p:oleObj name="Equation" r:id="rId8" imgW="850680" imgH="203040" progId="Equation.DSMT4">
                      <p:embed/>
                      <p:pic>
                        <p:nvPicPr>
                          <p:cNvPr id="0" name="Object 17"/>
                          <p:cNvPicPr>
                            <a:picLocks noChangeAspect="1" noChangeArrowheads="1"/>
                          </p:cNvPicPr>
                          <p:nvPr/>
                        </p:nvPicPr>
                        <p:blipFill>
                          <a:blip r:embed="rId9"/>
                          <a:srcRect/>
                          <a:stretch>
                            <a:fillRect/>
                          </a:stretch>
                        </p:blipFill>
                        <p:spPr bwMode="auto">
                          <a:xfrm>
                            <a:off x="9355149" y="1901509"/>
                            <a:ext cx="1901362" cy="448636"/>
                          </a:xfrm>
                          <a:prstGeom prst="rect">
                            <a:avLst/>
                          </a:prstGeom>
                          <a:noFill/>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658910948"/>
                  </p:ext>
                </p:extLst>
              </p:nvPr>
            </p:nvGraphicFramePr>
            <p:xfrm>
              <a:off x="9355149" y="2468943"/>
              <a:ext cx="1410247" cy="505163"/>
            </p:xfrm>
            <a:graphic>
              <a:graphicData uri="http://schemas.openxmlformats.org/presentationml/2006/ole">
                <mc:AlternateContent xmlns:mc="http://schemas.openxmlformats.org/markup-compatibility/2006">
                  <mc:Choice xmlns:v="urn:schemas-microsoft-com:vml" Requires="v">
                    <p:oleObj spid="_x0000_s5814" name="Equation" r:id="rId10" imgW="634680" imgH="228600" progId="Equation.DSMT4">
                      <p:embed/>
                    </p:oleObj>
                  </mc:Choice>
                  <mc:Fallback>
                    <p:oleObj name="Equation" r:id="rId10" imgW="634680" imgH="228600" progId="Equation.DSMT4">
                      <p:embed/>
                      <p:pic>
                        <p:nvPicPr>
                          <p:cNvPr id="0" name="Object 19"/>
                          <p:cNvPicPr>
                            <a:picLocks noChangeAspect="1" noChangeArrowheads="1"/>
                          </p:cNvPicPr>
                          <p:nvPr/>
                        </p:nvPicPr>
                        <p:blipFill>
                          <a:blip r:embed="rId11"/>
                          <a:srcRect/>
                          <a:stretch>
                            <a:fillRect/>
                          </a:stretch>
                        </p:blipFill>
                        <p:spPr bwMode="auto">
                          <a:xfrm>
                            <a:off x="9355149" y="2468943"/>
                            <a:ext cx="1410247" cy="505163"/>
                          </a:xfrm>
                          <a:prstGeom prst="rect">
                            <a:avLst/>
                          </a:prstGeom>
                          <a:noFill/>
                        </p:spPr>
                      </p:pic>
                    </p:oleObj>
                  </mc:Fallback>
                </mc:AlternateContent>
              </a:graphicData>
            </a:graphic>
          </p:graphicFrame>
        </p:grpSp>
      </p:grpSp>
      <p:sp>
        <p:nvSpPr>
          <p:cNvPr id="23" name="文本框 22"/>
          <p:cNvSpPr txBox="1"/>
          <p:nvPr/>
        </p:nvSpPr>
        <p:spPr>
          <a:xfrm>
            <a:off x="6185583" y="4736814"/>
            <a:ext cx="4134465" cy="523220"/>
          </a:xfrm>
          <a:prstGeom prst="rect">
            <a:avLst/>
          </a:prstGeom>
          <a:noFill/>
        </p:spPr>
        <p:txBody>
          <a:bodyPr wrap="none" rtlCol="0">
            <a:spAutoFit/>
          </a:bodyPr>
          <a:lstStyle/>
          <a:p>
            <a:r>
              <a:rPr lang="zh-CN" altLang="en-US" sz="2800" b="1" dirty="0" smtClean="0">
                <a:solidFill>
                  <a:srgbClr val="34457A"/>
                </a:solidFill>
              </a:rPr>
              <a:t>不平衡数据集学习目标：</a:t>
            </a:r>
            <a:endParaRPr lang="zh-CN" altLang="en-US" sz="2800" b="1" dirty="0">
              <a:solidFill>
                <a:srgbClr val="34457A"/>
              </a:solidFill>
            </a:endParaRPr>
          </a:p>
        </p:txBody>
      </p:sp>
      <p:graphicFrame>
        <p:nvGraphicFramePr>
          <p:cNvPr id="27" name="对象 26"/>
          <p:cNvGraphicFramePr>
            <a:graphicFrameLocks noChangeAspect="1"/>
          </p:cNvGraphicFramePr>
          <p:nvPr>
            <p:extLst>
              <p:ext uri="{D42A27DB-BD31-4B8C-83A1-F6EECF244321}">
                <p14:modId xmlns:p14="http://schemas.microsoft.com/office/powerpoint/2010/main" val="1940532396"/>
              </p:ext>
            </p:extLst>
          </p:nvPr>
        </p:nvGraphicFramePr>
        <p:xfrm>
          <a:off x="6185583" y="5565858"/>
          <a:ext cx="4819020" cy="639870"/>
        </p:xfrm>
        <a:graphic>
          <a:graphicData uri="http://schemas.openxmlformats.org/presentationml/2006/ole">
            <mc:AlternateContent xmlns:mc="http://schemas.openxmlformats.org/markup-compatibility/2006">
              <mc:Choice xmlns:v="urn:schemas-microsoft-com:vml" Requires="v">
                <p:oleObj spid="_x0000_s5815" name="Equation" r:id="rId12" imgW="2298700" imgH="304800" progId="Equation.DSMT4">
                  <p:embed/>
                </p:oleObj>
              </mc:Choice>
              <mc:Fallback>
                <p:oleObj name="Equation" r:id="rId12" imgW="2298700" imgH="304800" progId="Equation.DSMT4">
                  <p:embed/>
                  <p:pic>
                    <p:nvPicPr>
                      <p:cNvPr id="0" name="Object 3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85583" y="5565858"/>
                        <a:ext cx="4819020" cy="639870"/>
                      </a:xfrm>
                      <a:prstGeom prst="rect">
                        <a:avLst/>
                      </a:prstGeom>
                      <a:noFill/>
                    </p:spPr>
                  </p:pic>
                </p:oleObj>
              </mc:Fallback>
            </mc:AlternateContent>
          </a:graphicData>
        </a:graphic>
      </p:graphicFrame>
      <p:sp>
        <p:nvSpPr>
          <p:cNvPr id="47" name="文本框 46"/>
          <p:cNvSpPr txBox="1"/>
          <p:nvPr/>
        </p:nvSpPr>
        <p:spPr>
          <a:xfrm>
            <a:off x="6096000" y="1323618"/>
            <a:ext cx="3057247" cy="523220"/>
          </a:xfrm>
          <a:prstGeom prst="rect">
            <a:avLst/>
          </a:prstGeom>
          <a:noFill/>
        </p:spPr>
        <p:txBody>
          <a:bodyPr wrap="none" rtlCol="0">
            <a:spAutoFit/>
          </a:bodyPr>
          <a:lstStyle/>
          <a:p>
            <a:r>
              <a:rPr lang="zh-CN" altLang="en-US" sz="2800" b="1" dirty="0">
                <a:solidFill>
                  <a:srgbClr val="34457A"/>
                </a:solidFill>
              </a:rPr>
              <a:t>整体</a:t>
            </a:r>
            <a:r>
              <a:rPr lang="zh-CN" altLang="en-US" sz="2800" b="1" dirty="0" smtClean="0">
                <a:solidFill>
                  <a:srgbClr val="34457A"/>
                </a:solidFill>
              </a:rPr>
              <a:t>损失最小化：</a:t>
            </a:r>
            <a:endParaRPr lang="zh-CN" altLang="en-US" sz="2800" b="1" dirty="0">
              <a:solidFill>
                <a:srgbClr val="34457A"/>
              </a:solidFill>
            </a:endParaRPr>
          </a:p>
        </p:txBody>
      </p:sp>
      <p:graphicFrame>
        <p:nvGraphicFramePr>
          <p:cNvPr id="49" name="对象 48"/>
          <p:cNvGraphicFramePr>
            <a:graphicFrameLocks noChangeAspect="1"/>
          </p:cNvGraphicFramePr>
          <p:nvPr>
            <p:extLst>
              <p:ext uri="{D42A27DB-BD31-4B8C-83A1-F6EECF244321}">
                <p14:modId xmlns:p14="http://schemas.microsoft.com/office/powerpoint/2010/main" val="572018605"/>
              </p:ext>
            </p:extLst>
          </p:nvPr>
        </p:nvGraphicFramePr>
        <p:xfrm>
          <a:off x="6167946" y="3894615"/>
          <a:ext cx="4360431" cy="518713"/>
        </p:xfrm>
        <a:graphic>
          <a:graphicData uri="http://schemas.openxmlformats.org/presentationml/2006/ole">
            <mc:AlternateContent xmlns:mc="http://schemas.openxmlformats.org/markup-compatibility/2006">
              <mc:Choice xmlns:v="urn:schemas-microsoft-com:vml" Requires="v">
                <p:oleObj spid="_x0000_s5816" name="Equation" r:id="rId14" imgW="2565360" imgH="304560" progId="Equation.DSMT4">
                  <p:embed/>
                </p:oleObj>
              </mc:Choice>
              <mc:Fallback>
                <p:oleObj name="Equation" r:id="rId14" imgW="2565360" imgH="304560" progId="Equation.DSMT4">
                  <p:embed/>
                  <p:pic>
                    <p:nvPicPr>
                      <p:cNvPr id="0" name=""/>
                      <p:cNvPicPr>
                        <a:picLocks noChangeAspect="1" noChangeArrowheads="1"/>
                      </p:cNvPicPr>
                      <p:nvPr/>
                    </p:nvPicPr>
                    <p:blipFill>
                      <a:blip r:embed="rId15"/>
                      <a:srcRect/>
                      <a:stretch>
                        <a:fillRect/>
                      </a:stretch>
                    </p:blipFill>
                    <p:spPr bwMode="auto">
                      <a:xfrm>
                        <a:off x="6167946" y="3894615"/>
                        <a:ext cx="4360431" cy="518713"/>
                      </a:xfrm>
                      <a:prstGeom prst="rect">
                        <a:avLst/>
                      </a:prstGeom>
                      <a:noFill/>
                    </p:spPr>
                  </p:pic>
                </p:oleObj>
              </mc:Fallback>
            </mc:AlternateContent>
          </a:graphicData>
        </a:graphic>
      </p:graphicFrame>
      <p:grpSp>
        <p:nvGrpSpPr>
          <p:cNvPr id="6" name="组合 5"/>
          <p:cNvGrpSpPr/>
          <p:nvPr/>
        </p:nvGrpSpPr>
        <p:grpSpPr>
          <a:xfrm>
            <a:off x="252848" y="5324208"/>
            <a:ext cx="5463965" cy="1516539"/>
            <a:chOff x="149330" y="5341461"/>
            <a:chExt cx="5463965" cy="1516539"/>
          </a:xfrm>
        </p:grpSpPr>
        <p:graphicFrame>
          <p:nvGraphicFramePr>
            <p:cNvPr id="3" name="对象 2"/>
            <p:cNvGraphicFramePr>
              <a:graphicFrameLocks noChangeAspect="1"/>
            </p:cNvGraphicFramePr>
            <p:nvPr>
              <p:extLst>
                <p:ext uri="{D42A27DB-BD31-4B8C-83A1-F6EECF244321}">
                  <p14:modId xmlns:p14="http://schemas.microsoft.com/office/powerpoint/2010/main" val="1513818361"/>
                </p:ext>
              </p:extLst>
            </p:nvPr>
          </p:nvGraphicFramePr>
          <p:xfrm>
            <a:off x="149330" y="5341461"/>
            <a:ext cx="5463965" cy="713351"/>
          </p:xfrm>
          <a:graphic>
            <a:graphicData uri="http://schemas.openxmlformats.org/presentationml/2006/ole">
              <mc:AlternateContent xmlns:mc="http://schemas.openxmlformats.org/markup-compatibility/2006">
                <mc:Choice xmlns:v="urn:schemas-microsoft-com:vml" Requires="v">
                  <p:oleObj spid="_x0000_s5817" name="Equation" r:id="rId16" imgW="3429000" imgH="444240" progId="Equation.DSMT4">
                    <p:embed/>
                  </p:oleObj>
                </mc:Choice>
                <mc:Fallback>
                  <p:oleObj name="Equation" r:id="rId16" imgW="3429000" imgH="444240" progId="Equation.DSMT4">
                    <p:embed/>
                    <p:pic>
                      <p:nvPicPr>
                        <p:cNvPr id="0" name="Object 3"/>
                        <p:cNvPicPr>
                          <a:picLocks noChangeAspect="1" noChangeArrowheads="1"/>
                        </p:cNvPicPr>
                        <p:nvPr/>
                      </p:nvPicPr>
                      <p:blipFill>
                        <a:blip r:embed="rId17"/>
                        <a:srcRect/>
                        <a:stretch>
                          <a:fillRect/>
                        </a:stretch>
                      </p:blipFill>
                      <p:spPr bwMode="auto">
                        <a:xfrm>
                          <a:off x="149330" y="5341461"/>
                          <a:ext cx="5463965" cy="713351"/>
                        </a:xfrm>
                        <a:prstGeom prst="rect">
                          <a:avLst/>
                        </a:prstGeom>
                        <a:noFill/>
                      </p:spPr>
                    </p:pic>
                  </p:oleObj>
                </mc:Fallback>
              </mc:AlternateContent>
            </a:graphicData>
          </a:graphic>
        </p:graphicFrame>
        <p:graphicFrame>
          <p:nvGraphicFramePr>
            <p:cNvPr id="58" name="对象 57"/>
            <p:cNvGraphicFramePr>
              <a:graphicFrameLocks noChangeAspect="1"/>
            </p:cNvGraphicFramePr>
            <p:nvPr>
              <p:extLst>
                <p:ext uri="{D42A27DB-BD31-4B8C-83A1-F6EECF244321}">
                  <p14:modId xmlns:p14="http://schemas.microsoft.com/office/powerpoint/2010/main" val="1482988895"/>
                </p:ext>
              </p:extLst>
            </p:nvPr>
          </p:nvGraphicFramePr>
          <p:xfrm>
            <a:off x="149330" y="6338888"/>
            <a:ext cx="2352675" cy="519112"/>
          </p:xfrm>
          <a:graphic>
            <a:graphicData uri="http://schemas.openxmlformats.org/presentationml/2006/ole">
              <mc:AlternateContent xmlns:mc="http://schemas.openxmlformats.org/markup-compatibility/2006">
                <mc:Choice xmlns:v="urn:schemas-microsoft-com:vml" Requires="v">
                  <p:oleObj spid="_x0000_s5818" name="Equation" r:id="rId18" imgW="1384200" imgH="304560" progId="Equation.DSMT4">
                    <p:embed/>
                  </p:oleObj>
                </mc:Choice>
                <mc:Fallback>
                  <p:oleObj name="Equation" r:id="rId18" imgW="1384200" imgH="304560" progId="Equation.DSMT4">
                    <p:embed/>
                    <p:pic>
                      <p:nvPicPr>
                        <p:cNvPr id="0" name=""/>
                        <p:cNvPicPr>
                          <a:picLocks noChangeAspect="1" noChangeArrowheads="1"/>
                        </p:cNvPicPr>
                        <p:nvPr/>
                      </p:nvPicPr>
                      <p:blipFill>
                        <a:blip r:embed="rId19"/>
                        <a:srcRect/>
                        <a:stretch>
                          <a:fillRect/>
                        </a:stretch>
                      </p:blipFill>
                      <p:spPr bwMode="auto">
                        <a:xfrm>
                          <a:off x="149330" y="6338888"/>
                          <a:ext cx="2352675" cy="519112"/>
                        </a:xfrm>
                        <a:prstGeom prst="rect">
                          <a:avLst/>
                        </a:prstGeom>
                        <a:noFill/>
                      </p:spPr>
                    </p:pic>
                  </p:oleObj>
                </mc:Fallback>
              </mc:AlternateContent>
            </a:graphicData>
          </a:graphic>
        </p:graphicFrame>
      </p:grpSp>
    </p:spTree>
    <p:extLst>
      <p:ext uri="{BB962C8B-B14F-4D97-AF65-F5344CB8AC3E}">
        <p14:creationId xmlns:p14="http://schemas.microsoft.com/office/powerpoint/2010/main" val="388522652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withEffect">
                                  <p:stCondLst>
                                    <p:cond delay="0"/>
                                  </p:stCondLst>
                                  <p:childTnLst>
                                    <p:set>
                                      <p:cBhvr>
                                        <p:cTn id="6" dur="1" fill="hold">
                                          <p:stCondLst>
                                            <p:cond delay="0"/>
                                          </p:stCondLst>
                                        </p:cTn>
                                        <p:tgtEl>
                                          <p:spTgt spid="16394"/>
                                        </p:tgtEl>
                                        <p:attrNameLst>
                                          <p:attrName>style.visibility</p:attrName>
                                        </p:attrNameLst>
                                      </p:cBhvr>
                                      <p:to>
                                        <p:strVal val="visible"/>
                                      </p:to>
                                    </p:set>
                                    <p:animEffect transition="in" filter="barn(outVertical)">
                                      <p:cBhvr>
                                        <p:cTn id="7" dur="500"/>
                                        <p:tgtEl>
                                          <p:spTgt spid="1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94" name="组合 23"/>
          <p:cNvGrpSpPr>
            <a:grpSpLocks/>
          </p:cNvGrpSpPr>
          <p:nvPr/>
        </p:nvGrpSpPr>
        <p:grpSpPr bwMode="auto">
          <a:xfrm>
            <a:off x="2877351" y="281334"/>
            <a:ext cx="6429375" cy="809625"/>
            <a:chOff x="0" y="0"/>
            <a:chExt cx="6429492" cy="808970"/>
          </a:xfrm>
        </p:grpSpPr>
        <p:sp>
          <p:nvSpPr>
            <p:cNvPr id="17417" name="文本框 24"/>
            <p:cNvSpPr txBox="1">
              <a:spLocks noChangeArrowheads="1"/>
            </p:cNvSpPr>
            <p:nvPr/>
          </p:nvSpPr>
          <p:spPr bwMode="auto">
            <a:xfrm>
              <a:off x="1737392" y="0"/>
              <a:ext cx="2954709" cy="64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r>
                <a:rPr lang="zh-CN" altLang="en-US" sz="3600" b="1" dirty="0" smtClean="0">
                  <a:solidFill>
                    <a:schemeClr val="accent1"/>
                  </a:solidFill>
                  <a:latin typeface="微软雅黑" panose="020B0503020204020204" pitchFamily="34" charset="-122"/>
                  <a:ea typeface="微软雅黑" panose="020B0503020204020204" pitchFamily="34" charset="-122"/>
                </a:rPr>
                <a:t>损失函数构建</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17418" name="直接连接符 25"/>
            <p:cNvCxnSpPr>
              <a:cxnSpLocks noChangeShapeType="1"/>
            </p:cNvCxnSpPr>
            <p:nvPr/>
          </p:nvCxnSpPr>
          <p:spPr bwMode="auto">
            <a:xfrm>
              <a:off x="0" y="808970"/>
              <a:ext cx="6429492" cy="0"/>
            </a:xfrm>
            <a:prstGeom prst="line">
              <a:avLst/>
            </a:prstGeom>
            <a:noFill/>
            <a:ln w="6350">
              <a:solidFill>
                <a:srgbClr val="BFBFBF"/>
              </a:solidFill>
              <a:prstDash val="dash"/>
              <a:round/>
              <a:headEnd type="oval" w="med" len="med"/>
              <a:tailEnd type="oval" w="med" len="med"/>
            </a:ln>
            <a:extLst>
              <a:ext uri="{909E8E84-426E-40DD-AFC4-6F175D3DCCD1}">
                <a14:hiddenFill xmlns:a14="http://schemas.microsoft.com/office/drawing/2010/main">
                  <a:noFill/>
                </a14:hiddenFill>
              </a:ext>
            </a:extLst>
          </p:spPr>
        </p:cxnSp>
      </p:grpSp>
      <p:sp>
        <p:nvSpPr>
          <p:cNvPr id="3" name="Rectangle 2"/>
          <p:cNvSpPr>
            <a:spLocks noChangeArrowheads="1"/>
          </p:cNvSpPr>
          <p:nvPr/>
        </p:nvSpPr>
        <p:spPr bwMode="auto">
          <a:xfrm>
            <a:off x="6451600" y="18173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6451600" y="38938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800" b="0" i="0" u="none" strike="noStrike" cap="none" normalizeH="0" baseline="0" smtClean="0">
                <a:ln>
                  <a:noFill/>
                </a:ln>
                <a:solidFill>
                  <a:schemeClr val="tx1"/>
                </a:solidFill>
                <a:effectLst/>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pic>
        <p:nvPicPr>
          <p:cNvPr id="13" name="图片 12"/>
          <p:cNvPicPr>
            <a:picLocks noChangeAspect="1"/>
          </p:cNvPicPr>
          <p:nvPr/>
        </p:nvPicPr>
        <p:blipFill>
          <a:blip r:embed="rId3"/>
          <a:stretch>
            <a:fillRect/>
          </a:stretch>
        </p:blipFill>
        <p:spPr>
          <a:xfrm>
            <a:off x="311621" y="1793733"/>
            <a:ext cx="5780417" cy="1070707"/>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909925330"/>
              </p:ext>
            </p:extLst>
          </p:nvPr>
        </p:nvGraphicFramePr>
        <p:xfrm>
          <a:off x="492760" y="3209290"/>
          <a:ext cx="4714875" cy="444500"/>
        </p:xfrm>
        <a:graphic>
          <a:graphicData uri="http://schemas.openxmlformats.org/presentationml/2006/ole">
            <mc:AlternateContent xmlns:mc="http://schemas.openxmlformats.org/markup-compatibility/2006">
              <mc:Choice xmlns:v="urn:schemas-microsoft-com:vml" Requires="v">
                <p:oleObj spid="_x0000_s6904" name="Equation" r:id="rId4" imgW="2108160" imgH="203040" progId="Equation.DSMT4">
                  <p:embed/>
                </p:oleObj>
              </mc:Choice>
              <mc:Fallback>
                <p:oleObj name="Equation" r:id="rId4" imgW="2108160" imgH="203040" progId="Equation.DSMT4">
                  <p:embed/>
                  <p:pic>
                    <p:nvPicPr>
                      <p:cNvPr id="0" name="Object 1"/>
                      <p:cNvPicPr>
                        <a:picLocks noChangeAspect="1" noChangeArrowheads="1"/>
                      </p:cNvPicPr>
                      <p:nvPr/>
                    </p:nvPicPr>
                    <p:blipFill>
                      <a:blip r:embed="rId5"/>
                      <a:srcRect/>
                      <a:stretch>
                        <a:fillRect/>
                      </a:stretch>
                    </p:blipFill>
                    <p:spPr bwMode="auto">
                      <a:xfrm>
                        <a:off x="492760" y="3209290"/>
                        <a:ext cx="4714875" cy="444500"/>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811926847"/>
              </p:ext>
            </p:extLst>
          </p:nvPr>
        </p:nvGraphicFramePr>
        <p:xfrm>
          <a:off x="439738" y="3792538"/>
          <a:ext cx="2827337" cy="620712"/>
        </p:xfrm>
        <a:graphic>
          <a:graphicData uri="http://schemas.openxmlformats.org/presentationml/2006/ole">
            <mc:AlternateContent xmlns:mc="http://schemas.openxmlformats.org/markup-compatibility/2006">
              <mc:Choice xmlns:v="urn:schemas-microsoft-com:vml" Requires="v">
                <p:oleObj spid="_x0000_s6905" name="Equation" r:id="rId6" imgW="1904760" imgH="419040" progId="Equation.DSMT4">
                  <p:embed/>
                </p:oleObj>
              </mc:Choice>
              <mc:Fallback>
                <p:oleObj name="Equation" r:id="rId6" imgW="1904760" imgH="419040" progId="Equation.DSMT4">
                  <p:embed/>
                  <p:pic>
                    <p:nvPicPr>
                      <p:cNvPr id="0" name="Object 3"/>
                      <p:cNvPicPr>
                        <a:picLocks noChangeAspect="1" noChangeArrowheads="1"/>
                      </p:cNvPicPr>
                      <p:nvPr/>
                    </p:nvPicPr>
                    <p:blipFill>
                      <a:blip r:embed="rId7"/>
                      <a:srcRect/>
                      <a:stretch>
                        <a:fillRect/>
                      </a:stretch>
                    </p:blipFill>
                    <p:spPr bwMode="auto">
                      <a:xfrm>
                        <a:off x="439738" y="3792538"/>
                        <a:ext cx="2827337" cy="620712"/>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984213442"/>
              </p:ext>
            </p:extLst>
          </p:nvPr>
        </p:nvGraphicFramePr>
        <p:xfrm>
          <a:off x="449943" y="4579560"/>
          <a:ext cx="3308334" cy="616553"/>
        </p:xfrm>
        <a:graphic>
          <a:graphicData uri="http://schemas.openxmlformats.org/presentationml/2006/ole">
            <mc:AlternateContent xmlns:mc="http://schemas.openxmlformats.org/markup-compatibility/2006">
              <mc:Choice xmlns:v="urn:schemas-microsoft-com:vml" Requires="v">
                <p:oleObj spid="_x0000_s6906" name="Equation" r:id="rId8" imgW="2095500" imgH="393700" progId="Equation.DSMT4">
                  <p:embed/>
                </p:oleObj>
              </mc:Choice>
              <mc:Fallback>
                <p:oleObj name="Equation" r:id="rId8" imgW="2095500" imgH="3937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943" y="4579560"/>
                        <a:ext cx="3308334" cy="616553"/>
                      </a:xfrm>
                      <a:prstGeom prst="rect">
                        <a:avLst/>
                      </a:prstGeom>
                      <a:noFill/>
                    </p:spPr>
                  </p:pic>
                </p:oleObj>
              </mc:Fallback>
            </mc:AlternateContent>
          </a:graphicData>
        </a:graphic>
      </p:graphicFrame>
      <p:sp>
        <p:nvSpPr>
          <p:cNvPr id="11"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693652617"/>
              </p:ext>
            </p:extLst>
          </p:nvPr>
        </p:nvGraphicFramePr>
        <p:xfrm>
          <a:off x="449943" y="5363215"/>
          <a:ext cx="4164768" cy="802847"/>
        </p:xfrm>
        <a:graphic>
          <a:graphicData uri="http://schemas.openxmlformats.org/presentationml/2006/ole">
            <mc:AlternateContent xmlns:mc="http://schemas.openxmlformats.org/markup-compatibility/2006">
              <mc:Choice xmlns:v="urn:schemas-microsoft-com:vml" Requires="v">
                <p:oleObj spid="_x0000_s6907" name="Equation" r:id="rId10" imgW="3162300" imgH="609600" progId="Equation.DSMT4">
                  <p:embed/>
                </p:oleObj>
              </mc:Choice>
              <mc:Fallback>
                <p:oleObj name="Equation" r:id="rId10" imgW="3162300" imgH="609600"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943" y="5363215"/>
                        <a:ext cx="4164768" cy="802847"/>
                      </a:xfrm>
                      <a:prstGeom prst="rect">
                        <a:avLst/>
                      </a:prstGeom>
                      <a:noFill/>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254901241"/>
              </p:ext>
            </p:extLst>
          </p:nvPr>
        </p:nvGraphicFramePr>
        <p:xfrm>
          <a:off x="6917871" y="2701228"/>
          <a:ext cx="3200964" cy="554013"/>
        </p:xfrm>
        <a:graphic>
          <a:graphicData uri="http://schemas.openxmlformats.org/presentationml/2006/ole">
            <mc:AlternateContent xmlns:mc="http://schemas.openxmlformats.org/markup-compatibility/2006">
              <mc:Choice xmlns:v="urn:schemas-microsoft-com:vml" Requires="v">
                <p:oleObj spid="_x0000_s6908" name="Equation" r:id="rId12" imgW="1485255" imgH="253890" progId="Equation.DSMT4">
                  <p:embed/>
                </p:oleObj>
              </mc:Choice>
              <mc:Fallback>
                <p:oleObj name="Equation" r:id="rId12" imgW="1485255" imgH="253890" progId="Equation.DSMT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17871" y="2701228"/>
                        <a:ext cx="3200964" cy="554013"/>
                      </a:xfrm>
                      <a:prstGeom prst="rect">
                        <a:avLst/>
                      </a:prstGeom>
                      <a:noFill/>
                    </p:spPr>
                  </p:pic>
                </p:oleObj>
              </mc:Fallback>
            </mc:AlternateContent>
          </a:graphicData>
        </a:graphic>
      </p:graphicFrame>
      <p:sp>
        <p:nvSpPr>
          <p:cNvPr id="16" name="Rectangle 12"/>
          <p:cNvSpPr>
            <a:spLocks noChangeArrowheads="1"/>
          </p:cNvSpPr>
          <p:nvPr/>
        </p:nvSpPr>
        <p:spPr bwMode="auto">
          <a:xfrm>
            <a:off x="7569366" y="19450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2084001721"/>
              </p:ext>
            </p:extLst>
          </p:nvPr>
        </p:nvGraphicFramePr>
        <p:xfrm>
          <a:off x="6917871" y="1974495"/>
          <a:ext cx="3839678" cy="535769"/>
        </p:xfrm>
        <a:graphic>
          <a:graphicData uri="http://schemas.openxmlformats.org/presentationml/2006/ole">
            <mc:AlternateContent xmlns:mc="http://schemas.openxmlformats.org/markup-compatibility/2006">
              <mc:Choice xmlns:v="urn:schemas-microsoft-com:vml" Requires="v">
                <p:oleObj spid="_x0000_s6909" name="Equation" r:id="rId14" imgW="1638300" imgH="228600" progId="Equation.DSMT4">
                  <p:embed/>
                </p:oleObj>
              </mc:Choice>
              <mc:Fallback>
                <p:oleObj name="Equation" r:id="rId14" imgW="1638300" imgH="228600" progId="Equation.DSMT4">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17871" y="1974495"/>
                        <a:ext cx="3839678" cy="535769"/>
                      </a:xfrm>
                      <a:prstGeom prst="rect">
                        <a:avLst/>
                      </a:prstGeom>
                      <a:noFill/>
                    </p:spPr>
                  </p:pic>
                </p:oleObj>
              </mc:Fallback>
            </mc:AlternateContent>
          </a:graphicData>
        </a:graphic>
      </p:graphicFrame>
      <p:sp>
        <p:nvSpPr>
          <p:cNvPr id="26" name="Rectangle 14"/>
          <p:cNvSpPr>
            <a:spLocks noChangeArrowheads="1"/>
          </p:cNvSpPr>
          <p:nvPr/>
        </p:nvSpPr>
        <p:spPr bwMode="auto">
          <a:xfrm>
            <a:off x="821871" y="82571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文本框 27"/>
          <p:cNvSpPr txBox="1"/>
          <p:nvPr/>
        </p:nvSpPr>
        <p:spPr>
          <a:xfrm>
            <a:off x="336186" y="1186962"/>
            <a:ext cx="1968809" cy="523220"/>
          </a:xfrm>
          <a:prstGeom prst="rect">
            <a:avLst/>
          </a:prstGeom>
          <a:noFill/>
        </p:spPr>
        <p:txBody>
          <a:bodyPr wrap="none" rtlCol="0">
            <a:spAutoFit/>
          </a:bodyPr>
          <a:lstStyle/>
          <a:p>
            <a:r>
              <a:rPr lang="en-US" altLang="zh-CN" sz="2800" b="1" dirty="0" smtClean="0">
                <a:solidFill>
                  <a:srgbClr val="34457A"/>
                </a:solidFill>
              </a:rPr>
              <a:t>F1</a:t>
            </a:r>
            <a:r>
              <a:rPr lang="zh-CN" altLang="en-US" sz="2800" b="1" dirty="0" smtClean="0">
                <a:solidFill>
                  <a:srgbClr val="34457A"/>
                </a:solidFill>
              </a:rPr>
              <a:t>值转换：</a:t>
            </a:r>
            <a:endParaRPr lang="zh-CN" altLang="en-US" sz="2800" b="1" dirty="0">
              <a:solidFill>
                <a:srgbClr val="34457A"/>
              </a:solidFill>
            </a:endParaRPr>
          </a:p>
        </p:txBody>
      </p:sp>
      <p:sp>
        <p:nvSpPr>
          <p:cNvPr id="29" name="文本框 28"/>
          <p:cNvSpPr txBox="1"/>
          <p:nvPr/>
        </p:nvSpPr>
        <p:spPr>
          <a:xfrm>
            <a:off x="6917871" y="1448572"/>
            <a:ext cx="3264035" cy="461665"/>
          </a:xfrm>
          <a:prstGeom prst="rect">
            <a:avLst/>
          </a:prstGeom>
          <a:noFill/>
        </p:spPr>
        <p:txBody>
          <a:bodyPr wrap="none" rtlCol="0">
            <a:spAutoFit/>
          </a:bodyPr>
          <a:lstStyle/>
          <a:p>
            <a:r>
              <a:rPr lang="en-US" altLang="zh-CN" sz="2400" b="1" dirty="0" err="1" smtClean="0">
                <a:solidFill>
                  <a:srgbClr val="34457A"/>
                </a:solidFill>
              </a:rPr>
              <a:t>Sigmod</a:t>
            </a:r>
            <a:r>
              <a:rPr lang="zh-CN" altLang="en-US" sz="2400" b="1" dirty="0" smtClean="0">
                <a:solidFill>
                  <a:srgbClr val="34457A"/>
                </a:solidFill>
              </a:rPr>
              <a:t>神经网络特性：</a:t>
            </a:r>
            <a:endParaRPr lang="zh-CN" altLang="en-US" sz="2400" b="1" dirty="0">
              <a:solidFill>
                <a:srgbClr val="34457A"/>
              </a:solidFill>
            </a:endParaRPr>
          </a:p>
        </p:txBody>
      </p:sp>
      <p:sp>
        <p:nvSpPr>
          <p:cNvPr id="32" name="Rectangle 18"/>
          <p:cNvSpPr>
            <a:spLocks noChangeArrowheads="1"/>
          </p:cNvSpPr>
          <p:nvPr/>
        </p:nvSpPr>
        <p:spPr bwMode="auto">
          <a:xfrm>
            <a:off x="6917871" y="46604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val="1364000916"/>
              </p:ext>
            </p:extLst>
          </p:nvPr>
        </p:nvGraphicFramePr>
        <p:xfrm>
          <a:off x="6951468" y="4905472"/>
          <a:ext cx="4718017" cy="320642"/>
        </p:xfrm>
        <a:graphic>
          <a:graphicData uri="http://schemas.openxmlformats.org/presentationml/2006/ole">
            <mc:AlternateContent xmlns:mc="http://schemas.openxmlformats.org/markup-compatibility/2006">
              <mc:Choice xmlns:v="urn:schemas-microsoft-com:vml" Requires="v">
                <p:oleObj spid="_x0000_s6910" name="Equation" r:id="rId16" imgW="2946400" imgH="203200" progId="Equation.DSMT4">
                  <p:embed/>
                </p:oleObj>
              </mc:Choice>
              <mc:Fallback>
                <p:oleObj name="Equation" r:id="rId16" imgW="2946400" imgH="203200" progId="Equation.DSMT4">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51468" y="4905472"/>
                        <a:ext cx="4718017" cy="320642"/>
                      </a:xfrm>
                      <a:prstGeom prst="rect">
                        <a:avLst/>
                      </a:prstGeom>
                      <a:noFill/>
                    </p:spPr>
                  </p:pic>
                </p:oleObj>
              </mc:Fallback>
            </mc:AlternateContent>
          </a:graphicData>
        </a:graphic>
      </p:graphicFrame>
      <p:sp>
        <p:nvSpPr>
          <p:cNvPr id="34" name="文本框 33"/>
          <p:cNvSpPr txBox="1"/>
          <p:nvPr/>
        </p:nvSpPr>
        <p:spPr>
          <a:xfrm>
            <a:off x="6981121" y="4191431"/>
            <a:ext cx="2481943" cy="461665"/>
          </a:xfrm>
          <a:prstGeom prst="rect">
            <a:avLst/>
          </a:prstGeom>
          <a:noFill/>
        </p:spPr>
        <p:txBody>
          <a:bodyPr wrap="square" rtlCol="0">
            <a:spAutoFit/>
          </a:bodyPr>
          <a:lstStyle/>
          <a:p>
            <a:r>
              <a:rPr lang="zh-CN" altLang="en-US" sz="2400" b="1" dirty="0" smtClean="0">
                <a:solidFill>
                  <a:srgbClr val="34457A"/>
                </a:solidFill>
              </a:rPr>
              <a:t>期望求解：</a:t>
            </a:r>
            <a:endParaRPr lang="zh-CN" altLang="en-US" sz="2400" b="1" dirty="0">
              <a:solidFill>
                <a:srgbClr val="34457A"/>
              </a:solidFill>
            </a:endParaRPr>
          </a:p>
        </p:txBody>
      </p:sp>
      <p:graphicFrame>
        <p:nvGraphicFramePr>
          <p:cNvPr id="36" name="对象 35"/>
          <p:cNvGraphicFramePr>
            <a:graphicFrameLocks noChangeAspect="1"/>
          </p:cNvGraphicFramePr>
          <p:nvPr>
            <p:extLst>
              <p:ext uri="{D42A27DB-BD31-4B8C-83A1-F6EECF244321}">
                <p14:modId xmlns:p14="http://schemas.microsoft.com/office/powerpoint/2010/main" val="2843254641"/>
              </p:ext>
            </p:extLst>
          </p:nvPr>
        </p:nvGraphicFramePr>
        <p:xfrm>
          <a:off x="6959881" y="5393243"/>
          <a:ext cx="2737949" cy="654727"/>
        </p:xfrm>
        <a:graphic>
          <a:graphicData uri="http://schemas.openxmlformats.org/presentationml/2006/ole">
            <mc:AlternateContent xmlns:mc="http://schemas.openxmlformats.org/markup-compatibility/2006">
              <mc:Choice xmlns:v="urn:schemas-microsoft-com:vml" Requires="v">
                <p:oleObj spid="_x0000_s6911" name="Equation" r:id="rId18" imgW="1752600" imgH="419100" progId="Equation.DSMT4">
                  <p:embed/>
                </p:oleObj>
              </mc:Choice>
              <mc:Fallback>
                <p:oleObj name="Equation" r:id="rId18" imgW="1752600" imgH="419100" progId="Equation.DSMT4">
                  <p:embed/>
                  <p:pic>
                    <p:nvPicPr>
                      <p:cNvPr id="0"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959881" y="5393243"/>
                        <a:ext cx="2737949" cy="654727"/>
                      </a:xfrm>
                      <a:prstGeom prst="rect">
                        <a:avLst/>
                      </a:prstGeom>
                      <a:noFill/>
                    </p:spPr>
                  </p:pic>
                </p:oleObj>
              </mc:Fallback>
            </mc:AlternateContent>
          </a:graphicData>
        </a:graphic>
      </p:graphicFrame>
    </p:spTree>
    <p:extLst>
      <p:ext uri="{BB962C8B-B14F-4D97-AF65-F5344CB8AC3E}">
        <p14:creationId xmlns:p14="http://schemas.microsoft.com/office/powerpoint/2010/main" val="103120682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withEffect">
                                  <p:stCondLst>
                                    <p:cond delay="0"/>
                                  </p:stCondLst>
                                  <p:childTnLst>
                                    <p:set>
                                      <p:cBhvr>
                                        <p:cTn id="6" dur="1" fill="hold">
                                          <p:stCondLst>
                                            <p:cond delay="0"/>
                                          </p:stCondLst>
                                        </p:cTn>
                                        <p:tgtEl>
                                          <p:spTgt spid="16394"/>
                                        </p:tgtEl>
                                        <p:attrNameLst>
                                          <p:attrName>style.visibility</p:attrName>
                                        </p:attrNameLst>
                                      </p:cBhvr>
                                      <p:to>
                                        <p:strVal val="visible"/>
                                      </p:to>
                                    </p:set>
                                    <p:animEffect transition="in" filter="barn(outVertical)">
                                      <p:cBhvr>
                                        <p:cTn id="7" dur="500"/>
                                        <p:tgtEl>
                                          <p:spTgt spid="1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94" name="组合 23"/>
          <p:cNvGrpSpPr>
            <a:grpSpLocks/>
          </p:cNvGrpSpPr>
          <p:nvPr/>
        </p:nvGrpSpPr>
        <p:grpSpPr bwMode="auto">
          <a:xfrm>
            <a:off x="2881313" y="282575"/>
            <a:ext cx="6429375" cy="809625"/>
            <a:chOff x="0" y="0"/>
            <a:chExt cx="6429492" cy="808970"/>
          </a:xfrm>
        </p:grpSpPr>
        <p:sp>
          <p:nvSpPr>
            <p:cNvPr id="17417" name="文本框 24"/>
            <p:cNvSpPr txBox="1">
              <a:spLocks noChangeArrowheads="1"/>
            </p:cNvSpPr>
            <p:nvPr/>
          </p:nvSpPr>
          <p:spPr bwMode="auto">
            <a:xfrm>
              <a:off x="2199064" y="0"/>
              <a:ext cx="2031363" cy="64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r>
                <a:rPr lang="zh-CN" altLang="en-US" sz="3600" b="1" dirty="0" smtClean="0">
                  <a:solidFill>
                    <a:schemeClr val="accent1"/>
                  </a:solidFill>
                  <a:latin typeface="微软雅黑" panose="020B0503020204020204" pitchFamily="34" charset="-122"/>
                  <a:ea typeface="微软雅黑" panose="020B0503020204020204" pitchFamily="34" charset="-122"/>
                </a:rPr>
                <a:t>迭代过程</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17418" name="直接连接符 25"/>
            <p:cNvCxnSpPr>
              <a:cxnSpLocks noChangeShapeType="1"/>
            </p:cNvCxnSpPr>
            <p:nvPr/>
          </p:nvCxnSpPr>
          <p:spPr bwMode="auto">
            <a:xfrm>
              <a:off x="0" y="808970"/>
              <a:ext cx="6429492" cy="0"/>
            </a:xfrm>
            <a:prstGeom prst="line">
              <a:avLst/>
            </a:prstGeom>
            <a:noFill/>
            <a:ln w="6350">
              <a:solidFill>
                <a:srgbClr val="BFBFBF"/>
              </a:solidFill>
              <a:prstDash val="dash"/>
              <a:round/>
              <a:headEnd type="oval" w="med" len="med"/>
              <a:tailEnd type="oval" w="med" len="med"/>
            </a:ln>
            <a:extLst>
              <a:ext uri="{909E8E84-426E-40DD-AFC4-6F175D3DCCD1}">
                <a14:hiddenFill xmlns:a14="http://schemas.microsoft.com/office/drawing/2010/main">
                  <a:noFill/>
                </a14:hiddenFill>
              </a:ext>
            </a:extLst>
          </p:spPr>
        </p:cxnSp>
      </p:grpSp>
      <p:sp>
        <p:nvSpPr>
          <p:cNvPr id="4" name="Rectangle 3"/>
          <p:cNvSpPr>
            <a:spLocks noChangeArrowheads="1"/>
          </p:cNvSpPr>
          <p:nvPr/>
        </p:nvSpPr>
        <p:spPr bwMode="auto">
          <a:xfrm>
            <a:off x="6451600" y="38938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800" b="0" i="0" u="none" strike="noStrike" cap="none" normalizeH="0" baseline="0" smtClean="0">
                <a:ln>
                  <a:noFill/>
                </a:ln>
                <a:solidFill>
                  <a:schemeClr val="tx1"/>
                </a:solidFill>
                <a:effectLst/>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56343" y="1930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696686" y="33092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856343" y="2813275"/>
            <a:ext cx="3638495" cy="2119085"/>
            <a:chOff x="856343" y="2813275"/>
            <a:chExt cx="3638495" cy="2119085"/>
          </a:xfrm>
        </p:grpSpPr>
        <p:graphicFrame>
          <p:nvGraphicFramePr>
            <p:cNvPr id="6" name="对象 5"/>
            <p:cNvGraphicFramePr>
              <a:graphicFrameLocks noChangeAspect="1"/>
            </p:cNvGraphicFramePr>
            <p:nvPr>
              <p:extLst>
                <p:ext uri="{D42A27DB-BD31-4B8C-83A1-F6EECF244321}">
                  <p14:modId xmlns:p14="http://schemas.microsoft.com/office/powerpoint/2010/main" val="1684876436"/>
                </p:ext>
              </p:extLst>
            </p:nvPr>
          </p:nvGraphicFramePr>
          <p:xfrm>
            <a:off x="856343" y="2813275"/>
            <a:ext cx="2364100" cy="912133"/>
          </p:xfrm>
          <a:graphic>
            <a:graphicData uri="http://schemas.openxmlformats.org/presentationml/2006/ole">
              <mc:AlternateContent xmlns:mc="http://schemas.openxmlformats.org/markup-compatibility/2006">
                <mc:Choice xmlns:v="urn:schemas-microsoft-com:vml" Requires="v">
                  <p:oleObj spid="_x0000_s7579" name="Equation" r:id="rId3" imgW="1206500" imgH="469900" progId="Equation.DSMT4">
                    <p:embed/>
                  </p:oleObj>
                </mc:Choice>
                <mc:Fallback>
                  <p:oleObj name="Equation" r:id="rId3" imgW="1206500" imgH="4699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343" y="2813275"/>
                          <a:ext cx="2364100" cy="912133"/>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776629285"/>
                </p:ext>
              </p:extLst>
            </p:nvPr>
          </p:nvGraphicFramePr>
          <p:xfrm>
            <a:off x="856343" y="4036449"/>
            <a:ext cx="3638495" cy="895911"/>
          </p:xfrm>
          <a:graphic>
            <a:graphicData uri="http://schemas.openxmlformats.org/presentationml/2006/ole">
              <mc:AlternateContent xmlns:mc="http://schemas.openxmlformats.org/markup-compatibility/2006">
                <mc:Choice xmlns:v="urn:schemas-microsoft-com:vml" Requires="v">
                  <p:oleObj spid="_x0000_s7580" name="Equation" r:id="rId5" imgW="1892300" imgH="469900" progId="Equation.DSMT4">
                    <p:embed/>
                  </p:oleObj>
                </mc:Choice>
                <mc:Fallback>
                  <p:oleObj name="Equation" r:id="rId5" imgW="1892300" imgH="4699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6343" y="4036449"/>
                          <a:ext cx="3638495" cy="895911"/>
                        </a:xfrm>
                        <a:prstGeom prst="rect">
                          <a:avLst/>
                        </a:prstGeom>
                        <a:noFill/>
                      </p:spPr>
                    </p:pic>
                  </p:oleObj>
                </mc:Fallback>
              </mc:AlternateContent>
            </a:graphicData>
          </a:graphic>
        </p:graphicFrame>
      </p:grpSp>
      <p:sp>
        <p:nvSpPr>
          <p:cNvPr id="10" name="Rectangle 6"/>
          <p:cNvSpPr>
            <a:spLocks noChangeArrowheads="1"/>
          </p:cNvSpPr>
          <p:nvPr/>
        </p:nvSpPr>
        <p:spPr bwMode="auto">
          <a:xfrm>
            <a:off x="5341258" y="2598555"/>
            <a:ext cx="1298302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6" name="组合 15"/>
          <p:cNvGrpSpPr/>
          <p:nvPr/>
        </p:nvGrpSpPr>
        <p:grpSpPr>
          <a:xfrm>
            <a:off x="5341256" y="1897895"/>
            <a:ext cx="6834790" cy="4227134"/>
            <a:chOff x="5341256" y="1897895"/>
            <a:chExt cx="6834790" cy="4227134"/>
          </a:xfrm>
        </p:grpSpPr>
        <p:sp>
          <p:nvSpPr>
            <p:cNvPr id="9" name="文本框 8"/>
            <p:cNvSpPr txBox="1"/>
            <p:nvPr/>
          </p:nvSpPr>
          <p:spPr>
            <a:xfrm>
              <a:off x="5341257" y="1897895"/>
              <a:ext cx="1980029" cy="523220"/>
            </a:xfrm>
            <a:prstGeom prst="rect">
              <a:avLst/>
            </a:prstGeom>
            <a:noFill/>
          </p:spPr>
          <p:txBody>
            <a:bodyPr wrap="none" rtlCol="0">
              <a:spAutoFit/>
            </a:bodyPr>
            <a:lstStyle/>
            <a:p>
              <a:r>
                <a:rPr lang="zh-CN" altLang="en-US" sz="2800" b="1" dirty="0">
                  <a:solidFill>
                    <a:srgbClr val="34457A"/>
                  </a:solidFill>
                </a:rPr>
                <a:t>输出节点：</a:t>
              </a:r>
            </a:p>
          </p:txBody>
        </p:sp>
        <p:graphicFrame>
          <p:nvGraphicFramePr>
            <p:cNvPr id="11" name="对象 10"/>
            <p:cNvGraphicFramePr>
              <a:graphicFrameLocks noChangeAspect="1"/>
            </p:cNvGraphicFramePr>
            <p:nvPr>
              <p:extLst>
                <p:ext uri="{D42A27DB-BD31-4B8C-83A1-F6EECF244321}">
                  <p14:modId xmlns:p14="http://schemas.microsoft.com/office/powerpoint/2010/main" val="2158373059"/>
                </p:ext>
              </p:extLst>
            </p:nvPr>
          </p:nvGraphicFramePr>
          <p:xfrm>
            <a:off x="5341257" y="2598556"/>
            <a:ext cx="6834789" cy="761147"/>
          </p:xfrm>
          <a:graphic>
            <a:graphicData uri="http://schemas.openxmlformats.org/presentationml/2006/ole">
              <mc:AlternateContent xmlns:mc="http://schemas.openxmlformats.org/markup-compatibility/2006">
                <mc:Choice xmlns:v="urn:schemas-microsoft-com:vml" Requires="v">
                  <p:oleObj spid="_x0000_s7581" name="Equation" r:id="rId7" imgW="4191000" imgH="469900" progId="Equation.DSMT4">
                    <p:embed/>
                  </p:oleObj>
                </mc:Choice>
                <mc:Fallback>
                  <p:oleObj name="Equation" r:id="rId7" imgW="4191000" imgH="4699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41257" y="2598556"/>
                          <a:ext cx="6834789" cy="761147"/>
                        </a:xfrm>
                        <a:prstGeom prst="rect">
                          <a:avLst/>
                        </a:prstGeom>
                        <a:noFill/>
                      </p:spPr>
                    </p:pic>
                  </p:oleObj>
                </mc:Fallback>
              </mc:AlternateContent>
            </a:graphicData>
          </a:graphic>
        </p:graphicFrame>
        <p:sp>
          <p:nvSpPr>
            <p:cNvPr id="25" name="文本框 24"/>
            <p:cNvSpPr txBox="1"/>
            <p:nvPr/>
          </p:nvSpPr>
          <p:spPr>
            <a:xfrm>
              <a:off x="5341256" y="3712631"/>
              <a:ext cx="1980029" cy="523220"/>
            </a:xfrm>
            <a:prstGeom prst="rect">
              <a:avLst/>
            </a:prstGeom>
            <a:noFill/>
          </p:spPr>
          <p:txBody>
            <a:bodyPr wrap="none" rtlCol="0">
              <a:spAutoFit/>
            </a:bodyPr>
            <a:lstStyle/>
            <a:p>
              <a:r>
                <a:rPr lang="zh-CN" altLang="en-US" sz="2800" b="1" dirty="0" smtClean="0">
                  <a:solidFill>
                    <a:srgbClr val="34457A"/>
                  </a:solidFill>
                </a:rPr>
                <a:t>隐藏节点：</a:t>
              </a:r>
              <a:endParaRPr lang="zh-CN" altLang="en-US" sz="2800" b="1" dirty="0">
                <a:solidFill>
                  <a:srgbClr val="34457A"/>
                </a:solidFill>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3932670902"/>
                </p:ext>
              </p:extLst>
            </p:nvPr>
          </p:nvGraphicFramePr>
          <p:xfrm>
            <a:off x="5375287" y="4430553"/>
            <a:ext cx="3154111" cy="741216"/>
          </p:xfrm>
          <a:graphic>
            <a:graphicData uri="http://schemas.openxmlformats.org/presentationml/2006/ole">
              <mc:AlternateContent xmlns:mc="http://schemas.openxmlformats.org/markup-compatibility/2006">
                <mc:Choice xmlns:v="urn:schemas-microsoft-com:vml" Requires="v">
                  <p:oleObj spid="_x0000_s7582" name="Equation" r:id="rId9" imgW="1905000" imgH="444500" progId="Equation.DSMT4">
                    <p:embed/>
                  </p:oleObj>
                </mc:Choice>
                <mc:Fallback>
                  <p:oleObj name="Equation" r:id="rId9" imgW="1905000" imgH="4445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75287" y="4430553"/>
                          <a:ext cx="3154111" cy="741216"/>
                        </a:xfrm>
                        <a:prstGeom prst="rect">
                          <a:avLst/>
                        </a:prstGeom>
                        <a:noFill/>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953696675"/>
                </p:ext>
              </p:extLst>
            </p:nvPr>
          </p:nvGraphicFramePr>
          <p:xfrm>
            <a:off x="5341256" y="5385707"/>
            <a:ext cx="4782961" cy="739322"/>
          </p:xfrm>
          <a:graphic>
            <a:graphicData uri="http://schemas.openxmlformats.org/presentationml/2006/ole">
              <mc:AlternateContent xmlns:mc="http://schemas.openxmlformats.org/markup-compatibility/2006">
                <mc:Choice xmlns:v="urn:schemas-microsoft-com:vml" Requires="v">
                  <p:oleObj spid="_x0000_s7583" name="Equation" r:id="rId11" imgW="3022600" imgH="469900" progId="Equation.DSMT4">
                    <p:embed/>
                  </p:oleObj>
                </mc:Choice>
                <mc:Fallback>
                  <p:oleObj name="Equation" r:id="rId11" imgW="3022600" imgH="4699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41256" y="5385707"/>
                          <a:ext cx="4782961" cy="739322"/>
                        </a:xfrm>
                        <a:prstGeom prst="rect">
                          <a:avLst/>
                        </a:prstGeom>
                        <a:noFill/>
                      </p:spPr>
                    </p:pic>
                  </p:oleObj>
                </mc:Fallback>
              </mc:AlternateContent>
            </a:graphicData>
          </a:graphic>
        </p:graphicFrame>
      </p:grpSp>
    </p:spTree>
    <p:extLst>
      <p:ext uri="{BB962C8B-B14F-4D97-AF65-F5344CB8AC3E}">
        <p14:creationId xmlns:p14="http://schemas.microsoft.com/office/powerpoint/2010/main" val="354020922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withEffect">
                                  <p:stCondLst>
                                    <p:cond delay="0"/>
                                  </p:stCondLst>
                                  <p:childTnLst>
                                    <p:set>
                                      <p:cBhvr>
                                        <p:cTn id="6" dur="1" fill="hold">
                                          <p:stCondLst>
                                            <p:cond delay="0"/>
                                          </p:stCondLst>
                                        </p:cTn>
                                        <p:tgtEl>
                                          <p:spTgt spid="16394"/>
                                        </p:tgtEl>
                                        <p:attrNameLst>
                                          <p:attrName>style.visibility</p:attrName>
                                        </p:attrNameLst>
                                      </p:cBhvr>
                                      <p:to>
                                        <p:strVal val="visible"/>
                                      </p:to>
                                    </p:set>
                                    <p:animEffect transition="in" filter="barn(outVertical)">
                                      <p:cBhvr>
                                        <p:cTn id="7" dur="500"/>
                                        <p:tgtEl>
                                          <p:spTgt spid="1639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3913188"/>
            <a:ext cx="7308850" cy="746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7" name="组合 17"/>
          <p:cNvGrpSpPr>
            <a:grpSpLocks/>
          </p:cNvGrpSpPr>
          <p:nvPr/>
        </p:nvGrpSpPr>
        <p:grpSpPr bwMode="auto">
          <a:xfrm>
            <a:off x="5791200" y="2274888"/>
            <a:ext cx="5511800" cy="817036"/>
            <a:chOff x="0" y="0"/>
            <a:chExt cx="5511800" cy="817062"/>
          </a:xfrm>
        </p:grpSpPr>
        <p:grpSp>
          <p:nvGrpSpPr>
            <p:cNvPr id="23591" name="组合 18"/>
            <p:cNvGrpSpPr>
              <a:grpSpLocks/>
            </p:cNvGrpSpPr>
            <p:nvPr/>
          </p:nvGrpSpPr>
          <p:grpSpPr bwMode="auto">
            <a:xfrm>
              <a:off x="0" y="0"/>
              <a:ext cx="754743" cy="482600"/>
              <a:chOff x="0" y="0"/>
              <a:chExt cx="754743" cy="482600"/>
            </a:xfrm>
          </p:grpSpPr>
          <p:sp>
            <p:nvSpPr>
              <p:cNvPr id="23599" name="等腰三角形 6"/>
              <p:cNvSpPr>
                <a:spLocks/>
              </p:cNvSpPr>
              <p:nvPr/>
            </p:nvSpPr>
            <p:spPr bwMode="auto">
              <a:xfrm>
                <a:off x="0" y="3629"/>
                <a:ext cx="754743" cy="478971"/>
              </a:xfrm>
              <a:custGeom>
                <a:avLst/>
                <a:gdLst>
                  <a:gd name="T0" fmla="*/ 0 w 754743"/>
                  <a:gd name="T1" fmla="*/ 348342 h 478971"/>
                  <a:gd name="T2" fmla="*/ 246743 w 754743"/>
                  <a:gd name="T3" fmla="*/ 0 h 478971"/>
                  <a:gd name="T4" fmla="*/ 754743 w 754743"/>
                  <a:gd name="T5" fmla="*/ 478971 h 478971"/>
                  <a:gd name="T6" fmla="*/ 0 w 754743"/>
                  <a:gd name="T7" fmla="*/ 348342 h 4789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743" h="478971">
                    <a:moveTo>
                      <a:pt x="0" y="348342"/>
                    </a:moveTo>
                    <a:lnTo>
                      <a:pt x="246743" y="0"/>
                    </a:lnTo>
                    <a:lnTo>
                      <a:pt x="754743" y="478971"/>
                    </a:lnTo>
                    <a:lnTo>
                      <a:pt x="0" y="34834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3600" name="等腰三角形 7"/>
              <p:cNvSpPr>
                <a:spLocks/>
              </p:cNvSpPr>
              <p:nvPr/>
            </p:nvSpPr>
            <p:spPr bwMode="auto">
              <a:xfrm>
                <a:off x="242207" y="0"/>
                <a:ext cx="512535" cy="482600"/>
              </a:xfrm>
              <a:custGeom>
                <a:avLst/>
                <a:gdLst>
                  <a:gd name="T0" fmla="*/ 512535 w 512535"/>
                  <a:gd name="T1" fmla="*/ 482600 h 482600"/>
                  <a:gd name="T2" fmla="*/ 0 w 512535"/>
                  <a:gd name="T3" fmla="*/ 12700 h 482600"/>
                  <a:gd name="T4" fmla="*/ 198664 w 512535"/>
                  <a:gd name="T5" fmla="*/ 0 h 482600"/>
                  <a:gd name="T6" fmla="*/ 512535 w 512535"/>
                  <a:gd name="T7" fmla="*/ 482600 h 482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2535" h="482600">
                    <a:moveTo>
                      <a:pt x="512535" y="482600"/>
                    </a:moveTo>
                    <a:lnTo>
                      <a:pt x="0" y="12700"/>
                    </a:lnTo>
                    <a:lnTo>
                      <a:pt x="198664" y="0"/>
                    </a:lnTo>
                    <a:lnTo>
                      <a:pt x="512535" y="48260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23592" name="组合 19"/>
            <p:cNvGrpSpPr>
              <a:grpSpLocks/>
            </p:cNvGrpSpPr>
            <p:nvPr/>
          </p:nvGrpSpPr>
          <p:grpSpPr bwMode="auto">
            <a:xfrm rot="10346141">
              <a:off x="90601" y="581660"/>
              <a:ext cx="573538" cy="235402"/>
              <a:chOff x="0" y="0"/>
              <a:chExt cx="513443" cy="275771"/>
            </a:xfrm>
          </p:grpSpPr>
          <p:sp>
            <p:nvSpPr>
              <p:cNvPr id="23597" name="等腰三角形 6"/>
              <p:cNvSpPr>
                <a:spLocks/>
              </p:cNvSpPr>
              <p:nvPr/>
            </p:nvSpPr>
            <p:spPr bwMode="auto">
              <a:xfrm>
                <a:off x="0" y="16329"/>
                <a:ext cx="513443" cy="259442"/>
              </a:xfrm>
              <a:custGeom>
                <a:avLst/>
                <a:gdLst>
                  <a:gd name="T0" fmla="*/ 0 w 513443"/>
                  <a:gd name="T1" fmla="*/ 259442 h 259442"/>
                  <a:gd name="T2" fmla="*/ 246743 w 513443"/>
                  <a:gd name="T3" fmla="*/ 0 h 259442"/>
                  <a:gd name="T4" fmla="*/ 513443 w 513443"/>
                  <a:gd name="T5" fmla="*/ 240846 h 259442"/>
                  <a:gd name="T6" fmla="*/ 0 w 513443"/>
                  <a:gd name="T7" fmla="*/ 259442 h 259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3443" h="259442">
                    <a:moveTo>
                      <a:pt x="0" y="259442"/>
                    </a:moveTo>
                    <a:lnTo>
                      <a:pt x="246743" y="0"/>
                    </a:lnTo>
                    <a:lnTo>
                      <a:pt x="513443" y="240846"/>
                    </a:lnTo>
                    <a:lnTo>
                      <a:pt x="0" y="25944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3598" name="等腰三角形 7"/>
              <p:cNvSpPr>
                <a:spLocks/>
              </p:cNvSpPr>
              <p:nvPr/>
            </p:nvSpPr>
            <p:spPr bwMode="auto">
              <a:xfrm>
                <a:off x="243795" y="0"/>
                <a:ext cx="266472" cy="260350"/>
              </a:xfrm>
              <a:custGeom>
                <a:avLst/>
                <a:gdLst>
                  <a:gd name="T0" fmla="*/ 266472 w 266472"/>
                  <a:gd name="T1" fmla="*/ 260350 h 260350"/>
                  <a:gd name="T2" fmla="*/ 0 w 266472"/>
                  <a:gd name="T3" fmla="*/ 19843 h 260350"/>
                  <a:gd name="T4" fmla="*/ 197076 w 266472"/>
                  <a:gd name="T5" fmla="*/ 0 h 260350"/>
                  <a:gd name="T6" fmla="*/ 266472 w 266472"/>
                  <a:gd name="T7" fmla="*/ 260350 h 260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472" h="260350">
                    <a:moveTo>
                      <a:pt x="266472" y="260350"/>
                    </a:moveTo>
                    <a:lnTo>
                      <a:pt x="0" y="19843"/>
                    </a:lnTo>
                    <a:lnTo>
                      <a:pt x="197076" y="0"/>
                    </a:lnTo>
                    <a:lnTo>
                      <a:pt x="266472" y="26035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23593" name="组合 20"/>
            <p:cNvGrpSpPr>
              <a:grpSpLocks/>
            </p:cNvGrpSpPr>
            <p:nvPr/>
          </p:nvGrpSpPr>
          <p:grpSpPr bwMode="auto">
            <a:xfrm>
              <a:off x="754742" y="0"/>
              <a:ext cx="4757058" cy="805361"/>
              <a:chOff x="0" y="0"/>
              <a:chExt cx="4757058" cy="805361"/>
            </a:xfrm>
          </p:grpSpPr>
          <p:cxnSp>
            <p:nvCxnSpPr>
              <p:cNvPr id="23594" name="直接连接符 21"/>
              <p:cNvCxnSpPr>
                <a:cxnSpLocks noChangeShapeType="1"/>
              </p:cNvCxnSpPr>
              <p:nvPr/>
            </p:nvCxnSpPr>
            <p:spPr bwMode="auto">
              <a:xfrm>
                <a:off x="96656" y="470009"/>
                <a:ext cx="3698530" cy="0"/>
              </a:xfrm>
              <a:prstGeom prst="line">
                <a:avLst/>
              </a:prstGeom>
              <a:noFill/>
              <a:ln w="6350">
                <a:solidFill>
                  <a:srgbClr val="7F7F7F"/>
                </a:solidFill>
                <a:prstDash val="dash"/>
                <a:round/>
                <a:headEnd/>
                <a:tailEnd/>
              </a:ln>
              <a:extLst>
                <a:ext uri="{909E8E84-426E-40DD-AFC4-6F175D3DCCD1}">
                  <a14:hiddenFill xmlns:a14="http://schemas.microsoft.com/office/drawing/2010/main">
                    <a:noFill/>
                  </a14:hiddenFill>
                </a:ext>
              </a:extLst>
            </p:spPr>
          </p:cxnSp>
          <p:sp>
            <p:nvSpPr>
              <p:cNvPr id="23595" name="文本框 22"/>
              <p:cNvSpPr txBox="1">
                <a:spLocks noChangeArrowheads="1"/>
              </p:cNvSpPr>
              <p:nvPr/>
            </p:nvSpPr>
            <p:spPr bwMode="auto">
              <a:xfrm>
                <a:off x="0" y="0"/>
                <a:ext cx="3452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zh-CN" altLang="en-US" sz="2400" dirty="0">
                    <a:solidFill>
                      <a:srgbClr val="7F7F7F"/>
                    </a:solidFill>
                    <a:latin typeface="微软雅黑" panose="020B0503020204020204" pitchFamily="34" charset="-122"/>
                    <a:ea typeface="微软雅黑" panose="020B0503020204020204" pitchFamily="34" charset="-122"/>
                  </a:rPr>
                  <a:t>主要研究内容</a:t>
                </a:r>
              </a:p>
            </p:txBody>
          </p:sp>
          <p:sp>
            <p:nvSpPr>
              <p:cNvPr id="23596" name="文本框 23"/>
              <p:cNvSpPr txBox="1">
                <a:spLocks noChangeArrowheads="1"/>
              </p:cNvSpPr>
              <p:nvPr/>
            </p:nvSpPr>
            <p:spPr bwMode="auto">
              <a:xfrm>
                <a:off x="69983" y="497574"/>
                <a:ext cx="4687075" cy="30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en-US" altLang="zh-CN" sz="1400" dirty="0" smtClean="0">
                    <a:solidFill>
                      <a:srgbClr val="7F7F7F"/>
                    </a:solidFill>
                    <a:latin typeface="Calibri" panose="020F0502020204030204" pitchFamily="34" charset="0"/>
                  </a:rPr>
                  <a:t>Completed words</a:t>
                </a:r>
                <a:endParaRPr lang="zh-CN" altLang="en-US" sz="1400" dirty="0">
                  <a:solidFill>
                    <a:srgbClr val="7F7F7F"/>
                  </a:solidFill>
                  <a:latin typeface="Calibri" panose="020F0502020204030204" pitchFamily="34" charset="0"/>
                </a:endParaRPr>
              </a:p>
            </p:txBody>
          </p:sp>
        </p:grpSp>
      </p:grpSp>
      <p:grpSp>
        <p:nvGrpSpPr>
          <p:cNvPr id="23558" name="组合 48"/>
          <p:cNvGrpSpPr>
            <a:grpSpLocks/>
          </p:cNvGrpSpPr>
          <p:nvPr/>
        </p:nvGrpSpPr>
        <p:grpSpPr bwMode="auto">
          <a:xfrm>
            <a:off x="5791200" y="5000531"/>
            <a:ext cx="5511800" cy="818307"/>
            <a:chOff x="0" y="0"/>
            <a:chExt cx="5511800" cy="817062"/>
          </a:xfrm>
        </p:grpSpPr>
        <p:grpSp>
          <p:nvGrpSpPr>
            <p:cNvPr id="23581" name="组合 49"/>
            <p:cNvGrpSpPr>
              <a:grpSpLocks/>
            </p:cNvGrpSpPr>
            <p:nvPr/>
          </p:nvGrpSpPr>
          <p:grpSpPr bwMode="auto">
            <a:xfrm>
              <a:off x="0" y="0"/>
              <a:ext cx="754743" cy="482600"/>
              <a:chOff x="0" y="0"/>
              <a:chExt cx="754743" cy="482600"/>
            </a:xfrm>
          </p:grpSpPr>
          <p:sp>
            <p:nvSpPr>
              <p:cNvPr id="23589" name="等腰三角形 6"/>
              <p:cNvSpPr>
                <a:spLocks/>
              </p:cNvSpPr>
              <p:nvPr/>
            </p:nvSpPr>
            <p:spPr bwMode="auto">
              <a:xfrm>
                <a:off x="0" y="3629"/>
                <a:ext cx="754743" cy="478971"/>
              </a:xfrm>
              <a:custGeom>
                <a:avLst/>
                <a:gdLst>
                  <a:gd name="T0" fmla="*/ 0 w 754743"/>
                  <a:gd name="T1" fmla="*/ 348342 h 478971"/>
                  <a:gd name="T2" fmla="*/ 246743 w 754743"/>
                  <a:gd name="T3" fmla="*/ 0 h 478971"/>
                  <a:gd name="T4" fmla="*/ 754743 w 754743"/>
                  <a:gd name="T5" fmla="*/ 478971 h 478971"/>
                  <a:gd name="T6" fmla="*/ 0 w 754743"/>
                  <a:gd name="T7" fmla="*/ 348342 h 4789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743" h="478971">
                    <a:moveTo>
                      <a:pt x="0" y="348342"/>
                    </a:moveTo>
                    <a:lnTo>
                      <a:pt x="246743" y="0"/>
                    </a:lnTo>
                    <a:lnTo>
                      <a:pt x="754743" y="478971"/>
                    </a:lnTo>
                    <a:lnTo>
                      <a:pt x="0" y="34834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3590" name="等腰三角形 7"/>
              <p:cNvSpPr>
                <a:spLocks/>
              </p:cNvSpPr>
              <p:nvPr/>
            </p:nvSpPr>
            <p:spPr bwMode="auto">
              <a:xfrm>
                <a:off x="242207" y="0"/>
                <a:ext cx="512535" cy="482600"/>
              </a:xfrm>
              <a:custGeom>
                <a:avLst/>
                <a:gdLst>
                  <a:gd name="T0" fmla="*/ 512535 w 512535"/>
                  <a:gd name="T1" fmla="*/ 482600 h 482600"/>
                  <a:gd name="T2" fmla="*/ 0 w 512535"/>
                  <a:gd name="T3" fmla="*/ 12700 h 482600"/>
                  <a:gd name="T4" fmla="*/ 198664 w 512535"/>
                  <a:gd name="T5" fmla="*/ 0 h 482600"/>
                  <a:gd name="T6" fmla="*/ 512535 w 512535"/>
                  <a:gd name="T7" fmla="*/ 482600 h 482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2535" h="482600">
                    <a:moveTo>
                      <a:pt x="512535" y="482600"/>
                    </a:moveTo>
                    <a:lnTo>
                      <a:pt x="0" y="12700"/>
                    </a:lnTo>
                    <a:lnTo>
                      <a:pt x="198664" y="0"/>
                    </a:lnTo>
                    <a:lnTo>
                      <a:pt x="512535" y="48260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23582" name="组合 50"/>
            <p:cNvGrpSpPr>
              <a:grpSpLocks/>
            </p:cNvGrpSpPr>
            <p:nvPr/>
          </p:nvGrpSpPr>
          <p:grpSpPr bwMode="auto">
            <a:xfrm rot="10346141">
              <a:off x="90601" y="581660"/>
              <a:ext cx="573538" cy="235402"/>
              <a:chOff x="0" y="0"/>
              <a:chExt cx="513443" cy="275771"/>
            </a:xfrm>
          </p:grpSpPr>
          <p:sp>
            <p:nvSpPr>
              <p:cNvPr id="23587" name="等腰三角形 6"/>
              <p:cNvSpPr>
                <a:spLocks/>
              </p:cNvSpPr>
              <p:nvPr/>
            </p:nvSpPr>
            <p:spPr bwMode="auto">
              <a:xfrm>
                <a:off x="0" y="16329"/>
                <a:ext cx="513443" cy="259442"/>
              </a:xfrm>
              <a:custGeom>
                <a:avLst/>
                <a:gdLst>
                  <a:gd name="T0" fmla="*/ 0 w 513443"/>
                  <a:gd name="T1" fmla="*/ 259442 h 259442"/>
                  <a:gd name="T2" fmla="*/ 246743 w 513443"/>
                  <a:gd name="T3" fmla="*/ 0 h 259442"/>
                  <a:gd name="T4" fmla="*/ 513443 w 513443"/>
                  <a:gd name="T5" fmla="*/ 240846 h 259442"/>
                  <a:gd name="T6" fmla="*/ 0 w 513443"/>
                  <a:gd name="T7" fmla="*/ 259442 h 259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3443" h="259442">
                    <a:moveTo>
                      <a:pt x="0" y="259442"/>
                    </a:moveTo>
                    <a:lnTo>
                      <a:pt x="246743" y="0"/>
                    </a:lnTo>
                    <a:lnTo>
                      <a:pt x="513443" y="240846"/>
                    </a:lnTo>
                    <a:lnTo>
                      <a:pt x="0" y="25944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3588" name="等腰三角形 7"/>
              <p:cNvSpPr>
                <a:spLocks/>
              </p:cNvSpPr>
              <p:nvPr/>
            </p:nvSpPr>
            <p:spPr bwMode="auto">
              <a:xfrm>
                <a:off x="243795" y="0"/>
                <a:ext cx="266472" cy="260350"/>
              </a:xfrm>
              <a:custGeom>
                <a:avLst/>
                <a:gdLst>
                  <a:gd name="T0" fmla="*/ 266472 w 266472"/>
                  <a:gd name="T1" fmla="*/ 260350 h 260350"/>
                  <a:gd name="T2" fmla="*/ 0 w 266472"/>
                  <a:gd name="T3" fmla="*/ 19843 h 260350"/>
                  <a:gd name="T4" fmla="*/ 197076 w 266472"/>
                  <a:gd name="T5" fmla="*/ 0 h 260350"/>
                  <a:gd name="T6" fmla="*/ 266472 w 266472"/>
                  <a:gd name="T7" fmla="*/ 260350 h 260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472" h="260350">
                    <a:moveTo>
                      <a:pt x="266472" y="260350"/>
                    </a:moveTo>
                    <a:lnTo>
                      <a:pt x="0" y="19843"/>
                    </a:lnTo>
                    <a:lnTo>
                      <a:pt x="197076" y="0"/>
                    </a:lnTo>
                    <a:lnTo>
                      <a:pt x="266472" y="26035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23583" name="组合 51"/>
            <p:cNvGrpSpPr>
              <a:grpSpLocks/>
            </p:cNvGrpSpPr>
            <p:nvPr/>
          </p:nvGrpSpPr>
          <p:grpSpPr bwMode="auto">
            <a:xfrm>
              <a:off x="754742" y="0"/>
              <a:ext cx="4757058" cy="804883"/>
              <a:chOff x="0" y="0"/>
              <a:chExt cx="4757058" cy="804883"/>
            </a:xfrm>
          </p:grpSpPr>
          <p:cxnSp>
            <p:nvCxnSpPr>
              <p:cNvPr id="23584" name="直接连接符 52"/>
              <p:cNvCxnSpPr>
                <a:cxnSpLocks noChangeShapeType="1"/>
              </p:cNvCxnSpPr>
              <p:nvPr/>
            </p:nvCxnSpPr>
            <p:spPr bwMode="auto">
              <a:xfrm>
                <a:off x="96656" y="470009"/>
                <a:ext cx="3698530" cy="0"/>
              </a:xfrm>
              <a:prstGeom prst="line">
                <a:avLst/>
              </a:prstGeom>
              <a:noFill/>
              <a:ln w="6350">
                <a:solidFill>
                  <a:srgbClr val="7F7F7F"/>
                </a:solidFill>
                <a:prstDash val="dash"/>
                <a:round/>
                <a:headEnd/>
                <a:tailEnd/>
              </a:ln>
              <a:extLst>
                <a:ext uri="{909E8E84-426E-40DD-AFC4-6F175D3DCCD1}">
                  <a14:hiddenFill xmlns:a14="http://schemas.microsoft.com/office/drawing/2010/main">
                    <a:noFill/>
                  </a14:hiddenFill>
                </a:ext>
              </a:extLst>
            </p:spPr>
          </p:cxnSp>
          <p:sp>
            <p:nvSpPr>
              <p:cNvPr id="23585" name="文本框 53"/>
              <p:cNvSpPr txBox="1">
                <a:spLocks noChangeArrowheads="1"/>
              </p:cNvSpPr>
              <p:nvPr/>
            </p:nvSpPr>
            <p:spPr bwMode="auto">
              <a:xfrm>
                <a:off x="0" y="0"/>
                <a:ext cx="3452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zh-CN" altLang="en-US" sz="2400" dirty="0">
                    <a:solidFill>
                      <a:srgbClr val="7F7F7F"/>
                    </a:solidFill>
                    <a:latin typeface="微软雅黑" panose="020B0503020204020204" pitchFamily="34" charset="-122"/>
                    <a:ea typeface="微软雅黑" panose="020B0503020204020204" pitchFamily="34" charset="-122"/>
                  </a:rPr>
                  <a:t>结论与展望</a:t>
                </a:r>
              </a:p>
            </p:txBody>
          </p:sp>
          <p:sp>
            <p:nvSpPr>
              <p:cNvPr id="23586" name="文本框 54"/>
              <p:cNvSpPr txBox="1">
                <a:spLocks noChangeArrowheads="1"/>
              </p:cNvSpPr>
              <p:nvPr/>
            </p:nvSpPr>
            <p:spPr bwMode="auto">
              <a:xfrm>
                <a:off x="69983" y="497574"/>
                <a:ext cx="4687075" cy="307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en-US" altLang="zh-CN" sz="1400" dirty="0">
                    <a:solidFill>
                      <a:srgbClr val="7F7F7F"/>
                    </a:solidFill>
                    <a:latin typeface="Calibri" panose="020F0502020204030204" pitchFamily="34" charset="0"/>
                  </a:rPr>
                  <a:t>Conclusion And Future</a:t>
                </a:r>
                <a:endParaRPr lang="zh-CN" altLang="en-US" sz="1400" dirty="0">
                  <a:solidFill>
                    <a:srgbClr val="7F7F7F"/>
                  </a:solidFill>
                  <a:latin typeface="Calibri" panose="020F0502020204030204" pitchFamily="34" charset="0"/>
                </a:endParaRPr>
              </a:p>
            </p:txBody>
          </p:sp>
        </p:grpSp>
      </p:grpSp>
      <p:grpSp>
        <p:nvGrpSpPr>
          <p:cNvPr id="23559" name="组合 81"/>
          <p:cNvGrpSpPr>
            <a:grpSpLocks/>
          </p:cNvGrpSpPr>
          <p:nvPr/>
        </p:nvGrpSpPr>
        <p:grpSpPr bwMode="auto">
          <a:xfrm>
            <a:off x="5791200" y="923925"/>
            <a:ext cx="5511800" cy="817037"/>
            <a:chOff x="0" y="0"/>
            <a:chExt cx="5511800" cy="817062"/>
          </a:xfrm>
        </p:grpSpPr>
        <p:grpSp>
          <p:nvGrpSpPr>
            <p:cNvPr id="23571" name="组合 82"/>
            <p:cNvGrpSpPr>
              <a:grpSpLocks/>
            </p:cNvGrpSpPr>
            <p:nvPr/>
          </p:nvGrpSpPr>
          <p:grpSpPr bwMode="auto">
            <a:xfrm>
              <a:off x="0" y="0"/>
              <a:ext cx="754743" cy="482600"/>
              <a:chOff x="0" y="0"/>
              <a:chExt cx="754743" cy="482600"/>
            </a:xfrm>
          </p:grpSpPr>
          <p:sp>
            <p:nvSpPr>
              <p:cNvPr id="23579" name="等腰三角形 6"/>
              <p:cNvSpPr>
                <a:spLocks/>
              </p:cNvSpPr>
              <p:nvPr/>
            </p:nvSpPr>
            <p:spPr bwMode="auto">
              <a:xfrm>
                <a:off x="0" y="3629"/>
                <a:ext cx="754743" cy="478971"/>
              </a:xfrm>
              <a:custGeom>
                <a:avLst/>
                <a:gdLst>
                  <a:gd name="T0" fmla="*/ 0 w 754743"/>
                  <a:gd name="T1" fmla="*/ 348342 h 478971"/>
                  <a:gd name="T2" fmla="*/ 246743 w 754743"/>
                  <a:gd name="T3" fmla="*/ 0 h 478971"/>
                  <a:gd name="T4" fmla="*/ 754743 w 754743"/>
                  <a:gd name="T5" fmla="*/ 478971 h 478971"/>
                  <a:gd name="T6" fmla="*/ 0 w 754743"/>
                  <a:gd name="T7" fmla="*/ 348342 h 4789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743" h="478971">
                    <a:moveTo>
                      <a:pt x="0" y="348342"/>
                    </a:moveTo>
                    <a:lnTo>
                      <a:pt x="246743" y="0"/>
                    </a:lnTo>
                    <a:lnTo>
                      <a:pt x="754743" y="478971"/>
                    </a:lnTo>
                    <a:lnTo>
                      <a:pt x="0" y="34834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3580" name="等腰三角形 7"/>
              <p:cNvSpPr>
                <a:spLocks/>
              </p:cNvSpPr>
              <p:nvPr/>
            </p:nvSpPr>
            <p:spPr bwMode="auto">
              <a:xfrm>
                <a:off x="242207" y="0"/>
                <a:ext cx="512535" cy="482600"/>
              </a:xfrm>
              <a:custGeom>
                <a:avLst/>
                <a:gdLst>
                  <a:gd name="T0" fmla="*/ 512535 w 512535"/>
                  <a:gd name="T1" fmla="*/ 482600 h 482600"/>
                  <a:gd name="T2" fmla="*/ 0 w 512535"/>
                  <a:gd name="T3" fmla="*/ 12700 h 482600"/>
                  <a:gd name="T4" fmla="*/ 198664 w 512535"/>
                  <a:gd name="T5" fmla="*/ 0 h 482600"/>
                  <a:gd name="T6" fmla="*/ 512535 w 512535"/>
                  <a:gd name="T7" fmla="*/ 482600 h 482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2535" h="482600">
                    <a:moveTo>
                      <a:pt x="512535" y="482600"/>
                    </a:moveTo>
                    <a:lnTo>
                      <a:pt x="0" y="12700"/>
                    </a:lnTo>
                    <a:lnTo>
                      <a:pt x="198664" y="0"/>
                    </a:lnTo>
                    <a:lnTo>
                      <a:pt x="512535" y="48260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23572" name="组合 83"/>
            <p:cNvGrpSpPr>
              <a:grpSpLocks/>
            </p:cNvGrpSpPr>
            <p:nvPr/>
          </p:nvGrpSpPr>
          <p:grpSpPr bwMode="auto">
            <a:xfrm rot="10346141">
              <a:off x="90601" y="581660"/>
              <a:ext cx="573538" cy="235402"/>
              <a:chOff x="0" y="0"/>
              <a:chExt cx="513443" cy="275771"/>
            </a:xfrm>
          </p:grpSpPr>
          <p:sp>
            <p:nvSpPr>
              <p:cNvPr id="23577" name="等腰三角形 6"/>
              <p:cNvSpPr>
                <a:spLocks/>
              </p:cNvSpPr>
              <p:nvPr/>
            </p:nvSpPr>
            <p:spPr bwMode="auto">
              <a:xfrm>
                <a:off x="0" y="16329"/>
                <a:ext cx="513443" cy="259442"/>
              </a:xfrm>
              <a:custGeom>
                <a:avLst/>
                <a:gdLst>
                  <a:gd name="T0" fmla="*/ 0 w 513443"/>
                  <a:gd name="T1" fmla="*/ 259442 h 259442"/>
                  <a:gd name="T2" fmla="*/ 246743 w 513443"/>
                  <a:gd name="T3" fmla="*/ 0 h 259442"/>
                  <a:gd name="T4" fmla="*/ 513443 w 513443"/>
                  <a:gd name="T5" fmla="*/ 240846 h 259442"/>
                  <a:gd name="T6" fmla="*/ 0 w 513443"/>
                  <a:gd name="T7" fmla="*/ 259442 h 259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3443" h="259442">
                    <a:moveTo>
                      <a:pt x="0" y="259442"/>
                    </a:moveTo>
                    <a:lnTo>
                      <a:pt x="246743" y="0"/>
                    </a:lnTo>
                    <a:lnTo>
                      <a:pt x="513443" y="240846"/>
                    </a:lnTo>
                    <a:lnTo>
                      <a:pt x="0" y="25944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3578" name="等腰三角形 7"/>
              <p:cNvSpPr>
                <a:spLocks/>
              </p:cNvSpPr>
              <p:nvPr/>
            </p:nvSpPr>
            <p:spPr bwMode="auto">
              <a:xfrm>
                <a:off x="243795" y="0"/>
                <a:ext cx="266472" cy="260350"/>
              </a:xfrm>
              <a:custGeom>
                <a:avLst/>
                <a:gdLst>
                  <a:gd name="T0" fmla="*/ 266472 w 266472"/>
                  <a:gd name="T1" fmla="*/ 260350 h 260350"/>
                  <a:gd name="T2" fmla="*/ 0 w 266472"/>
                  <a:gd name="T3" fmla="*/ 19843 h 260350"/>
                  <a:gd name="T4" fmla="*/ 197076 w 266472"/>
                  <a:gd name="T5" fmla="*/ 0 h 260350"/>
                  <a:gd name="T6" fmla="*/ 266472 w 266472"/>
                  <a:gd name="T7" fmla="*/ 260350 h 260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472" h="260350">
                    <a:moveTo>
                      <a:pt x="266472" y="260350"/>
                    </a:moveTo>
                    <a:lnTo>
                      <a:pt x="0" y="19843"/>
                    </a:lnTo>
                    <a:lnTo>
                      <a:pt x="197076" y="0"/>
                    </a:lnTo>
                    <a:lnTo>
                      <a:pt x="266472" y="26035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23573" name="组合 84"/>
            <p:cNvGrpSpPr>
              <a:grpSpLocks/>
            </p:cNvGrpSpPr>
            <p:nvPr/>
          </p:nvGrpSpPr>
          <p:grpSpPr bwMode="auto">
            <a:xfrm>
              <a:off x="754742" y="0"/>
              <a:ext cx="4757058" cy="805360"/>
              <a:chOff x="0" y="0"/>
              <a:chExt cx="4757058" cy="805360"/>
            </a:xfrm>
          </p:grpSpPr>
          <p:cxnSp>
            <p:nvCxnSpPr>
              <p:cNvPr id="23574" name="直接连接符 85"/>
              <p:cNvCxnSpPr>
                <a:cxnSpLocks noChangeShapeType="1"/>
              </p:cNvCxnSpPr>
              <p:nvPr/>
            </p:nvCxnSpPr>
            <p:spPr bwMode="auto">
              <a:xfrm>
                <a:off x="96656" y="470009"/>
                <a:ext cx="3698530" cy="0"/>
              </a:xfrm>
              <a:prstGeom prst="line">
                <a:avLst/>
              </a:prstGeom>
              <a:noFill/>
              <a:ln w="6350">
                <a:solidFill>
                  <a:srgbClr val="7F7F7F"/>
                </a:solidFill>
                <a:prstDash val="dash"/>
                <a:round/>
                <a:headEnd/>
                <a:tailEnd/>
              </a:ln>
              <a:extLst>
                <a:ext uri="{909E8E84-426E-40DD-AFC4-6F175D3DCCD1}">
                  <a14:hiddenFill xmlns:a14="http://schemas.microsoft.com/office/drawing/2010/main">
                    <a:noFill/>
                  </a14:hiddenFill>
                </a:ext>
              </a:extLst>
            </p:spPr>
          </p:cxnSp>
          <p:sp>
            <p:nvSpPr>
              <p:cNvPr id="23575" name="文本框 86"/>
              <p:cNvSpPr txBox="1">
                <a:spLocks noChangeArrowheads="1"/>
              </p:cNvSpPr>
              <p:nvPr/>
            </p:nvSpPr>
            <p:spPr bwMode="auto">
              <a:xfrm>
                <a:off x="0" y="0"/>
                <a:ext cx="3452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zh-CN" altLang="en-US" sz="2400" dirty="0" smtClean="0">
                    <a:solidFill>
                      <a:srgbClr val="7F7F7F"/>
                    </a:solidFill>
                    <a:latin typeface="微软雅黑" panose="020B0503020204020204" pitchFamily="34" charset="-122"/>
                    <a:ea typeface="微软雅黑" panose="020B0503020204020204" pitchFamily="34" charset="-122"/>
                  </a:rPr>
                  <a:t>课题研究背景与意义</a:t>
                </a:r>
                <a:endParaRPr lang="zh-CN" altLang="en-US" sz="2400" dirty="0">
                  <a:solidFill>
                    <a:srgbClr val="7F7F7F"/>
                  </a:solidFill>
                  <a:latin typeface="微软雅黑" panose="020B0503020204020204" pitchFamily="34" charset="-122"/>
                  <a:ea typeface="微软雅黑" panose="020B0503020204020204" pitchFamily="34" charset="-122"/>
                </a:endParaRPr>
              </a:p>
            </p:txBody>
          </p:sp>
          <p:sp>
            <p:nvSpPr>
              <p:cNvPr id="23576" name="文本框 87"/>
              <p:cNvSpPr txBox="1">
                <a:spLocks noChangeArrowheads="1"/>
              </p:cNvSpPr>
              <p:nvPr/>
            </p:nvSpPr>
            <p:spPr bwMode="auto">
              <a:xfrm>
                <a:off x="69983" y="497574"/>
                <a:ext cx="4687075" cy="307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en-US" altLang="zh-CN" sz="1400" dirty="0">
                    <a:solidFill>
                      <a:srgbClr val="7F7F7F"/>
                    </a:solidFill>
                    <a:latin typeface="Calibri" panose="020F0502020204030204" pitchFamily="34" charset="0"/>
                  </a:rPr>
                  <a:t>Background and Significance</a:t>
                </a:r>
              </a:p>
            </p:txBody>
          </p:sp>
        </p:grpSp>
      </p:grpSp>
      <p:grpSp>
        <p:nvGrpSpPr>
          <p:cNvPr id="23560" name="组合 61"/>
          <p:cNvGrpSpPr>
            <a:grpSpLocks/>
          </p:cNvGrpSpPr>
          <p:nvPr/>
        </p:nvGrpSpPr>
        <p:grpSpPr bwMode="auto">
          <a:xfrm>
            <a:off x="5735963" y="3671020"/>
            <a:ext cx="5511800" cy="817037"/>
            <a:chOff x="0" y="0"/>
            <a:chExt cx="5511800" cy="817062"/>
          </a:xfrm>
        </p:grpSpPr>
        <p:grpSp>
          <p:nvGrpSpPr>
            <p:cNvPr id="23561" name="组合 62"/>
            <p:cNvGrpSpPr>
              <a:grpSpLocks/>
            </p:cNvGrpSpPr>
            <p:nvPr/>
          </p:nvGrpSpPr>
          <p:grpSpPr bwMode="auto">
            <a:xfrm>
              <a:off x="0" y="0"/>
              <a:ext cx="754743" cy="482600"/>
              <a:chOff x="0" y="0"/>
              <a:chExt cx="754743" cy="482600"/>
            </a:xfrm>
          </p:grpSpPr>
          <p:sp>
            <p:nvSpPr>
              <p:cNvPr id="23569" name="等腰三角形 6"/>
              <p:cNvSpPr>
                <a:spLocks/>
              </p:cNvSpPr>
              <p:nvPr/>
            </p:nvSpPr>
            <p:spPr bwMode="auto">
              <a:xfrm>
                <a:off x="0" y="3629"/>
                <a:ext cx="754743" cy="478971"/>
              </a:xfrm>
              <a:custGeom>
                <a:avLst/>
                <a:gdLst>
                  <a:gd name="T0" fmla="*/ 0 w 754743"/>
                  <a:gd name="T1" fmla="*/ 348342 h 478971"/>
                  <a:gd name="T2" fmla="*/ 246743 w 754743"/>
                  <a:gd name="T3" fmla="*/ 0 h 478971"/>
                  <a:gd name="T4" fmla="*/ 754743 w 754743"/>
                  <a:gd name="T5" fmla="*/ 478971 h 478971"/>
                  <a:gd name="T6" fmla="*/ 0 w 754743"/>
                  <a:gd name="T7" fmla="*/ 348342 h 4789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743" h="478971">
                    <a:moveTo>
                      <a:pt x="0" y="348342"/>
                    </a:moveTo>
                    <a:lnTo>
                      <a:pt x="246743" y="0"/>
                    </a:lnTo>
                    <a:lnTo>
                      <a:pt x="754743" y="478971"/>
                    </a:lnTo>
                    <a:lnTo>
                      <a:pt x="0" y="34834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3570" name="等腰三角形 7"/>
              <p:cNvSpPr>
                <a:spLocks/>
              </p:cNvSpPr>
              <p:nvPr/>
            </p:nvSpPr>
            <p:spPr bwMode="auto">
              <a:xfrm>
                <a:off x="242207" y="0"/>
                <a:ext cx="512535" cy="482600"/>
              </a:xfrm>
              <a:custGeom>
                <a:avLst/>
                <a:gdLst>
                  <a:gd name="T0" fmla="*/ 512535 w 512535"/>
                  <a:gd name="T1" fmla="*/ 482600 h 482600"/>
                  <a:gd name="T2" fmla="*/ 0 w 512535"/>
                  <a:gd name="T3" fmla="*/ 12700 h 482600"/>
                  <a:gd name="T4" fmla="*/ 198664 w 512535"/>
                  <a:gd name="T5" fmla="*/ 0 h 482600"/>
                  <a:gd name="T6" fmla="*/ 512535 w 512535"/>
                  <a:gd name="T7" fmla="*/ 482600 h 482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2535" h="482600">
                    <a:moveTo>
                      <a:pt x="512535" y="482600"/>
                    </a:moveTo>
                    <a:lnTo>
                      <a:pt x="0" y="12700"/>
                    </a:lnTo>
                    <a:lnTo>
                      <a:pt x="198664" y="0"/>
                    </a:lnTo>
                    <a:lnTo>
                      <a:pt x="512535" y="482600"/>
                    </a:lnTo>
                    <a:close/>
                  </a:path>
                </a:pathLst>
              </a:custGeom>
              <a:solidFill>
                <a:srgbClr val="9632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23562" name="组合 63"/>
            <p:cNvGrpSpPr>
              <a:grpSpLocks/>
            </p:cNvGrpSpPr>
            <p:nvPr/>
          </p:nvGrpSpPr>
          <p:grpSpPr bwMode="auto">
            <a:xfrm rot="10346141">
              <a:off x="90601" y="581660"/>
              <a:ext cx="573538" cy="235402"/>
              <a:chOff x="0" y="0"/>
              <a:chExt cx="513443" cy="275771"/>
            </a:xfrm>
          </p:grpSpPr>
          <p:sp>
            <p:nvSpPr>
              <p:cNvPr id="23567" name="等腰三角形 6"/>
              <p:cNvSpPr>
                <a:spLocks/>
              </p:cNvSpPr>
              <p:nvPr/>
            </p:nvSpPr>
            <p:spPr bwMode="auto">
              <a:xfrm>
                <a:off x="0" y="16329"/>
                <a:ext cx="513443" cy="259442"/>
              </a:xfrm>
              <a:custGeom>
                <a:avLst/>
                <a:gdLst>
                  <a:gd name="T0" fmla="*/ 0 w 513443"/>
                  <a:gd name="T1" fmla="*/ 259442 h 259442"/>
                  <a:gd name="T2" fmla="*/ 246743 w 513443"/>
                  <a:gd name="T3" fmla="*/ 0 h 259442"/>
                  <a:gd name="T4" fmla="*/ 513443 w 513443"/>
                  <a:gd name="T5" fmla="*/ 240846 h 259442"/>
                  <a:gd name="T6" fmla="*/ 0 w 513443"/>
                  <a:gd name="T7" fmla="*/ 259442 h 259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3443" h="259442">
                    <a:moveTo>
                      <a:pt x="0" y="259442"/>
                    </a:moveTo>
                    <a:lnTo>
                      <a:pt x="246743" y="0"/>
                    </a:lnTo>
                    <a:lnTo>
                      <a:pt x="513443" y="240846"/>
                    </a:lnTo>
                    <a:lnTo>
                      <a:pt x="0" y="25944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3568" name="等腰三角形 7"/>
              <p:cNvSpPr>
                <a:spLocks/>
              </p:cNvSpPr>
              <p:nvPr/>
            </p:nvSpPr>
            <p:spPr bwMode="auto">
              <a:xfrm>
                <a:off x="243795" y="0"/>
                <a:ext cx="266472" cy="260350"/>
              </a:xfrm>
              <a:custGeom>
                <a:avLst/>
                <a:gdLst>
                  <a:gd name="T0" fmla="*/ 266472 w 266472"/>
                  <a:gd name="T1" fmla="*/ 260350 h 260350"/>
                  <a:gd name="T2" fmla="*/ 0 w 266472"/>
                  <a:gd name="T3" fmla="*/ 19843 h 260350"/>
                  <a:gd name="T4" fmla="*/ 197076 w 266472"/>
                  <a:gd name="T5" fmla="*/ 0 h 260350"/>
                  <a:gd name="T6" fmla="*/ 266472 w 266472"/>
                  <a:gd name="T7" fmla="*/ 260350 h 260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472" h="260350">
                    <a:moveTo>
                      <a:pt x="266472" y="260350"/>
                    </a:moveTo>
                    <a:lnTo>
                      <a:pt x="0" y="19843"/>
                    </a:lnTo>
                    <a:lnTo>
                      <a:pt x="197076" y="0"/>
                    </a:lnTo>
                    <a:lnTo>
                      <a:pt x="266472" y="260350"/>
                    </a:lnTo>
                    <a:close/>
                  </a:path>
                </a:pathLst>
              </a:custGeom>
              <a:solidFill>
                <a:srgbClr val="2734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23563" name="组合 64"/>
            <p:cNvGrpSpPr>
              <a:grpSpLocks/>
            </p:cNvGrpSpPr>
            <p:nvPr/>
          </p:nvGrpSpPr>
          <p:grpSpPr bwMode="auto">
            <a:xfrm>
              <a:off x="754742" y="0"/>
              <a:ext cx="4757058" cy="805360"/>
              <a:chOff x="0" y="0"/>
              <a:chExt cx="4757058" cy="805360"/>
            </a:xfrm>
          </p:grpSpPr>
          <p:cxnSp>
            <p:nvCxnSpPr>
              <p:cNvPr id="23564" name="直接连接符 65"/>
              <p:cNvCxnSpPr>
                <a:cxnSpLocks noChangeShapeType="1"/>
              </p:cNvCxnSpPr>
              <p:nvPr/>
            </p:nvCxnSpPr>
            <p:spPr bwMode="auto">
              <a:xfrm>
                <a:off x="96656" y="470009"/>
                <a:ext cx="3698530" cy="0"/>
              </a:xfrm>
              <a:prstGeom prst="line">
                <a:avLst/>
              </a:prstGeom>
              <a:noFill/>
              <a:ln w="6350">
                <a:solidFill>
                  <a:srgbClr val="7F7F7F"/>
                </a:solidFill>
                <a:prstDash val="dash"/>
                <a:round/>
                <a:headEnd/>
                <a:tailEnd/>
              </a:ln>
              <a:extLst>
                <a:ext uri="{909E8E84-426E-40DD-AFC4-6F175D3DCCD1}">
                  <a14:hiddenFill xmlns:a14="http://schemas.microsoft.com/office/drawing/2010/main">
                    <a:noFill/>
                  </a14:hiddenFill>
                </a:ext>
              </a:extLst>
            </p:spPr>
          </p:cxnSp>
          <p:sp>
            <p:nvSpPr>
              <p:cNvPr id="23565" name="文本框 66"/>
              <p:cNvSpPr txBox="1">
                <a:spLocks noChangeArrowheads="1"/>
              </p:cNvSpPr>
              <p:nvPr/>
            </p:nvSpPr>
            <p:spPr bwMode="auto">
              <a:xfrm>
                <a:off x="0" y="0"/>
                <a:ext cx="3452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zh-CN" altLang="en-US" sz="2400" b="1" dirty="0">
                    <a:solidFill>
                      <a:schemeClr val="accent1"/>
                    </a:solidFill>
                    <a:latin typeface="微软雅黑" panose="020B0503020204020204" pitchFamily="34" charset="-122"/>
                    <a:ea typeface="微软雅黑" panose="020B0503020204020204" pitchFamily="34" charset="-122"/>
                  </a:rPr>
                  <a:t>实验设计与结果</a:t>
                </a:r>
              </a:p>
            </p:txBody>
          </p:sp>
          <p:sp>
            <p:nvSpPr>
              <p:cNvPr id="23566" name="文本框 67"/>
              <p:cNvSpPr txBox="1">
                <a:spLocks noChangeArrowheads="1"/>
              </p:cNvSpPr>
              <p:nvPr/>
            </p:nvSpPr>
            <p:spPr bwMode="auto">
              <a:xfrm>
                <a:off x="69983" y="497574"/>
                <a:ext cx="4687075" cy="307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en-US" altLang="zh-CN" sz="1400" dirty="0">
                    <a:solidFill>
                      <a:srgbClr val="7F7F7F"/>
                    </a:solidFill>
                    <a:latin typeface="Calibri" panose="020F0502020204030204" pitchFamily="34" charset="0"/>
                  </a:rPr>
                  <a:t>Experiment Design and Result</a:t>
                </a:r>
              </a:p>
            </p:txBody>
          </p:sp>
        </p:grpSp>
      </p:grpSp>
      <p:graphicFrame>
        <p:nvGraphicFramePr>
          <p:cNvPr id="47" name="表格 46"/>
          <p:cNvGraphicFramePr>
            <a:graphicFrameLocks noGrp="1"/>
          </p:cNvGraphicFramePr>
          <p:nvPr>
            <p:extLst>
              <p:ext uri="{D42A27DB-BD31-4B8C-83A1-F6EECF244321}">
                <p14:modId xmlns:p14="http://schemas.microsoft.com/office/powerpoint/2010/main" val="855033632"/>
              </p:ext>
            </p:extLst>
          </p:nvPr>
        </p:nvGraphicFramePr>
        <p:xfrm>
          <a:off x="5287269" y="2524640"/>
          <a:ext cx="5573487" cy="2908432"/>
        </p:xfrm>
        <a:graphic>
          <a:graphicData uri="http://schemas.openxmlformats.org/drawingml/2006/table">
            <a:tbl>
              <a:tblPr firstRow="1" firstCol="1" bandRow="1">
                <a:tableStyleId>{5C22544A-7EE6-4342-B048-85BDC9FD1C3A}</a:tableStyleId>
              </a:tblPr>
              <a:tblGrid>
                <a:gridCol w="871017"/>
                <a:gridCol w="1492650"/>
                <a:gridCol w="1069940"/>
                <a:gridCol w="1069940"/>
                <a:gridCol w="1069940"/>
              </a:tblGrid>
              <a:tr h="299546">
                <a:tc>
                  <a:txBody>
                    <a:bodyPr/>
                    <a:lstStyle/>
                    <a:p>
                      <a:pPr algn="ctr">
                        <a:lnSpc>
                          <a:spcPct val="120000"/>
                        </a:lnSpc>
                        <a:spcAft>
                          <a:spcPts val="0"/>
                        </a:spcAft>
                      </a:pPr>
                      <a:r>
                        <a:rPr lang="zh-CN" sz="1400" kern="0">
                          <a:effectLst/>
                        </a:rPr>
                        <a:t>序号</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400" kern="0">
                          <a:effectLst/>
                        </a:rPr>
                        <a:t>数据集</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400" kern="0">
                          <a:effectLst/>
                        </a:rPr>
                        <a:t>样本个数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400" kern="0">
                          <a:effectLst/>
                        </a:rPr>
                        <a:t>少数类比例</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400" kern="0">
                          <a:effectLst/>
                        </a:rPr>
                        <a:t>属性个数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99546">
                <a:tc>
                  <a:txBody>
                    <a:bodyPr/>
                    <a:lstStyle/>
                    <a:p>
                      <a:pPr algn="ctr">
                        <a:lnSpc>
                          <a:spcPct val="120000"/>
                        </a:lnSpc>
                        <a:spcAft>
                          <a:spcPts val="0"/>
                        </a:spcAft>
                      </a:pPr>
                      <a:r>
                        <a:rPr lang="en-US" sz="1400" kern="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YEAST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1484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12.60%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99546">
                <a:tc>
                  <a:txBody>
                    <a:bodyPr/>
                    <a:lstStyle/>
                    <a:p>
                      <a:pPr algn="ctr">
                        <a:lnSpc>
                          <a:spcPct val="120000"/>
                        </a:lnSpc>
                        <a:spcAft>
                          <a:spcPts val="0"/>
                        </a:spcAft>
                      </a:pPr>
                      <a:r>
                        <a:rPr lang="en-US" sz="1400" kern="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Abalone</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4177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8.02%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99546">
                <a:tc>
                  <a:txBody>
                    <a:bodyPr/>
                    <a:lstStyle/>
                    <a:p>
                      <a:pPr algn="ctr">
                        <a:lnSpc>
                          <a:spcPct val="120000"/>
                        </a:lnSpc>
                        <a:spcAft>
                          <a:spcPts val="0"/>
                        </a:spcAft>
                      </a:pPr>
                      <a:r>
                        <a:rPr lang="en-US" sz="1400" kern="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Glass</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214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23.83%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99546">
                <a:tc>
                  <a:txBody>
                    <a:bodyPr/>
                    <a:lstStyle/>
                    <a:p>
                      <a:pPr algn="ctr">
                        <a:lnSpc>
                          <a:spcPct val="120000"/>
                        </a:lnSpc>
                        <a:spcAft>
                          <a:spcPts val="0"/>
                        </a:spcAft>
                      </a:pPr>
                      <a:r>
                        <a:rPr lang="en-US" sz="1400" kern="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Breast Canser</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699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34.50%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99546">
                <a:tc>
                  <a:txBody>
                    <a:bodyPr/>
                    <a:lstStyle/>
                    <a:p>
                      <a:pPr algn="ctr">
                        <a:lnSpc>
                          <a:spcPct val="120000"/>
                        </a:lnSpc>
                        <a:spcAft>
                          <a:spcPts val="0"/>
                        </a:spcAft>
                      </a:pPr>
                      <a:r>
                        <a:rPr lang="en-US" sz="1400" kern="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Vehicle Silhouettes</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946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23.43%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99546">
                <a:tc>
                  <a:txBody>
                    <a:bodyPr/>
                    <a:lstStyle/>
                    <a:p>
                      <a:pPr algn="ctr">
                        <a:lnSpc>
                          <a:spcPct val="120000"/>
                        </a:lnSpc>
                        <a:spcAft>
                          <a:spcPts val="0"/>
                        </a:spcAft>
                      </a:pPr>
                      <a:r>
                        <a:rPr lang="en-US" sz="1400" kern="0">
                          <a:effectLst/>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Haberman</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305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26.47%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99546">
                <a:tc>
                  <a:txBody>
                    <a:bodyPr/>
                    <a:lstStyle/>
                    <a:p>
                      <a:pPr algn="ctr">
                        <a:lnSpc>
                          <a:spcPct val="120000"/>
                        </a:lnSpc>
                        <a:spcAft>
                          <a:spcPts val="0"/>
                        </a:spcAft>
                      </a:pPr>
                      <a:r>
                        <a:rPr lang="en-US" sz="1400" kern="0">
                          <a:effectLst/>
                        </a:rPr>
                        <a:t>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Ecoli</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335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2.69%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99546">
                <a:tc>
                  <a:txBody>
                    <a:bodyPr/>
                    <a:lstStyle/>
                    <a:p>
                      <a:pPr algn="ctr">
                        <a:lnSpc>
                          <a:spcPct val="120000"/>
                        </a:lnSpc>
                        <a:spcAft>
                          <a:spcPts val="0"/>
                        </a:spcAft>
                      </a:pPr>
                      <a:r>
                        <a:rPr lang="en-US" sz="1400" kern="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Credit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30000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a:effectLst/>
                        </a:rPr>
                        <a:t>22.12%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0" dirty="0">
                          <a:effectLst/>
                        </a:rPr>
                        <a:t>24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2" name="矩形 1"/>
          <p:cNvSpPr/>
          <p:nvPr/>
        </p:nvSpPr>
        <p:spPr>
          <a:xfrm>
            <a:off x="1122942" y="3845413"/>
            <a:ext cx="2933217" cy="646331"/>
          </a:xfrm>
          <a:prstGeom prst="rect">
            <a:avLst/>
          </a:prstGeom>
        </p:spPr>
        <p:txBody>
          <a:bodyPr wrap="square">
            <a:spAutoFit/>
          </a:bodyPr>
          <a:lstStyle/>
          <a:p>
            <a:pPr algn="ctr" eaLnBrk="1" hangingPunct="1"/>
            <a:r>
              <a:rPr lang="zh-CN" altLang="en-US" sz="3600" b="1" dirty="0">
                <a:solidFill>
                  <a:schemeClr val="accent1"/>
                </a:solidFill>
                <a:latin typeface="微软雅黑" panose="020B0503020204020204" pitchFamily="34" charset="-122"/>
                <a:ea typeface="微软雅黑" panose="020B0503020204020204" pitchFamily="34" charset="-122"/>
              </a:rPr>
              <a:t>数据集介绍</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4.375E-6 4.07407E-6 L 0.00261 -0.47431 " pathEditMode="relative" rAng="0" ptsTypes="AA">
                                      <p:cBhvr>
                                        <p:cTn id="6" dur="2000" fill="hold"/>
                                        <p:tgtEl>
                                          <p:spTgt spid="23560"/>
                                        </p:tgtEl>
                                        <p:attrNameLst>
                                          <p:attrName>ppt_x</p:attrName>
                                          <p:attrName>ppt_y</p:attrName>
                                        </p:attrNameLst>
                                      </p:cBhvr>
                                      <p:rCtr x="130" y="-23727"/>
                                    </p:animMotion>
                                  </p:childTnLst>
                                </p:cTn>
                              </p:par>
                              <p:par>
                                <p:cTn id="7" presetID="2" presetClass="exit" presetSubtype="2" fill="hold" nodeType="withEffect">
                                  <p:stCondLst>
                                    <p:cond delay="0"/>
                                  </p:stCondLst>
                                  <p:childTnLst>
                                    <p:anim calcmode="lin" valueType="num">
                                      <p:cBhvr additive="base">
                                        <p:cTn id="8" dur="500"/>
                                        <p:tgtEl>
                                          <p:spTgt spid="23559"/>
                                        </p:tgtEl>
                                        <p:attrNameLst>
                                          <p:attrName>ppt_x</p:attrName>
                                        </p:attrNameLst>
                                      </p:cBhvr>
                                      <p:tavLst>
                                        <p:tav tm="0">
                                          <p:val>
                                            <p:strVal val="ppt_x"/>
                                          </p:val>
                                        </p:tav>
                                        <p:tav tm="100000">
                                          <p:val>
                                            <p:strVal val="1+ppt_w/2"/>
                                          </p:val>
                                        </p:tav>
                                      </p:tavLst>
                                    </p:anim>
                                    <p:anim calcmode="lin" valueType="num">
                                      <p:cBhvr additive="base">
                                        <p:cTn id="9" dur="500"/>
                                        <p:tgtEl>
                                          <p:spTgt spid="23559"/>
                                        </p:tgtEl>
                                        <p:attrNameLst>
                                          <p:attrName>ppt_y</p:attrName>
                                        </p:attrNameLst>
                                      </p:cBhvr>
                                      <p:tavLst>
                                        <p:tav tm="0">
                                          <p:val>
                                            <p:strVal val="ppt_y"/>
                                          </p:val>
                                        </p:tav>
                                        <p:tav tm="100000">
                                          <p:val>
                                            <p:strVal val="ppt_y"/>
                                          </p:val>
                                        </p:tav>
                                      </p:tavLst>
                                    </p:anim>
                                    <p:set>
                                      <p:cBhvr>
                                        <p:cTn id="10" dur="1" fill="hold">
                                          <p:stCondLst>
                                            <p:cond delay="499"/>
                                          </p:stCondLst>
                                        </p:cTn>
                                        <p:tgtEl>
                                          <p:spTgt spid="23559"/>
                                        </p:tgtEl>
                                        <p:attrNameLst>
                                          <p:attrName>style.visibility</p:attrName>
                                        </p:attrNameLst>
                                      </p:cBhvr>
                                      <p:to>
                                        <p:strVal val="hidden"/>
                                      </p:to>
                                    </p:set>
                                  </p:childTnLst>
                                </p:cTn>
                              </p:par>
                              <p:par>
                                <p:cTn id="11" presetID="2" presetClass="exit" presetSubtype="2" fill="hold" nodeType="withEffect">
                                  <p:stCondLst>
                                    <p:cond delay="200"/>
                                  </p:stCondLst>
                                  <p:childTnLst>
                                    <p:anim calcmode="lin" valueType="num">
                                      <p:cBhvr additive="base">
                                        <p:cTn id="12" dur="750"/>
                                        <p:tgtEl>
                                          <p:spTgt spid="23557"/>
                                        </p:tgtEl>
                                        <p:attrNameLst>
                                          <p:attrName>ppt_x</p:attrName>
                                        </p:attrNameLst>
                                      </p:cBhvr>
                                      <p:tavLst>
                                        <p:tav tm="0">
                                          <p:val>
                                            <p:strVal val="ppt_x"/>
                                          </p:val>
                                        </p:tav>
                                        <p:tav tm="100000">
                                          <p:val>
                                            <p:strVal val="1+ppt_w/2"/>
                                          </p:val>
                                        </p:tav>
                                      </p:tavLst>
                                    </p:anim>
                                    <p:anim calcmode="lin" valueType="num">
                                      <p:cBhvr additive="base">
                                        <p:cTn id="13" dur="750"/>
                                        <p:tgtEl>
                                          <p:spTgt spid="23557"/>
                                        </p:tgtEl>
                                        <p:attrNameLst>
                                          <p:attrName>ppt_y</p:attrName>
                                        </p:attrNameLst>
                                      </p:cBhvr>
                                      <p:tavLst>
                                        <p:tav tm="0">
                                          <p:val>
                                            <p:strVal val="ppt_y"/>
                                          </p:val>
                                        </p:tav>
                                        <p:tav tm="100000">
                                          <p:val>
                                            <p:strVal val="ppt_y"/>
                                          </p:val>
                                        </p:tav>
                                      </p:tavLst>
                                    </p:anim>
                                    <p:set>
                                      <p:cBhvr>
                                        <p:cTn id="14" dur="1" fill="hold">
                                          <p:stCondLst>
                                            <p:cond delay="749"/>
                                          </p:stCondLst>
                                        </p:cTn>
                                        <p:tgtEl>
                                          <p:spTgt spid="23557"/>
                                        </p:tgtEl>
                                        <p:attrNameLst>
                                          <p:attrName>style.visibility</p:attrName>
                                        </p:attrNameLst>
                                      </p:cBhvr>
                                      <p:to>
                                        <p:strVal val="hidden"/>
                                      </p:to>
                                    </p:set>
                                  </p:childTnLst>
                                </p:cTn>
                              </p:par>
                              <p:par>
                                <p:cTn id="15" presetID="2" presetClass="exit" presetSubtype="2" fill="hold" nodeType="withEffect">
                                  <p:stCondLst>
                                    <p:cond delay="200"/>
                                  </p:stCondLst>
                                  <p:childTnLst>
                                    <p:anim calcmode="lin" valueType="num">
                                      <p:cBhvr additive="base">
                                        <p:cTn id="16" dur="750"/>
                                        <p:tgtEl>
                                          <p:spTgt spid="23558"/>
                                        </p:tgtEl>
                                        <p:attrNameLst>
                                          <p:attrName>ppt_x</p:attrName>
                                        </p:attrNameLst>
                                      </p:cBhvr>
                                      <p:tavLst>
                                        <p:tav tm="0">
                                          <p:val>
                                            <p:strVal val="ppt_x"/>
                                          </p:val>
                                        </p:tav>
                                        <p:tav tm="100000">
                                          <p:val>
                                            <p:strVal val="1+ppt_w/2"/>
                                          </p:val>
                                        </p:tav>
                                      </p:tavLst>
                                    </p:anim>
                                    <p:anim calcmode="lin" valueType="num">
                                      <p:cBhvr additive="base">
                                        <p:cTn id="17" dur="750"/>
                                        <p:tgtEl>
                                          <p:spTgt spid="23558"/>
                                        </p:tgtEl>
                                        <p:attrNameLst>
                                          <p:attrName>ppt_y</p:attrName>
                                        </p:attrNameLst>
                                      </p:cBhvr>
                                      <p:tavLst>
                                        <p:tav tm="0">
                                          <p:val>
                                            <p:strVal val="ppt_y"/>
                                          </p:val>
                                        </p:tav>
                                        <p:tav tm="100000">
                                          <p:val>
                                            <p:strVal val="ppt_y"/>
                                          </p:val>
                                        </p:tav>
                                      </p:tavLst>
                                    </p:anim>
                                    <p:set>
                                      <p:cBhvr>
                                        <p:cTn id="18" dur="1" fill="hold">
                                          <p:stCondLst>
                                            <p:cond delay="749"/>
                                          </p:stCondLst>
                                        </p:cTn>
                                        <p:tgtEl>
                                          <p:spTgt spid="23558"/>
                                        </p:tgtEl>
                                        <p:attrNameLst>
                                          <p:attrName>style.visibility</p:attrName>
                                        </p:attrNameLst>
                                      </p:cBhvr>
                                      <p:to>
                                        <p:strVal val="hidden"/>
                                      </p:to>
                                    </p:set>
                                  </p:childTnLst>
                                </p:cTn>
                              </p:par>
                            </p:childTnLst>
                          </p:cTn>
                        </p:par>
                        <p:par>
                          <p:cTn id="19" fill="hold">
                            <p:stCondLst>
                              <p:cond delay="2000"/>
                            </p:stCondLst>
                            <p:childTnLst>
                              <p:par>
                                <p:cTn id="20" presetID="3" presetClass="entr" presetSubtype="10" fill="hold" nodeType="after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linds(horizontal)">
                                      <p:cBhvr>
                                        <p:cTn id="22" dur="500"/>
                                        <p:tgtEl>
                                          <p:spTgt spid="47"/>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394" name="组合 23"/>
          <p:cNvGrpSpPr>
            <a:grpSpLocks/>
          </p:cNvGrpSpPr>
          <p:nvPr/>
        </p:nvGrpSpPr>
        <p:grpSpPr bwMode="auto">
          <a:xfrm>
            <a:off x="2877351" y="281334"/>
            <a:ext cx="6429375" cy="809625"/>
            <a:chOff x="0" y="0"/>
            <a:chExt cx="6429492" cy="808970"/>
          </a:xfrm>
        </p:grpSpPr>
        <p:sp>
          <p:nvSpPr>
            <p:cNvPr id="17417" name="文本框 24"/>
            <p:cNvSpPr txBox="1">
              <a:spLocks noChangeArrowheads="1"/>
            </p:cNvSpPr>
            <p:nvPr/>
          </p:nvSpPr>
          <p:spPr bwMode="auto">
            <a:xfrm>
              <a:off x="2098075" y="0"/>
              <a:ext cx="2233345" cy="64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r>
                <a:rPr lang="zh-CN" altLang="en-US" sz="3600" b="1" dirty="0" smtClean="0">
                  <a:solidFill>
                    <a:schemeClr val="accent1"/>
                  </a:solidFill>
                  <a:latin typeface="微软雅黑" panose="020B0503020204020204" pitchFamily="34" charset="-122"/>
                  <a:ea typeface="微软雅黑" panose="020B0503020204020204" pitchFamily="34" charset="-122"/>
                </a:rPr>
                <a:t>实验结果</a:t>
              </a:r>
              <a:r>
                <a:rPr lang="en-US" altLang="zh-CN" sz="3600" b="1" dirty="0" smtClean="0">
                  <a:solidFill>
                    <a:schemeClr val="accent1"/>
                  </a:solidFill>
                  <a:latin typeface="微软雅黑" panose="020B0503020204020204" pitchFamily="34" charset="-122"/>
                  <a:ea typeface="微软雅黑" panose="020B0503020204020204" pitchFamily="34" charset="-122"/>
                </a:rPr>
                <a:t>-</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17418" name="直接连接符 25"/>
            <p:cNvCxnSpPr>
              <a:cxnSpLocks noChangeShapeType="1"/>
            </p:cNvCxnSpPr>
            <p:nvPr/>
          </p:nvCxnSpPr>
          <p:spPr bwMode="auto">
            <a:xfrm>
              <a:off x="0" y="808970"/>
              <a:ext cx="6429492" cy="0"/>
            </a:xfrm>
            <a:prstGeom prst="line">
              <a:avLst/>
            </a:prstGeom>
            <a:noFill/>
            <a:ln w="6350">
              <a:solidFill>
                <a:srgbClr val="BFBFBF"/>
              </a:solidFill>
              <a:prstDash val="dash"/>
              <a:round/>
              <a:headEnd type="oval" w="med" len="med"/>
              <a:tailEnd type="oval" w="med" len="med"/>
            </a:ln>
            <a:extLst>
              <a:ext uri="{909E8E84-426E-40DD-AFC4-6F175D3DCCD1}">
                <a14:hiddenFill xmlns:a14="http://schemas.microsoft.com/office/drawing/2010/main">
                  <a:noFill/>
                </a14:hiddenFill>
              </a:ext>
            </a:extLst>
          </p:spPr>
        </p:cxnSp>
      </p:grpSp>
      <p:sp>
        <p:nvSpPr>
          <p:cNvPr id="3" name="Rectangle 2"/>
          <p:cNvSpPr>
            <a:spLocks noChangeArrowheads="1"/>
          </p:cNvSpPr>
          <p:nvPr/>
        </p:nvSpPr>
        <p:spPr bwMode="auto">
          <a:xfrm>
            <a:off x="6451600" y="18173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6451600" y="38938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800" b="0" i="0" u="none" strike="noStrike" cap="none" normalizeH="0" baseline="0" smtClean="0">
                <a:ln>
                  <a:noFill/>
                </a:ln>
                <a:solidFill>
                  <a:schemeClr val="tx1"/>
                </a:solidFill>
                <a:effectLst/>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2"/>
          <p:cNvSpPr>
            <a:spLocks noChangeArrowheads="1"/>
          </p:cNvSpPr>
          <p:nvPr/>
        </p:nvSpPr>
        <p:spPr bwMode="auto">
          <a:xfrm>
            <a:off x="7569366" y="19450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14"/>
          <p:cNvSpPr>
            <a:spLocks noChangeArrowheads="1"/>
          </p:cNvSpPr>
          <p:nvPr/>
        </p:nvSpPr>
        <p:spPr bwMode="auto">
          <a:xfrm>
            <a:off x="821871" y="82571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18"/>
          <p:cNvSpPr>
            <a:spLocks noChangeArrowheads="1"/>
          </p:cNvSpPr>
          <p:nvPr/>
        </p:nvSpPr>
        <p:spPr bwMode="auto">
          <a:xfrm>
            <a:off x="6917871" y="46604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56585173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withEffect">
                                  <p:stCondLst>
                                    <p:cond delay="0"/>
                                  </p:stCondLst>
                                  <p:childTnLst>
                                    <p:set>
                                      <p:cBhvr>
                                        <p:cTn id="6" dur="1" fill="hold">
                                          <p:stCondLst>
                                            <p:cond delay="0"/>
                                          </p:stCondLst>
                                        </p:cTn>
                                        <p:tgtEl>
                                          <p:spTgt spid="16394"/>
                                        </p:tgtEl>
                                        <p:attrNameLst>
                                          <p:attrName>style.visibility</p:attrName>
                                        </p:attrNameLst>
                                      </p:cBhvr>
                                      <p:to>
                                        <p:strVal val="visible"/>
                                      </p:to>
                                    </p:set>
                                    <p:animEffect transition="in" filter="barn(outVertical)">
                                      <p:cBhvr>
                                        <p:cTn id="7" dur="500"/>
                                        <p:tgtEl>
                                          <p:spTgt spid="1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94" name="组合 23"/>
          <p:cNvGrpSpPr>
            <a:grpSpLocks/>
          </p:cNvGrpSpPr>
          <p:nvPr/>
        </p:nvGrpSpPr>
        <p:grpSpPr bwMode="auto">
          <a:xfrm>
            <a:off x="2436231" y="281334"/>
            <a:ext cx="7311618" cy="809625"/>
            <a:chOff x="-441128" y="0"/>
            <a:chExt cx="7311751" cy="808970"/>
          </a:xfrm>
        </p:grpSpPr>
        <p:sp>
          <p:nvSpPr>
            <p:cNvPr id="17417" name="文本框 24"/>
            <p:cNvSpPr txBox="1">
              <a:spLocks noChangeArrowheads="1"/>
            </p:cNvSpPr>
            <p:nvPr/>
          </p:nvSpPr>
          <p:spPr bwMode="auto">
            <a:xfrm>
              <a:off x="-441128" y="0"/>
              <a:ext cx="7311751" cy="64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r>
                <a:rPr lang="zh-CN" altLang="en-US" sz="3600" b="1" dirty="0" smtClean="0">
                  <a:solidFill>
                    <a:schemeClr val="accent1"/>
                  </a:solidFill>
                  <a:latin typeface="微软雅黑" panose="020B0503020204020204" pitchFamily="34" charset="-122"/>
                  <a:ea typeface="微软雅黑" panose="020B0503020204020204" pitchFamily="34" charset="-122"/>
                </a:rPr>
                <a:t>实验结果</a:t>
              </a:r>
              <a:r>
                <a:rPr lang="en-US" altLang="zh-CN" sz="3600" b="1" dirty="0" smtClean="0">
                  <a:solidFill>
                    <a:schemeClr val="accent1"/>
                  </a:solidFill>
                  <a:latin typeface="微软雅黑" panose="020B0503020204020204" pitchFamily="34" charset="-122"/>
                  <a:ea typeface="微软雅黑" panose="020B0503020204020204" pitchFamily="34" charset="-122"/>
                </a:rPr>
                <a:t>-</a:t>
              </a:r>
              <a:r>
                <a:rPr lang="zh-CN" altLang="en-US" sz="3600" b="1" dirty="0" smtClean="0">
                  <a:solidFill>
                    <a:schemeClr val="accent1"/>
                  </a:solidFill>
                  <a:latin typeface="微软雅黑" panose="020B0503020204020204" pitchFamily="34" charset="-122"/>
                  <a:ea typeface="微软雅黑" panose="020B0503020204020204" pitchFamily="34" charset="-122"/>
                </a:rPr>
                <a:t>与传统机器学习方法对比</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17418" name="直接连接符 25"/>
            <p:cNvCxnSpPr>
              <a:cxnSpLocks noChangeShapeType="1"/>
            </p:cNvCxnSpPr>
            <p:nvPr/>
          </p:nvCxnSpPr>
          <p:spPr bwMode="auto">
            <a:xfrm>
              <a:off x="0" y="808970"/>
              <a:ext cx="6429492" cy="0"/>
            </a:xfrm>
            <a:prstGeom prst="line">
              <a:avLst/>
            </a:prstGeom>
            <a:noFill/>
            <a:ln w="6350">
              <a:solidFill>
                <a:srgbClr val="BFBFBF"/>
              </a:solidFill>
              <a:prstDash val="dash"/>
              <a:round/>
              <a:headEnd type="oval" w="med" len="med"/>
              <a:tailEnd type="oval" w="med" len="med"/>
            </a:ln>
            <a:extLst>
              <a:ext uri="{909E8E84-426E-40DD-AFC4-6F175D3DCCD1}">
                <a14:hiddenFill xmlns:a14="http://schemas.microsoft.com/office/drawing/2010/main">
                  <a:noFill/>
                </a14:hiddenFill>
              </a:ext>
            </a:extLst>
          </p:spPr>
        </p:cxnSp>
      </p:grpSp>
      <p:sp>
        <p:nvSpPr>
          <p:cNvPr id="3" name="Rectangle 2"/>
          <p:cNvSpPr>
            <a:spLocks noChangeArrowheads="1"/>
          </p:cNvSpPr>
          <p:nvPr/>
        </p:nvSpPr>
        <p:spPr bwMode="auto">
          <a:xfrm>
            <a:off x="6451600" y="18173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6451600" y="38938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800" b="0" i="0" u="none" strike="noStrike" cap="none" normalizeH="0" baseline="0" smtClean="0">
                <a:ln>
                  <a:noFill/>
                </a:ln>
                <a:solidFill>
                  <a:schemeClr val="tx1"/>
                </a:solidFill>
                <a:effectLst/>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2"/>
          <p:cNvSpPr>
            <a:spLocks noChangeArrowheads="1"/>
          </p:cNvSpPr>
          <p:nvPr/>
        </p:nvSpPr>
        <p:spPr bwMode="auto">
          <a:xfrm>
            <a:off x="7569366" y="19450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18"/>
          <p:cNvSpPr>
            <a:spLocks noChangeArrowheads="1"/>
          </p:cNvSpPr>
          <p:nvPr/>
        </p:nvSpPr>
        <p:spPr bwMode="auto">
          <a:xfrm>
            <a:off x="6917871" y="46604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1845541479"/>
              </p:ext>
            </p:extLst>
          </p:nvPr>
        </p:nvGraphicFramePr>
        <p:xfrm>
          <a:off x="315309" y="1090958"/>
          <a:ext cx="11571888" cy="5713795"/>
        </p:xfrm>
        <a:graphic>
          <a:graphicData uri="http://schemas.openxmlformats.org/drawingml/2006/table">
            <a:tbl>
              <a:tblPr>
                <a:tableStyleId>{793D81CF-94F2-401A-BA57-92F5A7B2D0C5}</a:tableStyleId>
              </a:tblPr>
              <a:tblGrid>
                <a:gridCol w="723243"/>
                <a:gridCol w="723243"/>
                <a:gridCol w="723243"/>
                <a:gridCol w="723243"/>
                <a:gridCol w="723243"/>
                <a:gridCol w="723243"/>
                <a:gridCol w="723243"/>
                <a:gridCol w="723243"/>
                <a:gridCol w="723243"/>
                <a:gridCol w="723243"/>
                <a:gridCol w="723243"/>
                <a:gridCol w="723243"/>
                <a:gridCol w="723243"/>
                <a:gridCol w="723243"/>
                <a:gridCol w="723243"/>
                <a:gridCol w="723243"/>
              </a:tblGrid>
              <a:tr h="314826">
                <a:tc rowSpan="2">
                  <a:txBody>
                    <a:bodyPr/>
                    <a:lstStyle/>
                    <a:p>
                      <a:pPr algn="ctr" fontAlgn="ctr"/>
                      <a:r>
                        <a:rPr lang="zh-CN" sz="1400" b="1" u="none" strike="noStrike" dirty="0">
                          <a:solidFill>
                            <a:schemeClr val="bg1"/>
                          </a:solidFill>
                          <a:effectLst/>
                        </a:rPr>
                        <a:t>数据集</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c rowSpan="2">
                  <a:txBody>
                    <a:bodyPr/>
                    <a:lstStyle/>
                    <a:p>
                      <a:pPr algn="ctr" fontAlgn="ctr"/>
                      <a:r>
                        <a:rPr lang="zh-CN" sz="1400" b="1" u="none" strike="noStrike" dirty="0">
                          <a:solidFill>
                            <a:schemeClr val="bg1"/>
                          </a:solidFill>
                          <a:effectLst/>
                        </a:rPr>
                        <a:t>算法</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c gridSpan="6">
                  <a:txBody>
                    <a:bodyPr/>
                    <a:lstStyle/>
                    <a:p>
                      <a:pPr algn="ctr" fontAlgn="ctr"/>
                      <a:r>
                        <a:rPr lang="zh-CN" sz="1400" b="1" u="none" strike="noStrike" dirty="0">
                          <a:solidFill>
                            <a:schemeClr val="bg1"/>
                          </a:solidFill>
                          <a:effectLst/>
                        </a:rPr>
                        <a:t>评价标准</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fontAlgn="ctr"/>
                      <a:r>
                        <a:rPr lang="zh-CN" sz="1400" b="1" u="none" strike="noStrike" dirty="0">
                          <a:solidFill>
                            <a:schemeClr val="bg1"/>
                          </a:solidFill>
                          <a:effectLst/>
                        </a:rPr>
                        <a:t>数据集</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c rowSpan="2">
                  <a:txBody>
                    <a:bodyPr/>
                    <a:lstStyle/>
                    <a:p>
                      <a:pPr algn="ctr" fontAlgn="ctr"/>
                      <a:r>
                        <a:rPr lang="zh-CN" sz="1400" b="1" u="none" strike="noStrike" dirty="0">
                          <a:solidFill>
                            <a:schemeClr val="bg1"/>
                          </a:solidFill>
                          <a:effectLst/>
                        </a:rPr>
                        <a:t>算法</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c gridSpan="6">
                  <a:txBody>
                    <a:bodyPr/>
                    <a:lstStyle/>
                    <a:p>
                      <a:pPr algn="ctr" fontAlgn="ctr"/>
                      <a:r>
                        <a:rPr lang="zh-CN" sz="1400" b="1" u="none" strike="noStrike" dirty="0">
                          <a:solidFill>
                            <a:schemeClr val="bg1"/>
                          </a:solidFill>
                          <a:effectLst/>
                        </a:rPr>
                        <a:t>评价标准</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02768">
                <a:tc vMerge="1">
                  <a:txBody>
                    <a:bodyPr/>
                    <a:lstStyle/>
                    <a:p>
                      <a:endParaRPr lang="zh-CN" altLang="en-US"/>
                    </a:p>
                  </a:txBody>
                  <a:tcPr/>
                </a:tc>
                <a:tc vMerge="1">
                  <a:txBody>
                    <a:bodyPr/>
                    <a:lstStyle/>
                    <a:p>
                      <a:endParaRPr lang="zh-CN" altLang="en-US"/>
                    </a:p>
                  </a:txBody>
                  <a:tcPr/>
                </a:tc>
                <a:tc>
                  <a:txBody>
                    <a:bodyPr/>
                    <a:lstStyle/>
                    <a:p>
                      <a:pPr algn="ctr" fontAlgn="ctr"/>
                      <a:r>
                        <a:rPr lang="zh-CN" sz="1400" b="1" u="none" strike="noStrike" dirty="0">
                          <a:solidFill>
                            <a:schemeClr val="bg1"/>
                          </a:solidFill>
                          <a:effectLst/>
                        </a:rPr>
                        <a:t>召回率</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c>
                  <a:txBody>
                    <a:bodyPr/>
                    <a:lstStyle/>
                    <a:p>
                      <a:pPr algn="ctr" fontAlgn="ctr"/>
                      <a:r>
                        <a:rPr lang="zh-CN" sz="1400" b="1" u="none" strike="noStrike" dirty="0">
                          <a:solidFill>
                            <a:schemeClr val="bg1"/>
                          </a:solidFill>
                          <a:effectLst/>
                        </a:rPr>
                        <a:t>准确率</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c>
                  <a:txBody>
                    <a:bodyPr/>
                    <a:lstStyle/>
                    <a:p>
                      <a:pPr algn="ctr" fontAlgn="ctr"/>
                      <a:r>
                        <a:rPr lang="en-US" sz="1400" b="1" u="none" strike="noStrike" dirty="0">
                          <a:solidFill>
                            <a:schemeClr val="bg1"/>
                          </a:solidFill>
                          <a:effectLst/>
                        </a:rPr>
                        <a:t>%</a:t>
                      </a:r>
                      <a:r>
                        <a:rPr lang="en-US" sz="1400" b="1" u="none" strike="noStrike" dirty="0" err="1">
                          <a:solidFill>
                            <a:schemeClr val="bg1"/>
                          </a:solidFill>
                          <a:effectLst/>
                        </a:rPr>
                        <a:t>Acc</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c>
                  <a:txBody>
                    <a:bodyPr/>
                    <a:lstStyle/>
                    <a:p>
                      <a:pPr algn="ctr" fontAlgn="ctr"/>
                      <a:r>
                        <a:rPr lang="en-US" sz="1400" b="1" u="none" strike="noStrike" dirty="0">
                          <a:solidFill>
                            <a:schemeClr val="bg1"/>
                          </a:solidFill>
                          <a:effectLst/>
                        </a:rPr>
                        <a:t>F1</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c>
                  <a:txBody>
                    <a:bodyPr/>
                    <a:lstStyle/>
                    <a:p>
                      <a:pPr algn="ctr" fontAlgn="ctr"/>
                      <a:r>
                        <a:rPr lang="en-US" sz="1400" b="1" u="none" strike="noStrike" dirty="0">
                          <a:solidFill>
                            <a:schemeClr val="bg1"/>
                          </a:solidFill>
                          <a:effectLst/>
                        </a:rPr>
                        <a:t>A-mean</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c>
                  <a:txBody>
                    <a:bodyPr/>
                    <a:lstStyle/>
                    <a:p>
                      <a:pPr algn="ctr" fontAlgn="ctr"/>
                      <a:r>
                        <a:rPr lang="en-US" sz="1400" b="1" u="none" strike="noStrike" dirty="0">
                          <a:solidFill>
                            <a:schemeClr val="bg1"/>
                          </a:solidFill>
                          <a:effectLst/>
                        </a:rPr>
                        <a:t>G-measure</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c vMerge="1">
                  <a:txBody>
                    <a:bodyPr/>
                    <a:lstStyle/>
                    <a:p>
                      <a:endParaRPr lang="zh-CN" altLang="en-US"/>
                    </a:p>
                  </a:txBody>
                  <a:tcPr/>
                </a:tc>
                <a:tc vMerge="1">
                  <a:txBody>
                    <a:bodyPr/>
                    <a:lstStyle/>
                    <a:p>
                      <a:endParaRPr lang="zh-CN" altLang="en-US"/>
                    </a:p>
                  </a:txBody>
                  <a:tcPr/>
                </a:tc>
                <a:tc>
                  <a:txBody>
                    <a:bodyPr/>
                    <a:lstStyle/>
                    <a:p>
                      <a:pPr algn="ctr" fontAlgn="ctr"/>
                      <a:r>
                        <a:rPr lang="zh-CN" sz="1400" b="1" u="none" strike="noStrike" dirty="0">
                          <a:solidFill>
                            <a:schemeClr val="bg1"/>
                          </a:solidFill>
                          <a:effectLst/>
                        </a:rPr>
                        <a:t>召回率</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c>
                  <a:txBody>
                    <a:bodyPr/>
                    <a:lstStyle/>
                    <a:p>
                      <a:pPr algn="ctr" fontAlgn="ctr"/>
                      <a:r>
                        <a:rPr lang="zh-CN" sz="1400" b="1" u="none" strike="noStrike" dirty="0">
                          <a:solidFill>
                            <a:schemeClr val="bg1"/>
                          </a:solidFill>
                          <a:effectLst/>
                        </a:rPr>
                        <a:t>准确率</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c>
                  <a:txBody>
                    <a:bodyPr/>
                    <a:lstStyle/>
                    <a:p>
                      <a:pPr algn="ctr" fontAlgn="ctr"/>
                      <a:r>
                        <a:rPr lang="en-US" sz="1400" b="1" u="none" strike="noStrike" dirty="0">
                          <a:solidFill>
                            <a:schemeClr val="bg1"/>
                          </a:solidFill>
                          <a:effectLst/>
                        </a:rPr>
                        <a:t>%</a:t>
                      </a:r>
                      <a:r>
                        <a:rPr lang="en-US" sz="1400" b="1" u="none" strike="noStrike" dirty="0" err="1">
                          <a:solidFill>
                            <a:schemeClr val="bg1"/>
                          </a:solidFill>
                          <a:effectLst/>
                        </a:rPr>
                        <a:t>Acc</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c>
                  <a:txBody>
                    <a:bodyPr/>
                    <a:lstStyle/>
                    <a:p>
                      <a:pPr algn="ctr" fontAlgn="ctr"/>
                      <a:r>
                        <a:rPr lang="en-US" sz="1400" b="1" u="none" strike="noStrike" dirty="0">
                          <a:solidFill>
                            <a:schemeClr val="bg1"/>
                          </a:solidFill>
                          <a:effectLst/>
                        </a:rPr>
                        <a:t>F1</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c>
                  <a:txBody>
                    <a:bodyPr/>
                    <a:lstStyle/>
                    <a:p>
                      <a:pPr algn="ctr" fontAlgn="ctr"/>
                      <a:r>
                        <a:rPr lang="en-US" sz="1400" b="1" u="none" strike="noStrike" dirty="0">
                          <a:solidFill>
                            <a:schemeClr val="bg1"/>
                          </a:solidFill>
                          <a:effectLst/>
                        </a:rPr>
                        <a:t>A-mean</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c>
                  <a:txBody>
                    <a:bodyPr/>
                    <a:lstStyle/>
                    <a:p>
                      <a:pPr algn="l" fontAlgn="ctr"/>
                      <a:r>
                        <a:rPr lang="en-US" sz="1400" b="1" u="none" strike="noStrike" dirty="0">
                          <a:solidFill>
                            <a:schemeClr val="bg1"/>
                          </a:solidFill>
                          <a:effectLst/>
                        </a:rPr>
                        <a:t>G-measure</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r>
              <a:tr h="260073">
                <a:tc rowSpan="4">
                  <a:txBody>
                    <a:bodyPr/>
                    <a:lstStyle/>
                    <a:p>
                      <a:pPr algn="ctr" fontAlgn="ctr"/>
                      <a:r>
                        <a:rPr lang="en-US" sz="1400" b="1" u="none" strike="noStrike" dirty="0">
                          <a:solidFill>
                            <a:schemeClr val="bg1"/>
                          </a:solidFill>
                          <a:effectLst/>
                        </a:rPr>
                        <a:t>1</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lnB w="28575" cap="flat" cmpd="sng" algn="ctr">
                      <a:solidFill>
                        <a:srgbClr val="C63E55"/>
                      </a:solidFill>
                      <a:prstDash val="solid"/>
                      <a:round/>
                      <a:headEnd type="none" w="med" len="med"/>
                      <a:tailEnd type="none" w="med" len="med"/>
                    </a:lnB>
                    <a:solidFill>
                      <a:srgbClr val="34457A"/>
                    </a:solidFill>
                  </a:tcPr>
                </a:tc>
                <a:tc>
                  <a:txBody>
                    <a:bodyPr/>
                    <a:lstStyle/>
                    <a:p>
                      <a:pPr algn="ctr" fontAlgn="ctr"/>
                      <a:r>
                        <a:rPr lang="en-US" sz="1400" u="none" strike="noStrike">
                          <a:effectLst/>
                        </a:rPr>
                        <a:t>SVM</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0.373</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0.958</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0.92</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0.537</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0.938</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0.938</a:t>
                      </a:r>
                      <a:endParaRPr lang="zh-CN" sz="1400" b="0" i="0" u="none" strike="noStrike">
                        <a:solidFill>
                          <a:srgbClr val="000000"/>
                        </a:solidFill>
                        <a:effectLst/>
                        <a:latin typeface="Times New Roman" panose="02020603050405020304" pitchFamily="18" charset="0"/>
                      </a:endParaRPr>
                    </a:p>
                  </a:txBody>
                  <a:tcPr marL="0" marR="0" marT="0" marB="0" anchor="ctr"/>
                </a:tc>
                <a:tc rowSpan="4">
                  <a:txBody>
                    <a:bodyPr/>
                    <a:lstStyle/>
                    <a:p>
                      <a:pPr algn="ctr" fontAlgn="ctr"/>
                      <a:r>
                        <a:rPr lang="en-US" sz="1400" b="1" u="none" strike="noStrike">
                          <a:solidFill>
                            <a:schemeClr val="bg1"/>
                          </a:solidFill>
                          <a:effectLst/>
                        </a:rPr>
                        <a:t>5</a:t>
                      </a:r>
                      <a:endParaRPr lang="zh-CN" sz="1400" b="1" i="0" u="none" strike="noStrike">
                        <a:solidFill>
                          <a:schemeClr val="bg1"/>
                        </a:solidFill>
                        <a:effectLst/>
                        <a:latin typeface="宋体" panose="02010600030101010101" pitchFamily="2" charset="-122"/>
                        <a:ea typeface="宋体" panose="02010600030101010101" pitchFamily="2" charset="-122"/>
                      </a:endParaRPr>
                    </a:p>
                  </a:txBody>
                  <a:tcPr marL="0" marR="0" marT="0" marB="0" anchor="ctr">
                    <a:lnB w="28575" cap="flat" cmpd="sng" algn="ctr">
                      <a:solidFill>
                        <a:srgbClr val="C63E55"/>
                      </a:solidFill>
                      <a:prstDash val="solid"/>
                      <a:round/>
                      <a:headEnd type="none" w="med" len="med"/>
                      <a:tailEnd type="none" w="med" len="med"/>
                    </a:lnB>
                    <a:solidFill>
                      <a:srgbClr val="34457A"/>
                    </a:solidFill>
                  </a:tcPr>
                </a:tc>
                <a:tc>
                  <a:txBody>
                    <a:bodyPr/>
                    <a:lstStyle/>
                    <a:p>
                      <a:pPr algn="ctr" fontAlgn="ctr"/>
                      <a:r>
                        <a:rPr lang="en-US" sz="1400" u="none" strike="noStrike">
                          <a:effectLst/>
                        </a:rPr>
                        <a:t>SVM</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0.96</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0.964</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0.982</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0.962</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0.976</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0.976</a:t>
                      </a:r>
                      <a:endParaRPr lang="zh-CN" sz="1400" b="0" i="0" u="none" strike="noStrike">
                        <a:solidFill>
                          <a:srgbClr val="000000"/>
                        </a:solidFill>
                        <a:effectLst/>
                        <a:latin typeface="Times New Roman" panose="02020603050405020304" pitchFamily="18" charset="0"/>
                      </a:endParaRPr>
                    </a:p>
                  </a:txBody>
                  <a:tcPr marL="0" marR="0" marT="0" marB="0" anchor="ctr"/>
                </a:tc>
              </a:tr>
              <a:tr h="260073">
                <a:tc vMerge="1">
                  <a:txBody>
                    <a:bodyPr/>
                    <a:lstStyle/>
                    <a:p>
                      <a:endParaRPr lang="zh-CN" altLang="en-US"/>
                    </a:p>
                  </a:txBody>
                  <a:tcPr/>
                </a:tc>
                <a:tc>
                  <a:txBody>
                    <a:bodyPr/>
                    <a:lstStyle/>
                    <a:p>
                      <a:pPr algn="ctr" fontAlgn="ctr"/>
                      <a:r>
                        <a:rPr lang="en-US" sz="1400" u="none" strike="noStrike">
                          <a:effectLst/>
                        </a:rPr>
                        <a:t>ANN</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0.589</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0.769</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0.931</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0.667</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0.858</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0.853</a:t>
                      </a:r>
                      <a:endParaRPr lang="zh-CN" sz="1400" b="0" i="0" u="none" strike="noStrike">
                        <a:solidFill>
                          <a:srgbClr val="000000"/>
                        </a:solidFill>
                        <a:effectLst/>
                        <a:latin typeface="Times New Roman" panose="02020603050405020304" pitchFamily="18" charset="0"/>
                      </a:endParaRPr>
                    </a:p>
                  </a:txBody>
                  <a:tcPr marL="0" marR="0" marT="0" marB="0" anchor="ctr"/>
                </a:tc>
                <a:tc vMerge="1">
                  <a:txBody>
                    <a:bodyPr/>
                    <a:lstStyle/>
                    <a:p>
                      <a:endParaRPr lang="zh-CN" altLang="en-US"/>
                    </a:p>
                  </a:txBody>
                  <a:tcPr/>
                </a:tc>
                <a:tc>
                  <a:txBody>
                    <a:bodyPr/>
                    <a:lstStyle/>
                    <a:p>
                      <a:pPr algn="ctr" fontAlgn="ctr"/>
                      <a:r>
                        <a:rPr lang="en-US" sz="1400" u="none" strike="noStrike">
                          <a:effectLst/>
                        </a:rPr>
                        <a:t>ANN</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0.914</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0.978</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0.975</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0.945</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0.976</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0.976</a:t>
                      </a:r>
                      <a:endParaRPr lang="zh-CN" sz="1400" b="0" i="0" u="none" strike="noStrike">
                        <a:solidFill>
                          <a:srgbClr val="000000"/>
                        </a:solidFill>
                        <a:effectLst/>
                        <a:latin typeface="Times New Roman" panose="02020603050405020304" pitchFamily="18" charset="0"/>
                      </a:endParaRPr>
                    </a:p>
                  </a:txBody>
                  <a:tcPr marL="0" marR="0" marT="0" marB="0" anchor="ctr"/>
                </a:tc>
              </a:tr>
              <a:tr h="419936">
                <a:tc vMerge="1">
                  <a:txBody>
                    <a:bodyPr/>
                    <a:lstStyle/>
                    <a:p>
                      <a:endParaRPr lang="zh-CN" altLang="en-US"/>
                    </a:p>
                  </a:txBody>
                  <a:tcPr/>
                </a:tc>
                <a:tc>
                  <a:txBody>
                    <a:bodyPr/>
                    <a:lstStyle/>
                    <a:p>
                      <a:pPr algn="ctr" fontAlgn="ctr"/>
                      <a:r>
                        <a:rPr lang="en-US" sz="1400" u="none" strike="noStrike">
                          <a:effectLst/>
                        </a:rPr>
                        <a:t>MVC-ANN</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a:t>
                      </a:r>
                      <a:endParaRPr lang="zh-CN" sz="1400" b="0" i="0" u="none" strike="noStrike">
                        <a:solidFill>
                          <a:srgbClr val="000000"/>
                        </a:solidFill>
                        <a:effectLst/>
                        <a:latin typeface="Times New Roman" panose="02020603050405020304" pitchFamily="18" charset="0"/>
                      </a:endParaRPr>
                    </a:p>
                  </a:txBody>
                  <a:tcPr marL="0" marR="0" marT="0" marB="0" anchor="ctr"/>
                </a:tc>
                <a:tc vMerge="1">
                  <a:txBody>
                    <a:bodyPr/>
                    <a:lstStyle/>
                    <a:p>
                      <a:endParaRPr lang="zh-CN" altLang="en-US"/>
                    </a:p>
                  </a:txBody>
                  <a:tcPr/>
                </a:tc>
                <a:tc>
                  <a:txBody>
                    <a:bodyPr/>
                    <a:lstStyle/>
                    <a:p>
                      <a:pPr algn="ctr" fontAlgn="ctr"/>
                      <a:r>
                        <a:rPr lang="en-US" sz="1400" u="none" strike="noStrike">
                          <a:effectLst/>
                        </a:rPr>
                        <a:t>MVC-ANN</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0.98</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0.995</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dirty="0">
                          <a:effectLst/>
                        </a:rPr>
                        <a:t>0.994</a:t>
                      </a:r>
                      <a:endParaRPr lang="zh-CN" sz="1400" b="0" i="0" u="none" strike="noStrike" dirty="0">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0.987</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0.994</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0.994</a:t>
                      </a:r>
                      <a:endParaRPr lang="zh-CN" sz="1400" b="0" i="0" u="none" strike="noStrike">
                        <a:solidFill>
                          <a:srgbClr val="000000"/>
                        </a:solidFill>
                        <a:effectLst/>
                        <a:latin typeface="Times New Roman" panose="02020603050405020304" pitchFamily="18" charset="0"/>
                      </a:endParaRPr>
                    </a:p>
                  </a:txBody>
                  <a:tcPr marL="0" marR="0" marT="0" marB="0" anchor="ctr"/>
                </a:tc>
              </a:tr>
              <a:tr h="273762">
                <a:tc vMerge="1">
                  <a:txBody>
                    <a:bodyPr/>
                    <a:lstStyle/>
                    <a:p>
                      <a:endParaRPr lang="zh-CN" altLang="en-US"/>
                    </a:p>
                  </a:txBody>
                  <a:tcPr/>
                </a:tc>
                <a:tc>
                  <a:txBody>
                    <a:bodyPr/>
                    <a:lstStyle/>
                    <a:p>
                      <a:pPr algn="ctr" fontAlgn="ctr"/>
                      <a:r>
                        <a:rPr lang="en-US" sz="1400" u="none" strike="noStrike">
                          <a:effectLst/>
                        </a:rPr>
                        <a:t>ML-ANN</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0.789</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0.913</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0.964</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0.846</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0.942</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dirty="0">
                          <a:effectLst/>
                        </a:rPr>
                        <a:t>0.941</a:t>
                      </a:r>
                      <a:endParaRPr lang="zh-CN" sz="1400" b="0" i="0" u="none" strike="noStrike" dirty="0">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sz="1400" u="none" strike="noStrike">
                          <a:effectLst/>
                        </a:rPr>
                        <a:t>ML-ANN</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1</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0.99</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0.998</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0.995</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0.995</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0.995</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r>
              <a:tr h="260073">
                <a:tc rowSpan="4">
                  <a:txBody>
                    <a:bodyPr/>
                    <a:lstStyle/>
                    <a:p>
                      <a:pPr algn="ctr" fontAlgn="ctr"/>
                      <a:r>
                        <a:rPr lang="en-US" sz="1400" b="1" u="none" strike="noStrike" dirty="0">
                          <a:solidFill>
                            <a:schemeClr val="bg1"/>
                          </a:solidFill>
                          <a:effectLst/>
                        </a:rPr>
                        <a:t>2</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lnT w="28575" cap="flat" cmpd="sng" algn="ctr">
                      <a:solidFill>
                        <a:srgbClr val="C63E55"/>
                      </a:solidFill>
                      <a:prstDash val="solid"/>
                      <a:round/>
                      <a:headEnd type="none" w="med" len="med"/>
                      <a:tailEnd type="none" w="med" len="med"/>
                    </a:lnT>
                    <a:lnB w="28575" cap="flat" cmpd="sng" algn="ctr">
                      <a:solidFill>
                        <a:srgbClr val="C63E55"/>
                      </a:solidFill>
                      <a:prstDash val="solid"/>
                      <a:round/>
                      <a:headEnd type="none" w="med" len="med"/>
                      <a:tailEnd type="none" w="med" len="med"/>
                    </a:lnB>
                    <a:solidFill>
                      <a:srgbClr val="34457A"/>
                    </a:solidFill>
                  </a:tcPr>
                </a:tc>
                <a:tc>
                  <a:txBody>
                    <a:bodyPr/>
                    <a:lstStyle/>
                    <a:p>
                      <a:pPr algn="ctr" fontAlgn="ctr"/>
                      <a:r>
                        <a:rPr lang="en-US" sz="1400" u="none" strike="noStrike">
                          <a:effectLst/>
                        </a:rPr>
                        <a:t>SVM</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0.92</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0.46</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rowSpan="4">
                  <a:txBody>
                    <a:bodyPr/>
                    <a:lstStyle/>
                    <a:p>
                      <a:pPr algn="ctr" fontAlgn="ctr"/>
                      <a:r>
                        <a:rPr lang="en-US" sz="1400" b="1" u="none" strike="noStrike">
                          <a:solidFill>
                            <a:schemeClr val="bg1"/>
                          </a:solidFill>
                          <a:effectLst/>
                        </a:rPr>
                        <a:t>6</a:t>
                      </a:r>
                      <a:endParaRPr lang="zh-CN" sz="1400" b="1" i="0" u="none" strike="noStrike">
                        <a:solidFill>
                          <a:schemeClr val="bg1"/>
                        </a:solidFill>
                        <a:effectLst/>
                        <a:latin typeface="宋体" panose="02010600030101010101" pitchFamily="2" charset="-122"/>
                        <a:ea typeface="宋体" panose="02010600030101010101" pitchFamily="2" charset="-122"/>
                      </a:endParaRPr>
                    </a:p>
                  </a:txBody>
                  <a:tcPr marL="0" marR="0" marT="0" marB="0" anchor="ctr">
                    <a:lnT w="28575" cap="flat" cmpd="sng" algn="ctr">
                      <a:solidFill>
                        <a:srgbClr val="C63E55"/>
                      </a:solidFill>
                      <a:prstDash val="solid"/>
                      <a:round/>
                      <a:headEnd type="none" w="med" len="med"/>
                      <a:tailEnd type="none" w="med" len="med"/>
                    </a:lnT>
                    <a:lnB w="28575" cap="flat" cmpd="sng" algn="ctr">
                      <a:solidFill>
                        <a:srgbClr val="C63E55"/>
                      </a:solidFill>
                      <a:prstDash val="solid"/>
                      <a:round/>
                      <a:headEnd type="none" w="med" len="med"/>
                      <a:tailEnd type="none" w="med" len="med"/>
                    </a:lnB>
                    <a:solidFill>
                      <a:srgbClr val="34457A"/>
                    </a:solidFill>
                  </a:tcPr>
                </a:tc>
                <a:tc>
                  <a:txBody>
                    <a:bodyPr/>
                    <a:lstStyle/>
                    <a:p>
                      <a:pPr algn="ctr" fontAlgn="ctr"/>
                      <a:r>
                        <a:rPr lang="en-US" sz="1400" u="none" strike="noStrike">
                          <a:effectLst/>
                        </a:rPr>
                        <a:t>SVM</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0.432</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0.921</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0.84</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0.588</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0.875</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0.873</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r>
              <a:tr h="260073">
                <a:tc vMerge="1">
                  <a:txBody>
                    <a:bodyPr/>
                    <a:lstStyle/>
                    <a:p>
                      <a:endParaRPr lang="zh-CN" altLang="en-US"/>
                    </a:p>
                  </a:txBody>
                  <a:tcPr/>
                </a:tc>
                <a:tc>
                  <a:txBody>
                    <a:bodyPr/>
                    <a:lstStyle/>
                    <a:p>
                      <a:pPr algn="ctr" fontAlgn="ctr"/>
                      <a:r>
                        <a:rPr lang="en-US" sz="1400" u="none" strike="noStrike">
                          <a:effectLst/>
                        </a:rPr>
                        <a:t>ANN</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0.245</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0.626</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0.928</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0.352</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0.782</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0.766</a:t>
                      </a:r>
                      <a:endParaRPr lang="zh-CN" sz="1400" b="0" i="0" u="none" strike="noStrike">
                        <a:solidFill>
                          <a:srgbClr val="000000"/>
                        </a:solidFill>
                        <a:effectLst/>
                        <a:latin typeface="Times New Roman" panose="02020603050405020304" pitchFamily="18" charset="0"/>
                      </a:endParaRPr>
                    </a:p>
                  </a:txBody>
                  <a:tcPr marL="0" marR="0" marT="0" marB="0" anchor="ctr"/>
                </a:tc>
                <a:tc vMerge="1">
                  <a:txBody>
                    <a:bodyPr/>
                    <a:lstStyle/>
                    <a:p>
                      <a:endParaRPr lang="zh-CN" altLang="en-US"/>
                    </a:p>
                  </a:txBody>
                  <a:tcPr/>
                </a:tc>
                <a:tc>
                  <a:txBody>
                    <a:bodyPr/>
                    <a:lstStyle/>
                    <a:p>
                      <a:pPr algn="ctr" fontAlgn="ctr"/>
                      <a:r>
                        <a:rPr lang="en-US" sz="1400" u="none" strike="noStrike">
                          <a:effectLst/>
                        </a:rPr>
                        <a:t>ANN</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0.321</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0.578</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0.758</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0.413</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0.684</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0.675</a:t>
                      </a:r>
                      <a:endParaRPr lang="zh-CN" sz="1400" b="0" i="0" u="none" strike="noStrike">
                        <a:solidFill>
                          <a:srgbClr val="000000"/>
                        </a:solidFill>
                        <a:effectLst/>
                        <a:latin typeface="Times New Roman" panose="02020603050405020304" pitchFamily="18" charset="0"/>
                      </a:endParaRPr>
                    </a:p>
                  </a:txBody>
                  <a:tcPr marL="0" marR="0" marT="0" marB="0" anchor="ctr"/>
                </a:tc>
              </a:tr>
              <a:tr h="419936">
                <a:tc vMerge="1">
                  <a:txBody>
                    <a:bodyPr/>
                    <a:lstStyle/>
                    <a:p>
                      <a:endParaRPr lang="zh-CN" altLang="en-US"/>
                    </a:p>
                  </a:txBody>
                  <a:tcPr/>
                </a:tc>
                <a:tc>
                  <a:txBody>
                    <a:bodyPr/>
                    <a:lstStyle/>
                    <a:p>
                      <a:pPr algn="ctr" fontAlgn="ctr"/>
                      <a:r>
                        <a:rPr lang="en-US" sz="1400" u="none" strike="noStrike">
                          <a:effectLst/>
                        </a:rPr>
                        <a:t>MVC-ANN</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a:t>
                      </a:r>
                      <a:endParaRPr lang="zh-CN" sz="1400" b="0" i="0" u="none" strike="noStrike">
                        <a:solidFill>
                          <a:srgbClr val="000000"/>
                        </a:solidFill>
                        <a:effectLst/>
                        <a:latin typeface="Times New Roman" panose="02020603050405020304" pitchFamily="18" charset="0"/>
                      </a:endParaRPr>
                    </a:p>
                  </a:txBody>
                  <a:tcPr marL="0" marR="0" marT="0" marB="0" anchor="ctr"/>
                </a:tc>
                <a:tc vMerge="1">
                  <a:txBody>
                    <a:bodyPr/>
                    <a:lstStyle/>
                    <a:p>
                      <a:endParaRPr lang="zh-CN" altLang="en-US"/>
                    </a:p>
                  </a:txBody>
                  <a:tcPr/>
                </a:tc>
                <a:tc>
                  <a:txBody>
                    <a:bodyPr/>
                    <a:lstStyle/>
                    <a:p>
                      <a:pPr algn="ctr" fontAlgn="ctr"/>
                      <a:r>
                        <a:rPr lang="en-US" sz="1400" u="none" strike="noStrike">
                          <a:effectLst/>
                        </a:rPr>
                        <a:t>MVC-ANN</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0.519</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0.646</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0.797</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0.575</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0.742</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0.736</a:t>
                      </a:r>
                      <a:endParaRPr lang="zh-CN" sz="1400" b="0" i="0" u="none" strike="noStrike">
                        <a:solidFill>
                          <a:srgbClr val="000000"/>
                        </a:solidFill>
                        <a:effectLst/>
                        <a:latin typeface="Times New Roman" panose="02020603050405020304" pitchFamily="18" charset="0"/>
                      </a:endParaRPr>
                    </a:p>
                  </a:txBody>
                  <a:tcPr marL="0" marR="0" marT="0" marB="0" anchor="ctr"/>
                </a:tc>
              </a:tr>
              <a:tr h="273762">
                <a:tc vMerge="1">
                  <a:txBody>
                    <a:bodyPr/>
                    <a:lstStyle/>
                    <a:p>
                      <a:endParaRPr lang="zh-CN" altLang="en-US"/>
                    </a:p>
                  </a:txBody>
                  <a:tcPr/>
                </a:tc>
                <a:tc>
                  <a:txBody>
                    <a:bodyPr/>
                    <a:lstStyle/>
                    <a:p>
                      <a:pPr algn="ctr" fontAlgn="ctr"/>
                      <a:r>
                        <a:rPr lang="en-US" sz="1400" u="none" strike="noStrike">
                          <a:effectLst/>
                        </a:rPr>
                        <a:t>ML-ANN</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0.636</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0.535</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0.926</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0.581</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0.751</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0.72</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sz="1400" u="none" strike="noStrike">
                          <a:effectLst/>
                        </a:rPr>
                        <a:t>ML-ANN</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0.827</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0.532</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0.761</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0.647</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0.727</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0.7</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r>
              <a:tr h="273762">
                <a:tc rowSpan="4">
                  <a:txBody>
                    <a:bodyPr/>
                    <a:lstStyle/>
                    <a:p>
                      <a:pPr algn="ctr" fontAlgn="ctr"/>
                      <a:r>
                        <a:rPr lang="en-US" sz="1400" b="1" u="none" strike="noStrike" dirty="0">
                          <a:solidFill>
                            <a:schemeClr val="bg1"/>
                          </a:solidFill>
                          <a:effectLst/>
                        </a:rPr>
                        <a:t>3</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lnT w="28575" cap="flat" cmpd="sng" algn="ctr">
                      <a:solidFill>
                        <a:srgbClr val="C63E55"/>
                      </a:solidFill>
                      <a:prstDash val="solid"/>
                      <a:round/>
                      <a:headEnd type="none" w="med" len="med"/>
                      <a:tailEnd type="none" w="med" len="med"/>
                    </a:lnT>
                    <a:lnB w="28575" cap="flat" cmpd="sng" algn="ctr">
                      <a:solidFill>
                        <a:srgbClr val="C63E55"/>
                      </a:solidFill>
                      <a:prstDash val="solid"/>
                      <a:round/>
                      <a:headEnd type="none" w="med" len="med"/>
                      <a:tailEnd type="none" w="med" len="med"/>
                    </a:lnB>
                    <a:solidFill>
                      <a:srgbClr val="34457A"/>
                    </a:solidFill>
                  </a:tcPr>
                </a:tc>
                <a:tc>
                  <a:txBody>
                    <a:bodyPr/>
                    <a:lstStyle/>
                    <a:p>
                      <a:pPr algn="ctr" fontAlgn="ctr"/>
                      <a:r>
                        <a:rPr lang="en-US" sz="1400" u="none" strike="noStrike">
                          <a:effectLst/>
                        </a:rPr>
                        <a:t>SVM</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0.941</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0.923</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0.967</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0.932</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0.952</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0.952</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rowSpan="4">
                  <a:txBody>
                    <a:bodyPr/>
                    <a:lstStyle/>
                    <a:p>
                      <a:pPr algn="ctr" fontAlgn="ctr"/>
                      <a:r>
                        <a:rPr lang="en-US" sz="1400" b="1" u="none" strike="noStrike">
                          <a:solidFill>
                            <a:schemeClr val="bg1"/>
                          </a:solidFill>
                          <a:effectLst/>
                        </a:rPr>
                        <a:t>7</a:t>
                      </a:r>
                      <a:endParaRPr lang="zh-CN" sz="1400" b="1" i="0" u="none" strike="noStrike">
                        <a:solidFill>
                          <a:schemeClr val="bg1"/>
                        </a:solidFill>
                        <a:effectLst/>
                        <a:latin typeface="宋体" panose="02010600030101010101" pitchFamily="2" charset="-122"/>
                        <a:ea typeface="宋体" panose="02010600030101010101" pitchFamily="2" charset="-122"/>
                      </a:endParaRPr>
                    </a:p>
                  </a:txBody>
                  <a:tcPr marL="0" marR="0" marT="0" marB="0" anchor="ctr">
                    <a:lnT w="28575" cap="flat" cmpd="sng" algn="ctr">
                      <a:solidFill>
                        <a:srgbClr val="C63E55"/>
                      </a:solidFill>
                      <a:prstDash val="solid"/>
                      <a:round/>
                      <a:headEnd type="none" w="med" len="med"/>
                      <a:tailEnd type="none" w="med" len="med"/>
                    </a:lnT>
                    <a:lnB w="28575" cap="flat" cmpd="sng" algn="ctr">
                      <a:solidFill>
                        <a:srgbClr val="C63E55"/>
                      </a:solidFill>
                      <a:prstDash val="solid"/>
                      <a:round/>
                      <a:headEnd type="none" w="med" len="med"/>
                      <a:tailEnd type="none" w="med" len="med"/>
                    </a:lnB>
                    <a:solidFill>
                      <a:srgbClr val="34457A"/>
                    </a:solidFill>
                  </a:tcPr>
                </a:tc>
                <a:tc>
                  <a:txBody>
                    <a:bodyPr/>
                    <a:lstStyle/>
                    <a:p>
                      <a:pPr algn="ctr" fontAlgn="ctr"/>
                      <a:r>
                        <a:rPr lang="en-US" sz="1400" u="none" strike="noStrike">
                          <a:effectLst/>
                        </a:rPr>
                        <a:t>SVM</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0.667</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1</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0.991</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0.8</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0.995</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0.995</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r>
              <a:tr h="260073">
                <a:tc vMerge="1">
                  <a:txBody>
                    <a:bodyPr/>
                    <a:lstStyle/>
                    <a:p>
                      <a:endParaRPr lang="zh-CN" altLang="en-US"/>
                    </a:p>
                  </a:txBody>
                  <a:tcPr/>
                </a:tc>
                <a:tc>
                  <a:txBody>
                    <a:bodyPr/>
                    <a:lstStyle/>
                    <a:p>
                      <a:pPr algn="ctr" fontAlgn="ctr"/>
                      <a:r>
                        <a:rPr lang="en-US" sz="1400" u="none" strike="noStrike">
                          <a:effectLst/>
                        </a:rPr>
                        <a:t>ANN</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0.804</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0.872</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0.925</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0.837</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0.906</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0.906</a:t>
                      </a:r>
                      <a:endParaRPr lang="zh-CN" sz="1400" b="0" i="0" u="none" strike="noStrike">
                        <a:solidFill>
                          <a:srgbClr val="000000"/>
                        </a:solidFill>
                        <a:effectLst/>
                        <a:latin typeface="Times New Roman" panose="02020603050405020304" pitchFamily="18" charset="0"/>
                      </a:endParaRPr>
                    </a:p>
                  </a:txBody>
                  <a:tcPr marL="0" marR="0" marT="0" marB="0" anchor="ctr"/>
                </a:tc>
                <a:tc vMerge="1">
                  <a:txBody>
                    <a:bodyPr/>
                    <a:lstStyle/>
                    <a:p>
                      <a:endParaRPr lang="zh-CN" altLang="en-US"/>
                    </a:p>
                  </a:txBody>
                  <a:tcPr/>
                </a:tc>
                <a:tc>
                  <a:txBody>
                    <a:bodyPr/>
                    <a:lstStyle/>
                    <a:p>
                      <a:pPr algn="ctr" fontAlgn="ctr"/>
                      <a:r>
                        <a:rPr lang="en-US" sz="1400" u="none" strike="noStrike">
                          <a:effectLst/>
                        </a:rPr>
                        <a:t>ANN</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0.889</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1</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0.997</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0.941</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0.998</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0.998</a:t>
                      </a:r>
                      <a:endParaRPr lang="zh-CN" sz="1400" b="0" i="0" u="none" strike="noStrike">
                        <a:solidFill>
                          <a:srgbClr val="000000"/>
                        </a:solidFill>
                        <a:effectLst/>
                        <a:latin typeface="Times New Roman" panose="02020603050405020304" pitchFamily="18" charset="0"/>
                      </a:endParaRPr>
                    </a:p>
                  </a:txBody>
                  <a:tcPr marL="0" marR="0" marT="0" marB="0" anchor="ctr"/>
                </a:tc>
              </a:tr>
              <a:tr h="419936">
                <a:tc vMerge="1">
                  <a:txBody>
                    <a:bodyPr/>
                    <a:lstStyle/>
                    <a:p>
                      <a:endParaRPr lang="zh-CN" altLang="en-US"/>
                    </a:p>
                  </a:txBody>
                  <a:tcPr/>
                </a:tc>
                <a:tc>
                  <a:txBody>
                    <a:bodyPr/>
                    <a:lstStyle/>
                    <a:p>
                      <a:pPr algn="ctr" fontAlgn="ctr"/>
                      <a:r>
                        <a:rPr lang="en-US" sz="1400" u="none" strike="noStrike">
                          <a:effectLst/>
                        </a:rPr>
                        <a:t>MVC-ANN</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1</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dirty="0">
                          <a:effectLst/>
                        </a:rPr>
                        <a:t>1</a:t>
                      </a:r>
                      <a:endParaRPr lang="zh-CN" sz="1400" b="0" i="0" u="none" strike="noStrike" dirty="0">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1</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1</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1</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1</a:t>
                      </a:r>
                      <a:endParaRPr lang="zh-CN" sz="1400" b="0" i="0" u="none" strike="noStrike">
                        <a:solidFill>
                          <a:srgbClr val="000000"/>
                        </a:solidFill>
                        <a:effectLst/>
                        <a:latin typeface="Times New Roman" panose="02020603050405020304" pitchFamily="18" charset="0"/>
                      </a:endParaRPr>
                    </a:p>
                  </a:txBody>
                  <a:tcPr marL="0" marR="0" marT="0" marB="0" anchor="ctr"/>
                </a:tc>
                <a:tc vMerge="1">
                  <a:txBody>
                    <a:bodyPr/>
                    <a:lstStyle/>
                    <a:p>
                      <a:endParaRPr lang="zh-CN" altLang="en-US"/>
                    </a:p>
                  </a:txBody>
                  <a:tcPr/>
                </a:tc>
                <a:tc>
                  <a:txBody>
                    <a:bodyPr/>
                    <a:lstStyle/>
                    <a:p>
                      <a:pPr algn="ctr" fontAlgn="ctr"/>
                      <a:r>
                        <a:rPr lang="en-US" sz="1400" u="none" strike="noStrike">
                          <a:effectLst/>
                        </a:rPr>
                        <a:t>MVC-ANN</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0.889</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1</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0.997</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0.941</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0.998</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0.998</a:t>
                      </a:r>
                      <a:endParaRPr lang="zh-CN" sz="1400" b="0" i="0" u="none" strike="noStrike">
                        <a:solidFill>
                          <a:srgbClr val="000000"/>
                        </a:solidFill>
                        <a:effectLst/>
                        <a:latin typeface="Times New Roman" panose="02020603050405020304" pitchFamily="18" charset="0"/>
                      </a:endParaRPr>
                    </a:p>
                  </a:txBody>
                  <a:tcPr marL="0" marR="0" marT="0" marB="0" anchor="ctr"/>
                </a:tc>
              </a:tr>
              <a:tr h="273762">
                <a:tc vMerge="1">
                  <a:txBody>
                    <a:bodyPr/>
                    <a:lstStyle/>
                    <a:p>
                      <a:endParaRPr lang="zh-CN" altLang="en-US"/>
                    </a:p>
                  </a:txBody>
                  <a:tcPr/>
                </a:tc>
                <a:tc>
                  <a:txBody>
                    <a:bodyPr/>
                    <a:lstStyle/>
                    <a:p>
                      <a:pPr algn="ctr" fontAlgn="ctr"/>
                      <a:r>
                        <a:rPr lang="en-US" sz="1400" u="none" strike="noStrike">
                          <a:effectLst/>
                        </a:rPr>
                        <a:t>ML-ANN</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1</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1</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1</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1</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1</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1</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sz="1400" u="none" strike="noStrike">
                          <a:effectLst/>
                        </a:rPr>
                        <a:t>ML-ANN</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0.889</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1</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0.997</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0.941</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0.998</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effectLst/>
                        </a:rPr>
                        <a:t>0.998</a:t>
                      </a:r>
                      <a:endParaRPr lang="zh-CN" sz="140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r>
              <a:tr h="260073">
                <a:tc rowSpan="4">
                  <a:txBody>
                    <a:bodyPr/>
                    <a:lstStyle/>
                    <a:p>
                      <a:pPr algn="ctr" fontAlgn="ctr"/>
                      <a:r>
                        <a:rPr lang="en-US" sz="1400" b="1" u="none" strike="noStrike" dirty="0">
                          <a:solidFill>
                            <a:schemeClr val="bg1"/>
                          </a:solidFill>
                          <a:effectLst/>
                        </a:rPr>
                        <a:t>4</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lnT w="28575" cap="flat" cmpd="sng" algn="ctr">
                      <a:solidFill>
                        <a:srgbClr val="C63E55"/>
                      </a:solidFill>
                      <a:prstDash val="solid"/>
                      <a:round/>
                      <a:headEnd type="none" w="med" len="med"/>
                      <a:tailEnd type="none" w="med" len="med"/>
                    </a:lnT>
                    <a:solidFill>
                      <a:srgbClr val="34457A"/>
                    </a:solidFill>
                  </a:tcPr>
                </a:tc>
                <a:tc>
                  <a:txBody>
                    <a:bodyPr/>
                    <a:lstStyle/>
                    <a:p>
                      <a:pPr algn="ctr" fontAlgn="ctr"/>
                      <a:r>
                        <a:rPr lang="en-US" sz="1400" u="none" strike="noStrike">
                          <a:effectLst/>
                        </a:rPr>
                        <a:t>SVM</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0.996</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0.992</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0.996</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0.994</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0.995</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0.995</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rowSpan="4">
                  <a:txBody>
                    <a:bodyPr/>
                    <a:lstStyle/>
                    <a:p>
                      <a:pPr algn="ctr" fontAlgn="ctr"/>
                      <a:r>
                        <a:rPr lang="en-US" sz="1400" b="1" u="none" strike="noStrike" dirty="0">
                          <a:solidFill>
                            <a:schemeClr val="bg1"/>
                          </a:solidFill>
                          <a:effectLst/>
                        </a:rPr>
                        <a:t>8</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lnT w="28575" cap="flat" cmpd="sng" algn="ctr">
                      <a:solidFill>
                        <a:srgbClr val="C63E55"/>
                      </a:solidFill>
                      <a:prstDash val="solid"/>
                      <a:round/>
                      <a:headEnd type="none" w="med" len="med"/>
                      <a:tailEnd type="none" w="med" len="med"/>
                    </a:lnT>
                    <a:solidFill>
                      <a:srgbClr val="34457A"/>
                    </a:solidFill>
                  </a:tcPr>
                </a:tc>
                <a:tc>
                  <a:txBody>
                    <a:bodyPr/>
                    <a:lstStyle/>
                    <a:p>
                      <a:pPr algn="ctr" fontAlgn="ctr"/>
                      <a:r>
                        <a:rPr lang="en-US" sz="1400" u="none" strike="noStrike">
                          <a:effectLst/>
                        </a:rPr>
                        <a:t>SVM</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effectLst/>
                        </a:rPr>
                        <a:t>--</a:t>
                      </a:r>
                      <a:endParaRPr lang="zh-CN" sz="140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r>
              <a:tr h="260073">
                <a:tc vMerge="1">
                  <a:txBody>
                    <a:bodyPr/>
                    <a:lstStyle/>
                    <a:p>
                      <a:endParaRPr lang="zh-CN" altLang="en-US"/>
                    </a:p>
                  </a:txBody>
                  <a:tcPr/>
                </a:tc>
                <a:tc>
                  <a:txBody>
                    <a:bodyPr/>
                    <a:lstStyle/>
                    <a:p>
                      <a:pPr algn="ctr" fontAlgn="ctr"/>
                      <a:r>
                        <a:rPr lang="en-US" sz="1400" u="none" strike="noStrike">
                          <a:effectLst/>
                        </a:rPr>
                        <a:t>ANN</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0.996</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0.972</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0.989</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0.984</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0.985</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0.985</a:t>
                      </a:r>
                      <a:endParaRPr lang="zh-CN" sz="1400" b="0" i="0" u="none" strike="noStrike">
                        <a:solidFill>
                          <a:srgbClr val="000000"/>
                        </a:solidFill>
                        <a:effectLst/>
                        <a:latin typeface="Times New Roman" panose="02020603050405020304" pitchFamily="18" charset="0"/>
                      </a:endParaRPr>
                    </a:p>
                  </a:txBody>
                  <a:tcPr marL="0" marR="0" marT="0" marB="0" anchor="ctr"/>
                </a:tc>
                <a:tc vMerge="1">
                  <a:txBody>
                    <a:bodyPr/>
                    <a:lstStyle/>
                    <a:p>
                      <a:endParaRPr lang="zh-CN" altLang="en-US"/>
                    </a:p>
                  </a:txBody>
                  <a:tcPr/>
                </a:tc>
                <a:tc>
                  <a:txBody>
                    <a:bodyPr/>
                    <a:lstStyle/>
                    <a:p>
                      <a:pPr algn="ctr" fontAlgn="ctr"/>
                      <a:r>
                        <a:rPr lang="en-US" sz="1400" u="none" strike="noStrike">
                          <a:effectLst/>
                        </a:rPr>
                        <a:t>ANN</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0.418</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0.631</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0.817</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0.503</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0.74</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0.732</a:t>
                      </a:r>
                      <a:endParaRPr lang="zh-CN" sz="1400" b="0" i="0" u="none" strike="noStrike">
                        <a:solidFill>
                          <a:srgbClr val="000000"/>
                        </a:solidFill>
                        <a:effectLst/>
                        <a:latin typeface="Times New Roman" panose="02020603050405020304" pitchFamily="18" charset="0"/>
                      </a:endParaRPr>
                    </a:p>
                  </a:txBody>
                  <a:tcPr marL="0" marR="0" marT="0" marB="0" anchor="ctr"/>
                </a:tc>
              </a:tr>
              <a:tr h="419936">
                <a:tc vMerge="1">
                  <a:txBody>
                    <a:bodyPr/>
                    <a:lstStyle/>
                    <a:p>
                      <a:endParaRPr lang="zh-CN" altLang="en-US"/>
                    </a:p>
                  </a:txBody>
                  <a:tcPr/>
                </a:tc>
                <a:tc>
                  <a:txBody>
                    <a:bodyPr/>
                    <a:lstStyle/>
                    <a:p>
                      <a:pPr algn="ctr" fontAlgn="ctr"/>
                      <a:r>
                        <a:rPr lang="en-US" sz="1400" u="none" strike="noStrike">
                          <a:effectLst/>
                        </a:rPr>
                        <a:t>MVC-ANN</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0.996</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0.979</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0.991</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0.988</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0.989</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dirty="0">
                          <a:effectLst/>
                        </a:rPr>
                        <a:t>0.989</a:t>
                      </a:r>
                      <a:endParaRPr lang="zh-CN" sz="1400" b="0" i="0" u="none" strike="noStrike" dirty="0">
                        <a:solidFill>
                          <a:srgbClr val="000000"/>
                        </a:solidFill>
                        <a:effectLst/>
                        <a:latin typeface="Times New Roman" panose="02020603050405020304" pitchFamily="18" charset="0"/>
                      </a:endParaRPr>
                    </a:p>
                  </a:txBody>
                  <a:tcPr marL="0" marR="0" marT="0" marB="0" anchor="ctr"/>
                </a:tc>
                <a:tc vMerge="1">
                  <a:txBody>
                    <a:bodyPr/>
                    <a:lstStyle/>
                    <a:p>
                      <a:endParaRPr lang="zh-CN" altLang="en-US"/>
                    </a:p>
                  </a:txBody>
                  <a:tcPr/>
                </a:tc>
                <a:tc>
                  <a:txBody>
                    <a:bodyPr/>
                    <a:lstStyle/>
                    <a:p>
                      <a:pPr algn="ctr" fontAlgn="ctr"/>
                      <a:r>
                        <a:rPr lang="en-US" sz="1400" u="none" strike="noStrike">
                          <a:effectLst/>
                        </a:rPr>
                        <a:t>MVC-ANN</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a:t>
                      </a:r>
                      <a:endParaRPr lang="zh-CN" sz="1400" b="0" i="0" u="none" strike="noStrike">
                        <a:solidFill>
                          <a:srgbClr val="000000"/>
                        </a:solidFill>
                        <a:effectLst/>
                        <a:latin typeface="Times New Roman" panose="02020603050405020304" pitchFamily="18" charset="0"/>
                      </a:endParaRPr>
                    </a:p>
                  </a:txBody>
                  <a:tcPr marL="0" marR="0" marT="0" marB="0" anchor="ctr"/>
                </a:tc>
              </a:tr>
              <a:tr h="273762">
                <a:tc vMerge="1">
                  <a:txBody>
                    <a:bodyPr/>
                    <a:lstStyle/>
                    <a:p>
                      <a:endParaRPr lang="zh-CN" altLang="en-US"/>
                    </a:p>
                  </a:txBody>
                  <a:tcPr/>
                </a:tc>
                <a:tc>
                  <a:txBody>
                    <a:bodyPr/>
                    <a:lstStyle/>
                    <a:p>
                      <a:pPr algn="ctr" fontAlgn="ctr"/>
                      <a:r>
                        <a:rPr lang="en-US" sz="1400" u="none" strike="noStrike">
                          <a:effectLst/>
                        </a:rPr>
                        <a:t>ML-ANN</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1</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0.988</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0.996</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0.994</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0.994</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400" u="none" strike="noStrike">
                          <a:effectLst/>
                        </a:rPr>
                        <a:t>0.994</a:t>
                      </a:r>
                      <a:endParaRPr lang="zh-CN" sz="1400" b="0" i="0" u="none" strike="noStrike">
                        <a:solidFill>
                          <a:srgbClr val="000000"/>
                        </a:solidFill>
                        <a:effectLst/>
                        <a:latin typeface="Times New Roman" panose="02020603050405020304" pitchFamily="18" charset="0"/>
                      </a:endParaRPr>
                    </a:p>
                  </a:txBody>
                  <a:tcPr marL="0" marR="0" marT="0" marB="0" anchor="ctr"/>
                </a:tc>
                <a:tc vMerge="1">
                  <a:txBody>
                    <a:bodyPr/>
                    <a:lstStyle/>
                    <a:p>
                      <a:endParaRPr lang="zh-CN" altLang="en-US"/>
                    </a:p>
                  </a:txBody>
                  <a:tcPr/>
                </a:tc>
                <a:tc>
                  <a:txBody>
                    <a:bodyPr/>
                    <a:lstStyle/>
                    <a:p>
                      <a:pPr algn="ctr" fontAlgn="ctr"/>
                      <a:r>
                        <a:rPr lang="en-US" sz="1400" u="none" strike="noStrike">
                          <a:effectLst/>
                        </a:rPr>
                        <a:t>ML-ANN</a:t>
                      </a:r>
                      <a:endParaRPr lang="zh-CN" sz="1400" b="0" i="0" u="none" strike="noStrike">
                        <a:solidFill>
                          <a:srgbClr val="000000"/>
                        </a:solidFill>
                        <a:effectLst/>
                        <a:latin typeface="Times New Roman" panose="02020603050405020304" pitchFamily="18" charset="0"/>
                      </a:endParaRPr>
                    </a:p>
                  </a:txBody>
                  <a:tcPr marL="0" marR="0" marT="0" marB="0" anchor="ctr"/>
                </a:tc>
                <a:tc>
                  <a:txBody>
                    <a:bodyPr/>
                    <a:lstStyle/>
                    <a:p>
                      <a:pPr algn="ctr">
                        <a:lnSpc>
                          <a:spcPct val="120000"/>
                        </a:lnSpc>
                        <a:spcAft>
                          <a:spcPts val="0"/>
                        </a:spcAft>
                      </a:pPr>
                      <a:r>
                        <a:rPr lang="en-US" sz="1400" kern="100" dirty="0">
                          <a:effectLst/>
                          <a:latin typeface="+mn-lt"/>
                          <a:ea typeface="宋体" panose="02010600030101010101" pitchFamily="2" charset="-122"/>
                          <a:cs typeface="Times New Roman" panose="02020603050405020304" pitchFamily="18" charset="0"/>
                        </a:rPr>
                        <a:t>0.526</a:t>
                      </a:r>
                      <a:endParaRPr lang="zh-CN" sz="1400"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100" dirty="0">
                          <a:effectLst/>
                          <a:latin typeface="+mn-lt"/>
                          <a:ea typeface="宋体" panose="02010600030101010101" pitchFamily="2" charset="-122"/>
                          <a:cs typeface="Times New Roman" panose="02020603050405020304" pitchFamily="18" charset="0"/>
                        </a:rPr>
                        <a:t>0.559</a:t>
                      </a:r>
                      <a:endParaRPr lang="zh-CN" sz="1400"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100" dirty="0">
                          <a:effectLst/>
                          <a:latin typeface="+mn-lt"/>
                          <a:ea typeface="宋体" panose="02010600030101010101" pitchFamily="2" charset="-122"/>
                          <a:cs typeface="Times New Roman" panose="02020603050405020304" pitchFamily="18" charset="0"/>
                        </a:rPr>
                        <a:t>0.803</a:t>
                      </a:r>
                      <a:endParaRPr lang="zh-CN" sz="1400"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100" dirty="0">
                          <a:effectLst/>
                          <a:latin typeface="+mn-lt"/>
                          <a:ea typeface="宋体" panose="02010600030101010101" pitchFamily="2" charset="-122"/>
                          <a:cs typeface="Times New Roman" panose="02020603050405020304" pitchFamily="18" charset="0"/>
                        </a:rPr>
                        <a:t>0.542</a:t>
                      </a:r>
                      <a:endParaRPr lang="zh-CN" sz="1400"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100" dirty="0">
                          <a:effectLst/>
                          <a:latin typeface="+mn-lt"/>
                          <a:ea typeface="宋体" panose="02010600030101010101" pitchFamily="2" charset="-122"/>
                          <a:cs typeface="Times New Roman" panose="02020603050405020304" pitchFamily="18" charset="0"/>
                        </a:rPr>
                        <a:t>0.713</a:t>
                      </a:r>
                      <a:endParaRPr lang="zh-CN" sz="1400"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100" dirty="0">
                          <a:effectLst/>
                          <a:latin typeface="+mn-lt"/>
                          <a:ea typeface="宋体" panose="02010600030101010101" pitchFamily="2" charset="-122"/>
                          <a:cs typeface="Times New Roman" panose="02020603050405020304" pitchFamily="18" charset="0"/>
                        </a:rPr>
                        <a:t>0.696</a:t>
                      </a:r>
                      <a:endParaRPr lang="zh-CN" sz="1400" kern="100" dirty="0">
                        <a:effectLst/>
                        <a:latin typeface="+mn-lt"/>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16396026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withEffect">
                                  <p:stCondLst>
                                    <p:cond delay="0"/>
                                  </p:stCondLst>
                                  <p:childTnLst>
                                    <p:set>
                                      <p:cBhvr>
                                        <p:cTn id="6" dur="1" fill="hold">
                                          <p:stCondLst>
                                            <p:cond delay="0"/>
                                          </p:stCondLst>
                                        </p:cTn>
                                        <p:tgtEl>
                                          <p:spTgt spid="16394"/>
                                        </p:tgtEl>
                                        <p:attrNameLst>
                                          <p:attrName>style.visibility</p:attrName>
                                        </p:attrNameLst>
                                      </p:cBhvr>
                                      <p:to>
                                        <p:strVal val="visible"/>
                                      </p:to>
                                    </p:set>
                                    <p:animEffect transition="in" filter="barn(outVertical)">
                                      <p:cBhvr>
                                        <p:cTn id="7" dur="500"/>
                                        <p:tgtEl>
                                          <p:spTgt spid="1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94" name="组合 23"/>
          <p:cNvGrpSpPr>
            <a:grpSpLocks/>
          </p:cNvGrpSpPr>
          <p:nvPr/>
        </p:nvGrpSpPr>
        <p:grpSpPr bwMode="auto">
          <a:xfrm>
            <a:off x="2877351" y="220374"/>
            <a:ext cx="6429375" cy="809625"/>
            <a:chOff x="0" y="0"/>
            <a:chExt cx="6429492" cy="808970"/>
          </a:xfrm>
        </p:grpSpPr>
        <p:sp>
          <p:nvSpPr>
            <p:cNvPr id="17417" name="文本框 24"/>
            <p:cNvSpPr txBox="1">
              <a:spLocks noChangeArrowheads="1"/>
            </p:cNvSpPr>
            <p:nvPr/>
          </p:nvSpPr>
          <p:spPr bwMode="auto">
            <a:xfrm>
              <a:off x="251382" y="0"/>
              <a:ext cx="5926731" cy="64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r>
                <a:rPr lang="zh-CN" altLang="en-US" sz="3600" b="1" dirty="0" smtClean="0">
                  <a:solidFill>
                    <a:schemeClr val="accent1"/>
                  </a:solidFill>
                  <a:latin typeface="微软雅黑" panose="020B0503020204020204" pitchFamily="34" charset="-122"/>
                  <a:ea typeface="微软雅黑" panose="020B0503020204020204" pitchFamily="34" charset="-122"/>
                </a:rPr>
                <a:t>实验结果</a:t>
              </a:r>
              <a:r>
                <a:rPr lang="en-US" altLang="zh-CN" sz="3600" b="1" dirty="0" smtClean="0">
                  <a:solidFill>
                    <a:schemeClr val="accent1"/>
                  </a:solidFill>
                  <a:latin typeface="微软雅黑" panose="020B0503020204020204" pitchFamily="34" charset="-122"/>
                  <a:ea typeface="微软雅黑" panose="020B0503020204020204" pitchFamily="34" charset="-122"/>
                </a:rPr>
                <a:t>-</a:t>
              </a:r>
              <a:r>
                <a:rPr lang="zh-CN" altLang="en-US" sz="3600" b="1" dirty="0" smtClean="0">
                  <a:solidFill>
                    <a:schemeClr val="accent1"/>
                  </a:solidFill>
                  <a:latin typeface="微软雅黑" panose="020B0503020204020204" pitchFamily="34" charset="-122"/>
                  <a:ea typeface="微软雅黑" panose="020B0503020204020204" pitchFamily="34" charset="-122"/>
                </a:rPr>
                <a:t>与经典不平衡算法</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17418" name="直接连接符 25"/>
            <p:cNvCxnSpPr>
              <a:cxnSpLocks noChangeShapeType="1"/>
            </p:cNvCxnSpPr>
            <p:nvPr/>
          </p:nvCxnSpPr>
          <p:spPr bwMode="auto">
            <a:xfrm>
              <a:off x="0" y="808970"/>
              <a:ext cx="6429492" cy="0"/>
            </a:xfrm>
            <a:prstGeom prst="line">
              <a:avLst/>
            </a:prstGeom>
            <a:noFill/>
            <a:ln w="6350">
              <a:solidFill>
                <a:srgbClr val="BFBFBF"/>
              </a:solidFill>
              <a:prstDash val="dash"/>
              <a:round/>
              <a:headEnd type="oval" w="med" len="med"/>
              <a:tailEnd type="oval" w="med" len="med"/>
            </a:ln>
            <a:extLst>
              <a:ext uri="{909E8E84-426E-40DD-AFC4-6F175D3DCCD1}">
                <a14:hiddenFill xmlns:a14="http://schemas.microsoft.com/office/drawing/2010/main">
                  <a:noFill/>
                </a14:hiddenFill>
              </a:ext>
            </a:extLst>
          </p:spPr>
        </p:cxnSp>
      </p:grpSp>
      <p:sp>
        <p:nvSpPr>
          <p:cNvPr id="3" name="Rectangle 2"/>
          <p:cNvSpPr>
            <a:spLocks noChangeArrowheads="1"/>
          </p:cNvSpPr>
          <p:nvPr/>
        </p:nvSpPr>
        <p:spPr bwMode="auto">
          <a:xfrm>
            <a:off x="6451600" y="18173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6451600" y="38938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800" b="0" i="0" u="none" strike="noStrike" cap="none" normalizeH="0" baseline="0" smtClean="0">
                <a:ln>
                  <a:noFill/>
                </a:ln>
                <a:solidFill>
                  <a:schemeClr val="tx1"/>
                </a:solidFill>
                <a:effectLst/>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14"/>
          <p:cNvSpPr>
            <a:spLocks noChangeArrowheads="1"/>
          </p:cNvSpPr>
          <p:nvPr/>
        </p:nvSpPr>
        <p:spPr bwMode="auto">
          <a:xfrm>
            <a:off x="821871" y="82571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18"/>
          <p:cNvSpPr>
            <a:spLocks noChangeArrowheads="1"/>
          </p:cNvSpPr>
          <p:nvPr/>
        </p:nvSpPr>
        <p:spPr bwMode="auto">
          <a:xfrm>
            <a:off x="6917871" y="46604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144481653"/>
              </p:ext>
            </p:extLst>
          </p:nvPr>
        </p:nvGraphicFramePr>
        <p:xfrm>
          <a:off x="565790" y="894123"/>
          <a:ext cx="11052496" cy="5963720"/>
        </p:xfrm>
        <a:graphic>
          <a:graphicData uri="http://schemas.openxmlformats.org/drawingml/2006/table">
            <a:tbl>
              <a:tblPr>
                <a:tableStyleId>{5C22544A-7EE6-4342-B048-85BDC9FD1C3A}</a:tableStyleId>
              </a:tblPr>
              <a:tblGrid>
                <a:gridCol w="690781"/>
                <a:gridCol w="690781"/>
                <a:gridCol w="690781"/>
                <a:gridCol w="690781"/>
                <a:gridCol w="690781"/>
                <a:gridCol w="690781"/>
                <a:gridCol w="690781"/>
                <a:gridCol w="690781"/>
                <a:gridCol w="690781"/>
                <a:gridCol w="690781"/>
                <a:gridCol w="690781"/>
                <a:gridCol w="690781"/>
                <a:gridCol w="690781"/>
                <a:gridCol w="690781"/>
                <a:gridCol w="690781"/>
                <a:gridCol w="690781"/>
              </a:tblGrid>
              <a:tr h="217668">
                <a:tc>
                  <a:txBody>
                    <a:bodyPr/>
                    <a:lstStyle/>
                    <a:p>
                      <a:pPr algn="l" fontAlgn="ctr"/>
                      <a:r>
                        <a:rPr lang="zh-CN" sz="1150" b="1" u="none" strike="noStrike" dirty="0">
                          <a:solidFill>
                            <a:schemeClr val="bg1"/>
                          </a:solidFill>
                          <a:effectLst/>
                        </a:rPr>
                        <a:t>　</a:t>
                      </a:r>
                      <a:endParaRPr lang="zh-CN" sz="1150" b="1" i="0" u="none" strike="noStrike" dirty="0">
                        <a:solidFill>
                          <a:schemeClr val="bg1"/>
                        </a:solidFill>
                        <a:effectLst/>
                        <a:latin typeface="Calibri" panose="020F0502020204030204" pitchFamily="34" charset="0"/>
                      </a:endParaRPr>
                    </a:p>
                  </a:txBody>
                  <a:tcPr marL="0" marR="0" marT="0" marB="0" anchor="ctr">
                    <a:solidFill>
                      <a:srgbClr val="C63E55"/>
                    </a:solidFill>
                  </a:tcPr>
                </a:tc>
                <a:tc>
                  <a:txBody>
                    <a:bodyPr/>
                    <a:lstStyle/>
                    <a:p>
                      <a:pPr algn="l" fontAlgn="ctr"/>
                      <a:r>
                        <a:rPr lang="zh-CN" sz="1150" b="1" u="none" strike="noStrike" dirty="0">
                          <a:solidFill>
                            <a:schemeClr val="bg1"/>
                          </a:solidFill>
                          <a:effectLst/>
                        </a:rPr>
                        <a:t>　</a:t>
                      </a:r>
                      <a:endParaRPr lang="zh-CN" sz="1150" b="1" i="0" u="none" strike="noStrike" dirty="0">
                        <a:solidFill>
                          <a:schemeClr val="bg1"/>
                        </a:solidFill>
                        <a:effectLst/>
                        <a:latin typeface="Calibri" panose="020F0502020204030204" pitchFamily="34" charset="0"/>
                      </a:endParaRPr>
                    </a:p>
                  </a:txBody>
                  <a:tcPr marL="0" marR="0" marT="0" marB="0" anchor="ctr">
                    <a:solidFill>
                      <a:srgbClr val="C63E55"/>
                    </a:solidFill>
                  </a:tcPr>
                </a:tc>
                <a:tc gridSpan="6">
                  <a:txBody>
                    <a:bodyPr/>
                    <a:lstStyle/>
                    <a:p>
                      <a:pPr algn="ctr" fontAlgn="ctr"/>
                      <a:r>
                        <a:rPr lang="zh-CN" sz="1150" b="1" u="none" strike="noStrike" dirty="0">
                          <a:solidFill>
                            <a:schemeClr val="bg1"/>
                          </a:solidFill>
                          <a:effectLst/>
                        </a:rPr>
                        <a:t>评价标准</a:t>
                      </a:r>
                      <a:endParaRPr lang="zh-CN" sz="115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ctr"/>
                      <a:r>
                        <a:rPr lang="zh-CN" sz="1150" b="1" u="none" strike="noStrike" dirty="0">
                          <a:solidFill>
                            <a:schemeClr val="bg1"/>
                          </a:solidFill>
                          <a:effectLst/>
                        </a:rPr>
                        <a:t>　</a:t>
                      </a:r>
                      <a:endParaRPr lang="zh-CN" sz="1150" b="1" i="0" u="none" strike="noStrike" dirty="0">
                        <a:solidFill>
                          <a:schemeClr val="bg1"/>
                        </a:solidFill>
                        <a:effectLst/>
                        <a:latin typeface="Calibri" panose="020F0502020204030204" pitchFamily="34" charset="0"/>
                      </a:endParaRPr>
                    </a:p>
                  </a:txBody>
                  <a:tcPr marL="0" marR="0" marT="0" marB="0" anchor="ctr">
                    <a:solidFill>
                      <a:srgbClr val="C63E55"/>
                    </a:solidFill>
                  </a:tcPr>
                </a:tc>
                <a:tc>
                  <a:txBody>
                    <a:bodyPr/>
                    <a:lstStyle/>
                    <a:p>
                      <a:pPr algn="l" fontAlgn="ctr"/>
                      <a:r>
                        <a:rPr lang="zh-CN" sz="1150" b="1" u="none" strike="noStrike" dirty="0">
                          <a:solidFill>
                            <a:schemeClr val="bg1"/>
                          </a:solidFill>
                          <a:effectLst/>
                        </a:rPr>
                        <a:t>　</a:t>
                      </a:r>
                      <a:endParaRPr lang="zh-CN" sz="1150" b="1" i="0" u="none" strike="noStrike" dirty="0">
                        <a:solidFill>
                          <a:schemeClr val="bg1"/>
                        </a:solidFill>
                        <a:effectLst/>
                        <a:latin typeface="Calibri" panose="020F0502020204030204" pitchFamily="34" charset="0"/>
                      </a:endParaRPr>
                    </a:p>
                  </a:txBody>
                  <a:tcPr marL="0" marR="0" marT="0" marB="0" anchor="ctr">
                    <a:solidFill>
                      <a:srgbClr val="C63E55"/>
                    </a:solidFill>
                  </a:tcPr>
                </a:tc>
                <a:tc gridSpan="6">
                  <a:txBody>
                    <a:bodyPr/>
                    <a:lstStyle/>
                    <a:p>
                      <a:pPr algn="ctr" fontAlgn="ctr"/>
                      <a:r>
                        <a:rPr lang="zh-CN" sz="1150" b="1" u="none" strike="noStrike" dirty="0">
                          <a:solidFill>
                            <a:schemeClr val="bg1"/>
                          </a:solidFill>
                          <a:effectLst/>
                        </a:rPr>
                        <a:t>评价标准</a:t>
                      </a:r>
                      <a:endParaRPr lang="zh-CN" sz="115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3752">
                <a:tc>
                  <a:txBody>
                    <a:bodyPr/>
                    <a:lstStyle/>
                    <a:p>
                      <a:pPr algn="ctr" fontAlgn="ctr"/>
                      <a:r>
                        <a:rPr lang="zh-CN" sz="1150" b="1" u="none" strike="noStrike" dirty="0">
                          <a:solidFill>
                            <a:schemeClr val="bg1"/>
                          </a:solidFill>
                          <a:effectLst/>
                        </a:rPr>
                        <a:t>数据集</a:t>
                      </a:r>
                      <a:endParaRPr lang="zh-CN" sz="115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c>
                  <a:txBody>
                    <a:bodyPr/>
                    <a:lstStyle/>
                    <a:p>
                      <a:pPr algn="ctr" fontAlgn="ctr"/>
                      <a:r>
                        <a:rPr lang="zh-CN" sz="1150" b="1" u="none" strike="noStrike" dirty="0">
                          <a:solidFill>
                            <a:schemeClr val="bg1"/>
                          </a:solidFill>
                          <a:effectLst/>
                        </a:rPr>
                        <a:t>算法</a:t>
                      </a:r>
                      <a:endParaRPr lang="zh-CN" sz="115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c>
                  <a:txBody>
                    <a:bodyPr/>
                    <a:lstStyle/>
                    <a:p>
                      <a:pPr algn="ctr" fontAlgn="ctr"/>
                      <a:r>
                        <a:rPr lang="zh-CN" sz="1150" b="1" u="none" strike="noStrike" dirty="0">
                          <a:solidFill>
                            <a:schemeClr val="bg1"/>
                          </a:solidFill>
                          <a:effectLst/>
                        </a:rPr>
                        <a:t>召回率</a:t>
                      </a:r>
                      <a:endParaRPr lang="zh-CN" sz="115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c>
                  <a:txBody>
                    <a:bodyPr/>
                    <a:lstStyle/>
                    <a:p>
                      <a:pPr algn="ctr" fontAlgn="ctr"/>
                      <a:r>
                        <a:rPr lang="zh-CN" sz="1150" b="1" u="none" strike="noStrike" dirty="0">
                          <a:solidFill>
                            <a:schemeClr val="bg1"/>
                          </a:solidFill>
                          <a:effectLst/>
                        </a:rPr>
                        <a:t>准确率</a:t>
                      </a:r>
                      <a:endParaRPr lang="zh-CN" sz="115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c>
                  <a:txBody>
                    <a:bodyPr/>
                    <a:lstStyle/>
                    <a:p>
                      <a:pPr algn="ctr" fontAlgn="ctr"/>
                      <a:r>
                        <a:rPr lang="en-US" sz="1150" b="1" u="none" strike="noStrike" dirty="0">
                          <a:solidFill>
                            <a:schemeClr val="bg1"/>
                          </a:solidFill>
                          <a:effectLst/>
                        </a:rPr>
                        <a:t>%</a:t>
                      </a:r>
                      <a:r>
                        <a:rPr lang="en-US" sz="1150" b="1" u="none" strike="noStrike" dirty="0" err="1">
                          <a:solidFill>
                            <a:schemeClr val="bg1"/>
                          </a:solidFill>
                          <a:effectLst/>
                        </a:rPr>
                        <a:t>Acc</a:t>
                      </a:r>
                      <a:endParaRPr lang="zh-CN" sz="1150" b="1" i="0" u="none" strike="noStrike" dirty="0">
                        <a:solidFill>
                          <a:schemeClr val="bg1"/>
                        </a:solidFill>
                        <a:effectLst/>
                        <a:latin typeface="Times New Roman" panose="02020603050405020304" pitchFamily="18" charset="0"/>
                      </a:endParaRPr>
                    </a:p>
                  </a:txBody>
                  <a:tcPr marL="0" marR="0" marT="0" marB="0" anchor="ctr">
                    <a:solidFill>
                      <a:srgbClr val="C63E55"/>
                    </a:solidFill>
                  </a:tcPr>
                </a:tc>
                <a:tc>
                  <a:txBody>
                    <a:bodyPr/>
                    <a:lstStyle/>
                    <a:p>
                      <a:pPr algn="ctr" fontAlgn="ctr"/>
                      <a:r>
                        <a:rPr lang="en-US" sz="1150" b="1" u="none" strike="noStrike" dirty="0">
                          <a:solidFill>
                            <a:schemeClr val="bg1"/>
                          </a:solidFill>
                          <a:effectLst/>
                        </a:rPr>
                        <a:t>F1</a:t>
                      </a:r>
                      <a:endParaRPr lang="zh-CN" sz="1150" b="1" i="0" u="none" strike="noStrike" dirty="0">
                        <a:solidFill>
                          <a:schemeClr val="bg1"/>
                        </a:solidFill>
                        <a:effectLst/>
                        <a:latin typeface="Times New Roman" panose="02020603050405020304" pitchFamily="18" charset="0"/>
                      </a:endParaRPr>
                    </a:p>
                  </a:txBody>
                  <a:tcPr marL="0" marR="0" marT="0" marB="0" anchor="ctr">
                    <a:solidFill>
                      <a:srgbClr val="C63E55"/>
                    </a:solidFill>
                  </a:tcPr>
                </a:tc>
                <a:tc>
                  <a:txBody>
                    <a:bodyPr/>
                    <a:lstStyle/>
                    <a:p>
                      <a:pPr algn="ctr" fontAlgn="ctr"/>
                      <a:r>
                        <a:rPr lang="en-US" sz="1150" b="1" u="none" strike="noStrike" dirty="0">
                          <a:solidFill>
                            <a:schemeClr val="bg1"/>
                          </a:solidFill>
                          <a:effectLst/>
                        </a:rPr>
                        <a:t>A-mean</a:t>
                      </a:r>
                      <a:endParaRPr lang="zh-CN" sz="1150" b="1" i="0" u="none" strike="noStrike" dirty="0">
                        <a:solidFill>
                          <a:schemeClr val="bg1"/>
                        </a:solidFill>
                        <a:effectLst/>
                        <a:latin typeface="Times New Roman" panose="02020603050405020304" pitchFamily="18" charset="0"/>
                      </a:endParaRPr>
                    </a:p>
                  </a:txBody>
                  <a:tcPr marL="0" marR="0" marT="0" marB="0" anchor="ctr">
                    <a:solidFill>
                      <a:srgbClr val="C63E55"/>
                    </a:solidFill>
                  </a:tcPr>
                </a:tc>
                <a:tc>
                  <a:txBody>
                    <a:bodyPr/>
                    <a:lstStyle/>
                    <a:p>
                      <a:pPr algn="l" fontAlgn="ctr"/>
                      <a:r>
                        <a:rPr lang="en-US" sz="1150" b="1" u="none" strike="noStrike" dirty="0">
                          <a:solidFill>
                            <a:schemeClr val="bg1"/>
                          </a:solidFill>
                          <a:effectLst/>
                        </a:rPr>
                        <a:t>G-measure</a:t>
                      </a:r>
                      <a:endParaRPr lang="zh-CN" sz="1150" b="1" i="0" u="none" strike="noStrike" dirty="0">
                        <a:solidFill>
                          <a:schemeClr val="bg1"/>
                        </a:solidFill>
                        <a:effectLst/>
                        <a:latin typeface="Times New Roman" panose="02020603050405020304" pitchFamily="18" charset="0"/>
                      </a:endParaRPr>
                    </a:p>
                  </a:txBody>
                  <a:tcPr marL="0" marR="0" marT="0" marB="0" anchor="ctr">
                    <a:solidFill>
                      <a:srgbClr val="C63E55"/>
                    </a:solidFill>
                  </a:tcPr>
                </a:tc>
                <a:tc>
                  <a:txBody>
                    <a:bodyPr/>
                    <a:lstStyle/>
                    <a:p>
                      <a:pPr algn="ctr" fontAlgn="ctr"/>
                      <a:r>
                        <a:rPr lang="zh-CN" sz="1150" b="1" u="none" strike="noStrike" dirty="0">
                          <a:solidFill>
                            <a:schemeClr val="bg1"/>
                          </a:solidFill>
                          <a:effectLst/>
                        </a:rPr>
                        <a:t>数据集</a:t>
                      </a:r>
                      <a:endParaRPr lang="zh-CN" sz="115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c>
                  <a:txBody>
                    <a:bodyPr/>
                    <a:lstStyle/>
                    <a:p>
                      <a:pPr algn="ctr" fontAlgn="ctr"/>
                      <a:r>
                        <a:rPr lang="zh-CN" sz="1150" b="1" u="none" strike="noStrike" dirty="0">
                          <a:solidFill>
                            <a:schemeClr val="bg1"/>
                          </a:solidFill>
                          <a:effectLst/>
                        </a:rPr>
                        <a:t>算法</a:t>
                      </a:r>
                      <a:endParaRPr lang="zh-CN" sz="115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c>
                  <a:txBody>
                    <a:bodyPr/>
                    <a:lstStyle/>
                    <a:p>
                      <a:pPr algn="ctr" fontAlgn="ctr"/>
                      <a:r>
                        <a:rPr lang="zh-CN" sz="1150" b="1" u="none" strike="noStrike" dirty="0">
                          <a:solidFill>
                            <a:schemeClr val="bg1"/>
                          </a:solidFill>
                          <a:effectLst/>
                        </a:rPr>
                        <a:t>召回率</a:t>
                      </a:r>
                      <a:endParaRPr lang="zh-CN" sz="115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c>
                  <a:txBody>
                    <a:bodyPr/>
                    <a:lstStyle/>
                    <a:p>
                      <a:pPr algn="ctr" fontAlgn="ctr"/>
                      <a:r>
                        <a:rPr lang="zh-CN" sz="1150" b="1" u="none" strike="noStrike" dirty="0">
                          <a:solidFill>
                            <a:schemeClr val="bg1"/>
                          </a:solidFill>
                          <a:effectLst/>
                        </a:rPr>
                        <a:t>准确率</a:t>
                      </a:r>
                      <a:endParaRPr lang="zh-CN" sz="1150" b="1" i="0" u="none" strike="noStrike" dirty="0">
                        <a:solidFill>
                          <a:schemeClr val="bg1"/>
                        </a:solidFill>
                        <a:effectLst/>
                        <a:latin typeface="宋体" panose="02010600030101010101" pitchFamily="2" charset="-122"/>
                        <a:ea typeface="宋体" panose="02010600030101010101" pitchFamily="2" charset="-122"/>
                      </a:endParaRPr>
                    </a:p>
                  </a:txBody>
                  <a:tcPr marL="0" marR="0" marT="0" marB="0" anchor="ctr">
                    <a:solidFill>
                      <a:srgbClr val="C63E55"/>
                    </a:solidFill>
                  </a:tcPr>
                </a:tc>
                <a:tc>
                  <a:txBody>
                    <a:bodyPr/>
                    <a:lstStyle/>
                    <a:p>
                      <a:pPr algn="ctr" fontAlgn="ctr"/>
                      <a:r>
                        <a:rPr lang="en-US" sz="1150" b="1" u="none" strike="noStrike" dirty="0">
                          <a:solidFill>
                            <a:schemeClr val="bg1"/>
                          </a:solidFill>
                          <a:effectLst/>
                        </a:rPr>
                        <a:t>%</a:t>
                      </a:r>
                      <a:r>
                        <a:rPr lang="en-US" sz="1150" b="1" u="none" strike="noStrike" dirty="0" err="1">
                          <a:solidFill>
                            <a:schemeClr val="bg1"/>
                          </a:solidFill>
                          <a:effectLst/>
                        </a:rPr>
                        <a:t>Acc</a:t>
                      </a:r>
                      <a:endParaRPr lang="zh-CN" sz="1150" b="1" i="0" u="none" strike="noStrike" dirty="0">
                        <a:solidFill>
                          <a:schemeClr val="bg1"/>
                        </a:solidFill>
                        <a:effectLst/>
                        <a:latin typeface="Times New Roman" panose="02020603050405020304" pitchFamily="18" charset="0"/>
                      </a:endParaRPr>
                    </a:p>
                  </a:txBody>
                  <a:tcPr marL="0" marR="0" marT="0" marB="0" anchor="ctr">
                    <a:solidFill>
                      <a:srgbClr val="C63E55"/>
                    </a:solidFill>
                  </a:tcPr>
                </a:tc>
                <a:tc>
                  <a:txBody>
                    <a:bodyPr/>
                    <a:lstStyle/>
                    <a:p>
                      <a:pPr algn="ctr" fontAlgn="ctr"/>
                      <a:r>
                        <a:rPr lang="en-US" sz="1150" b="1" u="none" strike="noStrike" dirty="0">
                          <a:solidFill>
                            <a:schemeClr val="bg1"/>
                          </a:solidFill>
                          <a:effectLst/>
                        </a:rPr>
                        <a:t>F1</a:t>
                      </a:r>
                      <a:endParaRPr lang="zh-CN" sz="1150" b="1" i="0" u="none" strike="noStrike" dirty="0">
                        <a:solidFill>
                          <a:schemeClr val="bg1"/>
                        </a:solidFill>
                        <a:effectLst/>
                        <a:latin typeface="Times New Roman" panose="02020603050405020304" pitchFamily="18" charset="0"/>
                      </a:endParaRPr>
                    </a:p>
                  </a:txBody>
                  <a:tcPr marL="0" marR="0" marT="0" marB="0" anchor="ctr">
                    <a:solidFill>
                      <a:srgbClr val="C63E55"/>
                    </a:solidFill>
                  </a:tcPr>
                </a:tc>
                <a:tc>
                  <a:txBody>
                    <a:bodyPr/>
                    <a:lstStyle/>
                    <a:p>
                      <a:pPr algn="ctr" fontAlgn="ctr"/>
                      <a:r>
                        <a:rPr lang="en-US" sz="1150" b="1" u="none" strike="noStrike" dirty="0">
                          <a:solidFill>
                            <a:schemeClr val="bg1"/>
                          </a:solidFill>
                          <a:effectLst/>
                        </a:rPr>
                        <a:t>A-mean</a:t>
                      </a:r>
                      <a:endParaRPr lang="zh-CN" sz="1150" b="1" i="0" u="none" strike="noStrike" dirty="0">
                        <a:solidFill>
                          <a:schemeClr val="bg1"/>
                        </a:solidFill>
                        <a:effectLst/>
                        <a:latin typeface="Times New Roman" panose="02020603050405020304" pitchFamily="18" charset="0"/>
                      </a:endParaRPr>
                    </a:p>
                  </a:txBody>
                  <a:tcPr marL="0" marR="0" marT="0" marB="0" anchor="ctr">
                    <a:solidFill>
                      <a:srgbClr val="C63E55"/>
                    </a:solidFill>
                  </a:tcPr>
                </a:tc>
                <a:tc>
                  <a:txBody>
                    <a:bodyPr/>
                    <a:lstStyle/>
                    <a:p>
                      <a:pPr algn="ctr" fontAlgn="ctr"/>
                      <a:r>
                        <a:rPr lang="en-US" sz="1150" b="1" u="none" strike="noStrike" dirty="0">
                          <a:solidFill>
                            <a:schemeClr val="bg1"/>
                          </a:solidFill>
                          <a:effectLst/>
                        </a:rPr>
                        <a:t>G-measure</a:t>
                      </a:r>
                      <a:endParaRPr lang="zh-CN" sz="1150" b="1" i="0" u="none" strike="noStrike" dirty="0">
                        <a:solidFill>
                          <a:schemeClr val="bg1"/>
                        </a:solidFill>
                        <a:effectLst/>
                        <a:latin typeface="Times New Roman" panose="02020603050405020304" pitchFamily="18" charset="0"/>
                      </a:endParaRPr>
                    </a:p>
                  </a:txBody>
                  <a:tcPr marL="0" marR="0" marT="0" marB="0" anchor="ctr">
                    <a:solidFill>
                      <a:srgbClr val="C63E55"/>
                    </a:solidFill>
                  </a:tcPr>
                </a:tc>
              </a:tr>
              <a:tr h="196938">
                <a:tc rowSpan="6">
                  <a:txBody>
                    <a:bodyPr/>
                    <a:lstStyle/>
                    <a:p>
                      <a:pPr algn="ctr" fontAlgn="ctr"/>
                      <a:r>
                        <a:rPr lang="en-US" sz="1150" b="1" u="none" strike="noStrike" dirty="0">
                          <a:solidFill>
                            <a:schemeClr val="bg1"/>
                          </a:solidFill>
                          <a:effectLst/>
                        </a:rPr>
                        <a:t>1</a:t>
                      </a:r>
                      <a:endParaRPr lang="zh-CN" sz="1150" b="1" i="0" u="none" strike="noStrike" dirty="0">
                        <a:solidFill>
                          <a:schemeClr val="bg1"/>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solidFill>
                      <a:srgbClr val="34457A"/>
                    </a:solidFill>
                  </a:tcPr>
                </a:tc>
                <a:tc>
                  <a:txBody>
                    <a:bodyPr/>
                    <a:lstStyle/>
                    <a:p>
                      <a:pPr algn="ctr" fontAlgn="ctr"/>
                      <a:r>
                        <a:rPr lang="en-US" sz="1150" u="none" strike="noStrike">
                          <a:effectLst/>
                        </a:rPr>
                        <a:t>SMOTE</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0.784</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0.714</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0.934</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0.747</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0.842</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0.832</a:t>
                      </a:r>
                      <a:endParaRPr lang="zh-CN" sz="1150" b="0" i="0" u="none" strike="noStrike">
                        <a:solidFill>
                          <a:srgbClr val="000000"/>
                        </a:solidFill>
                        <a:effectLst/>
                        <a:latin typeface="Times New Roman" panose="02020603050405020304" pitchFamily="18" charset="0"/>
                      </a:endParaRPr>
                    </a:p>
                  </a:txBody>
                  <a:tcPr marL="0" marR="0" marT="0" marB="0" anchor="ctr"/>
                </a:tc>
                <a:tc rowSpan="6">
                  <a:txBody>
                    <a:bodyPr/>
                    <a:lstStyle/>
                    <a:p>
                      <a:pPr algn="ctr" fontAlgn="ctr"/>
                      <a:r>
                        <a:rPr lang="en-US" sz="1150" b="1" u="none" strike="noStrike" dirty="0">
                          <a:solidFill>
                            <a:schemeClr val="bg1"/>
                          </a:solidFill>
                          <a:effectLst/>
                        </a:rPr>
                        <a:t>5</a:t>
                      </a:r>
                      <a:endParaRPr lang="zh-CN" sz="1150" b="1" i="0" u="none" strike="noStrike" dirty="0">
                        <a:solidFill>
                          <a:schemeClr val="bg1"/>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solidFill>
                      <a:srgbClr val="34457A"/>
                    </a:solidFill>
                  </a:tcPr>
                </a:tc>
                <a:tc>
                  <a:txBody>
                    <a:bodyPr/>
                    <a:lstStyle/>
                    <a:p>
                      <a:pPr algn="ctr" fontAlgn="ctr"/>
                      <a:r>
                        <a:rPr lang="en-US" sz="1150" u="none" strike="noStrike">
                          <a:effectLst/>
                        </a:rPr>
                        <a:t>SMOTE</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1</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0.998</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0.995</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0.995</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0.995</a:t>
                      </a:r>
                      <a:endParaRPr lang="zh-CN" sz="1150" b="0" i="0" u="none" strike="noStrike">
                        <a:solidFill>
                          <a:srgbClr val="000000"/>
                        </a:solidFill>
                        <a:effectLst/>
                        <a:latin typeface="Times New Roman" panose="02020603050405020304" pitchFamily="18" charset="0"/>
                      </a:endParaRPr>
                    </a:p>
                  </a:txBody>
                  <a:tcPr marL="0" marR="0" marT="0" marB="0" anchor="ctr"/>
                </a:tc>
              </a:tr>
              <a:tr h="196938">
                <a:tc vMerge="1">
                  <a:txBody>
                    <a:bodyPr/>
                    <a:lstStyle/>
                    <a:p>
                      <a:endParaRPr lang="zh-CN" altLang="en-US"/>
                    </a:p>
                  </a:txBody>
                  <a:tcPr/>
                </a:tc>
                <a:tc>
                  <a:txBody>
                    <a:bodyPr/>
                    <a:lstStyle/>
                    <a:p>
                      <a:pPr algn="ctr" fontAlgn="ctr"/>
                      <a:r>
                        <a:rPr lang="en-US" sz="1150" u="none" strike="noStrike">
                          <a:effectLst/>
                        </a:rPr>
                        <a:t>AD</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0.724</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0.709</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0.929</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0.717</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0.835</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0.825</a:t>
                      </a:r>
                      <a:endParaRPr lang="zh-CN" sz="1150" b="0" i="0" u="none" strike="noStrike">
                        <a:solidFill>
                          <a:srgbClr val="000000"/>
                        </a:solidFill>
                        <a:effectLst/>
                        <a:latin typeface="Times New Roman" panose="02020603050405020304" pitchFamily="18" charset="0"/>
                      </a:endParaRPr>
                    </a:p>
                  </a:txBody>
                  <a:tcPr marL="0" marR="0" marT="0" marB="0" anchor="ctr"/>
                </a:tc>
                <a:tc vMerge="1">
                  <a:txBody>
                    <a:bodyPr/>
                    <a:lstStyle/>
                    <a:p>
                      <a:endParaRPr lang="zh-CN" altLang="en-US"/>
                    </a:p>
                  </a:txBody>
                  <a:tcPr/>
                </a:tc>
                <a:tc>
                  <a:txBody>
                    <a:bodyPr/>
                    <a:lstStyle/>
                    <a:p>
                      <a:pPr algn="ctr" fontAlgn="ctr"/>
                      <a:r>
                        <a:rPr lang="en-US" sz="1150" u="none" strike="noStrike">
                          <a:effectLst/>
                        </a:rPr>
                        <a:t>AD</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0.995</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1</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0.999</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0.997</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0.999</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0.999</a:t>
                      </a:r>
                      <a:endParaRPr lang="zh-CN" sz="1150" b="0" i="0" u="none" strike="noStrike">
                        <a:solidFill>
                          <a:srgbClr val="000000"/>
                        </a:solidFill>
                        <a:effectLst/>
                        <a:latin typeface="Times New Roman" panose="02020603050405020304" pitchFamily="18" charset="0"/>
                      </a:endParaRPr>
                    </a:p>
                  </a:txBody>
                  <a:tcPr marL="0" marR="0" marT="0" marB="0" anchor="ctr"/>
                </a:tc>
              </a:tr>
              <a:tr h="196938">
                <a:tc vMerge="1">
                  <a:txBody>
                    <a:bodyPr/>
                    <a:lstStyle/>
                    <a:p>
                      <a:endParaRPr lang="zh-CN" altLang="en-US"/>
                    </a:p>
                  </a:txBody>
                  <a:tcPr/>
                </a:tc>
                <a:tc>
                  <a:txBody>
                    <a:bodyPr/>
                    <a:lstStyle/>
                    <a:p>
                      <a:pPr algn="ctr" fontAlgn="ctr"/>
                      <a:r>
                        <a:rPr lang="en-US" sz="1150" u="none" strike="noStrike">
                          <a:effectLst/>
                        </a:rPr>
                        <a:t>SSVM</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0.789</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0.545</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0.891</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0.645</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0.756</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0.726</a:t>
                      </a:r>
                      <a:endParaRPr lang="zh-CN" sz="1150" b="0" i="0" u="none" strike="noStrike">
                        <a:solidFill>
                          <a:srgbClr val="000000"/>
                        </a:solidFill>
                        <a:effectLst/>
                        <a:latin typeface="Times New Roman" panose="02020603050405020304" pitchFamily="18" charset="0"/>
                      </a:endParaRPr>
                    </a:p>
                  </a:txBody>
                  <a:tcPr marL="0" marR="0" marT="0" marB="0" anchor="ctr"/>
                </a:tc>
                <a:tc vMerge="1">
                  <a:txBody>
                    <a:bodyPr/>
                    <a:lstStyle/>
                    <a:p>
                      <a:endParaRPr lang="zh-CN" altLang="en-US"/>
                    </a:p>
                  </a:txBody>
                  <a:tcPr/>
                </a:tc>
                <a:tc>
                  <a:txBody>
                    <a:bodyPr/>
                    <a:lstStyle/>
                    <a:p>
                      <a:pPr algn="ctr" fontAlgn="ctr"/>
                      <a:r>
                        <a:rPr lang="en-US" sz="1150" u="none" strike="noStrike">
                          <a:effectLst/>
                        </a:rPr>
                        <a:t>SSVM</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0.96</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0.965</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0.982</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0.962</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0.976</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0.976</a:t>
                      </a:r>
                      <a:endParaRPr lang="zh-CN" sz="1150" b="0" i="0" u="none" strike="noStrike">
                        <a:solidFill>
                          <a:srgbClr val="000000"/>
                        </a:solidFill>
                        <a:effectLst/>
                        <a:latin typeface="Times New Roman" panose="02020603050405020304" pitchFamily="18" charset="0"/>
                      </a:endParaRPr>
                    </a:p>
                  </a:txBody>
                  <a:tcPr marL="0" marR="0" marT="0" marB="0" anchor="ctr"/>
                </a:tc>
              </a:tr>
              <a:tr h="196938">
                <a:tc vMerge="1">
                  <a:txBody>
                    <a:bodyPr/>
                    <a:lstStyle/>
                    <a:p>
                      <a:endParaRPr lang="zh-CN" altLang="en-US"/>
                    </a:p>
                  </a:txBody>
                  <a:tcPr/>
                </a:tc>
                <a:tc>
                  <a:txBody>
                    <a:bodyPr/>
                    <a:lstStyle/>
                    <a:p>
                      <a:pPr algn="ctr" fontAlgn="ctr"/>
                      <a:r>
                        <a:rPr lang="en-US" sz="1150" u="none" strike="noStrike">
                          <a:effectLst/>
                        </a:rPr>
                        <a:t>SCL</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0.724</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0.709</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0.929</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0.717</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0.835</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0.825</a:t>
                      </a:r>
                      <a:endParaRPr lang="zh-CN" sz="1150" b="0" i="0" u="none" strike="noStrike">
                        <a:solidFill>
                          <a:srgbClr val="000000"/>
                        </a:solidFill>
                        <a:effectLst/>
                        <a:latin typeface="Times New Roman" panose="02020603050405020304" pitchFamily="18" charset="0"/>
                      </a:endParaRPr>
                    </a:p>
                  </a:txBody>
                  <a:tcPr marL="0" marR="0" marT="0" marB="0" anchor="ctr"/>
                </a:tc>
                <a:tc vMerge="1">
                  <a:txBody>
                    <a:bodyPr/>
                    <a:lstStyle/>
                    <a:p>
                      <a:endParaRPr lang="zh-CN" altLang="en-US"/>
                    </a:p>
                  </a:txBody>
                  <a:tcPr/>
                </a:tc>
                <a:tc>
                  <a:txBody>
                    <a:bodyPr/>
                    <a:lstStyle/>
                    <a:p>
                      <a:pPr algn="ctr" fontAlgn="ctr"/>
                      <a:r>
                        <a:rPr lang="en-US" sz="1150" u="none" strike="noStrike">
                          <a:effectLst/>
                        </a:rPr>
                        <a:t>SCL</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0.96</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1</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0.991</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0.979</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0.994</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0.994</a:t>
                      </a:r>
                      <a:endParaRPr lang="zh-CN" sz="1150" b="0" i="0" u="none" strike="noStrike">
                        <a:solidFill>
                          <a:srgbClr val="000000"/>
                        </a:solidFill>
                        <a:effectLst/>
                        <a:latin typeface="Times New Roman" panose="02020603050405020304" pitchFamily="18" charset="0"/>
                      </a:endParaRPr>
                    </a:p>
                  </a:txBody>
                  <a:tcPr marL="0" marR="0" marT="0" marB="0" anchor="ctr"/>
                </a:tc>
              </a:tr>
              <a:tr h="196938">
                <a:tc vMerge="1">
                  <a:txBody>
                    <a:bodyPr/>
                    <a:lstStyle/>
                    <a:p>
                      <a:endParaRPr lang="zh-CN" altLang="en-US"/>
                    </a:p>
                  </a:txBody>
                  <a:tcPr/>
                </a:tc>
                <a:tc>
                  <a:txBody>
                    <a:bodyPr/>
                    <a:lstStyle/>
                    <a:p>
                      <a:pPr algn="ctr" fontAlgn="ctr"/>
                      <a:r>
                        <a:rPr lang="en-US" sz="1150" u="none" strike="noStrike">
                          <a:effectLst/>
                        </a:rPr>
                        <a:t>MVC-ANN</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a:t>
                      </a:r>
                      <a:endParaRPr lang="zh-CN" sz="1150" b="0" i="0" u="none" strike="noStrike">
                        <a:solidFill>
                          <a:srgbClr val="000000"/>
                        </a:solidFill>
                        <a:effectLst/>
                        <a:latin typeface="Times New Roman" panose="02020603050405020304" pitchFamily="18" charset="0"/>
                      </a:endParaRPr>
                    </a:p>
                  </a:txBody>
                  <a:tcPr marL="0" marR="0" marT="0" marB="0" anchor="ctr"/>
                </a:tc>
                <a:tc vMerge="1">
                  <a:txBody>
                    <a:bodyPr/>
                    <a:lstStyle/>
                    <a:p>
                      <a:endParaRPr lang="zh-CN" altLang="en-US"/>
                    </a:p>
                  </a:txBody>
                  <a:tcPr/>
                </a:tc>
                <a:tc>
                  <a:txBody>
                    <a:bodyPr/>
                    <a:lstStyle/>
                    <a:p>
                      <a:pPr algn="ctr" fontAlgn="ctr"/>
                      <a:r>
                        <a:rPr lang="en-US" sz="1150" u="none" strike="noStrike">
                          <a:effectLst/>
                        </a:rPr>
                        <a:t>MVC-ANN</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0.98</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0.995</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0.994</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0.987</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0.994</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0.994</a:t>
                      </a:r>
                      <a:endParaRPr lang="zh-CN" sz="1150" b="0" i="0" u="none" strike="noStrike">
                        <a:solidFill>
                          <a:srgbClr val="000000"/>
                        </a:solidFill>
                        <a:effectLst/>
                        <a:latin typeface="Times New Roman" panose="02020603050405020304" pitchFamily="18" charset="0"/>
                      </a:endParaRPr>
                    </a:p>
                  </a:txBody>
                  <a:tcPr marL="0" marR="0" marT="0" marB="0" anchor="ctr"/>
                </a:tc>
              </a:tr>
              <a:tr h="207303">
                <a:tc vMerge="1">
                  <a:txBody>
                    <a:bodyPr/>
                    <a:lstStyle/>
                    <a:p>
                      <a:endParaRPr lang="zh-CN" altLang="en-US"/>
                    </a:p>
                  </a:txBody>
                  <a:tcPr/>
                </a:tc>
                <a:tc>
                  <a:txBody>
                    <a:bodyPr/>
                    <a:lstStyle/>
                    <a:p>
                      <a:pPr algn="ctr" fontAlgn="ctr"/>
                      <a:r>
                        <a:rPr lang="en-US" sz="1150" u="none" strike="noStrike">
                          <a:effectLst/>
                        </a:rPr>
                        <a:t>ML-ANN</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0.789</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0.913</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0.964</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0.846</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0.942</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0.941</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sz="1150" u="none" strike="noStrike">
                          <a:effectLst/>
                        </a:rPr>
                        <a:t>ML-ANN</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1</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0.99</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0.998</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0.995</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0.995</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0.995</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r>
              <a:tr h="196938">
                <a:tc rowSpan="6">
                  <a:txBody>
                    <a:bodyPr/>
                    <a:lstStyle/>
                    <a:p>
                      <a:pPr algn="ctr" fontAlgn="ctr"/>
                      <a:r>
                        <a:rPr lang="en-US" sz="1150" b="1" u="none" strike="noStrike" dirty="0">
                          <a:solidFill>
                            <a:schemeClr val="bg1"/>
                          </a:solidFill>
                          <a:effectLst/>
                        </a:rPr>
                        <a:t>2</a:t>
                      </a:r>
                      <a:endParaRPr lang="zh-CN" sz="1150" b="1" i="0" u="none" strike="noStrike" dirty="0">
                        <a:solidFill>
                          <a:schemeClr val="bg1"/>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lnB w="28575" cap="flat" cmpd="sng" algn="ctr">
                      <a:solidFill>
                        <a:srgbClr val="C63E55"/>
                      </a:solidFill>
                      <a:prstDash val="solid"/>
                      <a:round/>
                      <a:headEnd type="none" w="med" len="med"/>
                      <a:tailEnd type="none" w="med" len="med"/>
                    </a:lnB>
                    <a:solidFill>
                      <a:srgbClr val="34457A"/>
                    </a:solidFill>
                  </a:tcPr>
                </a:tc>
                <a:tc>
                  <a:txBody>
                    <a:bodyPr/>
                    <a:lstStyle/>
                    <a:p>
                      <a:pPr algn="ctr" fontAlgn="ctr"/>
                      <a:r>
                        <a:rPr lang="en-US" sz="1150" u="none" strike="noStrike">
                          <a:effectLst/>
                        </a:rPr>
                        <a:t>SMOTE</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0.881</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0.264</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0.794</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0.406</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0.626</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0.511</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rowSpan="6">
                  <a:txBody>
                    <a:bodyPr/>
                    <a:lstStyle/>
                    <a:p>
                      <a:pPr algn="ctr" fontAlgn="ctr"/>
                      <a:r>
                        <a:rPr lang="en-US" sz="1150" b="1" u="none" strike="noStrike" dirty="0">
                          <a:solidFill>
                            <a:schemeClr val="bg1"/>
                          </a:solidFill>
                          <a:effectLst/>
                        </a:rPr>
                        <a:t>6</a:t>
                      </a:r>
                      <a:endParaRPr lang="zh-CN" sz="1150" b="1" i="0" u="none" strike="noStrike" dirty="0">
                        <a:solidFill>
                          <a:schemeClr val="bg1"/>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lnB w="28575" cap="flat" cmpd="sng" algn="ctr">
                      <a:solidFill>
                        <a:srgbClr val="C63E55"/>
                      </a:solidFill>
                      <a:prstDash val="solid"/>
                      <a:round/>
                      <a:headEnd type="none" w="med" len="med"/>
                      <a:tailEnd type="none" w="med" len="med"/>
                    </a:lnB>
                    <a:solidFill>
                      <a:srgbClr val="34457A"/>
                    </a:solidFill>
                  </a:tcPr>
                </a:tc>
                <a:tc>
                  <a:txBody>
                    <a:bodyPr/>
                    <a:lstStyle/>
                    <a:p>
                      <a:pPr algn="ctr" fontAlgn="ctr"/>
                      <a:r>
                        <a:rPr lang="en-US" sz="1150" u="none" strike="noStrike">
                          <a:effectLst/>
                        </a:rPr>
                        <a:t>SMOTE</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0.444</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0.474</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0.722</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0.459</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0.639</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0.617</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r>
              <a:tr h="196938">
                <a:tc vMerge="1">
                  <a:txBody>
                    <a:bodyPr/>
                    <a:lstStyle/>
                    <a:p>
                      <a:endParaRPr lang="zh-CN" altLang="en-US"/>
                    </a:p>
                  </a:txBody>
                  <a:tcPr/>
                </a:tc>
                <a:tc>
                  <a:txBody>
                    <a:bodyPr/>
                    <a:lstStyle/>
                    <a:p>
                      <a:pPr algn="ctr" fontAlgn="ctr"/>
                      <a:r>
                        <a:rPr lang="en-US" sz="1150" u="none" strike="noStrike">
                          <a:effectLst/>
                        </a:rPr>
                        <a:t>AD</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0.322</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0.522</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0.922</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0.399</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0.732</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0.701</a:t>
                      </a:r>
                      <a:endParaRPr lang="zh-CN" sz="1150" b="0" i="0" u="none" strike="noStrike">
                        <a:solidFill>
                          <a:srgbClr val="000000"/>
                        </a:solidFill>
                        <a:effectLst/>
                        <a:latin typeface="Times New Roman" panose="02020603050405020304" pitchFamily="18" charset="0"/>
                      </a:endParaRPr>
                    </a:p>
                  </a:txBody>
                  <a:tcPr marL="0" marR="0" marT="0" marB="0" anchor="ctr"/>
                </a:tc>
                <a:tc vMerge="1">
                  <a:txBody>
                    <a:bodyPr/>
                    <a:lstStyle/>
                    <a:p>
                      <a:endParaRPr lang="zh-CN" altLang="en-US"/>
                    </a:p>
                  </a:txBody>
                  <a:tcPr/>
                </a:tc>
                <a:tc>
                  <a:txBody>
                    <a:bodyPr/>
                    <a:lstStyle/>
                    <a:p>
                      <a:pPr algn="ctr" fontAlgn="ctr"/>
                      <a:r>
                        <a:rPr lang="en-US" sz="1150" u="none" strike="noStrike">
                          <a:effectLst/>
                        </a:rPr>
                        <a:t>AD</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0.321</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0.619</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0.766</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0.423</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0.705</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0.699</a:t>
                      </a:r>
                      <a:endParaRPr lang="zh-CN" sz="1150" b="0" i="0" u="none" strike="noStrike">
                        <a:solidFill>
                          <a:srgbClr val="000000"/>
                        </a:solidFill>
                        <a:effectLst/>
                        <a:latin typeface="Times New Roman" panose="02020603050405020304" pitchFamily="18" charset="0"/>
                      </a:endParaRPr>
                    </a:p>
                  </a:txBody>
                  <a:tcPr marL="0" marR="0" marT="0" marB="0" anchor="ctr"/>
                </a:tc>
              </a:tr>
              <a:tr h="196938">
                <a:tc vMerge="1">
                  <a:txBody>
                    <a:bodyPr/>
                    <a:lstStyle/>
                    <a:p>
                      <a:endParaRPr lang="zh-CN" altLang="en-US"/>
                    </a:p>
                  </a:txBody>
                  <a:tcPr/>
                </a:tc>
                <a:tc>
                  <a:txBody>
                    <a:bodyPr/>
                    <a:lstStyle/>
                    <a:p>
                      <a:pPr algn="ctr" fontAlgn="ctr"/>
                      <a:r>
                        <a:rPr lang="en-US" sz="1150" u="none" strike="noStrike">
                          <a:effectLst/>
                        </a:rPr>
                        <a:t>SSVM</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0.505</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0.47</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0.915</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0.486</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0.713</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0.67</a:t>
                      </a:r>
                      <a:endParaRPr lang="zh-CN" sz="1150" b="0" i="0" u="none" strike="noStrike">
                        <a:solidFill>
                          <a:srgbClr val="000000"/>
                        </a:solidFill>
                        <a:effectLst/>
                        <a:latin typeface="Times New Roman" panose="02020603050405020304" pitchFamily="18" charset="0"/>
                      </a:endParaRPr>
                    </a:p>
                  </a:txBody>
                  <a:tcPr marL="0" marR="0" marT="0" marB="0" anchor="ctr"/>
                </a:tc>
                <a:tc vMerge="1">
                  <a:txBody>
                    <a:bodyPr/>
                    <a:lstStyle/>
                    <a:p>
                      <a:endParaRPr lang="zh-CN" altLang="en-US"/>
                    </a:p>
                  </a:txBody>
                  <a:tcPr/>
                </a:tc>
                <a:tc>
                  <a:txBody>
                    <a:bodyPr/>
                    <a:lstStyle/>
                    <a:p>
                      <a:pPr algn="ctr" fontAlgn="ctr"/>
                      <a:r>
                        <a:rPr lang="en-US" sz="1150" u="none" strike="noStrike">
                          <a:effectLst/>
                        </a:rPr>
                        <a:t>SSVM</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0.6</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0.667</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0.815</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0.632</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0.764</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0.758</a:t>
                      </a:r>
                      <a:endParaRPr lang="zh-CN" sz="1150" b="0" i="0" u="none" strike="noStrike">
                        <a:solidFill>
                          <a:srgbClr val="000000"/>
                        </a:solidFill>
                        <a:effectLst/>
                        <a:latin typeface="Times New Roman" panose="02020603050405020304" pitchFamily="18" charset="0"/>
                      </a:endParaRPr>
                    </a:p>
                  </a:txBody>
                  <a:tcPr marL="0" marR="0" marT="0" marB="0" anchor="ctr"/>
                </a:tc>
              </a:tr>
              <a:tr h="196938">
                <a:tc vMerge="1">
                  <a:txBody>
                    <a:bodyPr/>
                    <a:lstStyle/>
                    <a:p>
                      <a:endParaRPr lang="zh-CN" altLang="en-US"/>
                    </a:p>
                  </a:txBody>
                  <a:tcPr/>
                </a:tc>
                <a:tc>
                  <a:txBody>
                    <a:bodyPr/>
                    <a:lstStyle/>
                    <a:p>
                      <a:pPr algn="ctr" fontAlgn="ctr"/>
                      <a:r>
                        <a:rPr lang="en-US" sz="1150" u="none" strike="noStrike">
                          <a:effectLst/>
                        </a:rPr>
                        <a:t>SCL</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0.337</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0.326</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0.891</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0.331</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0.634</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0.554</a:t>
                      </a:r>
                      <a:endParaRPr lang="zh-CN" sz="1150" b="0" i="0" u="none" strike="noStrike">
                        <a:solidFill>
                          <a:srgbClr val="000000"/>
                        </a:solidFill>
                        <a:effectLst/>
                        <a:latin typeface="Times New Roman" panose="02020603050405020304" pitchFamily="18" charset="0"/>
                      </a:endParaRPr>
                    </a:p>
                  </a:txBody>
                  <a:tcPr marL="0" marR="0" marT="0" marB="0" anchor="ctr"/>
                </a:tc>
                <a:tc vMerge="1">
                  <a:txBody>
                    <a:bodyPr/>
                    <a:lstStyle/>
                    <a:p>
                      <a:endParaRPr lang="zh-CN" altLang="en-US"/>
                    </a:p>
                  </a:txBody>
                  <a:tcPr/>
                </a:tc>
                <a:tc>
                  <a:txBody>
                    <a:bodyPr/>
                    <a:lstStyle/>
                    <a:p>
                      <a:pPr algn="ctr" fontAlgn="ctr"/>
                      <a:r>
                        <a:rPr lang="en-US" sz="1150" u="none" strike="noStrike">
                          <a:effectLst/>
                        </a:rPr>
                        <a:t>SCL</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0.79</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0.566</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0.784</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0.66</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0.739</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0.719</a:t>
                      </a:r>
                      <a:endParaRPr lang="zh-CN" sz="1150" b="0" i="0" u="none" strike="noStrike">
                        <a:solidFill>
                          <a:srgbClr val="000000"/>
                        </a:solidFill>
                        <a:effectLst/>
                        <a:latin typeface="Times New Roman" panose="02020603050405020304" pitchFamily="18" charset="0"/>
                      </a:endParaRPr>
                    </a:p>
                  </a:txBody>
                  <a:tcPr marL="0" marR="0" marT="0" marB="0" anchor="ctr"/>
                </a:tc>
              </a:tr>
              <a:tr h="196938">
                <a:tc vMerge="1">
                  <a:txBody>
                    <a:bodyPr/>
                    <a:lstStyle/>
                    <a:p>
                      <a:endParaRPr lang="zh-CN" altLang="en-US"/>
                    </a:p>
                  </a:txBody>
                  <a:tcPr/>
                </a:tc>
                <a:tc>
                  <a:txBody>
                    <a:bodyPr/>
                    <a:lstStyle/>
                    <a:p>
                      <a:pPr algn="ctr" fontAlgn="ctr"/>
                      <a:r>
                        <a:rPr lang="en-US" sz="1150" u="none" strike="noStrike">
                          <a:effectLst/>
                        </a:rPr>
                        <a:t>MVC-ANN</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a:t>
                      </a:r>
                      <a:endParaRPr lang="zh-CN" sz="1150" b="0" i="0" u="none" strike="noStrike">
                        <a:solidFill>
                          <a:srgbClr val="000000"/>
                        </a:solidFill>
                        <a:effectLst/>
                        <a:latin typeface="Times New Roman" panose="02020603050405020304" pitchFamily="18" charset="0"/>
                      </a:endParaRPr>
                    </a:p>
                  </a:txBody>
                  <a:tcPr marL="0" marR="0" marT="0" marB="0" anchor="ctr"/>
                </a:tc>
                <a:tc vMerge="1">
                  <a:txBody>
                    <a:bodyPr/>
                    <a:lstStyle/>
                    <a:p>
                      <a:endParaRPr lang="zh-CN" altLang="en-US"/>
                    </a:p>
                  </a:txBody>
                  <a:tcPr/>
                </a:tc>
                <a:tc>
                  <a:txBody>
                    <a:bodyPr/>
                    <a:lstStyle/>
                    <a:p>
                      <a:pPr algn="ctr" fontAlgn="ctr"/>
                      <a:r>
                        <a:rPr lang="en-US" sz="1150" u="none" strike="noStrike">
                          <a:effectLst/>
                        </a:rPr>
                        <a:t>MVC-ANN</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0.519</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0.646</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0.797</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0.575</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0.742</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0.736</a:t>
                      </a:r>
                      <a:endParaRPr lang="zh-CN" sz="1150" b="0" i="0" u="none" strike="noStrike">
                        <a:solidFill>
                          <a:srgbClr val="000000"/>
                        </a:solidFill>
                        <a:effectLst/>
                        <a:latin typeface="Times New Roman" panose="02020603050405020304" pitchFamily="18" charset="0"/>
                      </a:endParaRPr>
                    </a:p>
                  </a:txBody>
                  <a:tcPr marL="0" marR="0" marT="0" marB="0" anchor="ctr"/>
                </a:tc>
              </a:tr>
              <a:tr h="207303">
                <a:tc vMerge="1">
                  <a:txBody>
                    <a:bodyPr/>
                    <a:lstStyle/>
                    <a:p>
                      <a:endParaRPr lang="zh-CN" altLang="en-US"/>
                    </a:p>
                  </a:txBody>
                  <a:tcPr/>
                </a:tc>
                <a:tc>
                  <a:txBody>
                    <a:bodyPr/>
                    <a:lstStyle/>
                    <a:p>
                      <a:pPr algn="ctr" fontAlgn="ctr"/>
                      <a:r>
                        <a:rPr lang="en-US" sz="1150" u="none" strike="noStrike">
                          <a:effectLst/>
                        </a:rPr>
                        <a:t>ML-ANN</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0.636</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0.535</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0.926</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0.581</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0.751</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0.72</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sz="1150" u="none" strike="noStrike">
                          <a:effectLst/>
                        </a:rPr>
                        <a:t>ML-ANN</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0.827</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0.532</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0.761</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0.647</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0.727</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0.7</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r>
              <a:tr h="196938">
                <a:tc rowSpan="6">
                  <a:txBody>
                    <a:bodyPr/>
                    <a:lstStyle/>
                    <a:p>
                      <a:pPr algn="ctr" fontAlgn="ctr"/>
                      <a:r>
                        <a:rPr lang="en-US" sz="1150" b="1" u="none" strike="noStrike" dirty="0">
                          <a:solidFill>
                            <a:schemeClr val="bg1"/>
                          </a:solidFill>
                          <a:effectLst/>
                        </a:rPr>
                        <a:t>3</a:t>
                      </a:r>
                      <a:endParaRPr lang="zh-CN" sz="1150" b="1" i="0" u="none" strike="noStrike" dirty="0">
                        <a:solidFill>
                          <a:schemeClr val="bg1"/>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lnB w="28575" cap="flat" cmpd="sng" algn="ctr">
                      <a:solidFill>
                        <a:srgbClr val="C63E55"/>
                      </a:solidFill>
                      <a:prstDash val="solid"/>
                      <a:round/>
                      <a:headEnd type="none" w="med" len="med"/>
                      <a:tailEnd type="none" w="med" len="med"/>
                    </a:lnB>
                    <a:solidFill>
                      <a:srgbClr val="34457A"/>
                    </a:solidFill>
                  </a:tcPr>
                </a:tc>
                <a:tc>
                  <a:txBody>
                    <a:bodyPr/>
                    <a:lstStyle/>
                    <a:p>
                      <a:pPr algn="ctr" fontAlgn="ctr"/>
                      <a:r>
                        <a:rPr lang="en-US" sz="1150" u="none" strike="noStrike">
                          <a:effectLst/>
                        </a:rPr>
                        <a:t>SMOTE</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0.98</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0.98</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0.991</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0.98</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0.987</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0.987</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rowSpan="6">
                  <a:txBody>
                    <a:bodyPr/>
                    <a:lstStyle/>
                    <a:p>
                      <a:pPr algn="ctr" fontAlgn="ctr"/>
                      <a:r>
                        <a:rPr lang="en-US" sz="1150" b="1" u="none" strike="noStrike" dirty="0">
                          <a:solidFill>
                            <a:schemeClr val="bg1"/>
                          </a:solidFill>
                          <a:effectLst/>
                        </a:rPr>
                        <a:t>7</a:t>
                      </a:r>
                      <a:endParaRPr lang="zh-CN" sz="1150" b="1" i="0" u="none" strike="noStrike" dirty="0">
                        <a:solidFill>
                          <a:schemeClr val="bg1"/>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lnB w="28575" cap="flat" cmpd="sng" algn="ctr">
                      <a:solidFill>
                        <a:srgbClr val="C63E55"/>
                      </a:solidFill>
                      <a:prstDash val="solid"/>
                      <a:round/>
                      <a:headEnd type="none" w="med" len="med"/>
                      <a:tailEnd type="none" w="med" len="med"/>
                    </a:lnB>
                    <a:solidFill>
                      <a:srgbClr val="34457A"/>
                    </a:solidFill>
                  </a:tcPr>
                </a:tc>
                <a:tc>
                  <a:txBody>
                    <a:bodyPr/>
                    <a:lstStyle/>
                    <a:p>
                      <a:pPr algn="ctr" fontAlgn="ctr"/>
                      <a:r>
                        <a:rPr lang="en-US" sz="1150" u="none" strike="noStrike">
                          <a:effectLst/>
                        </a:rPr>
                        <a:t>SMOTE</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0.889</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0.667</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0.985</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0.762</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0.832</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0.815</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r>
              <a:tr h="196938">
                <a:tc vMerge="1">
                  <a:txBody>
                    <a:bodyPr/>
                    <a:lstStyle/>
                    <a:p>
                      <a:endParaRPr lang="zh-CN" altLang="en-US"/>
                    </a:p>
                  </a:txBody>
                  <a:tcPr/>
                </a:tc>
                <a:tc>
                  <a:txBody>
                    <a:bodyPr/>
                    <a:lstStyle/>
                    <a:p>
                      <a:pPr algn="ctr" fontAlgn="ctr"/>
                      <a:r>
                        <a:rPr lang="en-US" sz="1150" u="none" strike="noStrike">
                          <a:effectLst/>
                        </a:rPr>
                        <a:t>AD</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0.922</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0.922</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0.963</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0.922</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0.949</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0.948</a:t>
                      </a:r>
                      <a:endParaRPr lang="zh-CN" sz="1150" b="0" i="0" u="none" strike="noStrike">
                        <a:solidFill>
                          <a:srgbClr val="000000"/>
                        </a:solidFill>
                        <a:effectLst/>
                        <a:latin typeface="Times New Roman" panose="02020603050405020304" pitchFamily="18" charset="0"/>
                      </a:endParaRPr>
                    </a:p>
                  </a:txBody>
                  <a:tcPr marL="0" marR="0" marT="0" marB="0" anchor="ctr"/>
                </a:tc>
                <a:tc vMerge="1">
                  <a:txBody>
                    <a:bodyPr/>
                    <a:lstStyle/>
                    <a:p>
                      <a:endParaRPr lang="zh-CN" altLang="en-US"/>
                    </a:p>
                  </a:txBody>
                  <a:tcPr/>
                </a:tc>
                <a:tc>
                  <a:txBody>
                    <a:bodyPr/>
                    <a:lstStyle/>
                    <a:p>
                      <a:pPr algn="ctr" fontAlgn="ctr"/>
                      <a:r>
                        <a:rPr lang="en-US" sz="1150" u="none" strike="noStrike">
                          <a:effectLst/>
                        </a:rPr>
                        <a:t>AD</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0.889</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0.571</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0.979</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0.696</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0.784</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0.755</a:t>
                      </a:r>
                      <a:endParaRPr lang="zh-CN" sz="1150" b="0" i="0" u="none" strike="noStrike">
                        <a:solidFill>
                          <a:srgbClr val="000000"/>
                        </a:solidFill>
                        <a:effectLst/>
                        <a:latin typeface="Times New Roman" panose="02020603050405020304" pitchFamily="18" charset="0"/>
                      </a:endParaRPr>
                    </a:p>
                  </a:txBody>
                  <a:tcPr marL="0" marR="0" marT="0" marB="0" anchor="ctr"/>
                </a:tc>
              </a:tr>
              <a:tr h="196938">
                <a:tc vMerge="1">
                  <a:txBody>
                    <a:bodyPr/>
                    <a:lstStyle/>
                    <a:p>
                      <a:endParaRPr lang="zh-CN" altLang="en-US"/>
                    </a:p>
                  </a:txBody>
                  <a:tcPr/>
                </a:tc>
                <a:tc>
                  <a:txBody>
                    <a:bodyPr/>
                    <a:lstStyle/>
                    <a:p>
                      <a:pPr algn="ctr" fontAlgn="ctr"/>
                      <a:r>
                        <a:rPr lang="en-US" sz="1150" u="none" strike="noStrike">
                          <a:effectLst/>
                        </a:rPr>
                        <a:t>SSVM</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0.98</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0.98</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0.991</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0.98</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0.987</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0.987</a:t>
                      </a:r>
                      <a:endParaRPr lang="zh-CN" sz="1150" b="0" i="0" u="none" strike="noStrike">
                        <a:solidFill>
                          <a:srgbClr val="000000"/>
                        </a:solidFill>
                        <a:effectLst/>
                        <a:latin typeface="Times New Roman" panose="02020603050405020304" pitchFamily="18" charset="0"/>
                      </a:endParaRPr>
                    </a:p>
                  </a:txBody>
                  <a:tcPr marL="0" marR="0" marT="0" marB="0" anchor="ctr"/>
                </a:tc>
                <a:tc vMerge="1">
                  <a:txBody>
                    <a:bodyPr/>
                    <a:lstStyle/>
                    <a:p>
                      <a:endParaRPr lang="zh-CN" altLang="en-US"/>
                    </a:p>
                  </a:txBody>
                  <a:tcPr/>
                </a:tc>
                <a:tc>
                  <a:txBody>
                    <a:bodyPr/>
                    <a:lstStyle/>
                    <a:p>
                      <a:pPr algn="ctr" fontAlgn="ctr"/>
                      <a:r>
                        <a:rPr lang="en-US" sz="1150" u="none" strike="noStrike">
                          <a:effectLst/>
                        </a:rPr>
                        <a:t>SSVM</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0.889</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0.615</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0.982</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0.727</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0.806</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0.783</a:t>
                      </a:r>
                      <a:endParaRPr lang="zh-CN" sz="1150" b="0" i="0" u="none" strike="noStrike">
                        <a:solidFill>
                          <a:srgbClr val="000000"/>
                        </a:solidFill>
                        <a:effectLst/>
                        <a:latin typeface="Times New Roman" panose="02020603050405020304" pitchFamily="18" charset="0"/>
                      </a:endParaRPr>
                    </a:p>
                  </a:txBody>
                  <a:tcPr marL="0" marR="0" marT="0" marB="0" anchor="ctr"/>
                </a:tc>
              </a:tr>
              <a:tr h="196938">
                <a:tc vMerge="1">
                  <a:txBody>
                    <a:bodyPr/>
                    <a:lstStyle/>
                    <a:p>
                      <a:endParaRPr lang="zh-CN" altLang="en-US"/>
                    </a:p>
                  </a:txBody>
                  <a:tcPr/>
                </a:tc>
                <a:tc>
                  <a:txBody>
                    <a:bodyPr/>
                    <a:lstStyle/>
                    <a:p>
                      <a:pPr algn="ctr" fontAlgn="ctr"/>
                      <a:r>
                        <a:rPr lang="en-US" sz="1150" u="none" strike="noStrike">
                          <a:effectLst/>
                        </a:rPr>
                        <a:t>SCL</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0.824</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0.913</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0.939</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0.866</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0.93</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0.93</a:t>
                      </a:r>
                      <a:endParaRPr lang="zh-CN" sz="1150" b="0" i="0" u="none" strike="noStrike">
                        <a:solidFill>
                          <a:srgbClr val="000000"/>
                        </a:solidFill>
                        <a:effectLst/>
                        <a:latin typeface="Times New Roman" panose="02020603050405020304" pitchFamily="18" charset="0"/>
                      </a:endParaRPr>
                    </a:p>
                  </a:txBody>
                  <a:tcPr marL="0" marR="0" marT="0" marB="0" anchor="ctr"/>
                </a:tc>
                <a:tc vMerge="1">
                  <a:txBody>
                    <a:bodyPr/>
                    <a:lstStyle/>
                    <a:p>
                      <a:endParaRPr lang="zh-CN" altLang="en-US"/>
                    </a:p>
                  </a:txBody>
                  <a:tcPr/>
                </a:tc>
                <a:tc>
                  <a:txBody>
                    <a:bodyPr/>
                    <a:lstStyle/>
                    <a:p>
                      <a:pPr algn="ctr" fontAlgn="ctr"/>
                      <a:r>
                        <a:rPr lang="en-US" sz="1150" u="none" strike="noStrike">
                          <a:effectLst/>
                        </a:rPr>
                        <a:t>SCL</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0.889</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1</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0.997</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0.941</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0.998</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0.998</a:t>
                      </a:r>
                      <a:endParaRPr lang="zh-CN" sz="1150" b="0" i="0" u="none" strike="noStrike">
                        <a:solidFill>
                          <a:srgbClr val="000000"/>
                        </a:solidFill>
                        <a:effectLst/>
                        <a:latin typeface="Times New Roman" panose="02020603050405020304" pitchFamily="18" charset="0"/>
                      </a:endParaRPr>
                    </a:p>
                  </a:txBody>
                  <a:tcPr marL="0" marR="0" marT="0" marB="0" anchor="ctr"/>
                </a:tc>
              </a:tr>
              <a:tr h="196938">
                <a:tc vMerge="1">
                  <a:txBody>
                    <a:bodyPr/>
                    <a:lstStyle/>
                    <a:p>
                      <a:endParaRPr lang="zh-CN" altLang="en-US"/>
                    </a:p>
                  </a:txBody>
                  <a:tcPr/>
                </a:tc>
                <a:tc>
                  <a:txBody>
                    <a:bodyPr/>
                    <a:lstStyle/>
                    <a:p>
                      <a:pPr algn="ctr" fontAlgn="ctr"/>
                      <a:r>
                        <a:rPr lang="en-US" sz="1150" u="none" strike="noStrike">
                          <a:effectLst/>
                        </a:rPr>
                        <a:t>MVC-ANN</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1</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1</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1</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1</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1</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1</a:t>
                      </a:r>
                      <a:endParaRPr lang="zh-CN" sz="1150" b="0" i="0" u="none" strike="noStrike">
                        <a:solidFill>
                          <a:srgbClr val="000000"/>
                        </a:solidFill>
                        <a:effectLst/>
                        <a:latin typeface="Times New Roman" panose="02020603050405020304" pitchFamily="18" charset="0"/>
                      </a:endParaRPr>
                    </a:p>
                  </a:txBody>
                  <a:tcPr marL="0" marR="0" marT="0" marB="0" anchor="ctr"/>
                </a:tc>
                <a:tc vMerge="1">
                  <a:txBody>
                    <a:bodyPr/>
                    <a:lstStyle/>
                    <a:p>
                      <a:endParaRPr lang="zh-CN" altLang="en-US"/>
                    </a:p>
                  </a:txBody>
                  <a:tcPr/>
                </a:tc>
                <a:tc>
                  <a:txBody>
                    <a:bodyPr/>
                    <a:lstStyle/>
                    <a:p>
                      <a:pPr algn="ctr" fontAlgn="ctr"/>
                      <a:r>
                        <a:rPr lang="en-US" sz="1150" u="none" strike="noStrike">
                          <a:effectLst/>
                        </a:rPr>
                        <a:t>MVC-ANN</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0.889</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1</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0.997</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0.941</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0.998</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0.998</a:t>
                      </a:r>
                      <a:endParaRPr lang="zh-CN" sz="1150" b="0" i="0" u="none" strike="noStrike">
                        <a:solidFill>
                          <a:srgbClr val="000000"/>
                        </a:solidFill>
                        <a:effectLst/>
                        <a:latin typeface="Times New Roman" panose="02020603050405020304" pitchFamily="18" charset="0"/>
                      </a:endParaRPr>
                    </a:p>
                  </a:txBody>
                  <a:tcPr marL="0" marR="0" marT="0" marB="0" anchor="ctr"/>
                </a:tc>
              </a:tr>
              <a:tr h="207303">
                <a:tc vMerge="1">
                  <a:txBody>
                    <a:bodyPr/>
                    <a:lstStyle/>
                    <a:p>
                      <a:endParaRPr lang="zh-CN" altLang="en-US"/>
                    </a:p>
                  </a:txBody>
                  <a:tcPr/>
                </a:tc>
                <a:tc>
                  <a:txBody>
                    <a:bodyPr/>
                    <a:lstStyle/>
                    <a:p>
                      <a:pPr algn="ctr" fontAlgn="ctr"/>
                      <a:r>
                        <a:rPr lang="en-US" sz="1150" u="none" strike="noStrike">
                          <a:effectLst/>
                        </a:rPr>
                        <a:t>ML-ANN</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1</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1</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1</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1</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1</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1</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sz="1150" u="none" strike="noStrike">
                          <a:effectLst/>
                        </a:rPr>
                        <a:t>ML-ANN</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0.889</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1</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0.997</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0.941</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0.998</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c>
                  <a:txBody>
                    <a:bodyPr/>
                    <a:lstStyle/>
                    <a:p>
                      <a:pPr algn="ctr" fontAlgn="ctr"/>
                      <a:r>
                        <a:rPr lang="en-US" sz="1150" u="none" strike="noStrike">
                          <a:effectLst/>
                        </a:rPr>
                        <a:t>0.998</a:t>
                      </a:r>
                      <a:endParaRPr lang="zh-CN" sz="1150" b="0" i="0" u="none" strike="noStrike">
                        <a:solidFill>
                          <a:srgbClr val="000000"/>
                        </a:solidFill>
                        <a:effectLst/>
                        <a:latin typeface="Times New Roman" panose="02020603050405020304" pitchFamily="18" charset="0"/>
                      </a:endParaRPr>
                    </a:p>
                  </a:txBody>
                  <a:tcPr marL="0" marR="0" marT="0" marB="0" anchor="ctr">
                    <a:lnB w="28575" cap="flat" cmpd="sng" algn="ctr">
                      <a:solidFill>
                        <a:srgbClr val="C63E55"/>
                      </a:solidFill>
                      <a:prstDash val="solid"/>
                      <a:round/>
                      <a:headEnd type="none" w="med" len="med"/>
                      <a:tailEnd type="none" w="med" len="med"/>
                    </a:lnB>
                  </a:tcPr>
                </a:tc>
              </a:tr>
              <a:tr h="196938">
                <a:tc rowSpan="6">
                  <a:txBody>
                    <a:bodyPr/>
                    <a:lstStyle/>
                    <a:p>
                      <a:pPr algn="ctr" fontAlgn="ctr"/>
                      <a:r>
                        <a:rPr lang="en-US" sz="1150" b="1" u="none" strike="noStrike" dirty="0">
                          <a:solidFill>
                            <a:schemeClr val="bg1"/>
                          </a:solidFill>
                          <a:effectLst/>
                        </a:rPr>
                        <a:t>4</a:t>
                      </a:r>
                      <a:endParaRPr lang="zh-CN" sz="1150" b="1" i="0" u="none" strike="noStrike" dirty="0">
                        <a:solidFill>
                          <a:schemeClr val="bg1"/>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solidFill>
                      <a:srgbClr val="34457A"/>
                    </a:solidFill>
                  </a:tcPr>
                </a:tc>
                <a:tc>
                  <a:txBody>
                    <a:bodyPr/>
                    <a:lstStyle/>
                    <a:p>
                      <a:pPr algn="ctr" fontAlgn="ctr"/>
                      <a:r>
                        <a:rPr lang="en-US" sz="1150" u="none" strike="noStrike">
                          <a:effectLst/>
                        </a:rPr>
                        <a:t>SMOTE</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0.996</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0.972</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0.989</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0.984</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0.985</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0.985</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rowSpan="6">
                  <a:txBody>
                    <a:bodyPr/>
                    <a:lstStyle/>
                    <a:p>
                      <a:pPr algn="ctr" fontAlgn="ctr"/>
                      <a:r>
                        <a:rPr lang="en-US" sz="1150" b="1" u="none" strike="noStrike" dirty="0">
                          <a:solidFill>
                            <a:schemeClr val="bg1"/>
                          </a:solidFill>
                          <a:effectLst/>
                        </a:rPr>
                        <a:t>8</a:t>
                      </a:r>
                      <a:endParaRPr lang="zh-CN" sz="1150" b="1" i="0" u="none" strike="noStrike" dirty="0">
                        <a:solidFill>
                          <a:schemeClr val="bg1"/>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solidFill>
                      <a:srgbClr val="34457A"/>
                    </a:solidFill>
                  </a:tcPr>
                </a:tc>
                <a:tc>
                  <a:txBody>
                    <a:bodyPr/>
                    <a:lstStyle/>
                    <a:p>
                      <a:pPr algn="ctr" fontAlgn="ctr"/>
                      <a:r>
                        <a:rPr lang="en-US" sz="1150" u="none" strike="noStrike">
                          <a:effectLst/>
                        </a:rPr>
                        <a:t>SMOTE</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0.508</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0.564</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0.804</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0.534</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0.714</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c>
                  <a:txBody>
                    <a:bodyPr/>
                    <a:lstStyle/>
                    <a:p>
                      <a:pPr algn="ctr" fontAlgn="ctr"/>
                      <a:r>
                        <a:rPr lang="en-US" sz="1150" u="none" strike="noStrike">
                          <a:effectLst/>
                        </a:rPr>
                        <a:t>0.698</a:t>
                      </a:r>
                      <a:endParaRPr lang="zh-CN" sz="1150" b="0" i="0" u="none" strike="noStrike">
                        <a:solidFill>
                          <a:srgbClr val="000000"/>
                        </a:solidFill>
                        <a:effectLst/>
                        <a:latin typeface="Times New Roman" panose="02020603050405020304" pitchFamily="18" charset="0"/>
                      </a:endParaRPr>
                    </a:p>
                  </a:txBody>
                  <a:tcPr marL="0" marR="0" marT="0" marB="0" anchor="ctr">
                    <a:lnT w="28575" cap="flat" cmpd="sng" algn="ctr">
                      <a:solidFill>
                        <a:srgbClr val="C63E55"/>
                      </a:solidFill>
                      <a:prstDash val="solid"/>
                      <a:round/>
                      <a:headEnd type="none" w="med" len="med"/>
                      <a:tailEnd type="none" w="med" len="med"/>
                    </a:lnT>
                  </a:tcPr>
                </a:tc>
              </a:tr>
              <a:tr h="196938">
                <a:tc vMerge="1">
                  <a:txBody>
                    <a:bodyPr/>
                    <a:lstStyle/>
                    <a:p>
                      <a:endParaRPr lang="zh-CN" altLang="en-US"/>
                    </a:p>
                  </a:txBody>
                  <a:tcPr/>
                </a:tc>
                <a:tc>
                  <a:txBody>
                    <a:bodyPr/>
                    <a:lstStyle/>
                    <a:p>
                      <a:pPr algn="ctr" fontAlgn="ctr"/>
                      <a:r>
                        <a:rPr lang="en-US" sz="1150" u="none" strike="noStrike">
                          <a:effectLst/>
                        </a:rPr>
                        <a:t>AD</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0.934</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0.953</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0.961</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0.943</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0.959</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0.959</a:t>
                      </a:r>
                      <a:endParaRPr lang="zh-CN" sz="1150" b="0" i="0" u="none" strike="noStrike">
                        <a:solidFill>
                          <a:srgbClr val="000000"/>
                        </a:solidFill>
                        <a:effectLst/>
                        <a:latin typeface="Times New Roman" panose="02020603050405020304" pitchFamily="18" charset="0"/>
                      </a:endParaRPr>
                    </a:p>
                  </a:txBody>
                  <a:tcPr marL="0" marR="0" marT="0" marB="0" anchor="ctr"/>
                </a:tc>
                <a:tc vMerge="1">
                  <a:txBody>
                    <a:bodyPr/>
                    <a:lstStyle/>
                    <a:p>
                      <a:endParaRPr lang="zh-CN" altLang="en-US"/>
                    </a:p>
                  </a:txBody>
                  <a:tcPr/>
                </a:tc>
                <a:tc>
                  <a:txBody>
                    <a:bodyPr/>
                    <a:lstStyle/>
                    <a:p>
                      <a:pPr algn="ctr" fontAlgn="ctr"/>
                      <a:r>
                        <a:rPr lang="en-US" sz="1150" u="none" strike="noStrike">
                          <a:effectLst/>
                        </a:rPr>
                        <a:t>AD</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0.316</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0.697</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0.818</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0.435</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0.764</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0.761</a:t>
                      </a:r>
                      <a:endParaRPr lang="zh-CN" sz="1150" b="0" i="0" u="none" strike="noStrike">
                        <a:solidFill>
                          <a:srgbClr val="000000"/>
                        </a:solidFill>
                        <a:effectLst/>
                        <a:latin typeface="Times New Roman" panose="02020603050405020304" pitchFamily="18" charset="0"/>
                      </a:endParaRPr>
                    </a:p>
                  </a:txBody>
                  <a:tcPr marL="0" marR="0" marT="0" marB="0" anchor="ctr"/>
                </a:tc>
              </a:tr>
              <a:tr h="196938">
                <a:tc vMerge="1">
                  <a:txBody>
                    <a:bodyPr/>
                    <a:lstStyle/>
                    <a:p>
                      <a:endParaRPr lang="zh-CN" altLang="en-US"/>
                    </a:p>
                  </a:txBody>
                  <a:tcPr/>
                </a:tc>
                <a:tc>
                  <a:txBody>
                    <a:bodyPr/>
                    <a:lstStyle/>
                    <a:p>
                      <a:pPr algn="ctr" fontAlgn="ctr"/>
                      <a:r>
                        <a:rPr lang="en-US" sz="1150" u="none" strike="noStrike">
                          <a:effectLst/>
                        </a:rPr>
                        <a:t>SSVM</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0.971</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0.951</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0.972</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0.961</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0.967</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0.967</a:t>
                      </a:r>
                      <a:endParaRPr lang="zh-CN" sz="1150" b="0" i="0" u="none" strike="noStrike">
                        <a:solidFill>
                          <a:srgbClr val="000000"/>
                        </a:solidFill>
                        <a:effectLst/>
                        <a:latin typeface="Times New Roman" panose="02020603050405020304" pitchFamily="18" charset="0"/>
                      </a:endParaRPr>
                    </a:p>
                  </a:txBody>
                  <a:tcPr marL="0" marR="0" marT="0" marB="0" anchor="ctr"/>
                </a:tc>
                <a:tc vMerge="1">
                  <a:txBody>
                    <a:bodyPr/>
                    <a:lstStyle/>
                    <a:p>
                      <a:endParaRPr lang="zh-CN" altLang="en-US"/>
                    </a:p>
                  </a:txBody>
                  <a:tcPr/>
                </a:tc>
                <a:tc>
                  <a:txBody>
                    <a:bodyPr/>
                    <a:lstStyle/>
                    <a:p>
                      <a:pPr algn="ctr" fontAlgn="ctr"/>
                      <a:r>
                        <a:rPr lang="en-US" sz="1150" u="none" strike="noStrike">
                          <a:effectLst/>
                        </a:rPr>
                        <a:t>SSVM</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a:t>
                      </a:r>
                      <a:endParaRPr lang="zh-CN" sz="1150" b="0" i="0" u="none" strike="noStrike">
                        <a:solidFill>
                          <a:srgbClr val="000000"/>
                        </a:solidFill>
                        <a:effectLst/>
                        <a:latin typeface="Times New Roman" panose="02020603050405020304" pitchFamily="18" charset="0"/>
                      </a:endParaRPr>
                    </a:p>
                  </a:txBody>
                  <a:tcPr marL="0" marR="0" marT="0" marB="0" anchor="ctr"/>
                </a:tc>
              </a:tr>
              <a:tr h="196938">
                <a:tc vMerge="1">
                  <a:txBody>
                    <a:bodyPr/>
                    <a:lstStyle/>
                    <a:p>
                      <a:endParaRPr lang="zh-CN" altLang="en-US"/>
                    </a:p>
                  </a:txBody>
                  <a:tcPr/>
                </a:tc>
                <a:tc>
                  <a:txBody>
                    <a:bodyPr/>
                    <a:lstStyle/>
                    <a:p>
                      <a:pPr algn="ctr" fontAlgn="ctr"/>
                      <a:r>
                        <a:rPr lang="en-US" sz="1150" u="none" strike="noStrike">
                          <a:effectLst/>
                        </a:rPr>
                        <a:t>SCL</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0.946</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0.966</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0.97</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0.956</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0.969</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0.969</a:t>
                      </a:r>
                      <a:endParaRPr lang="zh-CN" sz="1150" b="0" i="0" u="none" strike="noStrike">
                        <a:solidFill>
                          <a:srgbClr val="000000"/>
                        </a:solidFill>
                        <a:effectLst/>
                        <a:latin typeface="Times New Roman" panose="02020603050405020304" pitchFamily="18" charset="0"/>
                      </a:endParaRPr>
                    </a:p>
                  </a:txBody>
                  <a:tcPr marL="0" marR="0" marT="0" marB="0" anchor="ctr"/>
                </a:tc>
                <a:tc vMerge="1">
                  <a:txBody>
                    <a:bodyPr/>
                    <a:lstStyle/>
                    <a:p>
                      <a:endParaRPr lang="zh-CN" altLang="en-US"/>
                    </a:p>
                  </a:txBody>
                  <a:tcPr/>
                </a:tc>
                <a:tc>
                  <a:txBody>
                    <a:bodyPr/>
                    <a:lstStyle/>
                    <a:p>
                      <a:pPr algn="ctr" fontAlgn="ctr"/>
                      <a:r>
                        <a:rPr lang="en-US" sz="1150" u="none" strike="noStrike">
                          <a:effectLst/>
                        </a:rPr>
                        <a:t>SCL</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0.677</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0.417</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0.72</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0.516</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0.653</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0.609</a:t>
                      </a:r>
                      <a:endParaRPr lang="zh-CN" sz="1150" b="0" i="0" u="none" strike="noStrike">
                        <a:solidFill>
                          <a:srgbClr val="000000"/>
                        </a:solidFill>
                        <a:effectLst/>
                        <a:latin typeface="Times New Roman" panose="02020603050405020304" pitchFamily="18" charset="0"/>
                      </a:endParaRPr>
                    </a:p>
                  </a:txBody>
                  <a:tcPr marL="0" marR="0" marT="0" marB="0" anchor="ctr"/>
                </a:tc>
              </a:tr>
              <a:tr h="196938">
                <a:tc vMerge="1">
                  <a:txBody>
                    <a:bodyPr/>
                    <a:lstStyle/>
                    <a:p>
                      <a:endParaRPr lang="zh-CN" altLang="en-US"/>
                    </a:p>
                  </a:txBody>
                  <a:tcPr/>
                </a:tc>
                <a:tc>
                  <a:txBody>
                    <a:bodyPr/>
                    <a:lstStyle/>
                    <a:p>
                      <a:pPr algn="ctr" fontAlgn="ctr"/>
                      <a:r>
                        <a:rPr lang="en-US" sz="1150" u="none" strike="noStrike">
                          <a:effectLst/>
                        </a:rPr>
                        <a:t>MVC-ANN</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0.996</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0.979</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0.991</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0.988</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0.989</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0.989</a:t>
                      </a:r>
                      <a:endParaRPr lang="zh-CN" sz="1150" b="0" i="0" u="none" strike="noStrike">
                        <a:solidFill>
                          <a:srgbClr val="000000"/>
                        </a:solidFill>
                        <a:effectLst/>
                        <a:latin typeface="Times New Roman" panose="02020603050405020304" pitchFamily="18" charset="0"/>
                      </a:endParaRPr>
                    </a:p>
                  </a:txBody>
                  <a:tcPr marL="0" marR="0" marT="0" marB="0" anchor="ctr"/>
                </a:tc>
                <a:tc vMerge="1">
                  <a:txBody>
                    <a:bodyPr/>
                    <a:lstStyle/>
                    <a:p>
                      <a:endParaRPr lang="zh-CN" altLang="en-US"/>
                    </a:p>
                  </a:txBody>
                  <a:tcPr/>
                </a:tc>
                <a:tc>
                  <a:txBody>
                    <a:bodyPr/>
                    <a:lstStyle/>
                    <a:p>
                      <a:pPr algn="ctr" fontAlgn="ctr"/>
                      <a:r>
                        <a:rPr lang="en-US" sz="1150" u="none" strike="noStrike">
                          <a:effectLst/>
                        </a:rPr>
                        <a:t>MVC-ANN</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a:t>
                      </a:r>
                      <a:endParaRPr lang="zh-CN" sz="1150" b="0" i="0" u="none" strike="noStrike">
                        <a:solidFill>
                          <a:srgbClr val="000000"/>
                        </a:solidFill>
                        <a:effectLst/>
                        <a:latin typeface="Times New Roman" panose="02020603050405020304" pitchFamily="18" charset="0"/>
                      </a:endParaRPr>
                    </a:p>
                  </a:txBody>
                  <a:tcPr marL="0" marR="0" marT="0" marB="0" anchor="ctr"/>
                </a:tc>
              </a:tr>
              <a:tr h="207303">
                <a:tc vMerge="1">
                  <a:txBody>
                    <a:bodyPr/>
                    <a:lstStyle/>
                    <a:p>
                      <a:endParaRPr lang="zh-CN" altLang="en-US"/>
                    </a:p>
                  </a:txBody>
                  <a:tcPr/>
                </a:tc>
                <a:tc>
                  <a:txBody>
                    <a:bodyPr/>
                    <a:lstStyle/>
                    <a:p>
                      <a:pPr algn="ctr" fontAlgn="ctr"/>
                      <a:r>
                        <a:rPr lang="en-US" sz="1150" u="none" strike="noStrike">
                          <a:effectLst/>
                        </a:rPr>
                        <a:t>ML-ANN</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1</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0.988</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0.996</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0.994</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0.994</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0.994</a:t>
                      </a:r>
                      <a:endParaRPr lang="zh-CN" sz="1150" b="0" i="0" u="none" strike="noStrike">
                        <a:solidFill>
                          <a:srgbClr val="000000"/>
                        </a:solidFill>
                        <a:effectLst/>
                        <a:latin typeface="Times New Roman" panose="02020603050405020304" pitchFamily="18" charset="0"/>
                      </a:endParaRPr>
                    </a:p>
                  </a:txBody>
                  <a:tcPr marL="0" marR="0" marT="0" marB="0" anchor="ctr"/>
                </a:tc>
                <a:tc vMerge="1">
                  <a:txBody>
                    <a:bodyPr/>
                    <a:lstStyle/>
                    <a:p>
                      <a:endParaRPr lang="zh-CN" altLang="en-US"/>
                    </a:p>
                  </a:txBody>
                  <a:tcPr/>
                </a:tc>
                <a:tc>
                  <a:txBody>
                    <a:bodyPr/>
                    <a:lstStyle/>
                    <a:p>
                      <a:pPr algn="ctr" fontAlgn="ctr"/>
                      <a:r>
                        <a:rPr lang="en-US" sz="1150" u="none" strike="noStrike">
                          <a:effectLst/>
                        </a:rPr>
                        <a:t>ML-ANN</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0.526</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0.559</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0.803</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0.542</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a:effectLst/>
                        </a:rPr>
                        <a:t>0.713</a:t>
                      </a:r>
                      <a:endParaRPr lang="zh-CN" sz="1150" b="0" i="0" u="none" strike="noStrike">
                        <a:solidFill>
                          <a:srgbClr val="000000"/>
                        </a:solidFill>
                        <a:effectLst/>
                        <a:latin typeface="Times New Roman" panose="02020603050405020304" pitchFamily="18" charset="0"/>
                      </a:endParaRPr>
                    </a:p>
                  </a:txBody>
                  <a:tcPr marL="0" marR="0" marT="0" marB="0" anchor="ctr"/>
                </a:tc>
                <a:tc>
                  <a:txBody>
                    <a:bodyPr/>
                    <a:lstStyle/>
                    <a:p>
                      <a:pPr algn="ctr" fontAlgn="ctr"/>
                      <a:r>
                        <a:rPr lang="en-US" sz="1150" u="none" strike="noStrike" dirty="0">
                          <a:effectLst/>
                        </a:rPr>
                        <a:t>0.696</a:t>
                      </a:r>
                      <a:endParaRPr lang="zh-CN" sz="1150" b="0" i="0" u="none" strike="noStrike" dirty="0">
                        <a:solidFill>
                          <a:srgbClr val="000000"/>
                        </a:solidFill>
                        <a:effectLst/>
                        <a:latin typeface="Times New Roman" panose="02020603050405020304" pitchFamily="18" charset="0"/>
                      </a:endParaRPr>
                    </a:p>
                  </a:txBody>
                  <a:tcPr marL="0" marR="0" marT="0" marB="0" anchor="ctr"/>
                </a:tc>
              </a:tr>
            </a:tbl>
          </a:graphicData>
        </a:graphic>
      </p:graphicFrame>
    </p:spTree>
    <p:extLst>
      <p:ext uri="{BB962C8B-B14F-4D97-AF65-F5344CB8AC3E}">
        <p14:creationId xmlns:p14="http://schemas.microsoft.com/office/powerpoint/2010/main" val="342208218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withEffect">
                                  <p:stCondLst>
                                    <p:cond delay="0"/>
                                  </p:stCondLst>
                                  <p:childTnLst>
                                    <p:set>
                                      <p:cBhvr>
                                        <p:cTn id="6" dur="1" fill="hold">
                                          <p:stCondLst>
                                            <p:cond delay="0"/>
                                          </p:stCondLst>
                                        </p:cTn>
                                        <p:tgtEl>
                                          <p:spTgt spid="16394"/>
                                        </p:tgtEl>
                                        <p:attrNameLst>
                                          <p:attrName>style.visibility</p:attrName>
                                        </p:attrNameLst>
                                      </p:cBhvr>
                                      <p:to>
                                        <p:strVal val="visible"/>
                                      </p:to>
                                    </p:set>
                                    <p:animEffect transition="in" filter="barn(outVertical)">
                                      <p:cBhvr>
                                        <p:cTn id="7" dur="500"/>
                                        <p:tgtEl>
                                          <p:spTgt spid="1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94" name="组合 23"/>
          <p:cNvGrpSpPr>
            <a:grpSpLocks/>
          </p:cNvGrpSpPr>
          <p:nvPr/>
        </p:nvGrpSpPr>
        <p:grpSpPr bwMode="auto">
          <a:xfrm>
            <a:off x="2877351" y="281334"/>
            <a:ext cx="6429375" cy="809625"/>
            <a:chOff x="0" y="0"/>
            <a:chExt cx="6429492" cy="808970"/>
          </a:xfrm>
        </p:grpSpPr>
        <p:sp>
          <p:nvSpPr>
            <p:cNvPr id="17417" name="文本框 24"/>
            <p:cNvSpPr txBox="1">
              <a:spLocks noChangeArrowheads="1"/>
            </p:cNvSpPr>
            <p:nvPr/>
          </p:nvSpPr>
          <p:spPr bwMode="auto">
            <a:xfrm>
              <a:off x="1174727" y="0"/>
              <a:ext cx="4080038" cy="64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r>
                <a:rPr lang="zh-CN" altLang="en-US" sz="3600" b="1" dirty="0" smtClean="0">
                  <a:solidFill>
                    <a:schemeClr val="accent1"/>
                  </a:solidFill>
                  <a:latin typeface="微软雅黑" panose="020B0503020204020204" pitchFamily="34" charset="-122"/>
                  <a:ea typeface="微软雅黑" panose="020B0503020204020204" pitchFamily="34" charset="-122"/>
                </a:rPr>
                <a:t>实验结果</a:t>
              </a:r>
              <a:r>
                <a:rPr lang="en-US" altLang="zh-CN" sz="3600" b="1" dirty="0" smtClean="0">
                  <a:solidFill>
                    <a:schemeClr val="accent1"/>
                  </a:solidFill>
                  <a:latin typeface="微软雅黑" panose="020B0503020204020204" pitchFamily="34" charset="-122"/>
                  <a:ea typeface="微软雅黑" panose="020B0503020204020204" pitchFamily="34" charset="-122"/>
                </a:rPr>
                <a:t>-</a:t>
              </a:r>
              <a:r>
                <a:rPr lang="zh-CN" altLang="en-US" sz="3600" b="1" dirty="0">
                  <a:solidFill>
                    <a:schemeClr val="accent1"/>
                  </a:solidFill>
                  <a:latin typeface="微软雅黑" panose="020B0503020204020204" pitchFamily="34" charset="-122"/>
                  <a:ea typeface="微软雅黑" panose="020B0503020204020204" pitchFamily="34" charset="-122"/>
                </a:rPr>
                <a:t>交叉验证</a:t>
              </a:r>
            </a:p>
          </p:txBody>
        </p:sp>
        <p:cxnSp>
          <p:nvCxnSpPr>
            <p:cNvPr id="17418" name="直接连接符 25"/>
            <p:cNvCxnSpPr>
              <a:cxnSpLocks noChangeShapeType="1"/>
            </p:cNvCxnSpPr>
            <p:nvPr/>
          </p:nvCxnSpPr>
          <p:spPr bwMode="auto">
            <a:xfrm>
              <a:off x="0" y="808970"/>
              <a:ext cx="6429492" cy="0"/>
            </a:xfrm>
            <a:prstGeom prst="line">
              <a:avLst/>
            </a:prstGeom>
            <a:noFill/>
            <a:ln w="6350">
              <a:solidFill>
                <a:srgbClr val="BFBFBF"/>
              </a:solidFill>
              <a:prstDash val="dash"/>
              <a:round/>
              <a:headEnd type="oval" w="med" len="med"/>
              <a:tailEnd type="oval" w="med" len="med"/>
            </a:ln>
            <a:extLst>
              <a:ext uri="{909E8E84-426E-40DD-AFC4-6F175D3DCCD1}">
                <a14:hiddenFill xmlns:a14="http://schemas.microsoft.com/office/drawing/2010/main">
                  <a:noFill/>
                </a14:hiddenFill>
              </a:ext>
            </a:extLst>
          </p:spPr>
        </p:cxnSp>
      </p:grpSp>
      <p:sp>
        <p:nvSpPr>
          <p:cNvPr id="4" name="Rectangle 3"/>
          <p:cNvSpPr>
            <a:spLocks noChangeArrowheads="1"/>
          </p:cNvSpPr>
          <p:nvPr/>
        </p:nvSpPr>
        <p:spPr bwMode="auto">
          <a:xfrm>
            <a:off x="6451600" y="38938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800" b="0" i="0" u="none" strike="noStrike" cap="none" normalizeH="0" baseline="0" smtClean="0">
                <a:ln>
                  <a:noFill/>
                </a:ln>
                <a:solidFill>
                  <a:schemeClr val="tx1"/>
                </a:solidFill>
                <a:effectLst/>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18"/>
          <p:cNvSpPr>
            <a:spLocks noChangeArrowheads="1"/>
          </p:cNvSpPr>
          <p:nvPr/>
        </p:nvSpPr>
        <p:spPr bwMode="auto">
          <a:xfrm>
            <a:off x="6917871" y="46604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表格 9"/>
          <p:cNvGraphicFramePr>
            <a:graphicFrameLocks noGrp="1"/>
          </p:cNvGraphicFramePr>
          <p:nvPr>
            <p:extLst>
              <p:ext uri="{D42A27DB-BD31-4B8C-83A1-F6EECF244321}">
                <p14:modId xmlns:p14="http://schemas.microsoft.com/office/powerpoint/2010/main" val="3538843059"/>
              </p:ext>
            </p:extLst>
          </p:nvPr>
        </p:nvGraphicFramePr>
        <p:xfrm>
          <a:off x="0" y="1396625"/>
          <a:ext cx="12192000" cy="5475791"/>
        </p:xfrm>
        <a:graphic>
          <a:graphicData uri="http://schemas.openxmlformats.org/drawingml/2006/table">
            <a:tbl>
              <a:tblPr>
                <a:tableStyleId>{5C22544A-7EE6-4342-B048-85BDC9FD1C3A}</a:tableStyleId>
              </a:tblPr>
              <a:tblGrid>
                <a:gridCol w="762000"/>
                <a:gridCol w="762000"/>
                <a:gridCol w="762000"/>
                <a:gridCol w="762000"/>
                <a:gridCol w="762000"/>
                <a:gridCol w="762000"/>
                <a:gridCol w="762000"/>
                <a:gridCol w="762000"/>
                <a:gridCol w="762000"/>
                <a:gridCol w="762000"/>
                <a:gridCol w="762000"/>
                <a:gridCol w="762000"/>
                <a:gridCol w="762000"/>
                <a:gridCol w="762000"/>
                <a:gridCol w="762000"/>
                <a:gridCol w="762000"/>
              </a:tblGrid>
              <a:tr h="302306">
                <a:tc>
                  <a:txBody>
                    <a:bodyPr/>
                    <a:lstStyle/>
                    <a:p>
                      <a:pPr algn="l" fontAlgn="ctr"/>
                      <a:r>
                        <a:rPr lang="zh-CN" sz="1400" b="1" u="none" strike="noStrike" dirty="0">
                          <a:solidFill>
                            <a:schemeClr val="bg1"/>
                          </a:solidFill>
                          <a:effectLst/>
                        </a:rPr>
                        <a:t>　</a:t>
                      </a:r>
                      <a:endParaRPr lang="zh-CN" sz="1400" b="1" i="0" u="none" strike="noStrike" dirty="0">
                        <a:solidFill>
                          <a:schemeClr val="bg1"/>
                        </a:solidFill>
                        <a:effectLst/>
                        <a:latin typeface="Calibri" panose="020F0502020204030204" pitchFamily="34" charset="0"/>
                        <a:ea typeface="宋体" panose="02010600030101010101" pitchFamily="2" charset="-122"/>
                      </a:endParaRPr>
                    </a:p>
                  </a:txBody>
                  <a:tcPr marL="9128" marR="9128" marT="9128" marB="0" anchor="ctr">
                    <a:solidFill>
                      <a:srgbClr val="C63E55"/>
                    </a:solidFill>
                  </a:tcPr>
                </a:tc>
                <a:tc>
                  <a:txBody>
                    <a:bodyPr/>
                    <a:lstStyle/>
                    <a:p>
                      <a:pPr algn="l" fontAlgn="ctr"/>
                      <a:r>
                        <a:rPr lang="zh-CN" sz="1400" b="1" u="none" strike="noStrike">
                          <a:solidFill>
                            <a:schemeClr val="bg1"/>
                          </a:solidFill>
                          <a:effectLst/>
                        </a:rPr>
                        <a:t>　</a:t>
                      </a:r>
                      <a:endParaRPr lang="zh-CN" sz="1400" b="1" i="0" u="none" strike="noStrike">
                        <a:solidFill>
                          <a:schemeClr val="bg1"/>
                        </a:solidFill>
                        <a:effectLst/>
                        <a:latin typeface="Calibri" panose="020F0502020204030204" pitchFamily="34" charset="0"/>
                        <a:ea typeface="宋体" panose="02010600030101010101" pitchFamily="2" charset="-122"/>
                      </a:endParaRPr>
                    </a:p>
                  </a:txBody>
                  <a:tcPr marL="9128" marR="9128" marT="9128" marB="0" anchor="ctr">
                    <a:solidFill>
                      <a:srgbClr val="C63E55"/>
                    </a:solidFill>
                  </a:tcPr>
                </a:tc>
                <a:tc gridSpan="6">
                  <a:txBody>
                    <a:bodyPr/>
                    <a:lstStyle/>
                    <a:p>
                      <a:pPr algn="ctr" fontAlgn="ctr"/>
                      <a:r>
                        <a:rPr lang="zh-CN" sz="1400" b="1" u="none" strike="noStrike">
                          <a:solidFill>
                            <a:schemeClr val="bg1"/>
                          </a:solidFill>
                          <a:effectLst/>
                        </a:rPr>
                        <a:t>评价标准</a:t>
                      </a:r>
                      <a:endParaRPr lang="zh-CN" sz="1400" b="1" i="0" u="none" strike="noStrike">
                        <a:solidFill>
                          <a:schemeClr val="bg1"/>
                        </a:solidFill>
                        <a:effectLst/>
                        <a:latin typeface="宋体" panose="02010600030101010101" pitchFamily="2" charset="-122"/>
                        <a:ea typeface="宋体" panose="02010600030101010101" pitchFamily="2" charset="-122"/>
                      </a:endParaRPr>
                    </a:p>
                  </a:txBody>
                  <a:tcPr marL="9128" marR="9128" marT="9128" marB="0" anchor="ctr">
                    <a:solidFill>
                      <a:srgbClr val="C63E55"/>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ctr"/>
                      <a:r>
                        <a:rPr lang="zh-CN" sz="1400" b="1" u="none" strike="noStrike">
                          <a:solidFill>
                            <a:schemeClr val="bg1"/>
                          </a:solidFill>
                          <a:effectLst/>
                        </a:rPr>
                        <a:t>　</a:t>
                      </a:r>
                      <a:endParaRPr lang="zh-CN" sz="1400" b="1" i="0" u="none" strike="noStrike">
                        <a:solidFill>
                          <a:schemeClr val="bg1"/>
                        </a:solidFill>
                        <a:effectLst/>
                        <a:latin typeface="Calibri" panose="020F0502020204030204" pitchFamily="34" charset="0"/>
                        <a:ea typeface="宋体" panose="02010600030101010101" pitchFamily="2" charset="-122"/>
                      </a:endParaRPr>
                    </a:p>
                  </a:txBody>
                  <a:tcPr marL="9128" marR="9128" marT="9128" marB="0" anchor="ctr">
                    <a:solidFill>
                      <a:srgbClr val="C63E55"/>
                    </a:solidFill>
                  </a:tcPr>
                </a:tc>
                <a:tc>
                  <a:txBody>
                    <a:bodyPr/>
                    <a:lstStyle/>
                    <a:p>
                      <a:pPr algn="l" fontAlgn="ctr"/>
                      <a:r>
                        <a:rPr lang="zh-CN" sz="1400" b="1" u="none" strike="noStrike">
                          <a:solidFill>
                            <a:schemeClr val="bg1"/>
                          </a:solidFill>
                          <a:effectLst/>
                        </a:rPr>
                        <a:t>　</a:t>
                      </a:r>
                      <a:endParaRPr lang="zh-CN" sz="1400" b="1" i="0" u="none" strike="noStrike">
                        <a:solidFill>
                          <a:schemeClr val="bg1"/>
                        </a:solidFill>
                        <a:effectLst/>
                        <a:latin typeface="Calibri" panose="020F0502020204030204" pitchFamily="34" charset="0"/>
                        <a:ea typeface="宋体" panose="02010600030101010101" pitchFamily="2" charset="-122"/>
                      </a:endParaRPr>
                    </a:p>
                  </a:txBody>
                  <a:tcPr marL="9128" marR="9128" marT="9128" marB="0" anchor="ctr">
                    <a:solidFill>
                      <a:srgbClr val="C63E55"/>
                    </a:solidFill>
                  </a:tcPr>
                </a:tc>
                <a:tc gridSpan="6">
                  <a:txBody>
                    <a:bodyPr/>
                    <a:lstStyle/>
                    <a:p>
                      <a:pPr algn="ctr" fontAlgn="ctr"/>
                      <a:r>
                        <a:rPr lang="zh-CN" sz="1400" b="1" u="none" strike="noStrike" dirty="0">
                          <a:solidFill>
                            <a:schemeClr val="bg1"/>
                          </a:solidFill>
                          <a:effectLst/>
                        </a:rPr>
                        <a:t>评价标准</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9128" marR="9128" marT="9128" marB="0" anchor="ctr">
                    <a:solidFill>
                      <a:srgbClr val="C63E55"/>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519836">
                <a:tc>
                  <a:txBody>
                    <a:bodyPr/>
                    <a:lstStyle/>
                    <a:p>
                      <a:pPr algn="ctr" fontAlgn="ctr"/>
                      <a:r>
                        <a:rPr lang="zh-CN" sz="1400" b="1" u="none" strike="noStrike">
                          <a:solidFill>
                            <a:schemeClr val="bg1"/>
                          </a:solidFill>
                          <a:effectLst/>
                        </a:rPr>
                        <a:t>数据集</a:t>
                      </a:r>
                      <a:endParaRPr lang="zh-CN" sz="1400" b="1" i="0" u="none" strike="noStrike">
                        <a:solidFill>
                          <a:schemeClr val="bg1"/>
                        </a:solidFill>
                        <a:effectLst/>
                        <a:latin typeface="宋体" panose="02010600030101010101" pitchFamily="2" charset="-122"/>
                        <a:ea typeface="宋体" panose="02010600030101010101" pitchFamily="2" charset="-122"/>
                      </a:endParaRPr>
                    </a:p>
                  </a:txBody>
                  <a:tcPr marL="9128" marR="9128" marT="9128" marB="0" anchor="ctr">
                    <a:solidFill>
                      <a:srgbClr val="C63E55"/>
                    </a:solidFill>
                  </a:tcPr>
                </a:tc>
                <a:tc>
                  <a:txBody>
                    <a:bodyPr/>
                    <a:lstStyle/>
                    <a:p>
                      <a:pPr algn="ctr" fontAlgn="ctr"/>
                      <a:r>
                        <a:rPr lang="zh-CN" sz="1400" b="1" u="none" strike="noStrike" dirty="0">
                          <a:solidFill>
                            <a:schemeClr val="bg1"/>
                          </a:solidFill>
                          <a:effectLst/>
                        </a:rPr>
                        <a:t>算法</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9128" marR="9128" marT="9128" marB="0" anchor="ctr">
                    <a:solidFill>
                      <a:srgbClr val="C63E55"/>
                    </a:solidFill>
                  </a:tcPr>
                </a:tc>
                <a:tc>
                  <a:txBody>
                    <a:bodyPr/>
                    <a:lstStyle/>
                    <a:p>
                      <a:pPr algn="ctr" fontAlgn="ctr"/>
                      <a:r>
                        <a:rPr lang="zh-CN" sz="1400" b="1" u="none" strike="noStrike" dirty="0">
                          <a:solidFill>
                            <a:schemeClr val="bg1"/>
                          </a:solidFill>
                          <a:effectLst/>
                        </a:rPr>
                        <a:t>召回率</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9128" marR="9128" marT="9128" marB="0" anchor="ctr">
                    <a:solidFill>
                      <a:srgbClr val="C63E55"/>
                    </a:solidFill>
                  </a:tcPr>
                </a:tc>
                <a:tc>
                  <a:txBody>
                    <a:bodyPr/>
                    <a:lstStyle/>
                    <a:p>
                      <a:pPr algn="ctr" fontAlgn="ctr"/>
                      <a:r>
                        <a:rPr lang="zh-CN" sz="1400" b="1" u="none" strike="noStrike" dirty="0">
                          <a:solidFill>
                            <a:schemeClr val="bg1"/>
                          </a:solidFill>
                          <a:effectLst/>
                        </a:rPr>
                        <a:t>准确率</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9128" marR="9128" marT="9128" marB="0" anchor="ctr">
                    <a:solidFill>
                      <a:srgbClr val="C63E55"/>
                    </a:solidFill>
                  </a:tcPr>
                </a:tc>
                <a:tc>
                  <a:txBody>
                    <a:bodyPr/>
                    <a:lstStyle/>
                    <a:p>
                      <a:pPr algn="ctr" fontAlgn="ctr"/>
                      <a:r>
                        <a:rPr lang="en-US" sz="1400" b="1" u="none" strike="noStrike" dirty="0">
                          <a:solidFill>
                            <a:schemeClr val="bg1"/>
                          </a:solidFill>
                          <a:effectLst/>
                        </a:rPr>
                        <a:t>%</a:t>
                      </a:r>
                      <a:r>
                        <a:rPr lang="en-US" sz="1400" b="1" u="none" strike="noStrike" dirty="0" err="1">
                          <a:solidFill>
                            <a:schemeClr val="bg1"/>
                          </a:solidFill>
                          <a:effectLst/>
                        </a:rPr>
                        <a:t>Acc</a:t>
                      </a:r>
                      <a:endParaRPr lang="zh-CN" sz="1400" b="1" i="0" u="none" strike="noStrike" dirty="0">
                        <a:solidFill>
                          <a:schemeClr val="bg1"/>
                        </a:solidFill>
                        <a:effectLst/>
                        <a:latin typeface="Times New Roman" panose="02020603050405020304" pitchFamily="18" charset="0"/>
                        <a:ea typeface="宋体" panose="02010600030101010101" pitchFamily="2" charset="-122"/>
                      </a:endParaRPr>
                    </a:p>
                  </a:txBody>
                  <a:tcPr marL="9128" marR="9128" marT="9128" marB="0" anchor="ctr">
                    <a:solidFill>
                      <a:srgbClr val="C63E55"/>
                    </a:solidFill>
                  </a:tcPr>
                </a:tc>
                <a:tc>
                  <a:txBody>
                    <a:bodyPr/>
                    <a:lstStyle/>
                    <a:p>
                      <a:pPr algn="ctr" fontAlgn="ctr"/>
                      <a:r>
                        <a:rPr lang="en-US" sz="1400" b="1" u="none" strike="noStrike" dirty="0">
                          <a:solidFill>
                            <a:schemeClr val="bg1"/>
                          </a:solidFill>
                          <a:effectLst/>
                        </a:rPr>
                        <a:t>F1</a:t>
                      </a:r>
                      <a:endParaRPr lang="zh-CN" sz="1400" b="1" i="0" u="none" strike="noStrike" dirty="0">
                        <a:solidFill>
                          <a:schemeClr val="bg1"/>
                        </a:solidFill>
                        <a:effectLst/>
                        <a:latin typeface="Times New Roman" panose="02020603050405020304" pitchFamily="18" charset="0"/>
                        <a:ea typeface="宋体" panose="02010600030101010101" pitchFamily="2" charset="-122"/>
                      </a:endParaRPr>
                    </a:p>
                  </a:txBody>
                  <a:tcPr marL="9128" marR="9128" marT="9128" marB="0" anchor="ctr">
                    <a:solidFill>
                      <a:srgbClr val="C63E55"/>
                    </a:solidFill>
                  </a:tcPr>
                </a:tc>
                <a:tc>
                  <a:txBody>
                    <a:bodyPr/>
                    <a:lstStyle/>
                    <a:p>
                      <a:pPr algn="ctr" fontAlgn="ctr"/>
                      <a:r>
                        <a:rPr lang="en-US" sz="1400" b="1" u="none" strike="noStrike" dirty="0">
                          <a:solidFill>
                            <a:schemeClr val="bg1"/>
                          </a:solidFill>
                          <a:effectLst/>
                        </a:rPr>
                        <a:t>A-mean</a:t>
                      </a:r>
                      <a:endParaRPr lang="zh-CN" sz="1400" b="1" i="0" u="none" strike="noStrike" dirty="0">
                        <a:solidFill>
                          <a:schemeClr val="bg1"/>
                        </a:solidFill>
                        <a:effectLst/>
                        <a:latin typeface="Times New Roman" panose="02020603050405020304" pitchFamily="18" charset="0"/>
                        <a:ea typeface="宋体" panose="02010600030101010101" pitchFamily="2" charset="-122"/>
                      </a:endParaRPr>
                    </a:p>
                  </a:txBody>
                  <a:tcPr marL="9128" marR="9128" marT="9128" marB="0" anchor="ctr">
                    <a:solidFill>
                      <a:srgbClr val="C63E55"/>
                    </a:solidFill>
                  </a:tcPr>
                </a:tc>
                <a:tc>
                  <a:txBody>
                    <a:bodyPr/>
                    <a:lstStyle/>
                    <a:p>
                      <a:pPr algn="ctr" fontAlgn="ctr"/>
                      <a:r>
                        <a:rPr lang="en-US" sz="1400" b="1" u="none" strike="noStrike" dirty="0">
                          <a:solidFill>
                            <a:schemeClr val="bg1"/>
                          </a:solidFill>
                          <a:effectLst/>
                        </a:rPr>
                        <a:t>G-measure</a:t>
                      </a:r>
                      <a:endParaRPr lang="zh-CN" sz="1400" b="1" i="0" u="none" strike="noStrike" dirty="0">
                        <a:solidFill>
                          <a:schemeClr val="bg1"/>
                        </a:solidFill>
                        <a:effectLst/>
                        <a:latin typeface="Times New Roman" panose="02020603050405020304" pitchFamily="18" charset="0"/>
                        <a:ea typeface="宋体" panose="02010600030101010101" pitchFamily="2" charset="-122"/>
                      </a:endParaRPr>
                    </a:p>
                  </a:txBody>
                  <a:tcPr marL="9128" marR="9128" marT="9128" marB="0" anchor="ctr">
                    <a:solidFill>
                      <a:srgbClr val="C63E55"/>
                    </a:solidFill>
                  </a:tcPr>
                </a:tc>
                <a:tc>
                  <a:txBody>
                    <a:bodyPr/>
                    <a:lstStyle/>
                    <a:p>
                      <a:pPr algn="ctr" fontAlgn="ctr"/>
                      <a:r>
                        <a:rPr lang="zh-CN" sz="1400" b="1" u="none" strike="noStrike" dirty="0">
                          <a:solidFill>
                            <a:schemeClr val="bg1"/>
                          </a:solidFill>
                          <a:effectLst/>
                        </a:rPr>
                        <a:t>数据集</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9128" marR="9128" marT="9128" marB="0" anchor="ctr">
                    <a:solidFill>
                      <a:srgbClr val="C63E55"/>
                    </a:solidFill>
                  </a:tcPr>
                </a:tc>
                <a:tc>
                  <a:txBody>
                    <a:bodyPr/>
                    <a:lstStyle/>
                    <a:p>
                      <a:pPr algn="ctr" fontAlgn="ctr"/>
                      <a:r>
                        <a:rPr lang="zh-CN" sz="1400" b="1" u="none" strike="noStrike" dirty="0">
                          <a:solidFill>
                            <a:schemeClr val="bg1"/>
                          </a:solidFill>
                          <a:effectLst/>
                        </a:rPr>
                        <a:t>算法</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9128" marR="9128" marT="9128" marB="0" anchor="ctr">
                    <a:solidFill>
                      <a:srgbClr val="C63E55"/>
                    </a:solidFill>
                  </a:tcPr>
                </a:tc>
                <a:tc>
                  <a:txBody>
                    <a:bodyPr/>
                    <a:lstStyle/>
                    <a:p>
                      <a:pPr algn="ctr" fontAlgn="ctr"/>
                      <a:r>
                        <a:rPr lang="zh-CN" sz="1400" b="1" u="none" strike="noStrike" dirty="0">
                          <a:solidFill>
                            <a:schemeClr val="bg1"/>
                          </a:solidFill>
                          <a:effectLst/>
                        </a:rPr>
                        <a:t>召回率</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9128" marR="9128" marT="9128" marB="0" anchor="ctr">
                    <a:solidFill>
                      <a:srgbClr val="C63E55"/>
                    </a:solidFill>
                  </a:tcPr>
                </a:tc>
                <a:tc>
                  <a:txBody>
                    <a:bodyPr/>
                    <a:lstStyle/>
                    <a:p>
                      <a:pPr algn="ctr" fontAlgn="ctr"/>
                      <a:r>
                        <a:rPr lang="zh-CN" sz="1400" b="1" u="none" strike="noStrike" dirty="0">
                          <a:solidFill>
                            <a:schemeClr val="bg1"/>
                          </a:solidFill>
                          <a:effectLst/>
                        </a:rPr>
                        <a:t>准确率</a:t>
                      </a:r>
                      <a:endParaRPr lang="zh-CN" sz="1400" b="1" i="0" u="none" strike="noStrike" dirty="0">
                        <a:solidFill>
                          <a:schemeClr val="bg1"/>
                        </a:solidFill>
                        <a:effectLst/>
                        <a:latin typeface="宋体" panose="02010600030101010101" pitchFamily="2" charset="-122"/>
                        <a:ea typeface="宋体" panose="02010600030101010101" pitchFamily="2" charset="-122"/>
                      </a:endParaRPr>
                    </a:p>
                  </a:txBody>
                  <a:tcPr marL="9128" marR="9128" marT="9128" marB="0" anchor="ctr">
                    <a:solidFill>
                      <a:srgbClr val="C63E55"/>
                    </a:solidFill>
                  </a:tcPr>
                </a:tc>
                <a:tc>
                  <a:txBody>
                    <a:bodyPr/>
                    <a:lstStyle/>
                    <a:p>
                      <a:pPr algn="ctr" fontAlgn="ctr"/>
                      <a:r>
                        <a:rPr lang="en-US" sz="1400" b="1" u="none" strike="noStrike" dirty="0">
                          <a:solidFill>
                            <a:schemeClr val="bg1"/>
                          </a:solidFill>
                          <a:effectLst/>
                        </a:rPr>
                        <a:t>%</a:t>
                      </a:r>
                      <a:r>
                        <a:rPr lang="en-US" sz="1400" b="1" u="none" strike="noStrike" dirty="0" err="1">
                          <a:solidFill>
                            <a:schemeClr val="bg1"/>
                          </a:solidFill>
                          <a:effectLst/>
                        </a:rPr>
                        <a:t>Acc</a:t>
                      </a:r>
                      <a:endParaRPr lang="zh-CN" sz="1400" b="1" i="0" u="none" strike="noStrike" dirty="0">
                        <a:solidFill>
                          <a:schemeClr val="bg1"/>
                        </a:solidFill>
                        <a:effectLst/>
                        <a:latin typeface="Times New Roman" panose="02020603050405020304" pitchFamily="18" charset="0"/>
                        <a:ea typeface="宋体" panose="02010600030101010101" pitchFamily="2" charset="-122"/>
                      </a:endParaRPr>
                    </a:p>
                  </a:txBody>
                  <a:tcPr marL="9128" marR="9128" marT="9128" marB="0" anchor="ctr">
                    <a:solidFill>
                      <a:srgbClr val="C63E55"/>
                    </a:solidFill>
                  </a:tcPr>
                </a:tc>
                <a:tc>
                  <a:txBody>
                    <a:bodyPr/>
                    <a:lstStyle/>
                    <a:p>
                      <a:pPr algn="ctr" fontAlgn="ctr"/>
                      <a:r>
                        <a:rPr lang="en-US" sz="1400" b="1" u="none" strike="noStrike" dirty="0">
                          <a:solidFill>
                            <a:schemeClr val="bg1"/>
                          </a:solidFill>
                          <a:effectLst/>
                        </a:rPr>
                        <a:t>F1</a:t>
                      </a:r>
                      <a:endParaRPr lang="zh-CN" sz="1400" b="1" i="0" u="none" strike="noStrike" dirty="0">
                        <a:solidFill>
                          <a:schemeClr val="bg1"/>
                        </a:solidFill>
                        <a:effectLst/>
                        <a:latin typeface="Times New Roman" panose="02020603050405020304" pitchFamily="18" charset="0"/>
                        <a:ea typeface="宋体" panose="02010600030101010101" pitchFamily="2" charset="-122"/>
                      </a:endParaRPr>
                    </a:p>
                  </a:txBody>
                  <a:tcPr marL="9128" marR="9128" marT="9128" marB="0" anchor="ctr">
                    <a:solidFill>
                      <a:srgbClr val="C63E55"/>
                    </a:solidFill>
                  </a:tcPr>
                </a:tc>
                <a:tc>
                  <a:txBody>
                    <a:bodyPr/>
                    <a:lstStyle/>
                    <a:p>
                      <a:pPr algn="ctr" fontAlgn="ctr"/>
                      <a:r>
                        <a:rPr lang="en-US" sz="1400" b="1" u="none" strike="noStrike" dirty="0">
                          <a:solidFill>
                            <a:schemeClr val="bg1"/>
                          </a:solidFill>
                          <a:effectLst/>
                        </a:rPr>
                        <a:t>A-mean</a:t>
                      </a:r>
                      <a:endParaRPr lang="zh-CN" sz="1400" b="1" i="0" u="none" strike="noStrike" dirty="0">
                        <a:solidFill>
                          <a:schemeClr val="bg1"/>
                        </a:solidFill>
                        <a:effectLst/>
                        <a:latin typeface="Times New Roman" panose="02020603050405020304" pitchFamily="18" charset="0"/>
                        <a:ea typeface="宋体" panose="02010600030101010101" pitchFamily="2" charset="-122"/>
                      </a:endParaRPr>
                    </a:p>
                  </a:txBody>
                  <a:tcPr marL="9128" marR="9128" marT="9128" marB="0" anchor="ctr">
                    <a:solidFill>
                      <a:srgbClr val="C63E55"/>
                    </a:solidFill>
                  </a:tcPr>
                </a:tc>
                <a:tc>
                  <a:txBody>
                    <a:bodyPr/>
                    <a:lstStyle/>
                    <a:p>
                      <a:pPr algn="ctr" fontAlgn="ctr"/>
                      <a:r>
                        <a:rPr lang="en-US" sz="1400" b="1" u="none" strike="noStrike" dirty="0">
                          <a:solidFill>
                            <a:schemeClr val="bg1"/>
                          </a:solidFill>
                          <a:effectLst/>
                        </a:rPr>
                        <a:t>G-measure</a:t>
                      </a:r>
                      <a:endParaRPr lang="zh-CN" sz="1400" b="1" i="0" u="none" strike="noStrike" dirty="0">
                        <a:solidFill>
                          <a:schemeClr val="bg1"/>
                        </a:solidFill>
                        <a:effectLst/>
                        <a:latin typeface="Times New Roman" panose="02020603050405020304" pitchFamily="18" charset="0"/>
                        <a:ea typeface="宋体" panose="02010600030101010101" pitchFamily="2" charset="-122"/>
                      </a:endParaRPr>
                    </a:p>
                  </a:txBody>
                  <a:tcPr marL="9128" marR="9128" marT="9128" marB="0" anchor="ctr">
                    <a:solidFill>
                      <a:srgbClr val="C63E55"/>
                    </a:solidFill>
                  </a:tcPr>
                </a:tc>
              </a:tr>
              <a:tr h="272075">
                <a:tc rowSpan="4">
                  <a:txBody>
                    <a:bodyPr/>
                    <a:lstStyle/>
                    <a:p>
                      <a:pPr algn="ctr" fontAlgn="ctr"/>
                      <a:r>
                        <a:rPr lang="en-US" sz="1400" b="1" u="none" strike="noStrike" dirty="0">
                          <a:solidFill>
                            <a:schemeClr val="bg1"/>
                          </a:solidFill>
                          <a:effectLst/>
                        </a:rPr>
                        <a:t>1</a:t>
                      </a:r>
                      <a:endParaRPr lang="zh-CN" sz="1400" b="1" i="0" u="none" strike="noStrike" dirty="0">
                        <a:solidFill>
                          <a:schemeClr val="bg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solidFill>
                      <a:srgbClr val="34457A"/>
                    </a:solidFill>
                  </a:tcPr>
                </a:tc>
                <a:tc>
                  <a:txBody>
                    <a:bodyPr/>
                    <a:lstStyle/>
                    <a:p>
                      <a:pPr algn="ctr" fontAlgn="ctr"/>
                      <a:r>
                        <a:rPr lang="en-US" sz="1400" u="none" strike="noStrike">
                          <a:solidFill>
                            <a:schemeClr val="tx1"/>
                          </a:solidFill>
                          <a:effectLst/>
                        </a:rPr>
                        <a:t>AD</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0.708</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0.794</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0.941</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0.749</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0.876</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0.873</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rowSpan="4">
                  <a:txBody>
                    <a:bodyPr/>
                    <a:lstStyle/>
                    <a:p>
                      <a:pPr algn="ctr" fontAlgn="ctr"/>
                      <a:r>
                        <a:rPr lang="en-US" sz="1400" b="1" u="none" strike="noStrike" dirty="0">
                          <a:solidFill>
                            <a:schemeClr val="bg1"/>
                          </a:solidFill>
                          <a:effectLst/>
                        </a:rPr>
                        <a:t>5</a:t>
                      </a:r>
                      <a:endParaRPr lang="zh-CN" sz="1400" b="1" i="0" u="none" strike="noStrike" dirty="0">
                        <a:solidFill>
                          <a:schemeClr val="bg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solidFill>
                      <a:srgbClr val="34457A"/>
                    </a:solidFill>
                  </a:tcPr>
                </a:tc>
                <a:tc>
                  <a:txBody>
                    <a:bodyPr/>
                    <a:lstStyle/>
                    <a:p>
                      <a:pPr algn="ctr" fontAlgn="ctr"/>
                      <a:r>
                        <a:rPr lang="en-US" sz="1400" u="none" strike="noStrike" dirty="0">
                          <a:solidFill>
                            <a:schemeClr val="tx1"/>
                          </a:solidFill>
                          <a:effectLst/>
                        </a:rPr>
                        <a:t>AD</a:t>
                      </a:r>
                      <a:endParaRPr lang="zh-CN" sz="1400" b="0" i="0" u="none" strike="noStrike" dirty="0">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0.833</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0.778</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0.905</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0.805</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0.863</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0.859</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r>
              <a:tr h="272075">
                <a:tc vMerge="1">
                  <a:txBody>
                    <a:bodyPr/>
                    <a:lstStyle/>
                    <a:p>
                      <a:endParaRPr lang="zh-CN" altLang="en-US"/>
                    </a:p>
                  </a:txBody>
                  <a:tcPr/>
                </a:tc>
                <a:tc>
                  <a:txBody>
                    <a:bodyPr/>
                    <a:lstStyle/>
                    <a:p>
                      <a:pPr algn="ctr" fontAlgn="ctr"/>
                      <a:r>
                        <a:rPr lang="en-US" sz="1400" u="none" strike="noStrike">
                          <a:solidFill>
                            <a:schemeClr val="tx1"/>
                          </a:solidFill>
                          <a:effectLst/>
                        </a:rPr>
                        <a:t>ANN</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0.686</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0.765</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0.935</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0.724</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0.861</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0.855</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vMerge="1">
                  <a:txBody>
                    <a:bodyPr/>
                    <a:lstStyle/>
                    <a:p>
                      <a:endParaRPr lang="zh-CN" altLang="en-US"/>
                    </a:p>
                  </a:txBody>
                  <a:tcPr/>
                </a:tc>
                <a:tc>
                  <a:txBody>
                    <a:bodyPr/>
                    <a:lstStyle/>
                    <a:p>
                      <a:pPr algn="ctr" fontAlgn="ctr"/>
                      <a:r>
                        <a:rPr lang="en-US" sz="1400" u="none" strike="noStrike" dirty="0">
                          <a:solidFill>
                            <a:schemeClr val="tx1"/>
                          </a:solidFill>
                          <a:effectLst/>
                        </a:rPr>
                        <a:t>ANN</a:t>
                      </a:r>
                      <a:endParaRPr lang="zh-CN" sz="1400" b="0" i="0" u="none" strike="noStrike" dirty="0">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dirty="0">
                          <a:solidFill>
                            <a:schemeClr val="tx1"/>
                          </a:solidFill>
                          <a:effectLst/>
                        </a:rPr>
                        <a:t>0.929</a:t>
                      </a:r>
                      <a:endParaRPr lang="zh-CN" sz="1400" b="0" i="0" u="none" strike="noStrike" dirty="0">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0.925</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dirty="0">
                          <a:solidFill>
                            <a:schemeClr val="tx1"/>
                          </a:solidFill>
                          <a:effectLst/>
                        </a:rPr>
                        <a:t>0.966</a:t>
                      </a:r>
                      <a:endParaRPr lang="zh-CN" sz="1400" b="0" i="0" u="none" strike="noStrike" dirty="0">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0.927</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0.951</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0.951</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r>
              <a:tr h="272075">
                <a:tc vMerge="1">
                  <a:txBody>
                    <a:bodyPr/>
                    <a:lstStyle/>
                    <a:p>
                      <a:endParaRPr lang="zh-CN" altLang="en-US"/>
                    </a:p>
                  </a:txBody>
                  <a:tcPr/>
                </a:tc>
                <a:tc>
                  <a:txBody>
                    <a:bodyPr/>
                    <a:lstStyle/>
                    <a:p>
                      <a:pPr algn="ctr" fontAlgn="ctr"/>
                      <a:r>
                        <a:rPr lang="en-US" sz="1400" u="none" strike="noStrike">
                          <a:solidFill>
                            <a:schemeClr val="tx1"/>
                          </a:solidFill>
                          <a:effectLst/>
                        </a:rPr>
                        <a:t>SSVM</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0.717</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0.683</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0.925</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0.699</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0.822</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0.81</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vMerge="1">
                  <a:txBody>
                    <a:bodyPr/>
                    <a:lstStyle/>
                    <a:p>
                      <a:endParaRPr lang="zh-CN" altLang="en-US"/>
                    </a:p>
                  </a:txBody>
                  <a:tcPr/>
                </a:tc>
                <a:tc>
                  <a:txBody>
                    <a:bodyPr/>
                    <a:lstStyle/>
                    <a:p>
                      <a:pPr algn="ctr" fontAlgn="ctr"/>
                      <a:r>
                        <a:rPr lang="en-US" sz="1400" u="none" strike="noStrike">
                          <a:solidFill>
                            <a:schemeClr val="tx1"/>
                          </a:solidFill>
                          <a:effectLst/>
                        </a:rPr>
                        <a:t>SSVM</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dirty="0">
                          <a:solidFill>
                            <a:schemeClr val="tx1"/>
                          </a:solidFill>
                          <a:effectLst/>
                        </a:rPr>
                        <a:t>0.928</a:t>
                      </a:r>
                      <a:endParaRPr lang="zh-CN" sz="1400" b="0" i="0" u="none" strike="noStrike" dirty="0">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0.905</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0.961</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0.916</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0.941</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0.941</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r>
              <a:tr h="287190">
                <a:tc vMerge="1">
                  <a:txBody>
                    <a:bodyPr/>
                    <a:lstStyle/>
                    <a:p>
                      <a:endParaRPr lang="zh-CN" altLang="en-US"/>
                    </a:p>
                  </a:txBody>
                  <a:tcPr/>
                </a:tc>
                <a:tc>
                  <a:txBody>
                    <a:bodyPr/>
                    <a:lstStyle/>
                    <a:p>
                      <a:pPr algn="ctr" fontAlgn="ctr"/>
                      <a:r>
                        <a:rPr lang="en-US" sz="1400" u="none" strike="noStrike">
                          <a:solidFill>
                            <a:schemeClr val="tx1"/>
                          </a:solidFill>
                          <a:effectLst/>
                        </a:rPr>
                        <a:t>ML-ANN</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0.79</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0.774</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0.942</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0.782</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0.871</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0.866</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sz="1400" u="none" strike="noStrike">
                          <a:solidFill>
                            <a:schemeClr val="tx1"/>
                          </a:solidFill>
                          <a:effectLst/>
                        </a:rPr>
                        <a:t>ML-ANN</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dirty="0">
                          <a:solidFill>
                            <a:schemeClr val="tx1"/>
                          </a:solidFill>
                          <a:effectLst/>
                        </a:rPr>
                        <a:t>0.929</a:t>
                      </a:r>
                      <a:endParaRPr lang="zh-CN" sz="1400" b="0" i="0" u="none" strike="noStrike" dirty="0">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dirty="0">
                          <a:solidFill>
                            <a:schemeClr val="tx1"/>
                          </a:solidFill>
                          <a:effectLst/>
                        </a:rPr>
                        <a:t>0.925</a:t>
                      </a:r>
                      <a:endParaRPr lang="zh-CN" sz="1400" b="0" i="0" u="none" strike="noStrike" dirty="0">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0.966</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0.927</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0.951</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0.951</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r>
              <a:tr h="287190">
                <a:tc rowSpan="4">
                  <a:txBody>
                    <a:bodyPr/>
                    <a:lstStyle/>
                    <a:p>
                      <a:pPr algn="ctr" fontAlgn="ctr"/>
                      <a:r>
                        <a:rPr lang="en-US" sz="1400" b="1" u="none" strike="noStrike" dirty="0">
                          <a:solidFill>
                            <a:schemeClr val="bg1"/>
                          </a:solidFill>
                          <a:effectLst/>
                        </a:rPr>
                        <a:t>2</a:t>
                      </a:r>
                      <a:endParaRPr lang="zh-CN" sz="1400" b="1" i="0" u="none" strike="noStrike" dirty="0">
                        <a:solidFill>
                          <a:schemeClr val="bg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lnB w="28575" cap="flat" cmpd="sng" algn="ctr">
                      <a:solidFill>
                        <a:srgbClr val="C63E55"/>
                      </a:solidFill>
                      <a:prstDash val="solid"/>
                      <a:round/>
                      <a:headEnd type="none" w="med" len="med"/>
                      <a:tailEnd type="none" w="med" len="med"/>
                    </a:lnB>
                    <a:solidFill>
                      <a:srgbClr val="34457A"/>
                    </a:solidFill>
                  </a:tcPr>
                </a:tc>
                <a:tc>
                  <a:txBody>
                    <a:bodyPr/>
                    <a:lstStyle/>
                    <a:p>
                      <a:pPr algn="ctr" fontAlgn="ctr"/>
                      <a:r>
                        <a:rPr lang="en-US" sz="1400" u="none" strike="noStrike">
                          <a:solidFill>
                            <a:schemeClr val="tx1"/>
                          </a:solidFill>
                          <a:effectLst/>
                        </a:rPr>
                        <a:t>AD</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0.179</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0.6</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0.925</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0.276</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0.766</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0.748</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rowSpan="4">
                  <a:txBody>
                    <a:bodyPr/>
                    <a:lstStyle/>
                    <a:p>
                      <a:pPr algn="ctr" fontAlgn="ctr"/>
                      <a:r>
                        <a:rPr lang="en-US" sz="1400" b="1" u="none" strike="noStrike" dirty="0">
                          <a:solidFill>
                            <a:schemeClr val="bg1"/>
                          </a:solidFill>
                          <a:effectLst/>
                        </a:rPr>
                        <a:t>6</a:t>
                      </a:r>
                      <a:endParaRPr lang="zh-CN" sz="1400" b="1" i="0" u="none" strike="noStrike" dirty="0">
                        <a:solidFill>
                          <a:schemeClr val="bg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lnB w="28575" cap="flat" cmpd="sng" algn="ctr">
                      <a:solidFill>
                        <a:srgbClr val="C63E55"/>
                      </a:solidFill>
                      <a:prstDash val="solid"/>
                      <a:round/>
                      <a:headEnd type="none" w="med" len="med"/>
                      <a:tailEnd type="none" w="med" len="med"/>
                    </a:lnB>
                    <a:solidFill>
                      <a:srgbClr val="34457A"/>
                    </a:solidFill>
                  </a:tcPr>
                </a:tc>
                <a:tc>
                  <a:txBody>
                    <a:bodyPr/>
                    <a:lstStyle/>
                    <a:p>
                      <a:pPr algn="ctr" fontAlgn="ctr"/>
                      <a:r>
                        <a:rPr lang="en-US" sz="1400" u="none" strike="noStrike" dirty="0">
                          <a:solidFill>
                            <a:schemeClr val="tx1"/>
                          </a:solidFill>
                          <a:effectLst/>
                        </a:rPr>
                        <a:t>AD</a:t>
                      </a:r>
                      <a:endParaRPr lang="zh-CN" sz="1400" b="0" i="0" u="none" strike="noStrike" dirty="0">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0.235</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dirty="0">
                          <a:solidFill>
                            <a:schemeClr val="tx1"/>
                          </a:solidFill>
                          <a:effectLst/>
                        </a:rPr>
                        <a:t>0.264</a:t>
                      </a:r>
                      <a:endParaRPr lang="zh-CN" sz="1400" b="0" i="0" u="none" strike="noStrike" dirty="0">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0.624</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0.248</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0.499</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0.44</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r>
              <a:tr h="272075">
                <a:tc vMerge="1">
                  <a:txBody>
                    <a:bodyPr/>
                    <a:lstStyle/>
                    <a:p>
                      <a:endParaRPr lang="zh-CN" altLang="en-US"/>
                    </a:p>
                  </a:txBody>
                  <a:tcPr/>
                </a:tc>
                <a:tc>
                  <a:txBody>
                    <a:bodyPr/>
                    <a:lstStyle/>
                    <a:p>
                      <a:pPr algn="ctr" fontAlgn="ctr"/>
                      <a:r>
                        <a:rPr lang="en-US" sz="1400" u="none" strike="noStrike">
                          <a:solidFill>
                            <a:schemeClr val="tx1"/>
                          </a:solidFill>
                          <a:effectLst/>
                        </a:rPr>
                        <a:t>ANN</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0.278</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0.589</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0.919</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0.377</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0.761</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0.741</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vMerge="1">
                  <a:txBody>
                    <a:bodyPr/>
                    <a:lstStyle/>
                    <a:p>
                      <a:endParaRPr lang="zh-CN" altLang="en-US"/>
                    </a:p>
                  </a:txBody>
                  <a:tcPr/>
                </a:tc>
                <a:tc>
                  <a:txBody>
                    <a:bodyPr/>
                    <a:lstStyle/>
                    <a:p>
                      <a:pPr algn="ctr" fontAlgn="ctr"/>
                      <a:r>
                        <a:rPr lang="en-US" sz="1400" u="none" strike="noStrike">
                          <a:solidFill>
                            <a:schemeClr val="tx1"/>
                          </a:solidFill>
                          <a:effectLst/>
                        </a:rPr>
                        <a:t>ANN</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0.247</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dirty="0">
                          <a:solidFill>
                            <a:schemeClr val="tx1"/>
                          </a:solidFill>
                          <a:effectLst/>
                        </a:rPr>
                        <a:t>0.488</a:t>
                      </a:r>
                      <a:endParaRPr lang="zh-CN" sz="1400" b="0" i="0" u="none" strike="noStrike" dirty="0">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dirty="0">
                          <a:solidFill>
                            <a:schemeClr val="tx1"/>
                          </a:solidFill>
                          <a:effectLst/>
                        </a:rPr>
                        <a:t>0.732</a:t>
                      </a:r>
                      <a:endParaRPr lang="zh-CN" sz="1400" b="0" i="0" u="none" strike="noStrike" dirty="0">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0.328</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0.629</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0.613</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r>
              <a:tr h="272075">
                <a:tc vMerge="1">
                  <a:txBody>
                    <a:bodyPr/>
                    <a:lstStyle/>
                    <a:p>
                      <a:endParaRPr lang="zh-CN" altLang="en-US"/>
                    </a:p>
                  </a:txBody>
                  <a:tcPr/>
                </a:tc>
                <a:tc>
                  <a:txBody>
                    <a:bodyPr/>
                    <a:lstStyle/>
                    <a:p>
                      <a:pPr algn="ctr" fontAlgn="ctr"/>
                      <a:r>
                        <a:rPr lang="en-US" sz="1400" u="none" strike="noStrike">
                          <a:solidFill>
                            <a:schemeClr val="tx1"/>
                          </a:solidFill>
                          <a:effectLst/>
                        </a:rPr>
                        <a:t>SSVM</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vMerge="1">
                  <a:txBody>
                    <a:bodyPr/>
                    <a:lstStyle/>
                    <a:p>
                      <a:endParaRPr lang="zh-CN" altLang="en-US"/>
                    </a:p>
                  </a:txBody>
                  <a:tcPr/>
                </a:tc>
                <a:tc>
                  <a:txBody>
                    <a:bodyPr/>
                    <a:lstStyle/>
                    <a:p>
                      <a:pPr algn="ctr" fontAlgn="ctr"/>
                      <a:r>
                        <a:rPr lang="en-US" sz="1400" u="none" strike="noStrike">
                          <a:solidFill>
                            <a:schemeClr val="tx1"/>
                          </a:solidFill>
                          <a:effectLst/>
                        </a:rPr>
                        <a:t>SSVM</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0.77</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0.344</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dirty="0">
                          <a:solidFill>
                            <a:schemeClr val="tx1"/>
                          </a:solidFill>
                          <a:effectLst/>
                        </a:rPr>
                        <a:t>0.624</a:t>
                      </a:r>
                      <a:endParaRPr lang="zh-CN" sz="1400" b="0" i="0" u="none" strike="noStrike" dirty="0">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0.476</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0.622</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0.557</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r>
              <a:tr h="287190">
                <a:tc vMerge="1">
                  <a:txBody>
                    <a:bodyPr/>
                    <a:lstStyle/>
                    <a:p>
                      <a:endParaRPr lang="zh-CN" altLang="en-US"/>
                    </a:p>
                  </a:txBody>
                  <a:tcPr/>
                </a:tc>
                <a:tc>
                  <a:txBody>
                    <a:bodyPr/>
                    <a:lstStyle/>
                    <a:p>
                      <a:pPr algn="ctr" fontAlgn="ctr"/>
                      <a:r>
                        <a:rPr lang="en-US" sz="1400" u="none" strike="noStrike">
                          <a:solidFill>
                            <a:schemeClr val="tx1"/>
                          </a:solidFill>
                          <a:effectLst/>
                        </a:rPr>
                        <a:t>ML-ANN</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0.539</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0.55</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0.915</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0.545</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0.751</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0.724</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sz="1400" u="none" strike="noStrike">
                          <a:solidFill>
                            <a:schemeClr val="tx1"/>
                          </a:solidFill>
                          <a:effectLst/>
                        </a:rPr>
                        <a:t>ML-ANN</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0.519</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0.646</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dirty="0">
                          <a:solidFill>
                            <a:schemeClr val="tx1"/>
                          </a:solidFill>
                          <a:effectLst/>
                        </a:rPr>
                        <a:t>0.797</a:t>
                      </a:r>
                      <a:endParaRPr lang="zh-CN" sz="1400" b="0" i="0" u="none" strike="noStrike" dirty="0">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0.575</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0.742</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0.736</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r>
              <a:tr h="272075">
                <a:tc rowSpan="4">
                  <a:txBody>
                    <a:bodyPr/>
                    <a:lstStyle/>
                    <a:p>
                      <a:pPr algn="ctr" fontAlgn="ctr"/>
                      <a:r>
                        <a:rPr lang="en-US" sz="1400" b="1" u="none" strike="noStrike" dirty="0">
                          <a:solidFill>
                            <a:schemeClr val="bg1"/>
                          </a:solidFill>
                          <a:effectLst/>
                        </a:rPr>
                        <a:t>3</a:t>
                      </a:r>
                      <a:endParaRPr lang="zh-CN" sz="1400" b="1" i="0" u="none" strike="noStrike" dirty="0">
                        <a:solidFill>
                          <a:schemeClr val="bg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lnB w="28575" cap="flat" cmpd="sng" algn="ctr">
                      <a:solidFill>
                        <a:srgbClr val="C63E55"/>
                      </a:solidFill>
                      <a:prstDash val="solid"/>
                      <a:round/>
                      <a:headEnd type="none" w="med" len="med"/>
                      <a:tailEnd type="none" w="med" len="med"/>
                    </a:lnB>
                    <a:solidFill>
                      <a:srgbClr val="34457A"/>
                    </a:solidFill>
                  </a:tcPr>
                </a:tc>
                <a:tc>
                  <a:txBody>
                    <a:bodyPr/>
                    <a:lstStyle/>
                    <a:p>
                      <a:pPr algn="ctr" fontAlgn="ctr"/>
                      <a:r>
                        <a:rPr lang="en-US" sz="1400" u="none" strike="noStrike">
                          <a:solidFill>
                            <a:schemeClr val="tx1"/>
                          </a:solidFill>
                          <a:effectLst/>
                        </a:rPr>
                        <a:t>AD</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0.922</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0.839</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0.939</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0.879</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0.907</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0.904</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rowSpan="4">
                  <a:txBody>
                    <a:bodyPr/>
                    <a:lstStyle/>
                    <a:p>
                      <a:pPr algn="ctr" fontAlgn="ctr"/>
                      <a:r>
                        <a:rPr lang="en-US" sz="1400" b="1" u="none" strike="noStrike" dirty="0">
                          <a:solidFill>
                            <a:schemeClr val="bg1"/>
                          </a:solidFill>
                          <a:effectLst/>
                        </a:rPr>
                        <a:t>7</a:t>
                      </a:r>
                      <a:endParaRPr lang="zh-CN" sz="1400" b="1" i="0" u="none" strike="noStrike" dirty="0">
                        <a:solidFill>
                          <a:schemeClr val="bg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lnB w="28575" cap="flat" cmpd="sng" algn="ctr">
                      <a:solidFill>
                        <a:srgbClr val="C63E55"/>
                      </a:solidFill>
                      <a:prstDash val="solid"/>
                      <a:round/>
                      <a:headEnd type="none" w="med" len="med"/>
                      <a:tailEnd type="none" w="med" len="med"/>
                    </a:lnB>
                    <a:solidFill>
                      <a:srgbClr val="34457A"/>
                    </a:solidFill>
                  </a:tcPr>
                </a:tc>
                <a:tc>
                  <a:txBody>
                    <a:bodyPr/>
                    <a:lstStyle/>
                    <a:p>
                      <a:pPr algn="ctr" fontAlgn="ctr"/>
                      <a:r>
                        <a:rPr lang="en-US" sz="1400" u="none" strike="noStrike">
                          <a:solidFill>
                            <a:schemeClr val="tx1"/>
                          </a:solidFill>
                          <a:effectLst/>
                        </a:rPr>
                        <a:t>AD</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0.556</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0.833</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0.985</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dirty="0">
                          <a:solidFill>
                            <a:schemeClr val="tx1"/>
                          </a:solidFill>
                          <a:effectLst/>
                        </a:rPr>
                        <a:t>0.667</a:t>
                      </a:r>
                      <a:endParaRPr lang="zh-CN" sz="1400" b="0" i="0" u="none" strike="noStrike" dirty="0">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0.911</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0.907</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r>
              <a:tr h="272075">
                <a:tc vMerge="1">
                  <a:txBody>
                    <a:bodyPr/>
                    <a:lstStyle/>
                    <a:p>
                      <a:endParaRPr lang="zh-CN" altLang="en-US"/>
                    </a:p>
                  </a:txBody>
                  <a:tcPr/>
                </a:tc>
                <a:tc>
                  <a:txBody>
                    <a:bodyPr/>
                    <a:lstStyle/>
                    <a:p>
                      <a:pPr algn="ctr" fontAlgn="ctr"/>
                      <a:r>
                        <a:rPr lang="en-US" sz="1400" u="none" strike="noStrike">
                          <a:solidFill>
                            <a:schemeClr val="tx1"/>
                          </a:solidFill>
                          <a:effectLst/>
                        </a:rPr>
                        <a:t>ANN</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0.882</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0.849</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0.935</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0.865</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0.906</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0.904</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vMerge="1">
                  <a:txBody>
                    <a:bodyPr/>
                    <a:lstStyle/>
                    <a:p>
                      <a:endParaRPr lang="zh-CN" altLang="en-US"/>
                    </a:p>
                  </a:txBody>
                  <a:tcPr/>
                </a:tc>
                <a:tc>
                  <a:txBody>
                    <a:bodyPr/>
                    <a:lstStyle/>
                    <a:p>
                      <a:pPr algn="ctr" fontAlgn="ctr"/>
                      <a:r>
                        <a:rPr lang="en-US" sz="1400" u="none" strike="noStrike">
                          <a:solidFill>
                            <a:schemeClr val="tx1"/>
                          </a:solidFill>
                          <a:effectLst/>
                        </a:rPr>
                        <a:t>ANN</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0.778</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1</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0.994</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dirty="0">
                          <a:solidFill>
                            <a:schemeClr val="tx1"/>
                          </a:solidFill>
                          <a:effectLst/>
                        </a:rPr>
                        <a:t>0.875</a:t>
                      </a:r>
                      <a:endParaRPr lang="zh-CN" sz="1400" b="0" i="0" u="none" strike="noStrike" dirty="0">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0.997</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0.997</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r>
              <a:tr h="272075">
                <a:tc vMerge="1">
                  <a:txBody>
                    <a:bodyPr/>
                    <a:lstStyle/>
                    <a:p>
                      <a:endParaRPr lang="zh-CN" altLang="en-US"/>
                    </a:p>
                  </a:txBody>
                  <a:tcPr/>
                </a:tc>
                <a:tc>
                  <a:txBody>
                    <a:bodyPr/>
                    <a:lstStyle/>
                    <a:p>
                      <a:pPr algn="ctr" fontAlgn="ctr"/>
                      <a:r>
                        <a:rPr lang="en-US" sz="1400" u="none" strike="noStrike">
                          <a:solidFill>
                            <a:schemeClr val="tx1"/>
                          </a:solidFill>
                          <a:effectLst/>
                        </a:rPr>
                        <a:t>SSVM</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0.882</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0.849</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0.935</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0.865</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0.906</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0.904</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vMerge="1">
                  <a:txBody>
                    <a:bodyPr/>
                    <a:lstStyle/>
                    <a:p>
                      <a:endParaRPr lang="zh-CN" altLang="en-US"/>
                    </a:p>
                  </a:txBody>
                  <a:tcPr/>
                </a:tc>
                <a:tc>
                  <a:txBody>
                    <a:bodyPr/>
                    <a:lstStyle/>
                    <a:p>
                      <a:pPr algn="ctr" fontAlgn="ctr"/>
                      <a:r>
                        <a:rPr lang="en-US" sz="1400" u="none" strike="noStrike">
                          <a:solidFill>
                            <a:schemeClr val="tx1"/>
                          </a:solidFill>
                          <a:effectLst/>
                        </a:rPr>
                        <a:t>SSVM</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0.889</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0.615</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0.982</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dirty="0">
                          <a:solidFill>
                            <a:schemeClr val="tx1"/>
                          </a:solidFill>
                          <a:effectLst/>
                        </a:rPr>
                        <a:t>0.727</a:t>
                      </a:r>
                      <a:endParaRPr lang="zh-CN" sz="1400" b="0" i="0" u="none" strike="noStrike" dirty="0">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dirty="0">
                          <a:solidFill>
                            <a:schemeClr val="tx1"/>
                          </a:solidFill>
                          <a:effectLst/>
                        </a:rPr>
                        <a:t>0.806</a:t>
                      </a:r>
                      <a:endParaRPr lang="zh-CN" sz="1400" b="0" i="0" u="none" strike="noStrike" dirty="0">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0.783</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r>
              <a:tr h="287190">
                <a:tc vMerge="1">
                  <a:txBody>
                    <a:bodyPr/>
                    <a:lstStyle/>
                    <a:p>
                      <a:endParaRPr lang="zh-CN" altLang="en-US"/>
                    </a:p>
                  </a:txBody>
                  <a:tcPr/>
                </a:tc>
                <a:tc>
                  <a:txBody>
                    <a:bodyPr/>
                    <a:lstStyle/>
                    <a:p>
                      <a:pPr algn="ctr" fontAlgn="ctr"/>
                      <a:r>
                        <a:rPr lang="en-US" sz="1400" u="none" strike="noStrike">
                          <a:solidFill>
                            <a:schemeClr val="tx1"/>
                          </a:solidFill>
                          <a:effectLst/>
                        </a:rPr>
                        <a:t>ML-ANN</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0.922</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0.839</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0.939</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0.879</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0.907</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0.904</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sz="1400" u="none" strike="noStrike">
                          <a:solidFill>
                            <a:schemeClr val="tx1"/>
                          </a:solidFill>
                          <a:effectLst/>
                        </a:rPr>
                        <a:t>ML-ANN</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0.889</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1</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0.997</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0.941</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dirty="0">
                          <a:solidFill>
                            <a:schemeClr val="tx1"/>
                          </a:solidFill>
                          <a:effectLst/>
                        </a:rPr>
                        <a:t>0.998</a:t>
                      </a:r>
                      <a:endParaRPr lang="zh-CN" sz="1400" b="0" i="0" u="none" strike="noStrike" dirty="0">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c>
                  <a:txBody>
                    <a:bodyPr/>
                    <a:lstStyle/>
                    <a:p>
                      <a:pPr algn="ctr" fontAlgn="ctr"/>
                      <a:r>
                        <a:rPr lang="en-US" sz="1400" u="none" strike="noStrike">
                          <a:solidFill>
                            <a:schemeClr val="tx1"/>
                          </a:solidFill>
                          <a:effectLst/>
                        </a:rPr>
                        <a:t>0.998</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B w="28575" cap="flat" cmpd="sng" algn="ctr">
                      <a:solidFill>
                        <a:srgbClr val="C63E55"/>
                      </a:solidFill>
                      <a:prstDash val="solid"/>
                      <a:round/>
                      <a:headEnd type="none" w="med" len="med"/>
                      <a:tailEnd type="none" w="med" len="med"/>
                    </a:lnB>
                  </a:tcPr>
                </a:tc>
              </a:tr>
              <a:tr h="272075">
                <a:tc rowSpan="4">
                  <a:txBody>
                    <a:bodyPr/>
                    <a:lstStyle/>
                    <a:p>
                      <a:pPr algn="ctr" fontAlgn="ctr"/>
                      <a:r>
                        <a:rPr lang="en-US" sz="1400" b="1" u="none" strike="noStrike" dirty="0">
                          <a:solidFill>
                            <a:schemeClr val="bg1"/>
                          </a:solidFill>
                          <a:effectLst/>
                        </a:rPr>
                        <a:t>4</a:t>
                      </a:r>
                      <a:endParaRPr lang="zh-CN" sz="1400" b="1" i="0" u="none" strike="noStrike" dirty="0">
                        <a:solidFill>
                          <a:schemeClr val="bg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solidFill>
                      <a:srgbClr val="34457A"/>
                    </a:solidFill>
                  </a:tcPr>
                </a:tc>
                <a:tc>
                  <a:txBody>
                    <a:bodyPr/>
                    <a:lstStyle/>
                    <a:p>
                      <a:pPr algn="ctr" fontAlgn="ctr"/>
                      <a:r>
                        <a:rPr lang="en-US" sz="1400" u="none" strike="noStrike">
                          <a:solidFill>
                            <a:schemeClr val="tx1"/>
                          </a:solidFill>
                          <a:effectLst/>
                        </a:rPr>
                        <a:t>AD</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0.913</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0.952</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0.954</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0.932</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0.954</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a:txBody>
                    <a:bodyPr/>
                    <a:lstStyle/>
                    <a:p>
                      <a:pPr algn="ctr" fontAlgn="ctr"/>
                      <a:r>
                        <a:rPr lang="en-US" sz="1400" u="none" strike="noStrike">
                          <a:solidFill>
                            <a:schemeClr val="tx1"/>
                          </a:solidFill>
                          <a:effectLst/>
                        </a:rPr>
                        <a:t>0.954</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tcPr>
                </a:tc>
                <a:tc rowSpan="4">
                  <a:txBody>
                    <a:bodyPr/>
                    <a:lstStyle/>
                    <a:p>
                      <a:pPr algn="ctr" fontAlgn="ctr"/>
                      <a:r>
                        <a:rPr lang="en-US" sz="1400" b="1" u="none" strike="noStrike" dirty="0">
                          <a:solidFill>
                            <a:schemeClr val="bg1"/>
                          </a:solidFill>
                          <a:effectLst/>
                        </a:rPr>
                        <a:t>8</a:t>
                      </a:r>
                      <a:endParaRPr lang="zh-CN" sz="1400" b="1" i="0" u="none" strike="noStrike" dirty="0">
                        <a:solidFill>
                          <a:schemeClr val="bg1"/>
                        </a:solidFill>
                        <a:effectLst/>
                        <a:latin typeface="Times New Roman" panose="02020603050405020304" pitchFamily="18" charset="0"/>
                        <a:ea typeface="宋体" panose="02010600030101010101" pitchFamily="2" charset="-122"/>
                      </a:endParaRPr>
                    </a:p>
                  </a:txBody>
                  <a:tcPr marL="9128" marR="9128" marT="9128" marB="0" anchor="ctr">
                    <a:lnT w="28575" cap="flat" cmpd="sng" algn="ctr">
                      <a:solidFill>
                        <a:srgbClr val="C63E55"/>
                      </a:solidFill>
                      <a:prstDash val="solid"/>
                      <a:round/>
                      <a:headEnd type="none" w="med" len="med"/>
                      <a:tailEnd type="none" w="med" len="med"/>
                    </a:lnT>
                    <a:solidFill>
                      <a:srgbClr val="34457A"/>
                    </a:solidFill>
                  </a:tcPr>
                </a:tc>
                <a:tc>
                  <a:txBody>
                    <a:bodyPr/>
                    <a:lstStyle/>
                    <a:p>
                      <a:pPr algn="ctr">
                        <a:lnSpc>
                          <a:spcPct val="120000"/>
                        </a:lnSpc>
                        <a:spcAft>
                          <a:spcPts val="0"/>
                        </a:spcAft>
                      </a:pPr>
                      <a:r>
                        <a:rPr lang="en-US" sz="1400" kern="100" dirty="0">
                          <a:solidFill>
                            <a:srgbClr val="000000"/>
                          </a:solidFill>
                          <a:effectLst/>
                          <a:latin typeface="+mj-lt"/>
                          <a:ea typeface="宋体" panose="02010600030101010101" pitchFamily="2" charset="-122"/>
                          <a:cs typeface="Times New Roman" panose="02020603050405020304" pitchFamily="18" charset="0"/>
                        </a:rPr>
                        <a:t>AD</a:t>
                      </a:r>
                      <a:endParaRPr lang="zh-CN" sz="1400" kern="100" dirty="0">
                        <a:effectLst/>
                        <a:latin typeface="+mj-lt"/>
                        <a:ea typeface="宋体" panose="02010600030101010101" pitchFamily="2" charset="-122"/>
                        <a:cs typeface="Times New Roman" panose="02020603050405020304" pitchFamily="18" charset="0"/>
                      </a:endParaRPr>
                    </a:p>
                  </a:txBody>
                  <a:tcPr marL="68580" marR="68580" marT="0" marB="0" anchor="ctr">
                    <a:lnT w="28575" cap="flat" cmpd="sng" algn="ctr">
                      <a:solidFill>
                        <a:srgbClr val="C63E55"/>
                      </a:solidFill>
                      <a:prstDash val="solid"/>
                      <a:round/>
                      <a:headEnd type="none" w="med" len="med"/>
                      <a:tailEnd type="none" w="med" len="med"/>
                    </a:lnT>
                  </a:tcPr>
                </a:tc>
                <a:tc>
                  <a:txBody>
                    <a:bodyPr/>
                    <a:lstStyle/>
                    <a:p>
                      <a:pPr algn="ctr">
                        <a:lnSpc>
                          <a:spcPct val="120000"/>
                        </a:lnSpc>
                        <a:spcAft>
                          <a:spcPts val="0"/>
                        </a:spcAft>
                      </a:pPr>
                      <a:r>
                        <a:rPr lang="en-US" sz="1400" kern="100">
                          <a:effectLst/>
                          <a:latin typeface="+mj-lt"/>
                          <a:ea typeface="宋体" panose="02010600030101010101" pitchFamily="2" charset="-122"/>
                          <a:cs typeface="Times New Roman" panose="02020603050405020304" pitchFamily="18" charset="0"/>
                        </a:rPr>
                        <a:t>0.595</a:t>
                      </a:r>
                      <a:endParaRPr lang="zh-CN" sz="1400" kern="100">
                        <a:effectLst/>
                        <a:latin typeface="+mj-lt"/>
                        <a:ea typeface="宋体" panose="02010600030101010101" pitchFamily="2" charset="-122"/>
                        <a:cs typeface="Times New Roman" panose="02020603050405020304" pitchFamily="18" charset="0"/>
                      </a:endParaRPr>
                    </a:p>
                  </a:txBody>
                  <a:tcPr marL="68580" marR="68580" marT="0" marB="0" anchor="ctr">
                    <a:lnT w="28575" cap="flat" cmpd="sng" algn="ctr">
                      <a:solidFill>
                        <a:srgbClr val="C63E55"/>
                      </a:solidFill>
                      <a:prstDash val="solid"/>
                      <a:round/>
                      <a:headEnd type="none" w="med" len="med"/>
                      <a:tailEnd type="none" w="med" len="med"/>
                    </a:lnT>
                  </a:tcPr>
                </a:tc>
                <a:tc>
                  <a:txBody>
                    <a:bodyPr/>
                    <a:lstStyle/>
                    <a:p>
                      <a:pPr algn="ctr">
                        <a:lnSpc>
                          <a:spcPct val="120000"/>
                        </a:lnSpc>
                        <a:spcAft>
                          <a:spcPts val="0"/>
                        </a:spcAft>
                      </a:pPr>
                      <a:r>
                        <a:rPr lang="en-US" sz="1400" kern="100">
                          <a:effectLst/>
                          <a:latin typeface="+mj-lt"/>
                          <a:ea typeface="宋体" panose="02010600030101010101" pitchFamily="2" charset="-122"/>
                          <a:cs typeface="Times New Roman" panose="02020603050405020304" pitchFamily="18" charset="0"/>
                        </a:rPr>
                        <a:t>0.438</a:t>
                      </a:r>
                      <a:endParaRPr lang="zh-CN" sz="1400" kern="100">
                        <a:effectLst/>
                        <a:latin typeface="+mj-lt"/>
                        <a:ea typeface="宋体" panose="02010600030101010101" pitchFamily="2" charset="-122"/>
                        <a:cs typeface="Times New Roman" panose="02020603050405020304" pitchFamily="18" charset="0"/>
                      </a:endParaRPr>
                    </a:p>
                  </a:txBody>
                  <a:tcPr marL="68580" marR="68580" marT="0" marB="0" anchor="ctr">
                    <a:lnT w="28575" cap="flat" cmpd="sng" algn="ctr">
                      <a:solidFill>
                        <a:srgbClr val="C63E55"/>
                      </a:solidFill>
                      <a:prstDash val="solid"/>
                      <a:round/>
                      <a:headEnd type="none" w="med" len="med"/>
                      <a:tailEnd type="none" w="med" len="med"/>
                    </a:lnT>
                  </a:tcPr>
                </a:tc>
                <a:tc>
                  <a:txBody>
                    <a:bodyPr/>
                    <a:lstStyle/>
                    <a:p>
                      <a:pPr algn="ctr">
                        <a:lnSpc>
                          <a:spcPct val="120000"/>
                        </a:lnSpc>
                        <a:spcAft>
                          <a:spcPts val="0"/>
                        </a:spcAft>
                      </a:pPr>
                      <a:r>
                        <a:rPr lang="en-US" sz="1400" kern="100">
                          <a:effectLst/>
                          <a:latin typeface="+mj-lt"/>
                          <a:ea typeface="宋体" panose="02010600030101010101" pitchFamily="2" charset="-122"/>
                          <a:cs typeface="Times New Roman" panose="02020603050405020304" pitchFamily="18" charset="0"/>
                        </a:rPr>
                        <a:t>0.742</a:t>
                      </a:r>
                      <a:endParaRPr lang="zh-CN" sz="1400" kern="100">
                        <a:effectLst/>
                        <a:latin typeface="+mj-lt"/>
                        <a:ea typeface="宋体" panose="02010600030101010101" pitchFamily="2" charset="-122"/>
                        <a:cs typeface="Times New Roman" panose="02020603050405020304" pitchFamily="18" charset="0"/>
                      </a:endParaRPr>
                    </a:p>
                  </a:txBody>
                  <a:tcPr marL="68580" marR="68580" marT="0" marB="0" anchor="ctr">
                    <a:lnT w="28575" cap="flat" cmpd="sng" algn="ctr">
                      <a:solidFill>
                        <a:srgbClr val="C63E55"/>
                      </a:solidFill>
                      <a:prstDash val="solid"/>
                      <a:round/>
                      <a:headEnd type="none" w="med" len="med"/>
                      <a:tailEnd type="none" w="med" len="med"/>
                    </a:lnT>
                  </a:tcPr>
                </a:tc>
                <a:tc>
                  <a:txBody>
                    <a:bodyPr/>
                    <a:lstStyle/>
                    <a:p>
                      <a:pPr algn="ctr">
                        <a:lnSpc>
                          <a:spcPct val="120000"/>
                        </a:lnSpc>
                        <a:spcAft>
                          <a:spcPts val="0"/>
                        </a:spcAft>
                      </a:pPr>
                      <a:r>
                        <a:rPr lang="en-US" sz="1400" kern="100">
                          <a:effectLst/>
                          <a:latin typeface="+mj-lt"/>
                          <a:ea typeface="宋体" panose="02010600030101010101" pitchFamily="2" charset="-122"/>
                          <a:cs typeface="Times New Roman" panose="02020603050405020304" pitchFamily="18" charset="0"/>
                        </a:rPr>
                        <a:t>0.505</a:t>
                      </a:r>
                      <a:endParaRPr lang="zh-CN" sz="1400" kern="100">
                        <a:effectLst/>
                        <a:latin typeface="+mj-lt"/>
                        <a:ea typeface="宋体" panose="02010600030101010101" pitchFamily="2" charset="-122"/>
                        <a:cs typeface="Times New Roman" panose="02020603050405020304" pitchFamily="18" charset="0"/>
                      </a:endParaRPr>
                    </a:p>
                  </a:txBody>
                  <a:tcPr marL="68580" marR="68580" marT="0" marB="0" anchor="ctr">
                    <a:lnT w="28575" cap="flat" cmpd="sng" algn="ctr">
                      <a:solidFill>
                        <a:srgbClr val="C63E55"/>
                      </a:solidFill>
                      <a:prstDash val="solid"/>
                      <a:round/>
                      <a:headEnd type="none" w="med" len="med"/>
                      <a:tailEnd type="none" w="med" len="med"/>
                    </a:lnT>
                  </a:tcPr>
                </a:tc>
                <a:tc>
                  <a:txBody>
                    <a:bodyPr/>
                    <a:lstStyle/>
                    <a:p>
                      <a:pPr algn="ctr">
                        <a:lnSpc>
                          <a:spcPct val="120000"/>
                        </a:lnSpc>
                        <a:spcAft>
                          <a:spcPts val="0"/>
                        </a:spcAft>
                      </a:pPr>
                      <a:r>
                        <a:rPr lang="en-US" sz="1400" kern="100">
                          <a:effectLst/>
                          <a:latin typeface="+mj-lt"/>
                          <a:ea typeface="宋体" panose="02010600030101010101" pitchFamily="2" charset="-122"/>
                          <a:cs typeface="Times New Roman" panose="02020603050405020304" pitchFamily="18" charset="0"/>
                        </a:rPr>
                        <a:t>0.655</a:t>
                      </a:r>
                      <a:endParaRPr lang="zh-CN" sz="1400" kern="100">
                        <a:effectLst/>
                        <a:latin typeface="+mj-lt"/>
                        <a:ea typeface="宋体" panose="02010600030101010101" pitchFamily="2" charset="-122"/>
                        <a:cs typeface="Times New Roman" panose="02020603050405020304" pitchFamily="18" charset="0"/>
                      </a:endParaRPr>
                    </a:p>
                  </a:txBody>
                  <a:tcPr marL="68580" marR="68580" marT="0" marB="0" anchor="ctr">
                    <a:lnT w="28575" cap="flat" cmpd="sng" algn="ctr">
                      <a:solidFill>
                        <a:srgbClr val="C63E55"/>
                      </a:solidFill>
                      <a:prstDash val="solid"/>
                      <a:round/>
                      <a:headEnd type="none" w="med" len="med"/>
                      <a:tailEnd type="none" w="med" len="med"/>
                    </a:lnT>
                  </a:tcPr>
                </a:tc>
                <a:tc>
                  <a:txBody>
                    <a:bodyPr/>
                    <a:lstStyle/>
                    <a:p>
                      <a:pPr algn="ctr">
                        <a:lnSpc>
                          <a:spcPct val="120000"/>
                        </a:lnSpc>
                        <a:spcAft>
                          <a:spcPts val="0"/>
                        </a:spcAft>
                      </a:pPr>
                      <a:r>
                        <a:rPr lang="en-US" sz="1400" kern="100">
                          <a:effectLst/>
                          <a:latin typeface="+mj-lt"/>
                          <a:ea typeface="宋体" panose="02010600030101010101" pitchFamily="2" charset="-122"/>
                          <a:cs typeface="Times New Roman" panose="02020603050405020304" pitchFamily="18" charset="0"/>
                        </a:rPr>
                        <a:t>0.618</a:t>
                      </a:r>
                      <a:endParaRPr lang="zh-CN" sz="1400" kern="100">
                        <a:effectLst/>
                        <a:latin typeface="+mj-lt"/>
                        <a:ea typeface="宋体" panose="02010600030101010101" pitchFamily="2" charset="-122"/>
                        <a:cs typeface="Times New Roman" panose="02020603050405020304" pitchFamily="18" charset="0"/>
                      </a:endParaRPr>
                    </a:p>
                  </a:txBody>
                  <a:tcPr marL="68580" marR="68580" marT="0" marB="0" anchor="ctr">
                    <a:lnT w="28575" cap="flat" cmpd="sng" algn="ctr">
                      <a:solidFill>
                        <a:srgbClr val="C63E55"/>
                      </a:solidFill>
                      <a:prstDash val="solid"/>
                      <a:round/>
                      <a:headEnd type="none" w="med" len="med"/>
                      <a:tailEnd type="none" w="med" len="med"/>
                    </a:lnT>
                  </a:tcPr>
                </a:tc>
              </a:tr>
              <a:tr h="272075">
                <a:tc vMerge="1">
                  <a:txBody>
                    <a:bodyPr/>
                    <a:lstStyle/>
                    <a:p>
                      <a:endParaRPr lang="zh-CN" altLang="en-US"/>
                    </a:p>
                  </a:txBody>
                  <a:tcPr/>
                </a:tc>
                <a:tc>
                  <a:txBody>
                    <a:bodyPr/>
                    <a:lstStyle/>
                    <a:p>
                      <a:pPr algn="ctr" fontAlgn="ctr"/>
                      <a:r>
                        <a:rPr lang="en-US" sz="1400" u="none" strike="noStrike">
                          <a:solidFill>
                            <a:schemeClr val="tx1"/>
                          </a:solidFill>
                          <a:effectLst/>
                        </a:rPr>
                        <a:t>ANN</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0.963</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0.928</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0.961</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0.945</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0.954</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0.954</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vMerge="1">
                  <a:txBody>
                    <a:bodyPr/>
                    <a:lstStyle/>
                    <a:p>
                      <a:endParaRPr lang="zh-CN" altLang="en-US"/>
                    </a:p>
                  </a:txBody>
                  <a:tcPr/>
                </a:tc>
                <a:tc>
                  <a:txBody>
                    <a:bodyPr/>
                    <a:lstStyle/>
                    <a:p>
                      <a:pPr algn="ctr">
                        <a:lnSpc>
                          <a:spcPct val="120000"/>
                        </a:lnSpc>
                        <a:spcAft>
                          <a:spcPts val="0"/>
                        </a:spcAft>
                      </a:pPr>
                      <a:r>
                        <a:rPr lang="en-US" sz="1400" kern="100" dirty="0">
                          <a:solidFill>
                            <a:srgbClr val="000000"/>
                          </a:solidFill>
                          <a:effectLst/>
                          <a:latin typeface="+mj-lt"/>
                          <a:ea typeface="宋体" panose="02010600030101010101" pitchFamily="2" charset="-122"/>
                          <a:cs typeface="Times New Roman" panose="02020603050405020304" pitchFamily="18" charset="0"/>
                        </a:rPr>
                        <a:t>ANN</a:t>
                      </a:r>
                      <a:endParaRPr lang="zh-CN" sz="1400" kern="100" dirty="0">
                        <a:effectLst/>
                        <a:latin typeface="+mj-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100" dirty="0">
                          <a:effectLst/>
                          <a:latin typeface="+mj-lt"/>
                          <a:ea typeface="宋体" panose="02010600030101010101" pitchFamily="2" charset="-122"/>
                          <a:cs typeface="Times New Roman" panose="02020603050405020304" pitchFamily="18" charset="0"/>
                        </a:rPr>
                        <a:t>0.316</a:t>
                      </a:r>
                      <a:endParaRPr lang="zh-CN" sz="1400" kern="100" dirty="0">
                        <a:effectLst/>
                        <a:latin typeface="+mj-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100" dirty="0">
                          <a:effectLst/>
                          <a:latin typeface="+mj-lt"/>
                          <a:ea typeface="宋体" panose="02010600030101010101" pitchFamily="2" charset="-122"/>
                          <a:cs typeface="Times New Roman" panose="02020603050405020304" pitchFamily="18" charset="0"/>
                        </a:rPr>
                        <a:t>0.697</a:t>
                      </a:r>
                      <a:endParaRPr lang="zh-CN" sz="1400" kern="100" dirty="0">
                        <a:effectLst/>
                        <a:latin typeface="+mj-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100">
                          <a:effectLst/>
                          <a:latin typeface="+mj-lt"/>
                          <a:ea typeface="宋体" panose="02010600030101010101" pitchFamily="2" charset="-122"/>
                          <a:cs typeface="Times New Roman" panose="02020603050405020304" pitchFamily="18" charset="0"/>
                        </a:rPr>
                        <a:t>0.818</a:t>
                      </a:r>
                      <a:endParaRPr lang="zh-CN" sz="1400" kern="100">
                        <a:effectLst/>
                        <a:latin typeface="+mj-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100">
                          <a:effectLst/>
                          <a:latin typeface="+mj-lt"/>
                          <a:ea typeface="宋体" panose="02010600030101010101" pitchFamily="2" charset="-122"/>
                          <a:cs typeface="Times New Roman" panose="02020603050405020304" pitchFamily="18" charset="0"/>
                        </a:rPr>
                        <a:t>0.434</a:t>
                      </a:r>
                      <a:endParaRPr lang="zh-CN" sz="1400" kern="100">
                        <a:effectLst/>
                        <a:latin typeface="+mj-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100">
                          <a:effectLst/>
                          <a:latin typeface="+mj-lt"/>
                          <a:ea typeface="宋体" panose="02010600030101010101" pitchFamily="2" charset="-122"/>
                          <a:cs typeface="Times New Roman" panose="02020603050405020304" pitchFamily="18" charset="0"/>
                        </a:rPr>
                        <a:t>0.764</a:t>
                      </a:r>
                      <a:endParaRPr lang="zh-CN" sz="1400" kern="100">
                        <a:effectLst/>
                        <a:latin typeface="+mj-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100">
                          <a:effectLst/>
                          <a:latin typeface="+mj-lt"/>
                          <a:ea typeface="宋体" panose="02010600030101010101" pitchFamily="2" charset="-122"/>
                          <a:cs typeface="Times New Roman" panose="02020603050405020304" pitchFamily="18" charset="0"/>
                        </a:rPr>
                        <a:t>0.761</a:t>
                      </a:r>
                      <a:endParaRPr lang="zh-CN" sz="1400" kern="100">
                        <a:effectLst/>
                        <a:latin typeface="+mj-lt"/>
                        <a:ea typeface="宋体" panose="02010600030101010101" pitchFamily="2" charset="-122"/>
                        <a:cs typeface="Times New Roman" panose="02020603050405020304" pitchFamily="18" charset="0"/>
                      </a:endParaRPr>
                    </a:p>
                  </a:txBody>
                  <a:tcPr marL="68580" marR="68580" marT="0" marB="0" anchor="ctr"/>
                </a:tc>
              </a:tr>
              <a:tr h="272075">
                <a:tc vMerge="1">
                  <a:txBody>
                    <a:bodyPr/>
                    <a:lstStyle/>
                    <a:p>
                      <a:endParaRPr lang="zh-CN" altLang="en-US"/>
                    </a:p>
                  </a:txBody>
                  <a:tcPr/>
                </a:tc>
                <a:tc>
                  <a:txBody>
                    <a:bodyPr/>
                    <a:lstStyle/>
                    <a:p>
                      <a:pPr algn="ctr" fontAlgn="ctr"/>
                      <a:r>
                        <a:rPr lang="en-US" sz="1400" u="none" strike="noStrike">
                          <a:solidFill>
                            <a:schemeClr val="tx1"/>
                          </a:solidFill>
                          <a:effectLst/>
                        </a:rPr>
                        <a:t>SSVM</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0.962</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0.909</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0.954</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0.935</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0.944</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0.944</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vMerge="1">
                  <a:txBody>
                    <a:bodyPr/>
                    <a:lstStyle/>
                    <a:p>
                      <a:endParaRPr lang="zh-CN" altLang="en-US"/>
                    </a:p>
                  </a:txBody>
                  <a:tcPr/>
                </a:tc>
                <a:tc>
                  <a:txBody>
                    <a:bodyPr/>
                    <a:lstStyle/>
                    <a:p>
                      <a:pPr algn="ctr">
                        <a:lnSpc>
                          <a:spcPct val="120000"/>
                        </a:lnSpc>
                        <a:spcAft>
                          <a:spcPts val="0"/>
                        </a:spcAft>
                      </a:pPr>
                      <a:r>
                        <a:rPr lang="en-US" sz="1400" kern="100">
                          <a:solidFill>
                            <a:srgbClr val="000000"/>
                          </a:solidFill>
                          <a:effectLst/>
                          <a:latin typeface="+mj-lt"/>
                          <a:ea typeface="宋体" panose="02010600030101010101" pitchFamily="2" charset="-122"/>
                          <a:cs typeface="Times New Roman" panose="02020603050405020304" pitchFamily="18" charset="0"/>
                        </a:rPr>
                        <a:t>SSVM</a:t>
                      </a:r>
                      <a:endParaRPr lang="zh-CN" sz="1400" kern="100">
                        <a:effectLst/>
                        <a:latin typeface="+mj-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100">
                          <a:effectLst/>
                          <a:latin typeface="+mj-lt"/>
                          <a:ea typeface="宋体" panose="02010600030101010101" pitchFamily="2" charset="-122"/>
                          <a:cs typeface="Times New Roman" panose="02020603050405020304" pitchFamily="18" charset="0"/>
                        </a:rPr>
                        <a:t>--</a:t>
                      </a:r>
                      <a:endParaRPr lang="zh-CN" sz="1400" kern="100">
                        <a:effectLst/>
                        <a:latin typeface="+mj-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100" dirty="0">
                          <a:effectLst/>
                          <a:latin typeface="+mj-lt"/>
                          <a:ea typeface="宋体" panose="02010600030101010101" pitchFamily="2" charset="-122"/>
                          <a:cs typeface="Times New Roman" panose="02020603050405020304" pitchFamily="18" charset="0"/>
                        </a:rPr>
                        <a:t>--</a:t>
                      </a:r>
                      <a:endParaRPr lang="zh-CN" sz="1400" kern="100" dirty="0">
                        <a:effectLst/>
                        <a:latin typeface="+mj-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100" dirty="0">
                          <a:effectLst/>
                          <a:latin typeface="+mj-lt"/>
                          <a:ea typeface="宋体" panose="02010600030101010101" pitchFamily="2" charset="-122"/>
                          <a:cs typeface="Times New Roman" panose="02020603050405020304" pitchFamily="18" charset="0"/>
                        </a:rPr>
                        <a:t>--</a:t>
                      </a:r>
                      <a:endParaRPr lang="zh-CN" sz="1400" kern="100" dirty="0">
                        <a:effectLst/>
                        <a:latin typeface="+mj-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100">
                          <a:effectLst/>
                          <a:latin typeface="+mj-lt"/>
                          <a:ea typeface="宋体" panose="02010600030101010101" pitchFamily="2" charset="-122"/>
                          <a:cs typeface="Times New Roman" panose="02020603050405020304" pitchFamily="18" charset="0"/>
                        </a:rPr>
                        <a:t>--</a:t>
                      </a:r>
                      <a:endParaRPr lang="zh-CN" sz="1400" kern="100">
                        <a:effectLst/>
                        <a:latin typeface="+mj-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100">
                          <a:effectLst/>
                          <a:latin typeface="+mj-lt"/>
                          <a:ea typeface="宋体" panose="02010600030101010101" pitchFamily="2" charset="-122"/>
                          <a:cs typeface="Times New Roman" panose="02020603050405020304" pitchFamily="18" charset="0"/>
                        </a:rPr>
                        <a:t>--</a:t>
                      </a:r>
                      <a:endParaRPr lang="zh-CN" sz="1400" kern="100">
                        <a:effectLst/>
                        <a:latin typeface="+mj-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100">
                          <a:effectLst/>
                          <a:latin typeface="+mj-lt"/>
                          <a:ea typeface="宋体" panose="02010600030101010101" pitchFamily="2" charset="-122"/>
                          <a:cs typeface="Times New Roman" panose="02020603050405020304" pitchFamily="18" charset="0"/>
                        </a:rPr>
                        <a:t>--</a:t>
                      </a:r>
                      <a:endParaRPr lang="zh-CN" sz="1400" kern="100">
                        <a:effectLst/>
                        <a:latin typeface="+mj-lt"/>
                        <a:ea typeface="宋体" panose="02010600030101010101" pitchFamily="2" charset="-122"/>
                        <a:cs typeface="Times New Roman" panose="02020603050405020304" pitchFamily="18" charset="0"/>
                      </a:endParaRPr>
                    </a:p>
                  </a:txBody>
                  <a:tcPr marL="68580" marR="68580" marT="0" marB="0" anchor="ctr"/>
                </a:tc>
              </a:tr>
              <a:tr h="287190">
                <a:tc vMerge="1">
                  <a:txBody>
                    <a:bodyPr/>
                    <a:lstStyle/>
                    <a:p>
                      <a:endParaRPr lang="zh-CN" altLang="en-US"/>
                    </a:p>
                  </a:txBody>
                  <a:tcPr/>
                </a:tc>
                <a:tc>
                  <a:txBody>
                    <a:bodyPr/>
                    <a:lstStyle/>
                    <a:p>
                      <a:pPr algn="ctr" fontAlgn="ctr"/>
                      <a:r>
                        <a:rPr lang="en-US" sz="1400" u="none" strike="noStrike">
                          <a:solidFill>
                            <a:schemeClr val="tx1"/>
                          </a:solidFill>
                          <a:effectLst/>
                        </a:rPr>
                        <a:t>ML-ANN</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0.975</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0.918</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0.961</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0.946</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a:solidFill>
                            <a:schemeClr val="tx1"/>
                          </a:solidFill>
                          <a:effectLst/>
                        </a:rPr>
                        <a:t>0.952</a:t>
                      </a:r>
                      <a:endParaRPr lang="zh-CN" sz="1400" b="0" i="0" u="none" strike="noStrike">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a:txBody>
                    <a:bodyPr/>
                    <a:lstStyle/>
                    <a:p>
                      <a:pPr algn="ctr" fontAlgn="ctr"/>
                      <a:r>
                        <a:rPr lang="en-US" sz="1400" u="none" strike="noStrike" dirty="0">
                          <a:solidFill>
                            <a:schemeClr val="tx1"/>
                          </a:solidFill>
                          <a:effectLst/>
                        </a:rPr>
                        <a:t>0.952</a:t>
                      </a:r>
                      <a:endParaRPr lang="zh-CN" sz="1400" b="0" i="0" u="none" strike="noStrike" dirty="0">
                        <a:solidFill>
                          <a:schemeClr val="tx1"/>
                        </a:solidFill>
                        <a:effectLst/>
                        <a:latin typeface="Times New Roman" panose="02020603050405020304" pitchFamily="18" charset="0"/>
                        <a:ea typeface="宋体" panose="02010600030101010101" pitchFamily="2" charset="-122"/>
                      </a:endParaRPr>
                    </a:p>
                  </a:txBody>
                  <a:tcPr marL="9128" marR="9128" marT="9128" marB="0" anchor="ctr"/>
                </a:tc>
                <a:tc vMerge="1">
                  <a:txBody>
                    <a:bodyPr/>
                    <a:lstStyle/>
                    <a:p>
                      <a:endParaRPr lang="zh-CN" altLang="en-US"/>
                    </a:p>
                  </a:txBody>
                  <a:tcPr/>
                </a:tc>
                <a:tc>
                  <a:txBody>
                    <a:bodyPr/>
                    <a:lstStyle/>
                    <a:p>
                      <a:pPr algn="ctr">
                        <a:lnSpc>
                          <a:spcPct val="120000"/>
                        </a:lnSpc>
                        <a:spcAft>
                          <a:spcPts val="0"/>
                        </a:spcAft>
                      </a:pPr>
                      <a:r>
                        <a:rPr lang="en-US" sz="1400" kern="100">
                          <a:solidFill>
                            <a:srgbClr val="000000"/>
                          </a:solidFill>
                          <a:effectLst/>
                          <a:latin typeface="+mj-lt"/>
                          <a:ea typeface="宋体" panose="02010600030101010101" pitchFamily="2" charset="-122"/>
                          <a:cs typeface="Times New Roman" panose="02020603050405020304" pitchFamily="18" charset="0"/>
                        </a:rPr>
                        <a:t>ML-ANN</a:t>
                      </a:r>
                      <a:endParaRPr lang="zh-CN" sz="1400" kern="100">
                        <a:effectLst/>
                        <a:latin typeface="+mj-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100">
                          <a:effectLst/>
                          <a:latin typeface="+mj-lt"/>
                          <a:ea typeface="宋体" panose="02010600030101010101" pitchFamily="2" charset="-122"/>
                          <a:cs typeface="Times New Roman" panose="02020603050405020304" pitchFamily="18" charset="0"/>
                        </a:rPr>
                        <a:t>0.512</a:t>
                      </a:r>
                      <a:endParaRPr lang="zh-CN" sz="1400" kern="100">
                        <a:effectLst/>
                        <a:latin typeface="+mj-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100">
                          <a:effectLst/>
                          <a:latin typeface="+mj-lt"/>
                          <a:ea typeface="宋体" panose="02010600030101010101" pitchFamily="2" charset="-122"/>
                          <a:cs typeface="Times New Roman" panose="02020603050405020304" pitchFamily="18" charset="0"/>
                        </a:rPr>
                        <a:t>0.560</a:t>
                      </a:r>
                      <a:endParaRPr lang="zh-CN" sz="1400" kern="100">
                        <a:effectLst/>
                        <a:latin typeface="+mj-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100" dirty="0">
                          <a:effectLst/>
                          <a:latin typeface="+mj-lt"/>
                          <a:ea typeface="宋体" panose="02010600030101010101" pitchFamily="2" charset="-122"/>
                          <a:cs typeface="Times New Roman" panose="02020603050405020304" pitchFamily="18" charset="0"/>
                        </a:rPr>
                        <a:t>0.803</a:t>
                      </a:r>
                      <a:endParaRPr lang="zh-CN" sz="1400" kern="100" dirty="0">
                        <a:effectLst/>
                        <a:latin typeface="+mj-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100" dirty="0">
                          <a:effectLst/>
                          <a:latin typeface="+mj-lt"/>
                          <a:ea typeface="宋体" panose="02010600030101010101" pitchFamily="2" charset="-122"/>
                          <a:cs typeface="Times New Roman" panose="02020603050405020304" pitchFamily="18" charset="0"/>
                        </a:rPr>
                        <a:t>0.535</a:t>
                      </a:r>
                      <a:endParaRPr lang="zh-CN" sz="1400" kern="100" dirty="0">
                        <a:effectLst/>
                        <a:latin typeface="+mj-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100" dirty="0">
                          <a:effectLst/>
                          <a:latin typeface="+mj-lt"/>
                          <a:ea typeface="宋体" panose="02010600030101010101" pitchFamily="2" charset="-122"/>
                          <a:cs typeface="Times New Roman" panose="02020603050405020304" pitchFamily="18" charset="0"/>
                        </a:rPr>
                        <a:t>0.712</a:t>
                      </a:r>
                      <a:endParaRPr lang="zh-CN" sz="1400" kern="100" dirty="0">
                        <a:effectLst/>
                        <a:latin typeface="+mj-lt"/>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100" dirty="0">
                          <a:effectLst/>
                          <a:latin typeface="+mj-lt"/>
                          <a:ea typeface="宋体" panose="02010600030101010101" pitchFamily="2" charset="-122"/>
                          <a:cs typeface="Times New Roman" panose="02020603050405020304" pitchFamily="18" charset="0"/>
                        </a:rPr>
                        <a:t>0.696</a:t>
                      </a:r>
                      <a:endParaRPr lang="zh-CN" sz="1400" kern="100" dirty="0">
                        <a:effectLst/>
                        <a:latin typeface="+mj-lt"/>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320356147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withEffect">
                                  <p:stCondLst>
                                    <p:cond delay="0"/>
                                  </p:stCondLst>
                                  <p:childTnLst>
                                    <p:set>
                                      <p:cBhvr>
                                        <p:cTn id="6" dur="1" fill="hold">
                                          <p:stCondLst>
                                            <p:cond delay="0"/>
                                          </p:stCondLst>
                                        </p:cTn>
                                        <p:tgtEl>
                                          <p:spTgt spid="16394"/>
                                        </p:tgtEl>
                                        <p:attrNameLst>
                                          <p:attrName>style.visibility</p:attrName>
                                        </p:attrNameLst>
                                      </p:cBhvr>
                                      <p:to>
                                        <p:strVal val="visible"/>
                                      </p:to>
                                    </p:set>
                                    <p:animEffect transition="in" filter="barn(outVertical)">
                                      <p:cBhvr>
                                        <p:cTn id="7" dur="500"/>
                                        <p:tgtEl>
                                          <p:spTgt spid="1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3913188"/>
            <a:ext cx="7308850" cy="746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9" name="组合 16"/>
          <p:cNvGrpSpPr>
            <a:grpSpLocks/>
          </p:cNvGrpSpPr>
          <p:nvPr/>
        </p:nvGrpSpPr>
        <p:grpSpPr bwMode="auto">
          <a:xfrm>
            <a:off x="5791200" y="922338"/>
            <a:ext cx="5511800" cy="817036"/>
            <a:chOff x="0" y="0"/>
            <a:chExt cx="5511800" cy="817062"/>
          </a:xfrm>
        </p:grpSpPr>
        <p:grpSp>
          <p:nvGrpSpPr>
            <p:cNvPr id="7207" name="组合 8"/>
            <p:cNvGrpSpPr>
              <a:grpSpLocks/>
            </p:cNvGrpSpPr>
            <p:nvPr/>
          </p:nvGrpSpPr>
          <p:grpSpPr bwMode="auto">
            <a:xfrm>
              <a:off x="0" y="0"/>
              <a:ext cx="754743" cy="482600"/>
              <a:chOff x="0" y="0"/>
              <a:chExt cx="754743" cy="482600"/>
            </a:xfrm>
          </p:grpSpPr>
          <p:sp>
            <p:nvSpPr>
              <p:cNvPr id="7215" name="等腰三角形 6"/>
              <p:cNvSpPr>
                <a:spLocks/>
              </p:cNvSpPr>
              <p:nvPr/>
            </p:nvSpPr>
            <p:spPr bwMode="auto">
              <a:xfrm>
                <a:off x="0" y="3629"/>
                <a:ext cx="754743" cy="478971"/>
              </a:xfrm>
              <a:custGeom>
                <a:avLst/>
                <a:gdLst>
                  <a:gd name="T0" fmla="*/ 0 w 754743"/>
                  <a:gd name="T1" fmla="*/ 348342 h 478971"/>
                  <a:gd name="T2" fmla="*/ 246743 w 754743"/>
                  <a:gd name="T3" fmla="*/ 0 h 478971"/>
                  <a:gd name="T4" fmla="*/ 754743 w 754743"/>
                  <a:gd name="T5" fmla="*/ 478971 h 478971"/>
                  <a:gd name="T6" fmla="*/ 0 w 754743"/>
                  <a:gd name="T7" fmla="*/ 348342 h 4789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743" h="478971">
                    <a:moveTo>
                      <a:pt x="0" y="348342"/>
                    </a:moveTo>
                    <a:lnTo>
                      <a:pt x="246743" y="0"/>
                    </a:lnTo>
                    <a:lnTo>
                      <a:pt x="754743" y="478971"/>
                    </a:lnTo>
                    <a:lnTo>
                      <a:pt x="0" y="34834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7216" name="等腰三角形 7"/>
              <p:cNvSpPr>
                <a:spLocks/>
              </p:cNvSpPr>
              <p:nvPr/>
            </p:nvSpPr>
            <p:spPr bwMode="auto">
              <a:xfrm>
                <a:off x="242207" y="0"/>
                <a:ext cx="512535" cy="482600"/>
              </a:xfrm>
              <a:custGeom>
                <a:avLst/>
                <a:gdLst>
                  <a:gd name="T0" fmla="*/ 512535 w 512535"/>
                  <a:gd name="T1" fmla="*/ 482600 h 482600"/>
                  <a:gd name="T2" fmla="*/ 0 w 512535"/>
                  <a:gd name="T3" fmla="*/ 12700 h 482600"/>
                  <a:gd name="T4" fmla="*/ 198664 w 512535"/>
                  <a:gd name="T5" fmla="*/ 0 h 482600"/>
                  <a:gd name="T6" fmla="*/ 512535 w 512535"/>
                  <a:gd name="T7" fmla="*/ 482600 h 482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2535" h="482600">
                    <a:moveTo>
                      <a:pt x="512535" y="482600"/>
                    </a:moveTo>
                    <a:lnTo>
                      <a:pt x="0" y="12700"/>
                    </a:lnTo>
                    <a:lnTo>
                      <a:pt x="198664" y="0"/>
                    </a:lnTo>
                    <a:lnTo>
                      <a:pt x="512535" y="482600"/>
                    </a:lnTo>
                    <a:close/>
                  </a:path>
                </a:pathLst>
              </a:custGeom>
              <a:solidFill>
                <a:srgbClr val="9632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7208" name="组合 9"/>
            <p:cNvGrpSpPr>
              <a:grpSpLocks/>
            </p:cNvGrpSpPr>
            <p:nvPr/>
          </p:nvGrpSpPr>
          <p:grpSpPr bwMode="auto">
            <a:xfrm rot="10346141">
              <a:off x="90601" y="581660"/>
              <a:ext cx="573538" cy="235402"/>
              <a:chOff x="0" y="0"/>
              <a:chExt cx="513443" cy="275771"/>
            </a:xfrm>
          </p:grpSpPr>
          <p:sp>
            <p:nvSpPr>
              <p:cNvPr id="7213" name="等腰三角形 6"/>
              <p:cNvSpPr>
                <a:spLocks/>
              </p:cNvSpPr>
              <p:nvPr/>
            </p:nvSpPr>
            <p:spPr bwMode="auto">
              <a:xfrm>
                <a:off x="0" y="16329"/>
                <a:ext cx="513443" cy="259442"/>
              </a:xfrm>
              <a:custGeom>
                <a:avLst/>
                <a:gdLst>
                  <a:gd name="T0" fmla="*/ 0 w 513443"/>
                  <a:gd name="T1" fmla="*/ 259442 h 259442"/>
                  <a:gd name="T2" fmla="*/ 246743 w 513443"/>
                  <a:gd name="T3" fmla="*/ 0 h 259442"/>
                  <a:gd name="T4" fmla="*/ 513443 w 513443"/>
                  <a:gd name="T5" fmla="*/ 240846 h 259442"/>
                  <a:gd name="T6" fmla="*/ 0 w 513443"/>
                  <a:gd name="T7" fmla="*/ 259442 h 259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3443" h="259442">
                    <a:moveTo>
                      <a:pt x="0" y="259442"/>
                    </a:moveTo>
                    <a:lnTo>
                      <a:pt x="246743" y="0"/>
                    </a:lnTo>
                    <a:lnTo>
                      <a:pt x="513443" y="240846"/>
                    </a:lnTo>
                    <a:lnTo>
                      <a:pt x="0" y="25944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7214" name="等腰三角形 7"/>
              <p:cNvSpPr>
                <a:spLocks/>
              </p:cNvSpPr>
              <p:nvPr/>
            </p:nvSpPr>
            <p:spPr bwMode="auto">
              <a:xfrm>
                <a:off x="243795" y="0"/>
                <a:ext cx="266472" cy="260350"/>
              </a:xfrm>
              <a:custGeom>
                <a:avLst/>
                <a:gdLst>
                  <a:gd name="T0" fmla="*/ 266472 w 266472"/>
                  <a:gd name="T1" fmla="*/ 260350 h 260350"/>
                  <a:gd name="T2" fmla="*/ 0 w 266472"/>
                  <a:gd name="T3" fmla="*/ 19843 h 260350"/>
                  <a:gd name="T4" fmla="*/ 197076 w 266472"/>
                  <a:gd name="T5" fmla="*/ 0 h 260350"/>
                  <a:gd name="T6" fmla="*/ 266472 w 266472"/>
                  <a:gd name="T7" fmla="*/ 260350 h 260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472" h="260350">
                    <a:moveTo>
                      <a:pt x="266472" y="260350"/>
                    </a:moveTo>
                    <a:lnTo>
                      <a:pt x="0" y="19843"/>
                    </a:lnTo>
                    <a:lnTo>
                      <a:pt x="197076" y="0"/>
                    </a:lnTo>
                    <a:lnTo>
                      <a:pt x="266472" y="260350"/>
                    </a:lnTo>
                    <a:close/>
                  </a:path>
                </a:pathLst>
              </a:custGeom>
              <a:solidFill>
                <a:srgbClr val="2734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7209" name="组合 12"/>
            <p:cNvGrpSpPr>
              <a:grpSpLocks/>
            </p:cNvGrpSpPr>
            <p:nvPr/>
          </p:nvGrpSpPr>
          <p:grpSpPr bwMode="auto">
            <a:xfrm>
              <a:off x="754742" y="0"/>
              <a:ext cx="4757058" cy="805361"/>
              <a:chOff x="0" y="0"/>
              <a:chExt cx="4757058" cy="805361"/>
            </a:xfrm>
          </p:grpSpPr>
          <p:cxnSp>
            <p:nvCxnSpPr>
              <p:cNvPr id="7210" name="直接连接符 13"/>
              <p:cNvCxnSpPr>
                <a:cxnSpLocks noChangeShapeType="1"/>
              </p:cNvCxnSpPr>
              <p:nvPr/>
            </p:nvCxnSpPr>
            <p:spPr bwMode="auto">
              <a:xfrm>
                <a:off x="96656" y="470009"/>
                <a:ext cx="3698530" cy="0"/>
              </a:xfrm>
              <a:prstGeom prst="line">
                <a:avLst/>
              </a:prstGeom>
              <a:noFill/>
              <a:ln w="6350">
                <a:solidFill>
                  <a:srgbClr val="7F7F7F"/>
                </a:solidFill>
                <a:prstDash val="dash"/>
                <a:round/>
                <a:headEnd/>
                <a:tailEnd/>
              </a:ln>
              <a:extLst>
                <a:ext uri="{909E8E84-426E-40DD-AFC4-6F175D3DCCD1}">
                  <a14:hiddenFill xmlns:a14="http://schemas.microsoft.com/office/drawing/2010/main">
                    <a:noFill/>
                  </a14:hiddenFill>
                </a:ext>
              </a:extLst>
            </p:spPr>
          </p:cxnSp>
          <p:sp>
            <p:nvSpPr>
              <p:cNvPr id="7211" name="文本框 14"/>
              <p:cNvSpPr txBox="1">
                <a:spLocks noChangeArrowheads="1"/>
              </p:cNvSpPr>
              <p:nvPr/>
            </p:nvSpPr>
            <p:spPr bwMode="auto">
              <a:xfrm>
                <a:off x="0" y="0"/>
                <a:ext cx="3452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zh-CN" altLang="en-US" sz="2400" dirty="0" smtClean="0">
                    <a:solidFill>
                      <a:srgbClr val="404040"/>
                    </a:solidFill>
                    <a:latin typeface="微软雅黑" panose="020B0503020204020204" pitchFamily="34" charset="-122"/>
                    <a:ea typeface="微软雅黑" panose="020B0503020204020204" pitchFamily="34" charset="-122"/>
                  </a:rPr>
                  <a:t>课题背景与意义</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
            <p:nvSpPr>
              <p:cNvPr id="7212" name="文本框 15"/>
              <p:cNvSpPr txBox="1">
                <a:spLocks noChangeArrowheads="1"/>
              </p:cNvSpPr>
              <p:nvPr/>
            </p:nvSpPr>
            <p:spPr bwMode="auto">
              <a:xfrm>
                <a:off x="69983" y="497574"/>
                <a:ext cx="4687075" cy="30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en-US" altLang="zh-CN" sz="1400" dirty="0" smtClean="0">
                    <a:solidFill>
                      <a:srgbClr val="7F7F7F"/>
                    </a:solidFill>
                    <a:latin typeface="Calibri" panose="020F0502020204030204" pitchFamily="34" charset="0"/>
                  </a:rPr>
                  <a:t>Background and Significance</a:t>
                </a:r>
                <a:endParaRPr lang="en-US" altLang="zh-CN" sz="1400" dirty="0">
                  <a:solidFill>
                    <a:srgbClr val="7F7F7F"/>
                  </a:solidFill>
                  <a:latin typeface="Calibri" panose="020F0502020204030204" pitchFamily="34" charset="0"/>
                </a:endParaRPr>
              </a:p>
            </p:txBody>
          </p:sp>
        </p:grpSp>
      </p:grpSp>
      <p:grpSp>
        <p:nvGrpSpPr>
          <p:cNvPr id="6160" name="组合 17"/>
          <p:cNvGrpSpPr>
            <a:grpSpLocks/>
          </p:cNvGrpSpPr>
          <p:nvPr/>
        </p:nvGrpSpPr>
        <p:grpSpPr bwMode="auto">
          <a:xfrm>
            <a:off x="5791200" y="2274888"/>
            <a:ext cx="5511800" cy="817036"/>
            <a:chOff x="0" y="0"/>
            <a:chExt cx="5511800" cy="817062"/>
          </a:xfrm>
        </p:grpSpPr>
        <p:grpSp>
          <p:nvGrpSpPr>
            <p:cNvPr id="7197" name="组合 18"/>
            <p:cNvGrpSpPr>
              <a:grpSpLocks/>
            </p:cNvGrpSpPr>
            <p:nvPr/>
          </p:nvGrpSpPr>
          <p:grpSpPr bwMode="auto">
            <a:xfrm>
              <a:off x="0" y="0"/>
              <a:ext cx="754743" cy="482600"/>
              <a:chOff x="0" y="0"/>
              <a:chExt cx="754743" cy="482600"/>
            </a:xfrm>
          </p:grpSpPr>
          <p:sp>
            <p:nvSpPr>
              <p:cNvPr id="7205" name="等腰三角形 6"/>
              <p:cNvSpPr>
                <a:spLocks/>
              </p:cNvSpPr>
              <p:nvPr/>
            </p:nvSpPr>
            <p:spPr bwMode="auto">
              <a:xfrm>
                <a:off x="0" y="3629"/>
                <a:ext cx="754743" cy="478971"/>
              </a:xfrm>
              <a:custGeom>
                <a:avLst/>
                <a:gdLst>
                  <a:gd name="T0" fmla="*/ 0 w 754743"/>
                  <a:gd name="T1" fmla="*/ 348342 h 478971"/>
                  <a:gd name="T2" fmla="*/ 246743 w 754743"/>
                  <a:gd name="T3" fmla="*/ 0 h 478971"/>
                  <a:gd name="T4" fmla="*/ 754743 w 754743"/>
                  <a:gd name="T5" fmla="*/ 478971 h 478971"/>
                  <a:gd name="T6" fmla="*/ 0 w 754743"/>
                  <a:gd name="T7" fmla="*/ 348342 h 4789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743" h="478971">
                    <a:moveTo>
                      <a:pt x="0" y="348342"/>
                    </a:moveTo>
                    <a:lnTo>
                      <a:pt x="246743" y="0"/>
                    </a:lnTo>
                    <a:lnTo>
                      <a:pt x="754743" y="478971"/>
                    </a:lnTo>
                    <a:lnTo>
                      <a:pt x="0" y="34834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7206" name="等腰三角形 7"/>
              <p:cNvSpPr>
                <a:spLocks/>
              </p:cNvSpPr>
              <p:nvPr/>
            </p:nvSpPr>
            <p:spPr bwMode="auto">
              <a:xfrm>
                <a:off x="242207" y="0"/>
                <a:ext cx="512535" cy="482600"/>
              </a:xfrm>
              <a:custGeom>
                <a:avLst/>
                <a:gdLst>
                  <a:gd name="T0" fmla="*/ 512535 w 512535"/>
                  <a:gd name="T1" fmla="*/ 482600 h 482600"/>
                  <a:gd name="T2" fmla="*/ 0 w 512535"/>
                  <a:gd name="T3" fmla="*/ 12700 h 482600"/>
                  <a:gd name="T4" fmla="*/ 198664 w 512535"/>
                  <a:gd name="T5" fmla="*/ 0 h 482600"/>
                  <a:gd name="T6" fmla="*/ 512535 w 512535"/>
                  <a:gd name="T7" fmla="*/ 482600 h 482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2535" h="482600">
                    <a:moveTo>
                      <a:pt x="512535" y="482600"/>
                    </a:moveTo>
                    <a:lnTo>
                      <a:pt x="0" y="12700"/>
                    </a:lnTo>
                    <a:lnTo>
                      <a:pt x="198664" y="0"/>
                    </a:lnTo>
                    <a:lnTo>
                      <a:pt x="512535" y="482600"/>
                    </a:lnTo>
                    <a:close/>
                  </a:path>
                </a:pathLst>
              </a:custGeom>
              <a:solidFill>
                <a:srgbClr val="9632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7198" name="组合 19"/>
            <p:cNvGrpSpPr>
              <a:grpSpLocks/>
            </p:cNvGrpSpPr>
            <p:nvPr/>
          </p:nvGrpSpPr>
          <p:grpSpPr bwMode="auto">
            <a:xfrm rot="10346141">
              <a:off x="90601" y="581660"/>
              <a:ext cx="573538" cy="235402"/>
              <a:chOff x="0" y="0"/>
              <a:chExt cx="513443" cy="275771"/>
            </a:xfrm>
          </p:grpSpPr>
          <p:sp>
            <p:nvSpPr>
              <p:cNvPr id="7203" name="等腰三角形 6"/>
              <p:cNvSpPr>
                <a:spLocks/>
              </p:cNvSpPr>
              <p:nvPr/>
            </p:nvSpPr>
            <p:spPr bwMode="auto">
              <a:xfrm>
                <a:off x="0" y="16329"/>
                <a:ext cx="513443" cy="259442"/>
              </a:xfrm>
              <a:custGeom>
                <a:avLst/>
                <a:gdLst>
                  <a:gd name="T0" fmla="*/ 0 w 513443"/>
                  <a:gd name="T1" fmla="*/ 259442 h 259442"/>
                  <a:gd name="T2" fmla="*/ 246743 w 513443"/>
                  <a:gd name="T3" fmla="*/ 0 h 259442"/>
                  <a:gd name="T4" fmla="*/ 513443 w 513443"/>
                  <a:gd name="T5" fmla="*/ 240846 h 259442"/>
                  <a:gd name="T6" fmla="*/ 0 w 513443"/>
                  <a:gd name="T7" fmla="*/ 259442 h 259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3443" h="259442">
                    <a:moveTo>
                      <a:pt x="0" y="259442"/>
                    </a:moveTo>
                    <a:lnTo>
                      <a:pt x="246743" y="0"/>
                    </a:lnTo>
                    <a:lnTo>
                      <a:pt x="513443" y="240846"/>
                    </a:lnTo>
                    <a:lnTo>
                      <a:pt x="0" y="25944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7204" name="等腰三角形 7"/>
              <p:cNvSpPr>
                <a:spLocks/>
              </p:cNvSpPr>
              <p:nvPr/>
            </p:nvSpPr>
            <p:spPr bwMode="auto">
              <a:xfrm>
                <a:off x="243795" y="0"/>
                <a:ext cx="266472" cy="260350"/>
              </a:xfrm>
              <a:custGeom>
                <a:avLst/>
                <a:gdLst>
                  <a:gd name="T0" fmla="*/ 266472 w 266472"/>
                  <a:gd name="T1" fmla="*/ 260350 h 260350"/>
                  <a:gd name="T2" fmla="*/ 0 w 266472"/>
                  <a:gd name="T3" fmla="*/ 19843 h 260350"/>
                  <a:gd name="T4" fmla="*/ 197076 w 266472"/>
                  <a:gd name="T5" fmla="*/ 0 h 260350"/>
                  <a:gd name="T6" fmla="*/ 266472 w 266472"/>
                  <a:gd name="T7" fmla="*/ 260350 h 260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472" h="260350">
                    <a:moveTo>
                      <a:pt x="266472" y="260350"/>
                    </a:moveTo>
                    <a:lnTo>
                      <a:pt x="0" y="19843"/>
                    </a:lnTo>
                    <a:lnTo>
                      <a:pt x="197076" y="0"/>
                    </a:lnTo>
                    <a:lnTo>
                      <a:pt x="266472" y="260350"/>
                    </a:lnTo>
                    <a:close/>
                  </a:path>
                </a:pathLst>
              </a:custGeom>
              <a:solidFill>
                <a:srgbClr val="2734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7199" name="组合 20"/>
            <p:cNvGrpSpPr>
              <a:grpSpLocks/>
            </p:cNvGrpSpPr>
            <p:nvPr/>
          </p:nvGrpSpPr>
          <p:grpSpPr bwMode="auto">
            <a:xfrm>
              <a:off x="754742" y="4763"/>
              <a:ext cx="4757058" cy="800601"/>
              <a:chOff x="0" y="4763"/>
              <a:chExt cx="4757058" cy="800601"/>
            </a:xfrm>
          </p:grpSpPr>
          <p:cxnSp>
            <p:nvCxnSpPr>
              <p:cNvPr id="7200" name="直接连接符 21"/>
              <p:cNvCxnSpPr>
                <a:cxnSpLocks noChangeShapeType="1"/>
              </p:cNvCxnSpPr>
              <p:nvPr/>
            </p:nvCxnSpPr>
            <p:spPr bwMode="auto">
              <a:xfrm>
                <a:off x="96656" y="470009"/>
                <a:ext cx="3698530" cy="0"/>
              </a:xfrm>
              <a:prstGeom prst="line">
                <a:avLst/>
              </a:prstGeom>
              <a:noFill/>
              <a:ln w="6350">
                <a:solidFill>
                  <a:srgbClr val="7F7F7F"/>
                </a:solidFill>
                <a:prstDash val="dash"/>
                <a:round/>
                <a:headEnd/>
                <a:tailEnd/>
              </a:ln>
              <a:extLst>
                <a:ext uri="{909E8E84-426E-40DD-AFC4-6F175D3DCCD1}">
                  <a14:hiddenFill xmlns:a14="http://schemas.microsoft.com/office/drawing/2010/main">
                    <a:noFill/>
                  </a14:hiddenFill>
                </a:ext>
              </a:extLst>
            </p:spPr>
          </p:cxnSp>
          <p:sp>
            <p:nvSpPr>
              <p:cNvPr id="7201" name="文本框 22"/>
              <p:cNvSpPr txBox="1">
                <a:spLocks noChangeArrowheads="1"/>
              </p:cNvSpPr>
              <p:nvPr/>
            </p:nvSpPr>
            <p:spPr bwMode="auto">
              <a:xfrm>
                <a:off x="0" y="4763"/>
                <a:ext cx="3452780"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zh-CN" altLang="en-US" sz="2400" dirty="0" smtClean="0">
                    <a:solidFill>
                      <a:srgbClr val="404040"/>
                    </a:solidFill>
                    <a:latin typeface="微软雅黑" panose="020B0503020204020204" pitchFamily="34" charset="-122"/>
                    <a:ea typeface="微软雅黑" panose="020B0503020204020204" pitchFamily="34" charset="-122"/>
                  </a:rPr>
                  <a:t>主要研究内容</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
            <p:nvSpPr>
              <p:cNvPr id="7202" name="文本框 23"/>
              <p:cNvSpPr txBox="1">
                <a:spLocks noChangeArrowheads="1"/>
              </p:cNvSpPr>
              <p:nvPr/>
            </p:nvSpPr>
            <p:spPr bwMode="auto">
              <a:xfrm>
                <a:off x="69983" y="497577"/>
                <a:ext cx="4687075" cy="30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en-US" altLang="zh-CN" sz="1400" dirty="0" smtClean="0">
                    <a:solidFill>
                      <a:srgbClr val="7F7F7F"/>
                    </a:solidFill>
                    <a:latin typeface="Calibri" panose="020F0502020204030204" pitchFamily="34" charset="0"/>
                  </a:rPr>
                  <a:t>Research Content</a:t>
                </a:r>
                <a:endParaRPr lang="zh-CN" altLang="en-US" sz="1400" dirty="0">
                  <a:solidFill>
                    <a:srgbClr val="7F7F7F"/>
                  </a:solidFill>
                  <a:latin typeface="Calibri" panose="020F0502020204030204" pitchFamily="34" charset="0"/>
                </a:endParaRPr>
              </a:p>
            </p:txBody>
          </p:sp>
        </p:grpSp>
      </p:grpSp>
      <p:grpSp>
        <p:nvGrpSpPr>
          <p:cNvPr id="6171" name="组合 28"/>
          <p:cNvGrpSpPr>
            <a:grpSpLocks/>
          </p:cNvGrpSpPr>
          <p:nvPr/>
        </p:nvGrpSpPr>
        <p:grpSpPr bwMode="auto">
          <a:xfrm>
            <a:off x="5791200" y="3675063"/>
            <a:ext cx="5511800" cy="817036"/>
            <a:chOff x="0" y="0"/>
            <a:chExt cx="5511800" cy="817062"/>
          </a:xfrm>
        </p:grpSpPr>
        <p:grpSp>
          <p:nvGrpSpPr>
            <p:cNvPr id="7187" name="组合 29"/>
            <p:cNvGrpSpPr>
              <a:grpSpLocks/>
            </p:cNvGrpSpPr>
            <p:nvPr/>
          </p:nvGrpSpPr>
          <p:grpSpPr bwMode="auto">
            <a:xfrm>
              <a:off x="0" y="0"/>
              <a:ext cx="754743" cy="482600"/>
              <a:chOff x="0" y="0"/>
              <a:chExt cx="754743" cy="482600"/>
            </a:xfrm>
          </p:grpSpPr>
          <p:sp>
            <p:nvSpPr>
              <p:cNvPr id="7195" name="等腰三角形 6"/>
              <p:cNvSpPr>
                <a:spLocks/>
              </p:cNvSpPr>
              <p:nvPr/>
            </p:nvSpPr>
            <p:spPr bwMode="auto">
              <a:xfrm>
                <a:off x="0" y="3629"/>
                <a:ext cx="754743" cy="478971"/>
              </a:xfrm>
              <a:custGeom>
                <a:avLst/>
                <a:gdLst>
                  <a:gd name="T0" fmla="*/ 0 w 754743"/>
                  <a:gd name="T1" fmla="*/ 348342 h 478971"/>
                  <a:gd name="T2" fmla="*/ 246743 w 754743"/>
                  <a:gd name="T3" fmla="*/ 0 h 478971"/>
                  <a:gd name="T4" fmla="*/ 754743 w 754743"/>
                  <a:gd name="T5" fmla="*/ 478971 h 478971"/>
                  <a:gd name="T6" fmla="*/ 0 w 754743"/>
                  <a:gd name="T7" fmla="*/ 348342 h 4789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743" h="478971">
                    <a:moveTo>
                      <a:pt x="0" y="348342"/>
                    </a:moveTo>
                    <a:lnTo>
                      <a:pt x="246743" y="0"/>
                    </a:lnTo>
                    <a:lnTo>
                      <a:pt x="754743" y="478971"/>
                    </a:lnTo>
                    <a:lnTo>
                      <a:pt x="0" y="34834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7196" name="等腰三角形 7"/>
              <p:cNvSpPr>
                <a:spLocks/>
              </p:cNvSpPr>
              <p:nvPr/>
            </p:nvSpPr>
            <p:spPr bwMode="auto">
              <a:xfrm>
                <a:off x="242207" y="0"/>
                <a:ext cx="512535" cy="482600"/>
              </a:xfrm>
              <a:custGeom>
                <a:avLst/>
                <a:gdLst>
                  <a:gd name="T0" fmla="*/ 512535 w 512535"/>
                  <a:gd name="T1" fmla="*/ 482600 h 482600"/>
                  <a:gd name="T2" fmla="*/ 0 w 512535"/>
                  <a:gd name="T3" fmla="*/ 12700 h 482600"/>
                  <a:gd name="T4" fmla="*/ 198664 w 512535"/>
                  <a:gd name="T5" fmla="*/ 0 h 482600"/>
                  <a:gd name="T6" fmla="*/ 512535 w 512535"/>
                  <a:gd name="T7" fmla="*/ 482600 h 482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2535" h="482600">
                    <a:moveTo>
                      <a:pt x="512535" y="482600"/>
                    </a:moveTo>
                    <a:lnTo>
                      <a:pt x="0" y="12700"/>
                    </a:lnTo>
                    <a:lnTo>
                      <a:pt x="198664" y="0"/>
                    </a:lnTo>
                    <a:lnTo>
                      <a:pt x="512535" y="482600"/>
                    </a:lnTo>
                    <a:close/>
                  </a:path>
                </a:pathLst>
              </a:custGeom>
              <a:solidFill>
                <a:srgbClr val="9632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7188" name="组合 30"/>
            <p:cNvGrpSpPr>
              <a:grpSpLocks/>
            </p:cNvGrpSpPr>
            <p:nvPr/>
          </p:nvGrpSpPr>
          <p:grpSpPr bwMode="auto">
            <a:xfrm rot="10346141">
              <a:off x="90601" y="581660"/>
              <a:ext cx="573538" cy="235402"/>
              <a:chOff x="0" y="0"/>
              <a:chExt cx="513443" cy="275771"/>
            </a:xfrm>
          </p:grpSpPr>
          <p:sp>
            <p:nvSpPr>
              <p:cNvPr id="7193" name="等腰三角形 6"/>
              <p:cNvSpPr>
                <a:spLocks/>
              </p:cNvSpPr>
              <p:nvPr/>
            </p:nvSpPr>
            <p:spPr bwMode="auto">
              <a:xfrm>
                <a:off x="0" y="16329"/>
                <a:ext cx="513443" cy="259442"/>
              </a:xfrm>
              <a:custGeom>
                <a:avLst/>
                <a:gdLst>
                  <a:gd name="T0" fmla="*/ 0 w 513443"/>
                  <a:gd name="T1" fmla="*/ 259442 h 259442"/>
                  <a:gd name="T2" fmla="*/ 246743 w 513443"/>
                  <a:gd name="T3" fmla="*/ 0 h 259442"/>
                  <a:gd name="T4" fmla="*/ 513443 w 513443"/>
                  <a:gd name="T5" fmla="*/ 240846 h 259442"/>
                  <a:gd name="T6" fmla="*/ 0 w 513443"/>
                  <a:gd name="T7" fmla="*/ 259442 h 259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3443" h="259442">
                    <a:moveTo>
                      <a:pt x="0" y="259442"/>
                    </a:moveTo>
                    <a:lnTo>
                      <a:pt x="246743" y="0"/>
                    </a:lnTo>
                    <a:lnTo>
                      <a:pt x="513443" y="240846"/>
                    </a:lnTo>
                    <a:lnTo>
                      <a:pt x="0" y="25944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7194" name="等腰三角形 7"/>
              <p:cNvSpPr>
                <a:spLocks/>
              </p:cNvSpPr>
              <p:nvPr/>
            </p:nvSpPr>
            <p:spPr bwMode="auto">
              <a:xfrm>
                <a:off x="243795" y="0"/>
                <a:ext cx="266472" cy="260350"/>
              </a:xfrm>
              <a:custGeom>
                <a:avLst/>
                <a:gdLst>
                  <a:gd name="T0" fmla="*/ 266472 w 266472"/>
                  <a:gd name="T1" fmla="*/ 260350 h 260350"/>
                  <a:gd name="T2" fmla="*/ 0 w 266472"/>
                  <a:gd name="T3" fmla="*/ 19843 h 260350"/>
                  <a:gd name="T4" fmla="*/ 197076 w 266472"/>
                  <a:gd name="T5" fmla="*/ 0 h 260350"/>
                  <a:gd name="T6" fmla="*/ 266472 w 266472"/>
                  <a:gd name="T7" fmla="*/ 260350 h 260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472" h="260350">
                    <a:moveTo>
                      <a:pt x="266472" y="260350"/>
                    </a:moveTo>
                    <a:lnTo>
                      <a:pt x="0" y="19843"/>
                    </a:lnTo>
                    <a:lnTo>
                      <a:pt x="197076" y="0"/>
                    </a:lnTo>
                    <a:lnTo>
                      <a:pt x="266472" y="260350"/>
                    </a:lnTo>
                    <a:close/>
                  </a:path>
                </a:pathLst>
              </a:custGeom>
              <a:solidFill>
                <a:srgbClr val="2734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7189" name="组合 31"/>
            <p:cNvGrpSpPr>
              <a:grpSpLocks/>
            </p:cNvGrpSpPr>
            <p:nvPr/>
          </p:nvGrpSpPr>
          <p:grpSpPr bwMode="auto">
            <a:xfrm>
              <a:off x="754742" y="0"/>
              <a:ext cx="4757058" cy="805361"/>
              <a:chOff x="0" y="0"/>
              <a:chExt cx="4757058" cy="805361"/>
            </a:xfrm>
          </p:grpSpPr>
          <p:cxnSp>
            <p:nvCxnSpPr>
              <p:cNvPr id="7190" name="直接连接符 32"/>
              <p:cNvCxnSpPr>
                <a:cxnSpLocks noChangeShapeType="1"/>
              </p:cNvCxnSpPr>
              <p:nvPr/>
            </p:nvCxnSpPr>
            <p:spPr bwMode="auto">
              <a:xfrm>
                <a:off x="96656" y="470009"/>
                <a:ext cx="3698530" cy="0"/>
              </a:xfrm>
              <a:prstGeom prst="line">
                <a:avLst/>
              </a:prstGeom>
              <a:noFill/>
              <a:ln w="6350">
                <a:solidFill>
                  <a:srgbClr val="7F7F7F"/>
                </a:solidFill>
                <a:prstDash val="dash"/>
                <a:round/>
                <a:headEnd/>
                <a:tailEnd/>
              </a:ln>
              <a:extLst>
                <a:ext uri="{909E8E84-426E-40DD-AFC4-6F175D3DCCD1}">
                  <a14:hiddenFill xmlns:a14="http://schemas.microsoft.com/office/drawing/2010/main">
                    <a:noFill/>
                  </a14:hiddenFill>
                </a:ext>
              </a:extLst>
            </p:spPr>
          </p:cxnSp>
          <p:sp>
            <p:nvSpPr>
              <p:cNvPr id="7191" name="文本框 33"/>
              <p:cNvSpPr txBox="1">
                <a:spLocks noChangeArrowheads="1"/>
              </p:cNvSpPr>
              <p:nvPr/>
            </p:nvSpPr>
            <p:spPr bwMode="auto">
              <a:xfrm>
                <a:off x="0" y="0"/>
                <a:ext cx="3452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404040"/>
                    </a:solidFill>
                    <a:latin typeface="微软雅黑" panose="020B0503020204020204" pitchFamily="34" charset="-122"/>
                    <a:ea typeface="微软雅黑" panose="020B0503020204020204" pitchFamily="34" charset="-122"/>
                  </a:rPr>
                  <a:t>实验设计与结果</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
            <p:nvSpPr>
              <p:cNvPr id="7192" name="文本框 34"/>
              <p:cNvSpPr txBox="1">
                <a:spLocks noChangeArrowheads="1"/>
              </p:cNvSpPr>
              <p:nvPr/>
            </p:nvSpPr>
            <p:spPr bwMode="auto">
              <a:xfrm>
                <a:off x="69983" y="497574"/>
                <a:ext cx="4687075" cy="30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en-US" altLang="zh-CN" sz="1400" dirty="0" smtClean="0">
                    <a:solidFill>
                      <a:srgbClr val="7F7F7F"/>
                    </a:solidFill>
                    <a:latin typeface="Calibri" panose="020F0502020204030204" pitchFamily="34" charset="0"/>
                  </a:rPr>
                  <a:t>Experiment Design and Result</a:t>
                </a:r>
                <a:endParaRPr lang="zh-CN" altLang="en-US" sz="1400" dirty="0">
                  <a:solidFill>
                    <a:srgbClr val="7F7F7F"/>
                  </a:solidFill>
                  <a:latin typeface="Calibri" panose="020F0502020204030204" pitchFamily="34" charset="0"/>
                </a:endParaRPr>
              </a:p>
            </p:txBody>
          </p:sp>
        </p:grpSp>
      </p:grpSp>
      <p:grpSp>
        <p:nvGrpSpPr>
          <p:cNvPr id="6182" name="组合 61"/>
          <p:cNvGrpSpPr>
            <a:grpSpLocks/>
          </p:cNvGrpSpPr>
          <p:nvPr/>
        </p:nvGrpSpPr>
        <p:grpSpPr bwMode="auto">
          <a:xfrm>
            <a:off x="5791200" y="5029200"/>
            <a:ext cx="5511800" cy="817037"/>
            <a:chOff x="0" y="0"/>
            <a:chExt cx="5511800" cy="817062"/>
          </a:xfrm>
        </p:grpSpPr>
        <p:grpSp>
          <p:nvGrpSpPr>
            <p:cNvPr id="7177" name="组合 62"/>
            <p:cNvGrpSpPr>
              <a:grpSpLocks/>
            </p:cNvGrpSpPr>
            <p:nvPr/>
          </p:nvGrpSpPr>
          <p:grpSpPr bwMode="auto">
            <a:xfrm>
              <a:off x="0" y="0"/>
              <a:ext cx="754743" cy="482600"/>
              <a:chOff x="0" y="0"/>
              <a:chExt cx="754743" cy="482600"/>
            </a:xfrm>
          </p:grpSpPr>
          <p:sp>
            <p:nvSpPr>
              <p:cNvPr id="7185" name="等腰三角形 6"/>
              <p:cNvSpPr>
                <a:spLocks/>
              </p:cNvSpPr>
              <p:nvPr/>
            </p:nvSpPr>
            <p:spPr bwMode="auto">
              <a:xfrm>
                <a:off x="0" y="3629"/>
                <a:ext cx="754743" cy="478971"/>
              </a:xfrm>
              <a:custGeom>
                <a:avLst/>
                <a:gdLst>
                  <a:gd name="T0" fmla="*/ 0 w 754743"/>
                  <a:gd name="T1" fmla="*/ 348342 h 478971"/>
                  <a:gd name="T2" fmla="*/ 246743 w 754743"/>
                  <a:gd name="T3" fmla="*/ 0 h 478971"/>
                  <a:gd name="T4" fmla="*/ 754743 w 754743"/>
                  <a:gd name="T5" fmla="*/ 478971 h 478971"/>
                  <a:gd name="T6" fmla="*/ 0 w 754743"/>
                  <a:gd name="T7" fmla="*/ 348342 h 4789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743" h="478971">
                    <a:moveTo>
                      <a:pt x="0" y="348342"/>
                    </a:moveTo>
                    <a:lnTo>
                      <a:pt x="246743" y="0"/>
                    </a:lnTo>
                    <a:lnTo>
                      <a:pt x="754743" y="478971"/>
                    </a:lnTo>
                    <a:lnTo>
                      <a:pt x="0" y="34834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7186" name="等腰三角形 7"/>
              <p:cNvSpPr>
                <a:spLocks/>
              </p:cNvSpPr>
              <p:nvPr/>
            </p:nvSpPr>
            <p:spPr bwMode="auto">
              <a:xfrm>
                <a:off x="242207" y="0"/>
                <a:ext cx="512535" cy="482600"/>
              </a:xfrm>
              <a:custGeom>
                <a:avLst/>
                <a:gdLst>
                  <a:gd name="T0" fmla="*/ 512535 w 512535"/>
                  <a:gd name="T1" fmla="*/ 482600 h 482600"/>
                  <a:gd name="T2" fmla="*/ 0 w 512535"/>
                  <a:gd name="T3" fmla="*/ 12700 h 482600"/>
                  <a:gd name="T4" fmla="*/ 198664 w 512535"/>
                  <a:gd name="T5" fmla="*/ 0 h 482600"/>
                  <a:gd name="T6" fmla="*/ 512535 w 512535"/>
                  <a:gd name="T7" fmla="*/ 482600 h 482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2535" h="482600">
                    <a:moveTo>
                      <a:pt x="512535" y="482600"/>
                    </a:moveTo>
                    <a:lnTo>
                      <a:pt x="0" y="12700"/>
                    </a:lnTo>
                    <a:lnTo>
                      <a:pt x="198664" y="0"/>
                    </a:lnTo>
                    <a:lnTo>
                      <a:pt x="512535" y="482600"/>
                    </a:lnTo>
                    <a:close/>
                  </a:path>
                </a:pathLst>
              </a:custGeom>
              <a:solidFill>
                <a:srgbClr val="9632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7178" name="组合 63"/>
            <p:cNvGrpSpPr>
              <a:grpSpLocks/>
            </p:cNvGrpSpPr>
            <p:nvPr/>
          </p:nvGrpSpPr>
          <p:grpSpPr bwMode="auto">
            <a:xfrm rot="10346141">
              <a:off x="90601" y="581660"/>
              <a:ext cx="573538" cy="235402"/>
              <a:chOff x="0" y="0"/>
              <a:chExt cx="513443" cy="275771"/>
            </a:xfrm>
          </p:grpSpPr>
          <p:sp>
            <p:nvSpPr>
              <p:cNvPr id="7183" name="等腰三角形 6"/>
              <p:cNvSpPr>
                <a:spLocks/>
              </p:cNvSpPr>
              <p:nvPr/>
            </p:nvSpPr>
            <p:spPr bwMode="auto">
              <a:xfrm>
                <a:off x="0" y="16329"/>
                <a:ext cx="513443" cy="259442"/>
              </a:xfrm>
              <a:custGeom>
                <a:avLst/>
                <a:gdLst>
                  <a:gd name="T0" fmla="*/ 0 w 513443"/>
                  <a:gd name="T1" fmla="*/ 259442 h 259442"/>
                  <a:gd name="T2" fmla="*/ 246743 w 513443"/>
                  <a:gd name="T3" fmla="*/ 0 h 259442"/>
                  <a:gd name="T4" fmla="*/ 513443 w 513443"/>
                  <a:gd name="T5" fmla="*/ 240846 h 259442"/>
                  <a:gd name="T6" fmla="*/ 0 w 513443"/>
                  <a:gd name="T7" fmla="*/ 259442 h 259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3443" h="259442">
                    <a:moveTo>
                      <a:pt x="0" y="259442"/>
                    </a:moveTo>
                    <a:lnTo>
                      <a:pt x="246743" y="0"/>
                    </a:lnTo>
                    <a:lnTo>
                      <a:pt x="513443" y="240846"/>
                    </a:lnTo>
                    <a:lnTo>
                      <a:pt x="0" y="25944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7184" name="等腰三角形 7"/>
              <p:cNvSpPr>
                <a:spLocks/>
              </p:cNvSpPr>
              <p:nvPr/>
            </p:nvSpPr>
            <p:spPr bwMode="auto">
              <a:xfrm>
                <a:off x="243795" y="0"/>
                <a:ext cx="266472" cy="260350"/>
              </a:xfrm>
              <a:custGeom>
                <a:avLst/>
                <a:gdLst>
                  <a:gd name="T0" fmla="*/ 266472 w 266472"/>
                  <a:gd name="T1" fmla="*/ 260350 h 260350"/>
                  <a:gd name="T2" fmla="*/ 0 w 266472"/>
                  <a:gd name="T3" fmla="*/ 19843 h 260350"/>
                  <a:gd name="T4" fmla="*/ 197076 w 266472"/>
                  <a:gd name="T5" fmla="*/ 0 h 260350"/>
                  <a:gd name="T6" fmla="*/ 266472 w 266472"/>
                  <a:gd name="T7" fmla="*/ 260350 h 260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472" h="260350">
                    <a:moveTo>
                      <a:pt x="266472" y="260350"/>
                    </a:moveTo>
                    <a:lnTo>
                      <a:pt x="0" y="19843"/>
                    </a:lnTo>
                    <a:lnTo>
                      <a:pt x="197076" y="0"/>
                    </a:lnTo>
                    <a:lnTo>
                      <a:pt x="266472" y="260350"/>
                    </a:lnTo>
                    <a:close/>
                  </a:path>
                </a:pathLst>
              </a:custGeom>
              <a:solidFill>
                <a:srgbClr val="2734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7179" name="组合 64"/>
            <p:cNvGrpSpPr>
              <a:grpSpLocks/>
            </p:cNvGrpSpPr>
            <p:nvPr/>
          </p:nvGrpSpPr>
          <p:grpSpPr bwMode="auto">
            <a:xfrm>
              <a:off x="754742" y="0"/>
              <a:ext cx="4757058" cy="805358"/>
              <a:chOff x="0" y="0"/>
              <a:chExt cx="4757058" cy="805358"/>
            </a:xfrm>
          </p:grpSpPr>
          <p:cxnSp>
            <p:nvCxnSpPr>
              <p:cNvPr id="7180" name="直接连接符 65"/>
              <p:cNvCxnSpPr>
                <a:cxnSpLocks noChangeShapeType="1"/>
              </p:cNvCxnSpPr>
              <p:nvPr/>
            </p:nvCxnSpPr>
            <p:spPr bwMode="auto">
              <a:xfrm>
                <a:off x="96656" y="470009"/>
                <a:ext cx="3698530" cy="0"/>
              </a:xfrm>
              <a:prstGeom prst="line">
                <a:avLst/>
              </a:prstGeom>
              <a:noFill/>
              <a:ln w="6350">
                <a:solidFill>
                  <a:srgbClr val="7F7F7F"/>
                </a:solidFill>
                <a:prstDash val="dash"/>
                <a:round/>
                <a:headEnd/>
                <a:tailEnd/>
              </a:ln>
              <a:extLst>
                <a:ext uri="{909E8E84-426E-40DD-AFC4-6F175D3DCCD1}">
                  <a14:hiddenFill xmlns:a14="http://schemas.microsoft.com/office/drawing/2010/main">
                    <a:noFill/>
                  </a14:hiddenFill>
                </a:ext>
              </a:extLst>
            </p:spPr>
          </p:cxnSp>
          <p:sp>
            <p:nvSpPr>
              <p:cNvPr id="7181" name="文本框 66"/>
              <p:cNvSpPr txBox="1">
                <a:spLocks noChangeArrowheads="1"/>
              </p:cNvSpPr>
              <p:nvPr/>
            </p:nvSpPr>
            <p:spPr bwMode="auto">
              <a:xfrm>
                <a:off x="0" y="0"/>
                <a:ext cx="3452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404040"/>
                    </a:solidFill>
                    <a:latin typeface="微软雅黑" panose="020B0503020204020204" pitchFamily="34" charset="-122"/>
                    <a:ea typeface="微软雅黑" panose="020B0503020204020204" pitchFamily="34" charset="-122"/>
                  </a:rPr>
                  <a:t>结论与展望</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
            <p:nvSpPr>
              <p:cNvPr id="7182" name="文本框 67"/>
              <p:cNvSpPr txBox="1">
                <a:spLocks noChangeArrowheads="1"/>
              </p:cNvSpPr>
              <p:nvPr/>
            </p:nvSpPr>
            <p:spPr bwMode="auto">
              <a:xfrm>
                <a:off x="69983" y="497574"/>
                <a:ext cx="4687075" cy="3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en-US" altLang="zh-CN" sz="1400" dirty="0" smtClean="0">
                    <a:solidFill>
                      <a:srgbClr val="7F7F7F"/>
                    </a:solidFill>
                    <a:latin typeface="Calibri" panose="020F0502020204030204" pitchFamily="34" charset="0"/>
                  </a:rPr>
                  <a:t>Conclusion </a:t>
                </a:r>
                <a:r>
                  <a:rPr lang="en-US" altLang="zh-CN" sz="1400" dirty="0">
                    <a:solidFill>
                      <a:srgbClr val="7F7F7F"/>
                    </a:solidFill>
                    <a:latin typeface="Calibri" panose="020F0502020204030204" pitchFamily="34" charset="0"/>
                  </a:rPr>
                  <a:t>And </a:t>
                </a:r>
                <a:r>
                  <a:rPr lang="en-US" altLang="zh-CN" sz="1400" dirty="0" smtClean="0">
                    <a:solidFill>
                      <a:srgbClr val="7F7F7F"/>
                    </a:solidFill>
                    <a:latin typeface="Calibri" panose="020F0502020204030204" pitchFamily="34" charset="0"/>
                  </a:rPr>
                  <a:t>Future</a:t>
                </a:r>
                <a:endParaRPr lang="zh-CN" altLang="en-US" sz="1400" dirty="0">
                  <a:solidFill>
                    <a:srgbClr val="7F7F7F"/>
                  </a:solidFill>
                  <a:latin typeface="Calibri" panose="020F0502020204030204" pitchFamily="34" charset="0"/>
                </a:endParaRPr>
              </a:p>
            </p:txBody>
          </p:sp>
        </p:grpSp>
      </p:grpSp>
      <p:grpSp>
        <p:nvGrpSpPr>
          <p:cNvPr id="6" name="组合 5"/>
          <p:cNvGrpSpPr/>
          <p:nvPr/>
        </p:nvGrpSpPr>
        <p:grpSpPr>
          <a:xfrm>
            <a:off x="1478817" y="3332073"/>
            <a:ext cx="2049243" cy="958528"/>
            <a:chOff x="1478817" y="3332073"/>
            <a:chExt cx="2049243" cy="958528"/>
          </a:xfrm>
        </p:grpSpPr>
        <p:sp>
          <p:nvSpPr>
            <p:cNvPr id="6147" name="文本框 3"/>
            <p:cNvSpPr txBox="1">
              <a:spLocks noChangeArrowheads="1"/>
            </p:cNvSpPr>
            <p:nvPr/>
          </p:nvSpPr>
          <p:spPr bwMode="auto">
            <a:xfrm>
              <a:off x="1505487" y="3332073"/>
              <a:ext cx="19959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dist" eaLnBrk="1" hangingPunct="1">
                <a:lnSpc>
                  <a:spcPct val="100000"/>
                </a:lnSpc>
                <a:spcBef>
                  <a:spcPct val="0"/>
                </a:spcBef>
                <a:buFont typeface="Arial" panose="020B0604020202020204" pitchFamily="34" charset="0"/>
                <a:buNone/>
              </a:pPr>
              <a:r>
                <a:rPr lang="zh-CN" altLang="en-US" sz="3600" dirty="0" smtClean="0">
                  <a:solidFill>
                    <a:schemeClr val="tx2"/>
                  </a:solidFill>
                  <a:latin typeface="Agency FB" panose="020B0503020202020204" pitchFamily="34" charset="0"/>
                </a:rPr>
                <a:t>目录</a:t>
              </a:r>
              <a:endParaRPr lang="en-US" altLang="zh-CN" sz="3600" dirty="0" smtClean="0">
                <a:solidFill>
                  <a:schemeClr val="tx2"/>
                </a:solidFill>
                <a:latin typeface="Agency FB" panose="020B0503020202020204" pitchFamily="34" charset="0"/>
              </a:endParaRPr>
            </a:p>
          </p:txBody>
        </p:sp>
        <p:cxnSp>
          <p:nvCxnSpPr>
            <p:cNvPr id="48" name="直接连接符 21"/>
            <p:cNvCxnSpPr>
              <a:cxnSpLocks noChangeShapeType="1"/>
            </p:cNvCxnSpPr>
            <p:nvPr/>
          </p:nvCxnSpPr>
          <p:spPr bwMode="auto">
            <a:xfrm flipV="1">
              <a:off x="1478817" y="3979550"/>
              <a:ext cx="2049243" cy="2128"/>
            </a:xfrm>
            <a:prstGeom prst="line">
              <a:avLst/>
            </a:prstGeom>
            <a:noFill/>
            <a:ln w="6350">
              <a:solidFill>
                <a:srgbClr val="7F7F7F"/>
              </a:solidFill>
              <a:prstDash val="dash"/>
              <a:round/>
              <a:headEnd/>
              <a:tailEnd/>
            </a:ln>
            <a:extLst>
              <a:ext uri="{909E8E84-426E-40DD-AFC4-6F175D3DCCD1}">
                <a14:hiddenFill xmlns:a14="http://schemas.microsoft.com/office/drawing/2010/main">
                  <a:noFill/>
                </a14:hiddenFill>
              </a:ext>
            </a:extLst>
          </p:spPr>
        </p:cxnSp>
        <p:sp>
          <p:nvSpPr>
            <p:cNvPr id="53" name="文本框 3"/>
            <p:cNvSpPr txBox="1">
              <a:spLocks noChangeArrowheads="1"/>
            </p:cNvSpPr>
            <p:nvPr/>
          </p:nvSpPr>
          <p:spPr bwMode="auto">
            <a:xfrm>
              <a:off x="1593117" y="3982824"/>
              <a:ext cx="18206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dist" eaLnBrk="1" hangingPunct="1">
                <a:lnSpc>
                  <a:spcPct val="100000"/>
                </a:lnSpc>
                <a:spcBef>
                  <a:spcPct val="0"/>
                </a:spcBef>
                <a:buFont typeface="Arial" panose="020B0604020202020204" pitchFamily="34" charset="0"/>
                <a:buNone/>
              </a:pPr>
              <a:r>
                <a:rPr lang="en-US" altLang="zh-CN" sz="1400" dirty="0" smtClean="0">
                  <a:solidFill>
                    <a:schemeClr val="tx2"/>
                  </a:solidFill>
                  <a:latin typeface="Agency FB" panose="020B0503020202020204" pitchFamily="34" charset="0"/>
                </a:rPr>
                <a:t>outline</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6149"/>
                                        </p:tgtEl>
                                        <p:attrNameLst>
                                          <p:attrName>style.visibility</p:attrName>
                                        </p:attrNameLst>
                                      </p:cBhvr>
                                      <p:to>
                                        <p:strVal val="visible"/>
                                      </p:to>
                                    </p:set>
                                    <p:anim calcmode="lin" valueType="num">
                                      <p:cBhvr additive="base">
                                        <p:cTn id="7" dur="500" fill="hold"/>
                                        <p:tgtEl>
                                          <p:spTgt spid="6149"/>
                                        </p:tgtEl>
                                        <p:attrNameLst>
                                          <p:attrName>ppt_x</p:attrName>
                                        </p:attrNameLst>
                                      </p:cBhvr>
                                      <p:tavLst>
                                        <p:tav tm="0">
                                          <p:val>
                                            <p:strVal val="1+#ppt_w/2"/>
                                          </p:val>
                                        </p:tav>
                                        <p:tav tm="100000">
                                          <p:val>
                                            <p:strVal val="#ppt_x"/>
                                          </p:val>
                                        </p:tav>
                                      </p:tavLst>
                                    </p:anim>
                                    <p:anim calcmode="lin" valueType="num">
                                      <p:cBhvr additive="base">
                                        <p:cTn id="8" dur="500" fill="hold"/>
                                        <p:tgtEl>
                                          <p:spTgt spid="6149"/>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100"/>
                                  </p:stCondLst>
                                  <p:childTnLst>
                                    <p:set>
                                      <p:cBhvr>
                                        <p:cTn id="10" dur="1" fill="hold">
                                          <p:stCondLst>
                                            <p:cond delay="0"/>
                                          </p:stCondLst>
                                        </p:cTn>
                                        <p:tgtEl>
                                          <p:spTgt spid="6160"/>
                                        </p:tgtEl>
                                        <p:attrNameLst>
                                          <p:attrName>style.visibility</p:attrName>
                                        </p:attrNameLst>
                                      </p:cBhvr>
                                      <p:to>
                                        <p:strVal val="visible"/>
                                      </p:to>
                                    </p:set>
                                    <p:anim calcmode="lin" valueType="num">
                                      <p:cBhvr additive="base">
                                        <p:cTn id="11" dur="500" fill="hold"/>
                                        <p:tgtEl>
                                          <p:spTgt spid="6160"/>
                                        </p:tgtEl>
                                        <p:attrNameLst>
                                          <p:attrName>ppt_x</p:attrName>
                                        </p:attrNameLst>
                                      </p:cBhvr>
                                      <p:tavLst>
                                        <p:tav tm="0">
                                          <p:val>
                                            <p:strVal val="1+#ppt_w/2"/>
                                          </p:val>
                                        </p:tav>
                                        <p:tav tm="100000">
                                          <p:val>
                                            <p:strVal val="#ppt_x"/>
                                          </p:val>
                                        </p:tav>
                                      </p:tavLst>
                                    </p:anim>
                                    <p:anim calcmode="lin" valueType="num">
                                      <p:cBhvr additive="base">
                                        <p:cTn id="12" dur="500" fill="hold"/>
                                        <p:tgtEl>
                                          <p:spTgt spid="6160"/>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200"/>
                                  </p:stCondLst>
                                  <p:childTnLst>
                                    <p:set>
                                      <p:cBhvr>
                                        <p:cTn id="14" dur="1" fill="hold">
                                          <p:stCondLst>
                                            <p:cond delay="0"/>
                                          </p:stCondLst>
                                        </p:cTn>
                                        <p:tgtEl>
                                          <p:spTgt spid="6171"/>
                                        </p:tgtEl>
                                        <p:attrNameLst>
                                          <p:attrName>style.visibility</p:attrName>
                                        </p:attrNameLst>
                                      </p:cBhvr>
                                      <p:to>
                                        <p:strVal val="visible"/>
                                      </p:to>
                                    </p:set>
                                    <p:anim calcmode="lin" valueType="num">
                                      <p:cBhvr additive="base">
                                        <p:cTn id="15" dur="500" fill="hold"/>
                                        <p:tgtEl>
                                          <p:spTgt spid="6171"/>
                                        </p:tgtEl>
                                        <p:attrNameLst>
                                          <p:attrName>ppt_x</p:attrName>
                                        </p:attrNameLst>
                                      </p:cBhvr>
                                      <p:tavLst>
                                        <p:tav tm="0">
                                          <p:val>
                                            <p:strVal val="1+#ppt_w/2"/>
                                          </p:val>
                                        </p:tav>
                                        <p:tav tm="100000">
                                          <p:val>
                                            <p:strVal val="#ppt_x"/>
                                          </p:val>
                                        </p:tav>
                                      </p:tavLst>
                                    </p:anim>
                                    <p:anim calcmode="lin" valueType="num">
                                      <p:cBhvr additive="base">
                                        <p:cTn id="16" dur="500" fill="hold"/>
                                        <p:tgtEl>
                                          <p:spTgt spid="6171"/>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300"/>
                                  </p:stCondLst>
                                  <p:childTnLst>
                                    <p:set>
                                      <p:cBhvr>
                                        <p:cTn id="18" dur="1" fill="hold">
                                          <p:stCondLst>
                                            <p:cond delay="0"/>
                                          </p:stCondLst>
                                        </p:cTn>
                                        <p:tgtEl>
                                          <p:spTgt spid="6182"/>
                                        </p:tgtEl>
                                        <p:attrNameLst>
                                          <p:attrName>style.visibility</p:attrName>
                                        </p:attrNameLst>
                                      </p:cBhvr>
                                      <p:to>
                                        <p:strVal val="visible"/>
                                      </p:to>
                                    </p:set>
                                    <p:anim calcmode="lin" valueType="num">
                                      <p:cBhvr additive="base">
                                        <p:cTn id="19" dur="500" fill="hold"/>
                                        <p:tgtEl>
                                          <p:spTgt spid="6182"/>
                                        </p:tgtEl>
                                        <p:attrNameLst>
                                          <p:attrName>ppt_x</p:attrName>
                                        </p:attrNameLst>
                                      </p:cBhvr>
                                      <p:tavLst>
                                        <p:tav tm="0">
                                          <p:val>
                                            <p:strVal val="1+#ppt_w/2"/>
                                          </p:val>
                                        </p:tav>
                                        <p:tav tm="100000">
                                          <p:val>
                                            <p:strVal val="#ppt_x"/>
                                          </p:val>
                                        </p:tav>
                                      </p:tavLst>
                                    </p:anim>
                                    <p:anim calcmode="lin" valueType="num">
                                      <p:cBhvr additive="base">
                                        <p:cTn id="20" dur="500" fill="hold"/>
                                        <p:tgtEl>
                                          <p:spTgt spid="61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3913188"/>
            <a:ext cx="7308850" cy="746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1" name="组合 17"/>
          <p:cNvGrpSpPr>
            <a:grpSpLocks/>
          </p:cNvGrpSpPr>
          <p:nvPr/>
        </p:nvGrpSpPr>
        <p:grpSpPr bwMode="auto">
          <a:xfrm>
            <a:off x="5791200" y="2274888"/>
            <a:ext cx="5511800" cy="817036"/>
            <a:chOff x="0" y="0"/>
            <a:chExt cx="5511800" cy="817062"/>
          </a:xfrm>
        </p:grpSpPr>
        <p:grpSp>
          <p:nvGrpSpPr>
            <p:cNvPr id="19495" name="组合 18"/>
            <p:cNvGrpSpPr>
              <a:grpSpLocks/>
            </p:cNvGrpSpPr>
            <p:nvPr/>
          </p:nvGrpSpPr>
          <p:grpSpPr bwMode="auto">
            <a:xfrm>
              <a:off x="0" y="0"/>
              <a:ext cx="754743" cy="482600"/>
              <a:chOff x="0" y="0"/>
              <a:chExt cx="754743" cy="482600"/>
            </a:xfrm>
          </p:grpSpPr>
          <p:sp>
            <p:nvSpPr>
              <p:cNvPr id="19503" name="等腰三角形 6"/>
              <p:cNvSpPr>
                <a:spLocks/>
              </p:cNvSpPr>
              <p:nvPr/>
            </p:nvSpPr>
            <p:spPr bwMode="auto">
              <a:xfrm>
                <a:off x="0" y="3629"/>
                <a:ext cx="754743" cy="478971"/>
              </a:xfrm>
              <a:custGeom>
                <a:avLst/>
                <a:gdLst>
                  <a:gd name="T0" fmla="*/ 0 w 754743"/>
                  <a:gd name="T1" fmla="*/ 348342 h 478971"/>
                  <a:gd name="T2" fmla="*/ 246743 w 754743"/>
                  <a:gd name="T3" fmla="*/ 0 h 478971"/>
                  <a:gd name="T4" fmla="*/ 754743 w 754743"/>
                  <a:gd name="T5" fmla="*/ 478971 h 478971"/>
                  <a:gd name="T6" fmla="*/ 0 w 754743"/>
                  <a:gd name="T7" fmla="*/ 348342 h 4789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743" h="478971">
                    <a:moveTo>
                      <a:pt x="0" y="348342"/>
                    </a:moveTo>
                    <a:lnTo>
                      <a:pt x="246743" y="0"/>
                    </a:lnTo>
                    <a:lnTo>
                      <a:pt x="754743" y="478971"/>
                    </a:lnTo>
                    <a:lnTo>
                      <a:pt x="0" y="34834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504" name="等腰三角形 7"/>
              <p:cNvSpPr>
                <a:spLocks/>
              </p:cNvSpPr>
              <p:nvPr/>
            </p:nvSpPr>
            <p:spPr bwMode="auto">
              <a:xfrm>
                <a:off x="242207" y="0"/>
                <a:ext cx="512535" cy="482600"/>
              </a:xfrm>
              <a:custGeom>
                <a:avLst/>
                <a:gdLst>
                  <a:gd name="T0" fmla="*/ 512535 w 512535"/>
                  <a:gd name="T1" fmla="*/ 482600 h 482600"/>
                  <a:gd name="T2" fmla="*/ 0 w 512535"/>
                  <a:gd name="T3" fmla="*/ 12700 h 482600"/>
                  <a:gd name="T4" fmla="*/ 198664 w 512535"/>
                  <a:gd name="T5" fmla="*/ 0 h 482600"/>
                  <a:gd name="T6" fmla="*/ 512535 w 512535"/>
                  <a:gd name="T7" fmla="*/ 482600 h 482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2535" h="482600">
                    <a:moveTo>
                      <a:pt x="512535" y="482600"/>
                    </a:moveTo>
                    <a:lnTo>
                      <a:pt x="0" y="12700"/>
                    </a:lnTo>
                    <a:lnTo>
                      <a:pt x="198664" y="0"/>
                    </a:lnTo>
                    <a:lnTo>
                      <a:pt x="512535" y="48260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9496" name="组合 19"/>
            <p:cNvGrpSpPr>
              <a:grpSpLocks/>
            </p:cNvGrpSpPr>
            <p:nvPr/>
          </p:nvGrpSpPr>
          <p:grpSpPr bwMode="auto">
            <a:xfrm rot="10346141">
              <a:off x="90601" y="581660"/>
              <a:ext cx="573538" cy="235402"/>
              <a:chOff x="0" y="0"/>
              <a:chExt cx="513443" cy="275771"/>
            </a:xfrm>
          </p:grpSpPr>
          <p:sp>
            <p:nvSpPr>
              <p:cNvPr id="19501" name="等腰三角形 6"/>
              <p:cNvSpPr>
                <a:spLocks/>
              </p:cNvSpPr>
              <p:nvPr/>
            </p:nvSpPr>
            <p:spPr bwMode="auto">
              <a:xfrm>
                <a:off x="0" y="16329"/>
                <a:ext cx="513443" cy="259442"/>
              </a:xfrm>
              <a:custGeom>
                <a:avLst/>
                <a:gdLst>
                  <a:gd name="T0" fmla="*/ 0 w 513443"/>
                  <a:gd name="T1" fmla="*/ 259442 h 259442"/>
                  <a:gd name="T2" fmla="*/ 246743 w 513443"/>
                  <a:gd name="T3" fmla="*/ 0 h 259442"/>
                  <a:gd name="T4" fmla="*/ 513443 w 513443"/>
                  <a:gd name="T5" fmla="*/ 240846 h 259442"/>
                  <a:gd name="T6" fmla="*/ 0 w 513443"/>
                  <a:gd name="T7" fmla="*/ 259442 h 259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3443" h="259442">
                    <a:moveTo>
                      <a:pt x="0" y="259442"/>
                    </a:moveTo>
                    <a:lnTo>
                      <a:pt x="246743" y="0"/>
                    </a:lnTo>
                    <a:lnTo>
                      <a:pt x="513443" y="240846"/>
                    </a:lnTo>
                    <a:lnTo>
                      <a:pt x="0" y="25944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502" name="等腰三角形 7"/>
              <p:cNvSpPr>
                <a:spLocks/>
              </p:cNvSpPr>
              <p:nvPr/>
            </p:nvSpPr>
            <p:spPr bwMode="auto">
              <a:xfrm>
                <a:off x="243795" y="0"/>
                <a:ext cx="266472" cy="260350"/>
              </a:xfrm>
              <a:custGeom>
                <a:avLst/>
                <a:gdLst>
                  <a:gd name="T0" fmla="*/ 266472 w 266472"/>
                  <a:gd name="T1" fmla="*/ 260350 h 260350"/>
                  <a:gd name="T2" fmla="*/ 0 w 266472"/>
                  <a:gd name="T3" fmla="*/ 19843 h 260350"/>
                  <a:gd name="T4" fmla="*/ 197076 w 266472"/>
                  <a:gd name="T5" fmla="*/ 0 h 260350"/>
                  <a:gd name="T6" fmla="*/ 266472 w 266472"/>
                  <a:gd name="T7" fmla="*/ 260350 h 260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472" h="260350">
                    <a:moveTo>
                      <a:pt x="266472" y="260350"/>
                    </a:moveTo>
                    <a:lnTo>
                      <a:pt x="0" y="19843"/>
                    </a:lnTo>
                    <a:lnTo>
                      <a:pt x="197076" y="0"/>
                    </a:lnTo>
                    <a:lnTo>
                      <a:pt x="266472" y="26035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9497" name="组合 20"/>
            <p:cNvGrpSpPr>
              <a:grpSpLocks/>
            </p:cNvGrpSpPr>
            <p:nvPr/>
          </p:nvGrpSpPr>
          <p:grpSpPr bwMode="auto">
            <a:xfrm>
              <a:off x="754742" y="0"/>
              <a:ext cx="4757058" cy="805361"/>
              <a:chOff x="0" y="0"/>
              <a:chExt cx="4757058" cy="805361"/>
            </a:xfrm>
          </p:grpSpPr>
          <p:cxnSp>
            <p:nvCxnSpPr>
              <p:cNvPr id="19498" name="直接连接符 21"/>
              <p:cNvCxnSpPr>
                <a:cxnSpLocks noChangeShapeType="1"/>
              </p:cNvCxnSpPr>
              <p:nvPr/>
            </p:nvCxnSpPr>
            <p:spPr bwMode="auto">
              <a:xfrm>
                <a:off x="96656" y="470009"/>
                <a:ext cx="3698530" cy="0"/>
              </a:xfrm>
              <a:prstGeom prst="line">
                <a:avLst/>
              </a:prstGeom>
              <a:noFill/>
              <a:ln w="6350">
                <a:solidFill>
                  <a:srgbClr val="7F7F7F"/>
                </a:solidFill>
                <a:prstDash val="dash"/>
                <a:round/>
                <a:headEnd/>
                <a:tailEnd/>
              </a:ln>
              <a:extLst>
                <a:ext uri="{909E8E84-426E-40DD-AFC4-6F175D3DCCD1}">
                  <a14:hiddenFill xmlns:a14="http://schemas.microsoft.com/office/drawing/2010/main">
                    <a:noFill/>
                  </a14:hiddenFill>
                </a:ext>
              </a:extLst>
            </p:spPr>
          </p:cxnSp>
          <p:sp>
            <p:nvSpPr>
              <p:cNvPr id="19499" name="文本框 22"/>
              <p:cNvSpPr txBox="1">
                <a:spLocks noChangeArrowheads="1"/>
              </p:cNvSpPr>
              <p:nvPr/>
            </p:nvSpPr>
            <p:spPr bwMode="auto">
              <a:xfrm>
                <a:off x="0" y="0"/>
                <a:ext cx="3452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zh-CN" altLang="en-US" sz="2400" dirty="0">
                    <a:solidFill>
                      <a:srgbClr val="7F7F7F"/>
                    </a:solidFill>
                    <a:latin typeface="微软雅黑" panose="020B0503020204020204" pitchFamily="34" charset="-122"/>
                    <a:ea typeface="微软雅黑" panose="020B0503020204020204" pitchFamily="34" charset="-122"/>
                  </a:rPr>
                  <a:t>主要研究内容</a:t>
                </a:r>
              </a:p>
            </p:txBody>
          </p:sp>
          <p:sp>
            <p:nvSpPr>
              <p:cNvPr id="19500" name="文本框 23"/>
              <p:cNvSpPr txBox="1">
                <a:spLocks noChangeArrowheads="1"/>
              </p:cNvSpPr>
              <p:nvPr/>
            </p:nvSpPr>
            <p:spPr bwMode="auto">
              <a:xfrm>
                <a:off x="69983" y="497574"/>
                <a:ext cx="4687075" cy="30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en-US" altLang="zh-CN" sz="1400" dirty="0">
                    <a:solidFill>
                      <a:srgbClr val="7F7F7F"/>
                    </a:solidFill>
                    <a:latin typeface="Calibri" panose="020F0502020204030204" pitchFamily="34" charset="0"/>
                  </a:rPr>
                  <a:t>Completed words</a:t>
                </a:r>
                <a:endParaRPr lang="zh-CN" altLang="en-US" sz="1400" dirty="0">
                  <a:solidFill>
                    <a:srgbClr val="7F7F7F"/>
                  </a:solidFill>
                  <a:latin typeface="Calibri" panose="020F0502020204030204" pitchFamily="34" charset="0"/>
                </a:endParaRPr>
              </a:p>
            </p:txBody>
          </p:sp>
        </p:grpSp>
      </p:grpSp>
      <p:grpSp>
        <p:nvGrpSpPr>
          <p:cNvPr id="19462" name="组合 59"/>
          <p:cNvGrpSpPr>
            <a:grpSpLocks/>
          </p:cNvGrpSpPr>
          <p:nvPr/>
        </p:nvGrpSpPr>
        <p:grpSpPr bwMode="auto">
          <a:xfrm>
            <a:off x="5791200" y="3643443"/>
            <a:ext cx="5511800" cy="817036"/>
            <a:chOff x="0" y="0"/>
            <a:chExt cx="5511800" cy="817062"/>
          </a:xfrm>
        </p:grpSpPr>
        <p:grpSp>
          <p:nvGrpSpPr>
            <p:cNvPr id="19485" name="组合 60"/>
            <p:cNvGrpSpPr>
              <a:grpSpLocks/>
            </p:cNvGrpSpPr>
            <p:nvPr/>
          </p:nvGrpSpPr>
          <p:grpSpPr bwMode="auto">
            <a:xfrm>
              <a:off x="0" y="0"/>
              <a:ext cx="754743" cy="482600"/>
              <a:chOff x="0" y="0"/>
              <a:chExt cx="754743" cy="482600"/>
            </a:xfrm>
          </p:grpSpPr>
          <p:sp>
            <p:nvSpPr>
              <p:cNvPr id="19493" name="等腰三角形 6"/>
              <p:cNvSpPr>
                <a:spLocks/>
              </p:cNvSpPr>
              <p:nvPr/>
            </p:nvSpPr>
            <p:spPr bwMode="auto">
              <a:xfrm>
                <a:off x="0" y="3629"/>
                <a:ext cx="754743" cy="478971"/>
              </a:xfrm>
              <a:custGeom>
                <a:avLst/>
                <a:gdLst>
                  <a:gd name="T0" fmla="*/ 0 w 754743"/>
                  <a:gd name="T1" fmla="*/ 348342 h 478971"/>
                  <a:gd name="T2" fmla="*/ 246743 w 754743"/>
                  <a:gd name="T3" fmla="*/ 0 h 478971"/>
                  <a:gd name="T4" fmla="*/ 754743 w 754743"/>
                  <a:gd name="T5" fmla="*/ 478971 h 478971"/>
                  <a:gd name="T6" fmla="*/ 0 w 754743"/>
                  <a:gd name="T7" fmla="*/ 348342 h 4789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743" h="478971">
                    <a:moveTo>
                      <a:pt x="0" y="348342"/>
                    </a:moveTo>
                    <a:lnTo>
                      <a:pt x="246743" y="0"/>
                    </a:lnTo>
                    <a:lnTo>
                      <a:pt x="754743" y="478971"/>
                    </a:lnTo>
                    <a:lnTo>
                      <a:pt x="0" y="34834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494" name="等腰三角形 7"/>
              <p:cNvSpPr>
                <a:spLocks/>
              </p:cNvSpPr>
              <p:nvPr/>
            </p:nvSpPr>
            <p:spPr bwMode="auto">
              <a:xfrm>
                <a:off x="242207" y="0"/>
                <a:ext cx="512535" cy="482600"/>
              </a:xfrm>
              <a:custGeom>
                <a:avLst/>
                <a:gdLst>
                  <a:gd name="T0" fmla="*/ 512535 w 512535"/>
                  <a:gd name="T1" fmla="*/ 482600 h 482600"/>
                  <a:gd name="T2" fmla="*/ 0 w 512535"/>
                  <a:gd name="T3" fmla="*/ 12700 h 482600"/>
                  <a:gd name="T4" fmla="*/ 198664 w 512535"/>
                  <a:gd name="T5" fmla="*/ 0 h 482600"/>
                  <a:gd name="T6" fmla="*/ 512535 w 512535"/>
                  <a:gd name="T7" fmla="*/ 482600 h 482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2535" h="482600">
                    <a:moveTo>
                      <a:pt x="512535" y="482600"/>
                    </a:moveTo>
                    <a:lnTo>
                      <a:pt x="0" y="12700"/>
                    </a:lnTo>
                    <a:lnTo>
                      <a:pt x="198664" y="0"/>
                    </a:lnTo>
                    <a:lnTo>
                      <a:pt x="512535" y="48260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9486" name="组合 72"/>
            <p:cNvGrpSpPr>
              <a:grpSpLocks/>
            </p:cNvGrpSpPr>
            <p:nvPr/>
          </p:nvGrpSpPr>
          <p:grpSpPr bwMode="auto">
            <a:xfrm rot="10346141">
              <a:off x="90601" y="581660"/>
              <a:ext cx="573538" cy="235402"/>
              <a:chOff x="0" y="0"/>
              <a:chExt cx="513443" cy="275771"/>
            </a:xfrm>
          </p:grpSpPr>
          <p:sp>
            <p:nvSpPr>
              <p:cNvPr id="19491" name="等腰三角形 6"/>
              <p:cNvSpPr>
                <a:spLocks/>
              </p:cNvSpPr>
              <p:nvPr/>
            </p:nvSpPr>
            <p:spPr bwMode="auto">
              <a:xfrm>
                <a:off x="0" y="16329"/>
                <a:ext cx="513443" cy="259442"/>
              </a:xfrm>
              <a:custGeom>
                <a:avLst/>
                <a:gdLst>
                  <a:gd name="T0" fmla="*/ 0 w 513443"/>
                  <a:gd name="T1" fmla="*/ 259442 h 259442"/>
                  <a:gd name="T2" fmla="*/ 246743 w 513443"/>
                  <a:gd name="T3" fmla="*/ 0 h 259442"/>
                  <a:gd name="T4" fmla="*/ 513443 w 513443"/>
                  <a:gd name="T5" fmla="*/ 240846 h 259442"/>
                  <a:gd name="T6" fmla="*/ 0 w 513443"/>
                  <a:gd name="T7" fmla="*/ 259442 h 259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3443" h="259442">
                    <a:moveTo>
                      <a:pt x="0" y="259442"/>
                    </a:moveTo>
                    <a:lnTo>
                      <a:pt x="246743" y="0"/>
                    </a:lnTo>
                    <a:lnTo>
                      <a:pt x="513443" y="240846"/>
                    </a:lnTo>
                    <a:lnTo>
                      <a:pt x="0" y="25944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492" name="等腰三角形 7"/>
              <p:cNvSpPr>
                <a:spLocks/>
              </p:cNvSpPr>
              <p:nvPr/>
            </p:nvSpPr>
            <p:spPr bwMode="auto">
              <a:xfrm>
                <a:off x="243795" y="0"/>
                <a:ext cx="266472" cy="260350"/>
              </a:xfrm>
              <a:custGeom>
                <a:avLst/>
                <a:gdLst>
                  <a:gd name="T0" fmla="*/ 266472 w 266472"/>
                  <a:gd name="T1" fmla="*/ 260350 h 260350"/>
                  <a:gd name="T2" fmla="*/ 0 w 266472"/>
                  <a:gd name="T3" fmla="*/ 19843 h 260350"/>
                  <a:gd name="T4" fmla="*/ 197076 w 266472"/>
                  <a:gd name="T5" fmla="*/ 0 h 260350"/>
                  <a:gd name="T6" fmla="*/ 266472 w 266472"/>
                  <a:gd name="T7" fmla="*/ 260350 h 260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472" h="260350">
                    <a:moveTo>
                      <a:pt x="266472" y="260350"/>
                    </a:moveTo>
                    <a:lnTo>
                      <a:pt x="0" y="19843"/>
                    </a:lnTo>
                    <a:lnTo>
                      <a:pt x="197076" y="0"/>
                    </a:lnTo>
                    <a:lnTo>
                      <a:pt x="266472" y="26035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9487" name="组合 73"/>
            <p:cNvGrpSpPr>
              <a:grpSpLocks/>
            </p:cNvGrpSpPr>
            <p:nvPr/>
          </p:nvGrpSpPr>
          <p:grpSpPr bwMode="auto">
            <a:xfrm>
              <a:off x="754742" y="0"/>
              <a:ext cx="4757058" cy="805361"/>
              <a:chOff x="0" y="0"/>
              <a:chExt cx="4757058" cy="805361"/>
            </a:xfrm>
          </p:grpSpPr>
          <p:cxnSp>
            <p:nvCxnSpPr>
              <p:cNvPr id="19488" name="直接连接符 74"/>
              <p:cNvCxnSpPr>
                <a:cxnSpLocks noChangeShapeType="1"/>
              </p:cNvCxnSpPr>
              <p:nvPr/>
            </p:nvCxnSpPr>
            <p:spPr bwMode="auto">
              <a:xfrm>
                <a:off x="96656" y="470009"/>
                <a:ext cx="3698530" cy="0"/>
              </a:xfrm>
              <a:prstGeom prst="line">
                <a:avLst/>
              </a:prstGeom>
              <a:noFill/>
              <a:ln w="6350">
                <a:solidFill>
                  <a:srgbClr val="7F7F7F"/>
                </a:solidFill>
                <a:prstDash val="dash"/>
                <a:round/>
                <a:headEnd/>
                <a:tailEnd/>
              </a:ln>
              <a:extLst>
                <a:ext uri="{909E8E84-426E-40DD-AFC4-6F175D3DCCD1}">
                  <a14:hiddenFill xmlns:a14="http://schemas.microsoft.com/office/drawing/2010/main">
                    <a:noFill/>
                  </a14:hiddenFill>
                </a:ext>
              </a:extLst>
            </p:spPr>
          </p:cxnSp>
          <p:sp>
            <p:nvSpPr>
              <p:cNvPr id="19489" name="文本框 75"/>
              <p:cNvSpPr txBox="1">
                <a:spLocks noChangeArrowheads="1"/>
              </p:cNvSpPr>
              <p:nvPr/>
            </p:nvSpPr>
            <p:spPr bwMode="auto">
              <a:xfrm>
                <a:off x="0" y="0"/>
                <a:ext cx="3452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zh-CN" altLang="en-US" sz="2400" dirty="0">
                    <a:solidFill>
                      <a:srgbClr val="7F7F7F"/>
                    </a:solidFill>
                    <a:latin typeface="微软雅黑" panose="020B0503020204020204" pitchFamily="34" charset="-122"/>
                    <a:ea typeface="微软雅黑" panose="020B0503020204020204" pitchFamily="34" charset="-122"/>
                  </a:rPr>
                  <a:t>实验设计与结果</a:t>
                </a:r>
              </a:p>
            </p:txBody>
          </p:sp>
          <p:sp>
            <p:nvSpPr>
              <p:cNvPr id="19490" name="文本框 76"/>
              <p:cNvSpPr txBox="1">
                <a:spLocks noChangeArrowheads="1"/>
              </p:cNvSpPr>
              <p:nvPr/>
            </p:nvSpPr>
            <p:spPr bwMode="auto">
              <a:xfrm>
                <a:off x="69983" y="497574"/>
                <a:ext cx="4687075" cy="30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en-US" altLang="zh-CN" sz="1400" dirty="0">
                    <a:solidFill>
                      <a:srgbClr val="7F7F7F"/>
                    </a:solidFill>
                    <a:latin typeface="Calibri" panose="020F0502020204030204" pitchFamily="34" charset="0"/>
                  </a:rPr>
                  <a:t>Experiment Design and Result</a:t>
                </a:r>
              </a:p>
            </p:txBody>
          </p:sp>
        </p:grpSp>
      </p:grpSp>
      <p:grpSp>
        <p:nvGrpSpPr>
          <p:cNvPr id="19463" name="组合 81"/>
          <p:cNvGrpSpPr>
            <a:grpSpLocks/>
          </p:cNvGrpSpPr>
          <p:nvPr/>
        </p:nvGrpSpPr>
        <p:grpSpPr bwMode="auto">
          <a:xfrm>
            <a:off x="5791200" y="923925"/>
            <a:ext cx="5511800" cy="817037"/>
            <a:chOff x="0" y="0"/>
            <a:chExt cx="5511800" cy="817062"/>
          </a:xfrm>
        </p:grpSpPr>
        <p:grpSp>
          <p:nvGrpSpPr>
            <p:cNvPr id="19475" name="组合 82"/>
            <p:cNvGrpSpPr>
              <a:grpSpLocks/>
            </p:cNvGrpSpPr>
            <p:nvPr/>
          </p:nvGrpSpPr>
          <p:grpSpPr bwMode="auto">
            <a:xfrm>
              <a:off x="0" y="0"/>
              <a:ext cx="754743" cy="482600"/>
              <a:chOff x="0" y="0"/>
              <a:chExt cx="754743" cy="482600"/>
            </a:xfrm>
          </p:grpSpPr>
          <p:sp>
            <p:nvSpPr>
              <p:cNvPr id="19483" name="等腰三角形 6"/>
              <p:cNvSpPr>
                <a:spLocks/>
              </p:cNvSpPr>
              <p:nvPr/>
            </p:nvSpPr>
            <p:spPr bwMode="auto">
              <a:xfrm>
                <a:off x="0" y="3629"/>
                <a:ext cx="754743" cy="478971"/>
              </a:xfrm>
              <a:custGeom>
                <a:avLst/>
                <a:gdLst>
                  <a:gd name="T0" fmla="*/ 0 w 754743"/>
                  <a:gd name="T1" fmla="*/ 348342 h 478971"/>
                  <a:gd name="T2" fmla="*/ 246743 w 754743"/>
                  <a:gd name="T3" fmla="*/ 0 h 478971"/>
                  <a:gd name="T4" fmla="*/ 754743 w 754743"/>
                  <a:gd name="T5" fmla="*/ 478971 h 478971"/>
                  <a:gd name="T6" fmla="*/ 0 w 754743"/>
                  <a:gd name="T7" fmla="*/ 348342 h 4789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743" h="478971">
                    <a:moveTo>
                      <a:pt x="0" y="348342"/>
                    </a:moveTo>
                    <a:lnTo>
                      <a:pt x="246743" y="0"/>
                    </a:lnTo>
                    <a:lnTo>
                      <a:pt x="754743" y="478971"/>
                    </a:lnTo>
                    <a:lnTo>
                      <a:pt x="0" y="34834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484" name="等腰三角形 7"/>
              <p:cNvSpPr>
                <a:spLocks/>
              </p:cNvSpPr>
              <p:nvPr/>
            </p:nvSpPr>
            <p:spPr bwMode="auto">
              <a:xfrm>
                <a:off x="242207" y="0"/>
                <a:ext cx="512535" cy="482600"/>
              </a:xfrm>
              <a:custGeom>
                <a:avLst/>
                <a:gdLst>
                  <a:gd name="T0" fmla="*/ 512535 w 512535"/>
                  <a:gd name="T1" fmla="*/ 482600 h 482600"/>
                  <a:gd name="T2" fmla="*/ 0 w 512535"/>
                  <a:gd name="T3" fmla="*/ 12700 h 482600"/>
                  <a:gd name="T4" fmla="*/ 198664 w 512535"/>
                  <a:gd name="T5" fmla="*/ 0 h 482600"/>
                  <a:gd name="T6" fmla="*/ 512535 w 512535"/>
                  <a:gd name="T7" fmla="*/ 482600 h 482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2535" h="482600">
                    <a:moveTo>
                      <a:pt x="512535" y="482600"/>
                    </a:moveTo>
                    <a:lnTo>
                      <a:pt x="0" y="12700"/>
                    </a:lnTo>
                    <a:lnTo>
                      <a:pt x="198664" y="0"/>
                    </a:lnTo>
                    <a:lnTo>
                      <a:pt x="512535" y="48260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9476" name="组合 83"/>
            <p:cNvGrpSpPr>
              <a:grpSpLocks/>
            </p:cNvGrpSpPr>
            <p:nvPr/>
          </p:nvGrpSpPr>
          <p:grpSpPr bwMode="auto">
            <a:xfrm rot="10346141">
              <a:off x="90601" y="581660"/>
              <a:ext cx="573538" cy="235402"/>
              <a:chOff x="0" y="0"/>
              <a:chExt cx="513443" cy="275771"/>
            </a:xfrm>
          </p:grpSpPr>
          <p:sp>
            <p:nvSpPr>
              <p:cNvPr id="19481" name="等腰三角形 6"/>
              <p:cNvSpPr>
                <a:spLocks/>
              </p:cNvSpPr>
              <p:nvPr/>
            </p:nvSpPr>
            <p:spPr bwMode="auto">
              <a:xfrm>
                <a:off x="0" y="16329"/>
                <a:ext cx="513443" cy="259442"/>
              </a:xfrm>
              <a:custGeom>
                <a:avLst/>
                <a:gdLst>
                  <a:gd name="T0" fmla="*/ 0 w 513443"/>
                  <a:gd name="T1" fmla="*/ 259442 h 259442"/>
                  <a:gd name="T2" fmla="*/ 246743 w 513443"/>
                  <a:gd name="T3" fmla="*/ 0 h 259442"/>
                  <a:gd name="T4" fmla="*/ 513443 w 513443"/>
                  <a:gd name="T5" fmla="*/ 240846 h 259442"/>
                  <a:gd name="T6" fmla="*/ 0 w 513443"/>
                  <a:gd name="T7" fmla="*/ 259442 h 259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3443" h="259442">
                    <a:moveTo>
                      <a:pt x="0" y="259442"/>
                    </a:moveTo>
                    <a:lnTo>
                      <a:pt x="246743" y="0"/>
                    </a:lnTo>
                    <a:lnTo>
                      <a:pt x="513443" y="240846"/>
                    </a:lnTo>
                    <a:lnTo>
                      <a:pt x="0" y="25944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482" name="等腰三角形 7"/>
              <p:cNvSpPr>
                <a:spLocks/>
              </p:cNvSpPr>
              <p:nvPr/>
            </p:nvSpPr>
            <p:spPr bwMode="auto">
              <a:xfrm>
                <a:off x="243795" y="0"/>
                <a:ext cx="266472" cy="260350"/>
              </a:xfrm>
              <a:custGeom>
                <a:avLst/>
                <a:gdLst>
                  <a:gd name="T0" fmla="*/ 266472 w 266472"/>
                  <a:gd name="T1" fmla="*/ 260350 h 260350"/>
                  <a:gd name="T2" fmla="*/ 0 w 266472"/>
                  <a:gd name="T3" fmla="*/ 19843 h 260350"/>
                  <a:gd name="T4" fmla="*/ 197076 w 266472"/>
                  <a:gd name="T5" fmla="*/ 0 h 260350"/>
                  <a:gd name="T6" fmla="*/ 266472 w 266472"/>
                  <a:gd name="T7" fmla="*/ 260350 h 260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472" h="260350">
                    <a:moveTo>
                      <a:pt x="266472" y="260350"/>
                    </a:moveTo>
                    <a:lnTo>
                      <a:pt x="0" y="19843"/>
                    </a:lnTo>
                    <a:lnTo>
                      <a:pt x="197076" y="0"/>
                    </a:lnTo>
                    <a:lnTo>
                      <a:pt x="266472" y="26035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9477" name="组合 84"/>
            <p:cNvGrpSpPr>
              <a:grpSpLocks/>
            </p:cNvGrpSpPr>
            <p:nvPr/>
          </p:nvGrpSpPr>
          <p:grpSpPr bwMode="auto">
            <a:xfrm>
              <a:off x="754742" y="0"/>
              <a:ext cx="4757058" cy="805360"/>
              <a:chOff x="0" y="0"/>
              <a:chExt cx="4757058" cy="805360"/>
            </a:xfrm>
          </p:grpSpPr>
          <p:cxnSp>
            <p:nvCxnSpPr>
              <p:cNvPr id="19478" name="直接连接符 85"/>
              <p:cNvCxnSpPr>
                <a:cxnSpLocks noChangeShapeType="1"/>
              </p:cNvCxnSpPr>
              <p:nvPr/>
            </p:nvCxnSpPr>
            <p:spPr bwMode="auto">
              <a:xfrm>
                <a:off x="96656" y="470009"/>
                <a:ext cx="3698530" cy="0"/>
              </a:xfrm>
              <a:prstGeom prst="line">
                <a:avLst/>
              </a:prstGeom>
              <a:noFill/>
              <a:ln w="6350">
                <a:solidFill>
                  <a:srgbClr val="7F7F7F"/>
                </a:solidFill>
                <a:prstDash val="dash"/>
                <a:round/>
                <a:headEnd/>
                <a:tailEnd/>
              </a:ln>
              <a:extLst>
                <a:ext uri="{909E8E84-426E-40DD-AFC4-6F175D3DCCD1}">
                  <a14:hiddenFill xmlns:a14="http://schemas.microsoft.com/office/drawing/2010/main">
                    <a:noFill/>
                  </a14:hiddenFill>
                </a:ext>
              </a:extLst>
            </p:spPr>
          </p:cxnSp>
          <p:sp>
            <p:nvSpPr>
              <p:cNvPr id="19479" name="文本框 86"/>
              <p:cNvSpPr txBox="1">
                <a:spLocks noChangeArrowheads="1"/>
              </p:cNvSpPr>
              <p:nvPr/>
            </p:nvSpPr>
            <p:spPr bwMode="auto">
              <a:xfrm>
                <a:off x="0" y="0"/>
                <a:ext cx="3452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zh-CN" altLang="en-US" sz="2400" dirty="0">
                    <a:solidFill>
                      <a:srgbClr val="7F7F7F"/>
                    </a:solidFill>
                    <a:latin typeface="微软雅黑" panose="020B0503020204020204" pitchFamily="34" charset="-122"/>
                    <a:ea typeface="微软雅黑" panose="020B0503020204020204" pitchFamily="34" charset="-122"/>
                  </a:rPr>
                  <a:t>课题研究背景与意义</a:t>
                </a:r>
              </a:p>
            </p:txBody>
          </p:sp>
          <p:sp>
            <p:nvSpPr>
              <p:cNvPr id="19480" name="文本框 87"/>
              <p:cNvSpPr txBox="1">
                <a:spLocks noChangeArrowheads="1"/>
              </p:cNvSpPr>
              <p:nvPr/>
            </p:nvSpPr>
            <p:spPr bwMode="auto">
              <a:xfrm>
                <a:off x="69983" y="497574"/>
                <a:ext cx="4687075" cy="307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en-US" altLang="zh-CN" sz="1400" dirty="0">
                    <a:solidFill>
                      <a:srgbClr val="7F7F7F"/>
                    </a:solidFill>
                    <a:latin typeface="Calibri" panose="020F0502020204030204" pitchFamily="34" charset="0"/>
                  </a:rPr>
                  <a:t>Background and Significance</a:t>
                </a:r>
              </a:p>
            </p:txBody>
          </p:sp>
        </p:grpSp>
      </p:grpSp>
      <p:grpSp>
        <p:nvGrpSpPr>
          <p:cNvPr id="19464" name="组合 61"/>
          <p:cNvGrpSpPr>
            <a:grpSpLocks/>
          </p:cNvGrpSpPr>
          <p:nvPr/>
        </p:nvGrpSpPr>
        <p:grpSpPr bwMode="auto">
          <a:xfrm>
            <a:off x="5791200" y="5034074"/>
            <a:ext cx="5511800" cy="817036"/>
            <a:chOff x="0" y="0"/>
            <a:chExt cx="5511800" cy="817062"/>
          </a:xfrm>
        </p:grpSpPr>
        <p:grpSp>
          <p:nvGrpSpPr>
            <p:cNvPr id="19465" name="组合 62"/>
            <p:cNvGrpSpPr>
              <a:grpSpLocks/>
            </p:cNvGrpSpPr>
            <p:nvPr/>
          </p:nvGrpSpPr>
          <p:grpSpPr bwMode="auto">
            <a:xfrm>
              <a:off x="0" y="0"/>
              <a:ext cx="754743" cy="482600"/>
              <a:chOff x="0" y="0"/>
              <a:chExt cx="754743" cy="482600"/>
            </a:xfrm>
          </p:grpSpPr>
          <p:sp>
            <p:nvSpPr>
              <p:cNvPr id="19473" name="等腰三角形 6"/>
              <p:cNvSpPr>
                <a:spLocks/>
              </p:cNvSpPr>
              <p:nvPr/>
            </p:nvSpPr>
            <p:spPr bwMode="auto">
              <a:xfrm>
                <a:off x="0" y="3629"/>
                <a:ext cx="754743" cy="478971"/>
              </a:xfrm>
              <a:custGeom>
                <a:avLst/>
                <a:gdLst>
                  <a:gd name="T0" fmla="*/ 0 w 754743"/>
                  <a:gd name="T1" fmla="*/ 348342 h 478971"/>
                  <a:gd name="T2" fmla="*/ 246743 w 754743"/>
                  <a:gd name="T3" fmla="*/ 0 h 478971"/>
                  <a:gd name="T4" fmla="*/ 754743 w 754743"/>
                  <a:gd name="T5" fmla="*/ 478971 h 478971"/>
                  <a:gd name="T6" fmla="*/ 0 w 754743"/>
                  <a:gd name="T7" fmla="*/ 348342 h 4789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743" h="478971">
                    <a:moveTo>
                      <a:pt x="0" y="348342"/>
                    </a:moveTo>
                    <a:lnTo>
                      <a:pt x="246743" y="0"/>
                    </a:lnTo>
                    <a:lnTo>
                      <a:pt x="754743" y="478971"/>
                    </a:lnTo>
                    <a:lnTo>
                      <a:pt x="0" y="34834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474" name="等腰三角形 7"/>
              <p:cNvSpPr>
                <a:spLocks/>
              </p:cNvSpPr>
              <p:nvPr/>
            </p:nvSpPr>
            <p:spPr bwMode="auto">
              <a:xfrm>
                <a:off x="242207" y="0"/>
                <a:ext cx="512535" cy="482600"/>
              </a:xfrm>
              <a:custGeom>
                <a:avLst/>
                <a:gdLst>
                  <a:gd name="T0" fmla="*/ 512535 w 512535"/>
                  <a:gd name="T1" fmla="*/ 482600 h 482600"/>
                  <a:gd name="T2" fmla="*/ 0 w 512535"/>
                  <a:gd name="T3" fmla="*/ 12700 h 482600"/>
                  <a:gd name="T4" fmla="*/ 198664 w 512535"/>
                  <a:gd name="T5" fmla="*/ 0 h 482600"/>
                  <a:gd name="T6" fmla="*/ 512535 w 512535"/>
                  <a:gd name="T7" fmla="*/ 482600 h 482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2535" h="482600">
                    <a:moveTo>
                      <a:pt x="512535" y="482600"/>
                    </a:moveTo>
                    <a:lnTo>
                      <a:pt x="0" y="12700"/>
                    </a:lnTo>
                    <a:lnTo>
                      <a:pt x="198664" y="0"/>
                    </a:lnTo>
                    <a:lnTo>
                      <a:pt x="512535" y="482600"/>
                    </a:lnTo>
                    <a:close/>
                  </a:path>
                </a:pathLst>
              </a:custGeom>
              <a:solidFill>
                <a:srgbClr val="9632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9466" name="组合 63"/>
            <p:cNvGrpSpPr>
              <a:grpSpLocks/>
            </p:cNvGrpSpPr>
            <p:nvPr/>
          </p:nvGrpSpPr>
          <p:grpSpPr bwMode="auto">
            <a:xfrm rot="10346141">
              <a:off x="90601" y="581660"/>
              <a:ext cx="573538" cy="235402"/>
              <a:chOff x="0" y="0"/>
              <a:chExt cx="513443" cy="275771"/>
            </a:xfrm>
          </p:grpSpPr>
          <p:sp>
            <p:nvSpPr>
              <p:cNvPr id="19471" name="等腰三角形 6"/>
              <p:cNvSpPr>
                <a:spLocks/>
              </p:cNvSpPr>
              <p:nvPr/>
            </p:nvSpPr>
            <p:spPr bwMode="auto">
              <a:xfrm>
                <a:off x="0" y="16329"/>
                <a:ext cx="513443" cy="259442"/>
              </a:xfrm>
              <a:custGeom>
                <a:avLst/>
                <a:gdLst>
                  <a:gd name="T0" fmla="*/ 0 w 513443"/>
                  <a:gd name="T1" fmla="*/ 259442 h 259442"/>
                  <a:gd name="T2" fmla="*/ 246743 w 513443"/>
                  <a:gd name="T3" fmla="*/ 0 h 259442"/>
                  <a:gd name="T4" fmla="*/ 513443 w 513443"/>
                  <a:gd name="T5" fmla="*/ 240846 h 259442"/>
                  <a:gd name="T6" fmla="*/ 0 w 513443"/>
                  <a:gd name="T7" fmla="*/ 259442 h 259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3443" h="259442">
                    <a:moveTo>
                      <a:pt x="0" y="259442"/>
                    </a:moveTo>
                    <a:lnTo>
                      <a:pt x="246743" y="0"/>
                    </a:lnTo>
                    <a:lnTo>
                      <a:pt x="513443" y="240846"/>
                    </a:lnTo>
                    <a:lnTo>
                      <a:pt x="0" y="25944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472" name="等腰三角形 7"/>
              <p:cNvSpPr>
                <a:spLocks/>
              </p:cNvSpPr>
              <p:nvPr/>
            </p:nvSpPr>
            <p:spPr bwMode="auto">
              <a:xfrm>
                <a:off x="243795" y="0"/>
                <a:ext cx="266472" cy="260350"/>
              </a:xfrm>
              <a:custGeom>
                <a:avLst/>
                <a:gdLst>
                  <a:gd name="T0" fmla="*/ 266472 w 266472"/>
                  <a:gd name="T1" fmla="*/ 260350 h 260350"/>
                  <a:gd name="T2" fmla="*/ 0 w 266472"/>
                  <a:gd name="T3" fmla="*/ 19843 h 260350"/>
                  <a:gd name="T4" fmla="*/ 197076 w 266472"/>
                  <a:gd name="T5" fmla="*/ 0 h 260350"/>
                  <a:gd name="T6" fmla="*/ 266472 w 266472"/>
                  <a:gd name="T7" fmla="*/ 260350 h 260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472" h="260350">
                    <a:moveTo>
                      <a:pt x="266472" y="260350"/>
                    </a:moveTo>
                    <a:lnTo>
                      <a:pt x="0" y="19843"/>
                    </a:lnTo>
                    <a:lnTo>
                      <a:pt x="197076" y="0"/>
                    </a:lnTo>
                    <a:lnTo>
                      <a:pt x="266472" y="260350"/>
                    </a:lnTo>
                    <a:close/>
                  </a:path>
                </a:pathLst>
              </a:custGeom>
              <a:solidFill>
                <a:srgbClr val="2734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9467" name="组合 64"/>
            <p:cNvGrpSpPr>
              <a:grpSpLocks/>
            </p:cNvGrpSpPr>
            <p:nvPr/>
          </p:nvGrpSpPr>
          <p:grpSpPr bwMode="auto">
            <a:xfrm>
              <a:off x="754742" y="0"/>
              <a:ext cx="4757058" cy="805361"/>
              <a:chOff x="0" y="0"/>
              <a:chExt cx="4757058" cy="805361"/>
            </a:xfrm>
          </p:grpSpPr>
          <p:cxnSp>
            <p:nvCxnSpPr>
              <p:cNvPr id="19468" name="直接连接符 65"/>
              <p:cNvCxnSpPr>
                <a:cxnSpLocks noChangeShapeType="1"/>
              </p:cNvCxnSpPr>
              <p:nvPr/>
            </p:nvCxnSpPr>
            <p:spPr bwMode="auto">
              <a:xfrm>
                <a:off x="96656" y="470009"/>
                <a:ext cx="3698530" cy="0"/>
              </a:xfrm>
              <a:prstGeom prst="line">
                <a:avLst/>
              </a:prstGeom>
              <a:noFill/>
              <a:ln w="6350">
                <a:solidFill>
                  <a:srgbClr val="7F7F7F"/>
                </a:solidFill>
                <a:prstDash val="dash"/>
                <a:round/>
                <a:headEnd/>
                <a:tailEnd/>
              </a:ln>
              <a:extLst>
                <a:ext uri="{909E8E84-426E-40DD-AFC4-6F175D3DCCD1}">
                  <a14:hiddenFill xmlns:a14="http://schemas.microsoft.com/office/drawing/2010/main">
                    <a:noFill/>
                  </a14:hiddenFill>
                </a:ext>
              </a:extLst>
            </p:spPr>
          </p:cxnSp>
          <p:sp>
            <p:nvSpPr>
              <p:cNvPr id="19469" name="文本框 66"/>
              <p:cNvSpPr txBox="1">
                <a:spLocks noChangeArrowheads="1"/>
              </p:cNvSpPr>
              <p:nvPr/>
            </p:nvSpPr>
            <p:spPr bwMode="auto">
              <a:xfrm>
                <a:off x="0" y="0"/>
                <a:ext cx="3452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zh-CN" altLang="en-US" sz="2400" b="1" dirty="0">
                    <a:solidFill>
                      <a:schemeClr val="accent1"/>
                    </a:solidFill>
                    <a:latin typeface="微软雅黑" panose="020B0503020204020204" pitchFamily="34" charset="-122"/>
                    <a:ea typeface="微软雅黑" panose="020B0503020204020204" pitchFamily="34" charset="-122"/>
                  </a:rPr>
                  <a:t>结论与展望</a:t>
                </a:r>
              </a:p>
            </p:txBody>
          </p:sp>
          <p:sp>
            <p:nvSpPr>
              <p:cNvPr id="19470" name="文本框 67"/>
              <p:cNvSpPr txBox="1">
                <a:spLocks noChangeArrowheads="1"/>
              </p:cNvSpPr>
              <p:nvPr/>
            </p:nvSpPr>
            <p:spPr bwMode="auto">
              <a:xfrm>
                <a:off x="69983" y="497574"/>
                <a:ext cx="4687075" cy="30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en-US" altLang="zh-CN" sz="1400" dirty="0">
                    <a:solidFill>
                      <a:srgbClr val="7F7F7F"/>
                    </a:solidFill>
                    <a:latin typeface="Calibri" panose="020F0502020204030204" pitchFamily="34" charset="0"/>
                  </a:rPr>
                  <a:t>Conclusion And Future</a:t>
                </a:r>
              </a:p>
            </p:txBody>
          </p:sp>
        </p:grpSp>
      </p:grpSp>
      <p:sp>
        <p:nvSpPr>
          <p:cNvPr id="79" name="文本框 78"/>
          <p:cNvSpPr txBox="1"/>
          <p:nvPr/>
        </p:nvSpPr>
        <p:spPr>
          <a:xfrm>
            <a:off x="4551285" y="1812973"/>
            <a:ext cx="7640715" cy="1938992"/>
          </a:xfrm>
          <a:prstGeom prst="rect">
            <a:avLst/>
          </a:prstGeom>
          <a:noFill/>
        </p:spPr>
        <p:txBody>
          <a:bodyPr wrap="square" rtlCol="0">
            <a:spAutoFit/>
          </a:bodyPr>
          <a:lstStyle/>
          <a:p>
            <a:pPr indent="-457200"/>
            <a:r>
              <a:rPr lang="zh-CN" altLang="en-US" sz="2400" dirty="0" smtClean="0">
                <a:solidFill>
                  <a:srgbClr val="34457A"/>
                </a:solidFill>
              </a:rPr>
              <a:t>结论：</a:t>
            </a:r>
            <a:endParaRPr lang="en-US" altLang="zh-CN" sz="2400" dirty="0" smtClean="0">
              <a:solidFill>
                <a:srgbClr val="34457A"/>
              </a:solidFill>
            </a:endParaRPr>
          </a:p>
          <a:p>
            <a:pPr indent="-457200">
              <a:buFont typeface="+mj-lt"/>
              <a:buAutoNum type="arabicPeriod"/>
            </a:pPr>
            <a:r>
              <a:rPr lang="zh-CN" altLang="en-US" sz="2400" dirty="0" smtClean="0">
                <a:solidFill>
                  <a:srgbClr val="34457A"/>
                </a:solidFill>
              </a:rPr>
              <a:t>本文算法达到了良好的分类准确度，相比于传统机</a:t>
            </a:r>
            <a:endParaRPr lang="en-US" altLang="zh-CN" sz="2400" dirty="0" smtClean="0">
              <a:solidFill>
                <a:srgbClr val="34457A"/>
              </a:solidFill>
            </a:endParaRPr>
          </a:p>
          <a:p>
            <a:pPr lvl="1"/>
            <a:r>
              <a:rPr lang="zh-CN" altLang="en-US" sz="2400" dirty="0" smtClean="0">
                <a:solidFill>
                  <a:srgbClr val="34457A"/>
                </a:solidFill>
              </a:rPr>
              <a:t>器学习方法与经典不平衡数据集处理方法在多数数据集上分类效果有所提升</a:t>
            </a:r>
            <a:endParaRPr lang="en-US" altLang="zh-CN" sz="2400" dirty="0" smtClean="0">
              <a:solidFill>
                <a:srgbClr val="34457A"/>
              </a:solidFill>
            </a:endParaRPr>
          </a:p>
          <a:p>
            <a:pPr marL="457200" indent="-457200">
              <a:buFont typeface="+mj-lt"/>
              <a:buAutoNum type="arabicPeriod"/>
            </a:pPr>
            <a:r>
              <a:rPr lang="zh-CN" altLang="en-US" sz="2400" dirty="0" smtClean="0">
                <a:solidFill>
                  <a:srgbClr val="34457A"/>
                </a:solidFill>
              </a:rPr>
              <a:t>本文算法效率可以接受，时间复杂度较低</a:t>
            </a:r>
            <a:endParaRPr lang="zh-CN" altLang="en-US" sz="2400" dirty="0">
              <a:solidFill>
                <a:srgbClr val="34457A"/>
              </a:solidFill>
            </a:endParaRPr>
          </a:p>
        </p:txBody>
      </p:sp>
      <p:sp>
        <p:nvSpPr>
          <p:cNvPr id="80" name="文本框 79"/>
          <p:cNvSpPr txBox="1"/>
          <p:nvPr/>
        </p:nvSpPr>
        <p:spPr>
          <a:xfrm>
            <a:off x="4551285" y="4476341"/>
            <a:ext cx="7114178" cy="1938992"/>
          </a:xfrm>
          <a:prstGeom prst="rect">
            <a:avLst/>
          </a:prstGeom>
          <a:noFill/>
        </p:spPr>
        <p:txBody>
          <a:bodyPr wrap="square" rtlCol="0">
            <a:spAutoFit/>
          </a:bodyPr>
          <a:lstStyle/>
          <a:p>
            <a:r>
              <a:rPr lang="zh-CN" altLang="en-US" sz="2400" dirty="0" smtClean="0">
                <a:solidFill>
                  <a:srgbClr val="34457A"/>
                </a:solidFill>
              </a:rPr>
              <a:t>展望：</a:t>
            </a:r>
            <a:endParaRPr lang="en-US" altLang="zh-CN" sz="2400" dirty="0" smtClean="0">
              <a:solidFill>
                <a:srgbClr val="34457A"/>
              </a:solidFill>
            </a:endParaRPr>
          </a:p>
          <a:p>
            <a:pPr marL="457200" indent="-457200">
              <a:buFont typeface="+mj-lt"/>
              <a:buAutoNum type="arabicPeriod"/>
            </a:pPr>
            <a:r>
              <a:rPr lang="zh-CN" altLang="en-US" sz="2400" dirty="0" smtClean="0">
                <a:solidFill>
                  <a:srgbClr val="34457A"/>
                </a:solidFill>
              </a:rPr>
              <a:t>可以考虑并行算法或者类似于</a:t>
            </a:r>
            <a:r>
              <a:rPr lang="en-US" altLang="zh-CN" sz="2400" dirty="0" smtClean="0">
                <a:solidFill>
                  <a:srgbClr val="34457A"/>
                </a:solidFill>
              </a:rPr>
              <a:t>batch</a:t>
            </a:r>
            <a:r>
              <a:rPr lang="zh-CN" altLang="en-US" sz="2400" dirty="0" smtClean="0">
                <a:solidFill>
                  <a:srgbClr val="34457A"/>
                </a:solidFill>
              </a:rPr>
              <a:t>方法以及自</a:t>
            </a:r>
            <a:endParaRPr lang="en-US" altLang="zh-CN" sz="2400" dirty="0" smtClean="0">
              <a:solidFill>
                <a:srgbClr val="34457A"/>
              </a:solidFill>
            </a:endParaRPr>
          </a:p>
          <a:p>
            <a:pPr lvl="1"/>
            <a:r>
              <a:rPr lang="zh-CN" altLang="en-US" sz="2400" dirty="0" smtClean="0">
                <a:solidFill>
                  <a:srgbClr val="34457A"/>
                </a:solidFill>
              </a:rPr>
              <a:t>适应学习率等来加快算法速度</a:t>
            </a:r>
            <a:endParaRPr lang="en-US" altLang="zh-CN" sz="2400" dirty="0" smtClean="0">
              <a:solidFill>
                <a:srgbClr val="34457A"/>
              </a:solidFill>
            </a:endParaRPr>
          </a:p>
          <a:p>
            <a:pPr marL="457200" indent="-457200">
              <a:buFont typeface="+mj-lt"/>
              <a:buAutoNum type="arabicPeriod"/>
            </a:pPr>
            <a:r>
              <a:rPr lang="zh-CN" altLang="en-US" sz="2400" dirty="0" smtClean="0">
                <a:solidFill>
                  <a:srgbClr val="34457A"/>
                </a:solidFill>
              </a:rPr>
              <a:t>考虑建立更准确的</a:t>
            </a:r>
            <a:r>
              <a:rPr lang="en-US" altLang="zh-CN" sz="2400" dirty="0" smtClean="0">
                <a:solidFill>
                  <a:srgbClr val="34457A"/>
                </a:solidFill>
              </a:rPr>
              <a:t>F1</a:t>
            </a:r>
            <a:r>
              <a:rPr lang="zh-CN" altLang="en-US" sz="2400" dirty="0" smtClean="0">
                <a:solidFill>
                  <a:srgbClr val="34457A"/>
                </a:solidFill>
              </a:rPr>
              <a:t>值期望与权值之间的关系，</a:t>
            </a:r>
            <a:endParaRPr lang="en-US" altLang="zh-CN" sz="2400" dirty="0" smtClean="0">
              <a:solidFill>
                <a:srgbClr val="34457A"/>
              </a:solidFill>
            </a:endParaRPr>
          </a:p>
          <a:p>
            <a:pPr lvl="1"/>
            <a:r>
              <a:rPr lang="zh-CN" altLang="en-US" sz="2400" dirty="0" smtClean="0">
                <a:solidFill>
                  <a:srgbClr val="34457A"/>
                </a:solidFill>
              </a:rPr>
              <a:t>并实现其快速算法来进一步提高精确度</a:t>
            </a:r>
            <a:endParaRPr lang="zh-CN" altLang="en-US" sz="2400" dirty="0">
              <a:solidFill>
                <a:srgbClr val="34457A"/>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128" y="3244345"/>
            <a:ext cx="2612908" cy="2612908"/>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144162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1.66667E-6 1.48148E-6 L -0.0043 -0.67593 " pathEditMode="relative" rAng="0" ptsTypes="AA">
                                      <p:cBhvr>
                                        <p:cTn id="6" dur="1500" fill="hold"/>
                                        <p:tgtEl>
                                          <p:spTgt spid="19464"/>
                                        </p:tgtEl>
                                        <p:attrNameLst>
                                          <p:attrName>ppt_x</p:attrName>
                                          <p:attrName>ppt_y</p:attrName>
                                        </p:attrNameLst>
                                      </p:cBhvr>
                                      <p:rCtr x="-221" y="-33796"/>
                                    </p:animMotion>
                                  </p:childTnLst>
                                </p:cTn>
                              </p:par>
                              <p:par>
                                <p:cTn id="7" presetID="2" presetClass="exit" presetSubtype="2" fill="hold" nodeType="withEffect">
                                  <p:stCondLst>
                                    <p:cond delay="0"/>
                                  </p:stCondLst>
                                  <p:childTnLst>
                                    <p:anim calcmode="lin" valueType="num">
                                      <p:cBhvr additive="base">
                                        <p:cTn id="8" dur="500"/>
                                        <p:tgtEl>
                                          <p:spTgt spid="19463"/>
                                        </p:tgtEl>
                                        <p:attrNameLst>
                                          <p:attrName>ppt_x</p:attrName>
                                        </p:attrNameLst>
                                      </p:cBhvr>
                                      <p:tavLst>
                                        <p:tav tm="0">
                                          <p:val>
                                            <p:strVal val="ppt_x"/>
                                          </p:val>
                                        </p:tav>
                                        <p:tav tm="100000">
                                          <p:val>
                                            <p:strVal val="1+ppt_w/2"/>
                                          </p:val>
                                        </p:tav>
                                      </p:tavLst>
                                    </p:anim>
                                    <p:anim calcmode="lin" valueType="num">
                                      <p:cBhvr additive="base">
                                        <p:cTn id="9" dur="500"/>
                                        <p:tgtEl>
                                          <p:spTgt spid="19463"/>
                                        </p:tgtEl>
                                        <p:attrNameLst>
                                          <p:attrName>ppt_y</p:attrName>
                                        </p:attrNameLst>
                                      </p:cBhvr>
                                      <p:tavLst>
                                        <p:tav tm="0">
                                          <p:val>
                                            <p:strVal val="ppt_y"/>
                                          </p:val>
                                        </p:tav>
                                        <p:tav tm="100000">
                                          <p:val>
                                            <p:strVal val="ppt_y"/>
                                          </p:val>
                                        </p:tav>
                                      </p:tavLst>
                                    </p:anim>
                                    <p:set>
                                      <p:cBhvr>
                                        <p:cTn id="10" dur="1" fill="hold">
                                          <p:stCondLst>
                                            <p:cond delay="499"/>
                                          </p:stCondLst>
                                        </p:cTn>
                                        <p:tgtEl>
                                          <p:spTgt spid="19463"/>
                                        </p:tgtEl>
                                        <p:attrNameLst>
                                          <p:attrName>style.visibility</p:attrName>
                                        </p:attrNameLst>
                                      </p:cBhvr>
                                      <p:to>
                                        <p:strVal val="hidden"/>
                                      </p:to>
                                    </p:set>
                                  </p:childTnLst>
                                </p:cTn>
                              </p:par>
                              <p:par>
                                <p:cTn id="11" presetID="2" presetClass="exit" presetSubtype="2" fill="hold" nodeType="withEffect">
                                  <p:stCondLst>
                                    <p:cond delay="0"/>
                                  </p:stCondLst>
                                  <p:childTnLst>
                                    <p:anim calcmode="lin" valueType="num">
                                      <p:cBhvr additive="base">
                                        <p:cTn id="12" dur="500"/>
                                        <p:tgtEl>
                                          <p:spTgt spid="19461"/>
                                        </p:tgtEl>
                                        <p:attrNameLst>
                                          <p:attrName>ppt_x</p:attrName>
                                        </p:attrNameLst>
                                      </p:cBhvr>
                                      <p:tavLst>
                                        <p:tav tm="0">
                                          <p:val>
                                            <p:strVal val="ppt_x"/>
                                          </p:val>
                                        </p:tav>
                                        <p:tav tm="100000">
                                          <p:val>
                                            <p:strVal val="1+ppt_w/2"/>
                                          </p:val>
                                        </p:tav>
                                      </p:tavLst>
                                    </p:anim>
                                    <p:anim calcmode="lin" valueType="num">
                                      <p:cBhvr additive="base">
                                        <p:cTn id="13" dur="500"/>
                                        <p:tgtEl>
                                          <p:spTgt spid="19461"/>
                                        </p:tgtEl>
                                        <p:attrNameLst>
                                          <p:attrName>ppt_y</p:attrName>
                                        </p:attrNameLst>
                                      </p:cBhvr>
                                      <p:tavLst>
                                        <p:tav tm="0">
                                          <p:val>
                                            <p:strVal val="ppt_y"/>
                                          </p:val>
                                        </p:tav>
                                        <p:tav tm="100000">
                                          <p:val>
                                            <p:strVal val="ppt_y"/>
                                          </p:val>
                                        </p:tav>
                                      </p:tavLst>
                                    </p:anim>
                                    <p:set>
                                      <p:cBhvr>
                                        <p:cTn id="14" dur="1" fill="hold">
                                          <p:stCondLst>
                                            <p:cond delay="499"/>
                                          </p:stCondLst>
                                        </p:cTn>
                                        <p:tgtEl>
                                          <p:spTgt spid="19461"/>
                                        </p:tgtEl>
                                        <p:attrNameLst>
                                          <p:attrName>style.visibility</p:attrName>
                                        </p:attrNameLst>
                                      </p:cBhvr>
                                      <p:to>
                                        <p:strVal val="hidden"/>
                                      </p:to>
                                    </p:set>
                                  </p:childTnLst>
                                </p:cTn>
                              </p:par>
                              <p:par>
                                <p:cTn id="15" presetID="2" presetClass="exit" presetSubtype="2" fill="hold" nodeType="withEffect">
                                  <p:stCondLst>
                                    <p:cond delay="0"/>
                                  </p:stCondLst>
                                  <p:childTnLst>
                                    <p:anim calcmode="lin" valueType="num">
                                      <p:cBhvr additive="base">
                                        <p:cTn id="16" dur="500"/>
                                        <p:tgtEl>
                                          <p:spTgt spid="19462"/>
                                        </p:tgtEl>
                                        <p:attrNameLst>
                                          <p:attrName>ppt_x</p:attrName>
                                        </p:attrNameLst>
                                      </p:cBhvr>
                                      <p:tavLst>
                                        <p:tav tm="0">
                                          <p:val>
                                            <p:strVal val="ppt_x"/>
                                          </p:val>
                                        </p:tav>
                                        <p:tav tm="100000">
                                          <p:val>
                                            <p:strVal val="1+ppt_w/2"/>
                                          </p:val>
                                        </p:tav>
                                      </p:tavLst>
                                    </p:anim>
                                    <p:anim calcmode="lin" valueType="num">
                                      <p:cBhvr additive="base">
                                        <p:cTn id="17" dur="500"/>
                                        <p:tgtEl>
                                          <p:spTgt spid="19462"/>
                                        </p:tgtEl>
                                        <p:attrNameLst>
                                          <p:attrName>ppt_y</p:attrName>
                                        </p:attrNameLst>
                                      </p:cBhvr>
                                      <p:tavLst>
                                        <p:tav tm="0">
                                          <p:val>
                                            <p:strVal val="ppt_y"/>
                                          </p:val>
                                        </p:tav>
                                        <p:tav tm="100000">
                                          <p:val>
                                            <p:strVal val="ppt_y"/>
                                          </p:val>
                                        </p:tav>
                                      </p:tavLst>
                                    </p:anim>
                                    <p:set>
                                      <p:cBhvr>
                                        <p:cTn id="18" dur="1" fill="hold">
                                          <p:stCondLst>
                                            <p:cond delay="499"/>
                                          </p:stCondLst>
                                        </p:cTn>
                                        <p:tgtEl>
                                          <p:spTgt spid="19462"/>
                                        </p:tgtEl>
                                        <p:attrNameLst>
                                          <p:attrName>style.visibility</p:attrName>
                                        </p:attrNameLst>
                                      </p:cBhvr>
                                      <p:to>
                                        <p:strVal val="hidden"/>
                                      </p:to>
                                    </p:se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79"/>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图片 34"/>
          <p:cNvPicPr>
            <a:picLocks noChangeAspect="1" noChangeArrowheads="1"/>
          </p:cNvPicPr>
          <p:nvPr/>
        </p:nvPicPr>
        <p:blipFill rotWithShape="1">
          <a:blip r:embed="rId2">
            <a:extLst>
              <a:ext uri="{28A0092B-C50C-407E-A947-70E740481C1C}">
                <a14:useLocalDpi xmlns:a14="http://schemas.microsoft.com/office/drawing/2010/main" val="0"/>
              </a:ext>
            </a:extLst>
          </a:blip>
          <a:srcRect l="18640"/>
          <a:stretch/>
        </p:blipFill>
        <p:spPr bwMode="auto">
          <a:xfrm>
            <a:off x="7354957" y="4041775"/>
            <a:ext cx="5391081"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图片 42"/>
          <p:cNvPicPr>
            <a:picLocks noChangeAspect="1" noChangeArrowheads="1"/>
          </p:cNvPicPr>
          <p:nvPr/>
        </p:nvPicPr>
        <p:blipFill rotWithShape="1">
          <a:blip r:embed="rId3">
            <a:extLst>
              <a:ext uri="{28A0092B-C50C-407E-A947-70E740481C1C}">
                <a14:useLocalDpi xmlns:a14="http://schemas.microsoft.com/office/drawing/2010/main" val="0"/>
              </a:ext>
            </a:extLst>
          </a:blip>
          <a:srcRect l="27837" t="16462"/>
          <a:stretch/>
        </p:blipFill>
        <p:spPr bwMode="auto">
          <a:xfrm>
            <a:off x="8885583" y="1351722"/>
            <a:ext cx="3330230" cy="553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29" name="组合 4"/>
          <p:cNvGrpSpPr>
            <a:grpSpLocks/>
          </p:cNvGrpSpPr>
          <p:nvPr/>
        </p:nvGrpSpPr>
        <p:grpSpPr bwMode="auto">
          <a:xfrm>
            <a:off x="1990725" y="2239963"/>
            <a:ext cx="8210550" cy="1317625"/>
            <a:chOff x="0" y="0"/>
            <a:chExt cx="8210902" cy="1318789"/>
          </a:xfrm>
        </p:grpSpPr>
        <p:sp>
          <p:nvSpPr>
            <p:cNvPr id="27660" name="文本框 3"/>
            <p:cNvSpPr txBox="1">
              <a:spLocks noChangeArrowheads="1"/>
            </p:cNvSpPr>
            <p:nvPr/>
          </p:nvSpPr>
          <p:spPr bwMode="auto">
            <a:xfrm>
              <a:off x="0" y="0"/>
              <a:ext cx="821090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 typeface="Arial" panose="020B0604020202020204" pitchFamily="34" charset="0"/>
                <a:buNone/>
              </a:pPr>
              <a:r>
                <a:rPr lang="en-US" altLang="zh-CN" sz="6600" b="1" dirty="0">
                  <a:solidFill>
                    <a:schemeClr val="accent1"/>
                  </a:solidFill>
                  <a:latin typeface="Agency FB" panose="020B0503020202020204" pitchFamily="34" charset="0"/>
                </a:rPr>
                <a:t>THANKS</a:t>
              </a:r>
              <a:r>
                <a:rPr lang="en-US" altLang="zh-CN" sz="6600" dirty="0">
                  <a:latin typeface="Agency FB" panose="020B0503020202020204" pitchFamily="34" charset="0"/>
                </a:rPr>
                <a:t> </a:t>
              </a:r>
              <a:r>
                <a:rPr lang="en-US" altLang="zh-CN" sz="6600" dirty="0">
                  <a:solidFill>
                    <a:schemeClr val="accent2"/>
                  </a:solidFill>
                  <a:latin typeface="Agency FB" panose="020B0503020202020204" pitchFamily="34" charset="0"/>
                </a:rPr>
                <a:t>FOR YOUR ATTENTION</a:t>
              </a:r>
              <a:endParaRPr lang="zh-CN" altLang="en-US" sz="6600" dirty="0">
                <a:solidFill>
                  <a:schemeClr val="accent2"/>
                </a:solidFill>
                <a:latin typeface="Agency FB" panose="020B0503020202020204" pitchFamily="34" charset="0"/>
              </a:endParaRPr>
            </a:p>
          </p:txBody>
        </p:sp>
        <p:grpSp>
          <p:nvGrpSpPr>
            <p:cNvPr id="27661" name="组合 2"/>
            <p:cNvGrpSpPr>
              <a:grpSpLocks/>
            </p:cNvGrpSpPr>
            <p:nvPr/>
          </p:nvGrpSpPr>
          <p:grpSpPr bwMode="auto">
            <a:xfrm>
              <a:off x="491667" y="1107996"/>
              <a:ext cx="7227568" cy="210793"/>
              <a:chOff x="0" y="0"/>
              <a:chExt cx="7227568" cy="210793"/>
            </a:xfrm>
          </p:grpSpPr>
          <p:grpSp>
            <p:nvGrpSpPr>
              <p:cNvPr id="27662" name="组合 8"/>
              <p:cNvGrpSpPr>
                <a:grpSpLocks/>
              </p:cNvGrpSpPr>
              <p:nvPr/>
            </p:nvGrpSpPr>
            <p:grpSpPr bwMode="auto">
              <a:xfrm>
                <a:off x="0" y="52698"/>
                <a:ext cx="7227568" cy="105397"/>
                <a:chOff x="0" y="0"/>
                <a:chExt cx="4656093" cy="0"/>
              </a:xfrm>
            </p:grpSpPr>
            <p:cxnSp>
              <p:nvCxnSpPr>
                <p:cNvPr id="27664" name="直接连接符 5"/>
                <p:cNvCxnSpPr>
                  <a:cxnSpLocks noChangeShapeType="1"/>
                </p:cNvCxnSpPr>
                <p:nvPr/>
              </p:nvCxnSpPr>
              <p:spPr bwMode="auto">
                <a:xfrm>
                  <a:off x="0" y="0"/>
                  <a:ext cx="2141493"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cxnSp>
              <p:nvCxnSpPr>
                <p:cNvPr id="27665" name="直接连接符 9"/>
                <p:cNvCxnSpPr>
                  <a:cxnSpLocks noChangeShapeType="1"/>
                </p:cNvCxnSpPr>
                <p:nvPr/>
              </p:nvCxnSpPr>
              <p:spPr bwMode="auto">
                <a:xfrm>
                  <a:off x="2514600" y="0"/>
                  <a:ext cx="2141493"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grpSp>
          <p:sp>
            <p:nvSpPr>
              <p:cNvPr id="27663" name="等腰三角形 10"/>
              <p:cNvSpPr>
                <a:spLocks noChangeArrowheads="1"/>
              </p:cNvSpPr>
              <p:nvPr/>
            </p:nvSpPr>
            <p:spPr bwMode="auto">
              <a:xfrm>
                <a:off x="3491524" y="0"/>
                <a:ext cx="244520" cy="210793"/>
              </a:xfrm>
              <a:prstGeom prst="triangle">
                <a:avLst>
                  <a:gd name="adj" fmla="val 5000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grpSp>
      </p:grpSp>
      <p:pic>
        <p:nvPicPr>
          <p:cNvPr id="27652" name="图片 40"/>
          <p:cNvPicPr>
            <a:picLocks noChangeAspect="1" noChangeArrowheads="1"/>
          </p:cNvPicPr>
          <p:nvPr/>
        </p:nvPicPr>
        <p:blipFill rotWithShape="1">
          <a:blip r:embed="rId4">
            <a:extLst>
              <a:ext uri="{28A0092B-C50C-407E-A947-70E740481C1C}">
                <a14:useLocalDpi xmlns:a14="http://schemas.microsoft.com/office/drawing/2010/main" val="0"/>
              </a:ext>
            </a:extLst>
          </a:blip>
          <a:srcRect l="-492" t="745" r="492" b="24787"/>
          <a:stretch/>
        </p:blipFill>
        <p:spPr bwMode="auto">
          <a:xfrm>
            <a:off x="-99252" y="-44745"/>
            <a:ext cx="4038582" cy="346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8885583" y="49505"/>
            <a:ext cx="3002280" cy="646331"/>
          </a:xfrm>
          <a:prstGeom prst="rect">
            <a:avLst/>
          </a:prstGeom>
          <a:noFill/>
        </p:spPr>
        <p:txBody>
          <a:bodyPr wrap="square" rtlCol="0">
            <a:spAutoFit/>
          </a:bodyPr>
          <a:lstStyle/>
          <a:p>
            <a:pPr algn="r"/>
            <a:r>
              <a:rPr lang="en-US" altLang="zh-CN" dirty="0" smtClean="0">
                <a:hlinkClick r:id="rId5" action="ppaction://hlinksldjump"/>
              </a:rPr>
              <a:t>tel:13904600919</a:t>
            </a:r>
            <a:endParaRPr lang="en-US" altLang="zh-CN" dirty="0" smtClean="0"/>
          </a:p>
          <a:p>
            <a:pPr algn="r"/>
            <a:r>
              <a:rPr lang="en-US" altLang="zh-CN" dirty="0" smtClean="0">
                <a:hlinkClick r:id="rId5" action="ppaction://hlinksldjump"/>
              </a:rPr>
              <a:t>Email:616905919@qq.com</a:t>
            </a:r>
            <a:endParaRPr lang="en-US" altLang="zh-CN" dirty="0" smtClean="0"/>
          </a:p>
        </p:txBody>
      </p:sp>
    </p:spTree>
    <p:extLst>
      <p:ext uri="{BB962C8B-B14F-4D97-AF65-F5344CB8AC3E}">
        <p14:creationId xmlns:p14="http://schemas.microsoft.com/office/powerpoint/2010/main" val="414607288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with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arn(outVertical)">
                                      <p:cBhvr>
                                        <p:cTn id="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650" name="图片 34"/>
          <p:cNvPicPr>
            <a:picLocks noChangeAspect="1" noChangeArrowheads="1"/>
          </p:cNvPicPr>
          <p:nvPr/>
        </p:nvPicPr>
        <p:blipFill rotWithShape="1">
          <a:blip r:embed="rId2">
            <a:extLst>
              <a:ext uri="{28A0092B-C50C-407E-A947-70E740481C1C}">
                <a14:useLocalDpi xmlns:a14="http://schemas.microsoft.com/office/drawing/2010/main" val="0"/>
              </a:ext>
            </a:extLst>
          </a:blip>
          <a:srcRect l="18640"/>
          <a:stretch/>
        </p:blipFill>
        <p:spPr bwMode="auto">
          <a:xfrm>
            <a:off x="7354957" y="4041775"/>
            <a:ext cx="5391081"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图片 42"/>
          <p:cNvPicPr>
            <a:picLocks noChangeAspect="1" noChangeArrowheads="1"/>
          </p:cNvPicPr>
          <p:nvPr/>
        </p:nvPicPr>
        <p:blipFill rotWithShape="1">
          <a:blip r:embed="rId3">
            <a:extLst>
              <a:ext uri="{28A0092B-C50C-407E-A947-70E740481C1C}">
                <a14:useLocalDpi xmlns:a14="http://schemas.microsoft.com/office/drawing/2010/main" val="0"/>
              </a:ext>
            </a:extLst>
          </a:blip>
          <a:srcRect l="27837" t="16462"/>
          <a:stretch/>
        </p:blipFill>
        <p:spPr bwMode="auto">
          <a:xfrm>
            <a:off x="8885583" y="1351722"/>
            <a:ext cx="3330230" cy="553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29" name="组合 4"/>
          <p:cNvGrpSpPr>
            <a:grpSpLocks/>
          </p:cNvGrpSpPr>
          <p:nvPr/>
        </p:nvGrpSpPr>
        <p:grpSpPr bwMode="auto">
          <a:xfrm>
            <a:off x="1990725" y="2239963"/>
            <a:ext cx="8210550" cy="1317625"/>
            <a:chOff x="0" y="0"/>
            <a:chExt cx="8210902" cy="1318789"/>
          </a:xfrm>
        </p:grpSpPr>
        <p:sp>
          <p:nvSpPr>
            <p:cNvPr id="27660" name="文本框 3"/>
            <p:cNvSpPr txBox="1">
              <a:spLocks noChangeArrowheads="1"/>
            </p:cNvSpPr>
            <p:nvPr/>
          </p:nvSpPr>
          <p:spPr bwMode="auto">
            <a:xfrm>
              <a:off x="0" y="0"/>
              <a:ext cx="821090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 typeface="Arial" panose="020B0604020202020204" pitchFamily="34" charset="0"/>
                <a:buNone/>
              </a:pPr>
              <a:r>
                <a:rPr lang="en-US" altLang="zh-CN" sz="6600" b="1" dirty="0">
                  <a:solidFill>
                    <a:schemeClr val="accent1"/>
                  </a:solidFill>
                  <a:latin typeface="Agency FB" panose="020B0503020202020204" pitchFamily="34" charset="0"/>
                </a:rPr>
                <a:t>THANKS</a:t>
              </a:r>
              <a:r>
                <a:rPr lang="en-US" altLang="zh-CN" sz="6600" dirty="0">
                  <a:latin typeface="Agency FB" panose="020B0503020202020204" pitchFamily="34" charset="0"/>
                </a:rPr>
                <a:t> </a:t>
              </a:r>
              <a:r>
                <a:rPr lang="en-US" altLang="zh-CN" sz="6600" dirty="0">
                  <a:solidFill>
                    <a:schemeClr val="accent2"/>
                  </a:solidFill>
                  <a:latin typeface="Agency FB" panose="020B0503020202020204" pitchFamily="34" charset="0"/>
                </a:rPr>
                <a:t>FOR YOUR ATTENTION</a:t>
              </a:r>
              <a:endParaRPr lang="zh-CN" altLang="en-US" sz="6600" dirty="0">
                <a:solidFill>
                  <a:schemeClr val="accent2"/>
                </a:solidFill>
                <a:latin typeface="Agency FB" panose="020B0503020202020204" pitchFamily="34" charset="0"/>
              </a:endParaRPr>
            </a:p>
          </p:txBody>
        </p:sp>
        <p:grpSp>
          <p:nvGrpSpPr>
            <p:cNvPr id="27661" name="组合 2"/>
            <p:cNvGrpSpPr>
              <a:grpSpLocks/>
            </p:cNvGrpSpPr>
            <p:nvPr/>
          </p:nvGrpSpPr>
          <p:grpSpPr bwMode="auto">
            <a:xfrm>
              <a:off x="491667" y="1107996"/>
              <a:ext cx="7227568" cy="210793"/>
              <a:chOff x="0" y="0"/>
              <a:chExt cx="7227568" cy="210793"/>
            </a:xfrm>
          </p:grpSpPr>
          <p:grpSp>
            <p:nvGrpSpPr>
              <p:cNvPr id="27662" name="组合 8"/>
              <p:cNvGrpSpPr>
                <a:grpSpLocks/>
              </p:cNvGrpSpPr>
              <p:nvPr/>
            </p:nvGrpSpPr>
            <p:grpSpPr bwMode="auto">
              <a:xfrm>
                <a:off x="0" y="52698"/>
                <a:ext cx="7227568" cy="105397"/>
                <a:chOff x="0" y="0"/>
                <a:chExt cx="4656093" cy="0"/>
              </a:xfrm>
            </p:grpSpPr>
            <p:cxnSp>
              <p:nvCxnSpPr>
                <p:cNvPr id="27664" name="直接连接符 5"/>
                <p:cNvCxnSpPr>
                  <a:cxnSpLocks noChangeShapeType="1"/>
                </p:cNvCxnSpPr>
                <p:nvPr/>
              </p:nvCxnSpPr>
              <p:spPr bwMode="auto">
                <a:xfrm>
                  <a:off x="0" y="0"/>
                  <a:ext cx="2141493"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cxnSp>
              <p:nvCxnSpPr>
                <p:cNvPr id="27665" name="直接连接符 9"/>
                <p:cNvCxnSpPr>
                  <a:cxnSpLocks noChangeShapeType="1"/>
                </p:cNvCxnSpPr>
                <p:nvPr/>
              </p:nvCxnSpPr>
              <p:spPr bwMode="auto">
                <a:xfrm>
                  <a:off x="2514600" y="0"/>
                  <a:ext cx="2141493" cy="0"/>
                </a:xfrm>
                <a:prstGeom prst="line">
                  <a:avLst/>
                </a:prstGeom>
                <a:noFill/>
                <a:ln w="6350">
                  <a:solidFill>
                    <a:schemeClr val="accent2"/>
                  </a:solidFill>
                  <a:round/>
                  <a:headEnd/>
                  <a:tailEnd/>
                </a:ln>
                <a:extLst>
                  <a:ext uri="{909E8E84-426E-40DD-AFC4-6F175D3DCCD1}">
                    <a14:hiddenFill xmlns:a14="http://schemas.microsoft.com/office/drawing/2010/main">
                      <a:noFill/>
                    </a14:hiddenFill>
                  </a:ext>
                </a:extLst>
              </p:spPr>
            </p:cxnSp>
          </p:grpSp>
          <p:sp>
            <p:nvSpPr>
              <p:cNvPr id="27663" name="等腰三角形 10"/>
              <p:cNvSpPr>
                <a:spLocks noChangeArrowheads="1"/>
              </p:cNvSpPr>
              <p:nvPr/>
            </p:nvSpPr>
            <p:spPr bwMode="auto">
              <a:xfrm>
                <a:off x="3491524" y="0"/>
                <a:ext cx="244520" cy="210793"/>
              </a:xfrm>
              <a:prstGeom prst="triangle">
                <a:avLst>
                  <a:gd name="adj" fmla="val 5000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grpSp>
      </p:grpSp>
      <p:pic>
        <p:nvPicPr>
          <p:cNvPr id="27652" name="图片 40"/>
          <p:cNvPicPr>
            <a:picLocks noChangeAspect="1" noChangeArrowheads="1"/>
          </p:cNvPicPr>
          <p:nvPr/>
        </p:nvPicPr>
        <p:blipFill rotWithShape="1">
          <a:blip r:embed="rId4">
            <a:extLst>
              <a:ext uri="{28A0092B-C50C-407E-A947-70E740481C1C}">
                <a14:useLocalDpi xmlns:a14="http://schemas.microsoft.com/office/drawing/2010/main" val="0"/>
              </a:ext>
            </a:extLst>
          </a:blip>
          <a:srcRect l="-492" t="745" r="492" b="24787"/>
          <a:stretch/>
        </p:blipFill>
        <p:spPr bwMode="auto">
          <a:xfrm>
            <a:off x="-99252" y="-44745"/>
            <a:ext cx="4038582" cy="346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p:nvPr/>
        </p:nvSpPr>
        <p:spPr>
          <a:xfrm>
            <a:off x="361519" y="3512847"/>
            <a:ext cx="5663821" cy="369332"/>
          </a:xfrm>
          <a:prstGeom prst="rect">
            <a:avLst/>
          </a:prstGeom>
          <a:noFill/>
        </p:spPr>
        <p:txBody>
          <a:bodyPr wrap="square" lIns="72000" rtlCol="0">
            <a:spAutoFit/>
          </a:bodyPr>
          <a:lstStyle/>
          <a:p>
            <a:pPr marL="285750" indent="-285750">
              <a:buFont typeface="Arial" panose="020B0604020202020204" pitchFamily="34" charset="0"/>
              <a:buChar char="•"/>
            </a:pPr>
            <a:r>
              <a:rPr lang="zh-CN" altLang="en-US" dirty="0" smtClean="0">
                <a:solidFill>
                  <a:schemeClr val="bg1"/>
                </a:solidFill>
                <a:hlinkClick r:id="rId5" action="ppaction://hlinksldjump"/>
              </a:rPr>
              <a:t>创新点是什么？</a:t>
            </a:r>
            <a:endParaRPr lang="en-US" altLang="zh-CN" dirty="0" smtClean="0">
              <a:solidFill>
                <a:schemeClr val="bg1"/>
              </a:solidFill>
            </a:endParaRPr>
          </a:p>
        </p:txBody>
      </p:sp>
      <p:sp>
        <p:nvSpPr>
          <p:cNvPr id="13" name="文本框 12"/>
          <p:cNvSpPr txBox="1"/>
          <p:nvPr/>
        </p:nvSpPr>
        <p:spPr>
          <a:xfrm>
            <a:off x="361519" y="4055520"/>
            <a:ext cx="6168788" cy="369332"/>
          </a:xfrm>
          <a:prstGeom prst="rect">
            <a:avLst/>
          </a:prstGeom>
          <a:noFill/>
        </p:spPr>
        <p:txBody>
          <a:bodyPr wrap="square" lIns="72000" rtlCol="0">
            <a:spAutoFit/>
          </a:bodyPr>
          <a:lstStyle/>
          <a:p>
            <a:pPr marL="285750" indent="-285750">
              <a:buFont typeface="Arial" panose="020B0604020202020204" pitchFamily="34" charset="0"/>
              <a:buChar char="•"/>
            </a:pPr>
            <a:r>
              <a:rPr lang="zh-CN" altLang="en-US" dirty="0" smtClean="0">
                <a:solidFill>
                  <a:schemeClr val="bg1"/>
                </a:solidFill>
                <a:hlinkClick r:id="rId6" action="ppaction://hlinksldjump"/>
              </a:rPr>
              <a:t>为何选取</a:t>
            </a:r>
            <a:r>
              <a:rPr lang="en-US" altLang="zh-CN" dirty="0" smtClean="0">
                <a:solidFill>
                  <a:schemeClr val="bg1"/>
                </a:solidFill>
                <a:hlinkClick r:id="rId6" action="ppaction://hlinksldjump"/>
              </a:rPr>
              <a:t>F</a:t>
            </a:r>
            <a:r>
              <a:rPr lang="zh-CN" altLang="en-US" dirty="0" smtClean="0">
                <a:solidFill>
                  <a:schemeClr val="bg1"/>
                </a:solidFill>
                <a:hlinkClick r:id="rId6" action="ppaction://hlinksldjump"/>
              </a:rPr>
              <a:t>值而放弃</a:t>
            </a:r>
            <a:r>
              <a:rPr lang="en-US" altLang="zh-CN" dirty="0" smtClean="0">
                <a:solidFill>
                  <a:schemeClr val="bg1"/>
                </a:solidFill>
                <a:hlinkClick r:id="rId6" action="ppaction://hlinksldjump"/>
              </a:rPr>
              <a:t>G-</a:t>
            </a:r>
            <a:r>
              <a:rPr lang="en-US" altLang="zh-CN" dirty="0" err="1" smtClean="0">
                <a:solidFill>
                  <a:schemeClr val="bg1"/>
                </a:solidFill>
                <a:hlinkClick r:id="rId6" action="ppaction://hlinksldjump"/>
              </a:rPr>
              <a:t>Meansure</a:t>
            </a:r>
            <a:r>
              <a:rPr lang="zh-CN" altLang="en-US" dirty="0" smtClean="0">
                <a:solidFill>
                  <a:schemeClr val="bg1"/>
                </a:solidFill>
                <a:hlinkClick r:id="rId6" action="ppaction://hlinksldjump"/>
              </a:rPr>
              <a:t>和</a:t>
            </a:r>
            <a:r>
              <a:rPr lang="en-US" altLang="zh-CN" dirty="0" smtClean="0">
                <a:solidFill>
                  <a:schemeClr val="bg1"/>
                </a:solidFill>
                <a:hlinkClick r:id="rId6" action="ppaction://hlinksldjump"/>
              </a:rPr>
              <a:t>A-Mean</a:t>
            </a:r>
            <a:endParaRPr lang="en-US" altLang="zh-CN" dirty="0" smtClean="0">
              <a:solidFill>
                <a:schemeClr val="bg1"/>
              </a:solidFill>
            </a:endParaRPr>
          </a:p>
        </p:txBody>
      </p:sp>
      <p:sp>
        <p:nvSpPr>
          <p:cNvPr id="14" name="文本框 13"/>
          <p:cNvSpPr txBox="1"/>
          <p:nvPr/>
        </p:nvSpPr>
        <p:spPr>
          <a:xfrm>
            <a:off x="361519" y="4598193"/>
            <a:ext cx="6291618" cy="369332"/>
          </a:xfrm>
          <a:prstGeom prst="rect">
            <a:avLst/>
          </a:prstGeom>
          <a:noFill/>
        </p:spPr>
        <p:txBody>
          <a:bodyPr wrap="square" lIns="72000" rtlCol="0">
            <a:spAutoFit/>
          </a:bodyPr>
          <a:lstStyle/>
          <a:p>
            <a:pPr marL="285750" indent="-285750">
              <a:buFont typeface="Arial" panose="020B0604020202020204" pitchFamily="34" charset="0"/>
              <a:buChar char="•"/>
            </a:pPr>
            <a:r>
              <a:rPr lang="zh-CN" altLang="en-US" dirty="0" smtClean="0">
                <a:solidFill>
                  <a:schemeClr val="bg1"/>
                </a:solidFill>
                <a:hlinkClick r:id="rId7" action="ppaction://hlinksldjump"/>
              </a:rPr>
              <a:t>为何要介绍</a:t>
            </a:r>
            <a:r>
              <a:rPr lang="en-US" altLang="zh-CN" dirty="0" err="1" smtClean="0">
                <a:solidFill>
                  <a:schemeClr val="bg1"/>
                </a:solidFill>
                <a:hlinkClick r:id="rId7" action="ppaction://hlinksldjump"/>
              </a:rPr>
              <a:t>ssvm</a:t>
            </a:r>
            <a:r>
              <a:rPr lang="zh-CN" altLang="en-US" dirty="0" smtClean="0">
                <a:solidFill>
                  <a:schemeClr val="bg1"/>
                </a:solidFill>
                <a:hlinkClick r:id="rId7" action="ppaction://hlinksldjump"/>
              </a:rPr>
              <a:t>，是否与后续章节联系较小</a:t>
            </a:r>
            <a:endParaRPr lang="zh-CN" altLang="en-US" dirty="0">
              <a:solidFill>
                <a:schemeClr val="bg1"/>
              </a:solidFill>
            </a:endParaRPr>
          </a:p>
        </p:txBody>
      </p:sp>
      <p:sp>
        <p:nvSpPr>
          <p:cNvPr id="15" name="文本框 14"/>
          <p:cNvSpPr txBox="1"/>
          <p:nvPr/>
        </p:nvSpPr>
        <p:spPr>
          <a:xfrm>
            <a:off x="361519" y="5140866"/>
            <a:ext cx="5172501" cy="369332"/>
          </a:xfrm>
          <a:prstGeom prst="rect">
            <a:avLst/>
          </a:prstGeom>
          <a:noFill/>
        </p:spPr>
        <p:txBody>
          <a:bodyPr wrap="square" lIns="72000" rtlCol="0">
            <a:spAutoFit/>
          </a:bodyPr>
          <a:lstStyle/>
          <a:p>
            <a:pPr marL="285750" indent="-285750">
              <a:buFont typeface="Arial" panose="020B0604020202020204" pitchFamily="34" charset="0"/>
              <a:buChar char="•"/>
            </a:pPr>
            <a:r>
              <a:rPr lang="zh-CN" altLang="en-US" dirty="0" smtClean="0">
                <a:solidFill>
                  <a:schemeClr val="bg1"/>
                </a:solidFill>
                <a:hlinkClick r:id="rId8" action="ppaction://hlinksldjump"/>
              </a:rPr>
              <a:t>为何选择这个题目，是否不够新颖</a:t>
            </a:r>
            <a:endParaRPr lang="zh-CN" altLang="en-US" dirty="0"/>
          </a:p>
        </p:txBody>
      </p:sp>
      <p:sp>
        <p:nvSpPr>
          <p:cNvPr id="16" name="文本框 15"/>
          <p:cNvSpPr txBox="1"/>
          <p:nvPr/>
        </p:nvSpPr>
        <p:spPr>
          <a:xfrm>
            <a:off x="361519" y="5683539"/>
            <a:ext cx="6400802" cy="369332"/>
          </a:xfrm>
          <a:prstGeom prst="rect">
            <a:avLst/>
          </a:prstGeom>
          <a:noFill/>
        </p:spPr>
        <p:txBody>
          <a:bodyPr wrap="square" lIns="72000" rtlCol="0">
            <a:spAutoFit/>
          </a:bodyPr>
          <a:lstStyle/>
          <a:p>
            <a:pPr marL="285750" indent="-285750">
              <a:buFont typeface="Arial" panose="020B0604020202020204" pitchFamily="34" charset="0"/>
              <a:buChar char="•"/>
            </a:pPr>
            <a:r>
              <a:rPr lang="zh-CN" altLang="en-US" dirty="0" smtClean="0">
                <a:solidFill>
                  <a:schemeClr val="bg1"/>
                </a:solidFill>
                <a:hlinkClick r:id="rId9" action="ppaction://hlinksldjump"/>
              </a:rPr>
              <a:t>参考文献是否相对陈旧，是否需要与更新的研究进行对比</a:t>
            </a:r>
            <a:endParaRPr lang="zh-CN" altLang="en-US" dirty="0"/>
          </a:p>
        </p:txBody>
      </p:sp>
      <p:sp>
        <p:nvSpPr>
          <p:cNvPr id="17" name="文本框 16"/>
          <p:cNvSpPr txBox="1"/>
          <p:nvPr/>
        </p:nvSpPr>
        <p:spPr>
          <a:xfrm>
            <a:off x="361519" y="6226212"/>
            <a:ext cx="6400802" cy="369332"/>
          </a:xfrm>
          <a:prstGeom prst="rect">
            <a:avLst/>
          </a:prstGeom>
          <a:noFill/>
        </p:spPr>
        <p:txBody>
          <a:bodyPr wrap="square" lIns="72000" rtlCol="0">
            <a:spAutoFit/>
          </a:bodyPr>
          <a:lstStyle/>
          <a:p>
            <a:pPr marL="285750" indent="-285750">
              <a:buFont typeface="Arial" panose="020B0604020202020204" pitchFamily="34" charset="0"/>
              <a:buChar char="•"/>
            </a:pPr>
            <a:r>
              <a:rPr lang="zh-CN" altLang="en-US" dirty="0" smtClean="0">
                <a:solidFill>
                  <a:schemeClr val="bg1"/>
                </a:solidFill>
                <a:hlinkClick r:id="rId10" action="ppaction://hlinksldjump"/>
              </a:rPr>
              <a:t>间接引用</a:t>
            </a:r>
            <a:endParaRPr lang="zh-CN" altLang="en-US" dirty="0"/>
          </a:p>
        </p:txBody>
      </p:sp>
      <p:sp>
        <p:nvSpPr>
          <p:cNvPr id="2" name="文本框 1"/>
          <p:cNvSpPr txBox="1"/>
          <p:nvPr/>
        </p:nvSpPr>
        <p:spPr>
          <a:xfrm>
            <a:off x="8885583" y="49505"/>
            <a:ext cx="3002280" cy="646331"/>
          </a:xfrm>
          <a:prstGeom prst="rect">
            <a:avLst/>
          </a:prstGeom>
          <a:noFill/>
        </p:spPr>
        <p:txBody>
          <a:bodyPr wrap="square" rtlCol="0">
            <a:spAutoFit/>
          </a:bodyPr>
          <a:lstStyle/>
          <a:p>
            <a:pPr algn="r"/>
            <a:r>
              <a:rPr lang="en-US" altLang="zh-CN" dirty="0" smtClean="0">
                <a:hlinkClick r:id="rId11" action="ppaction://hlinksldjump"/>
              </a:rPr>
              <a:t>tel:13904600919</a:t>
            </a:r>
            <a:endParaRPr lang="en-US" altLang="zh-CN" dirty="0" smtClean="0"/>
          </a:p>
          <a:p>
            <a:pPr algn="r"/>
            <a:r>
              <a:rPr lang="en-US" altLang="zh-CN" dirty="0" smtClean="0">
                <a:hlinkClick r:id="rId11" action="ppaction://hlinksldjump"/>
              </a:rPr>
              <a:t>Email:616905919@qq.com</a:t>
            </a:r>
            <a:endParaRPr lang="en-US" altLang="zh-CN"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with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arn(outVertical)">
                                      <p:cBhvr>
                                        <p:cTn id="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a:hlinkClick r:id="rId2" action="ppaction://hlinksldjump"/>
          </p:cNvPr>
          <p:cNvSpPr txBox="1"/>
          <p:nvPr/>
        </p:nvSpPr>
        <p:spPr>
          <a:xfrm>
            <a:off x="0" y="0"/>
            <a:ext cx="3998794" cy="369332"/>
          </a:xfrm>
          <a:prstGeom prst="rect">
            <a:avLst/>
          </a:prstGeom>
          <a:noFill/>
        </p:spPr>
        <p:txBody>
          <a:bodyPr wrap="square" rtlCol="0">
            <a:spAutoFit/>
          </a:bodyPr>
          <a:lstStyle/>
          <a:p>
            <a:r>
              <a:rPr lang="en-US" altLang="zh-CN" dirty="0" smtClean="0"/>
              <a:t>back</a:t>
            </a:r>
            <a:endParaRPr lang="zh-CN" altLang="en-US" dirty="0"/>
          </a:p>
        </p:txBody>
      </p:sp>
    </p:spTree>
    <p:extLst>
      <p:ext uri="{BB962C8B-B14F-4D97-AF65-F5344CB8AC3E}">
        <p14:creationId xmlns:p14="http://schemas.microsoft.com/office/powerpoint/2010/main" val="3510752610"/>
      </p:ext>
    </p:extLst>
  </p:cSld>
  <p:clrMapOvr>
    <a:masterClrMapping/>
  </p:clrMapOvr>
  <mc:AlternateContent xmlns:mc="http://schemas.openxmlformats.org/markup-compatibility/2006" xmlns:p14="http://schemas.microsoft.com/office/powerpoint/2010/main">
    <mc:Choice Requires="p14">
      <p:transition spd="slow" p14:dur="2000" advTm="454"/>
    </mc:Choice>
    <mc:Fallback xmlns="">
      <p:transition spd="slow" advTm="454"/>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a:hlinkClick r:id="rId2" action="ppaction://hlinksldjump"/>
          </p:cNvPr>
          <p:cNvSpPr txBox="1"/>
          <p:nvPr/>
        </p:nvSpPr>
        <p:spPr>
          <a:xfrm>
            <a:off x="0" y="0"/>
            <a:ext cx="3998794" cy="369332"/>
          </a:xfrm>
          <a:prstGeom prst="rect">
            <a:avLst/>
          </a:prstGeom>
          <a:noFill/>
        </p:spPr>
        <p:txBody>
          <a:bodyPr wrap="square" rtlCol="0">
            <a:spAutoFit/>
          </a:bodyPr>
          <a:lstStyle/>
          <a:p>
            <a:r>
              <a:rPr lang="en-US" altLang="zh-CN" dirty="0" smtClean="0"/>
              <a:t>back</a:t>
            </a:r>
            <a:endParaRPr lang="zh-CN" altLang="en-US" dirty="0"/>
          </a:p>
        </p:txBody>
      </p:sp>
    </p:spTree>
    <p:extLst>
      <p:ext uri="{BB962C8B-B14F-4D97-AF65-F5344CB8AC3E}">
        <p14:creationId xmlns:p14="http://schemas.microsoft.com/office/powerpoint/2010/main" val="1048542915"/>
      </p:ext>
    </p:extLst>
  </p:cSld>
  <p:clrMapOvr>
    <a:masterClrMapping/>
  </p:clrMapOvr>
  <mc:AlternateContent xmlns:mc="http://schemas.openxmlformats.org/markup-compatibility/2006" xmlns:p14="http://schemas.microsoft.com/office/powerpoint/2010/main">
    <mc:Choice Requires="p14">
      <p:transition spd="slow" p14:dur="2000" advTm="595"/>
    </mc:Choice>
    <mc:Fallback xmlns="">
      <p:transition spd="slow" advTm="595"/>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a:hlinkClick r:id="rId2" action="ppaction://hlinksldjump"/>
          </p:cNvPr>
          <p:cNvSpPr txBox="1"/>
          <p:nvPr/>
        </p:nvSpPr>
        <p:spPr>
          <a:xfrm>
            <a:off x="0" y="0"/>
            <a:ext cx="3998794" cy="369332"/>
          </a:xfrm>
          <a:prstGeom prst="rect">
            <a:avLst/>
          </a:prstGeom>
          <a:noFill/>
        </p:spPr>
        <p:txBody>
          <a:bodyPr wrap="square" rtlCol="0">
            <a:spAutoFit/>
          </a:bodyPr>
          <a:lstStyle/>
          <a:p>
            <a:r>
              <a:rPr lang="en-US" altLang="zh-CN" dirty="0" smtClean="0"/>
              <a:t>back</a:t>
            </a:r>
            <a:endParaRPr lang="zh-CN" altLang="en-US" dirty="0"/>
          </a:p>
        </p:txBody>
      </p:sp>
    </p:spTree>
    <p:extLst>
      <p:ext uri="{BB962C8B-B14F-4D97-AF65-F5344CB8AC3E}">
        <p14:creationId xmlns:p14="http://schemas.microsoft.com/office/powerpoint/2010/main" val="3938614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a:hlinkClick r:id="rId2" action="ppaction://hlinksldjump"/>
          </p:cNvPr>
          <p:cNvSpPr txBox="1"/>
          <p:nvPr/>
        </p:nvSpPr>
        <p:spPr>
          <a:xfrm>
            <a:off x="0" y="0"/>
            <a:ext cx="3998794" cy="369332"/>
          </a:xfrm>
          <a:prstGeom prst="rect">
            <a:avLst/>
          </a:prstGeom>
          <a:noFill/>
        </p:spPr>
        <p:txBody>
          <a:bodyPr wrap="square" rtlCol="0">
            <a:spAutoFit/>
          </a:bodyPr>
          <a:lstStyle/>
          <a:p>
            <a:r>
              <a:rPr lang="en-US" altLang="zh-CN" dirty="0" smtClean="0"/>
              <a:t>back</a:t>
            </a:r>
            <a:endParaRPr lang="zh-CN" altLang="en-US" dirty="0"/>
          </a:p>
        </p:txBody>
      </p:sp>
    </p:spTree>
    <p:extLst>
      <p:ext uri="{BB962C8B-B14F-4D97-AF65-F5344CB8AC3E}">
        <p14:creationId xmlns:p14="http://schemas.microsoft.com/office/powerpoint/2010/main" val="544119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a:hlinkClick r:id="rId2" action="ppaction://hlinksldjump"/>
          </p:cNvPr>
          <p:cNvSpPr txBox="1"/>
          <p:nvPr/>
        </p:nvSpPr>
        <p:spPr>
          <a:xfrm>
            <a:off x="0" y="0"/>
            <a:ext cx="3916908" cy="369332"/>
          </a:xfrm>
          <a:prstGeom prst="rect">
            <a:avLst/>
          </a:prstGeom>
          <a:noFill/>
        </p:spPr>
        <p:txBody>
          <a:bodyPr wrap="square" rtlCol="0">
            <a:spAutoFit/>
          </a:bodyPr>
          <a:lstStyle/>
          <a:p>
            <a:r>
              <a:rPr lang="en-US" altLang="zh-CN" dirty="0" smtClean="0"/>
              <a:t>back</a:t>
            </a:r>
            <a:endParaRPr lang="zh-CN" altLang="en-US" dirty="0"/>
          </a:p>
        </p:txBody>
      </p:sp>
    </p:spTree>
    <p:extLst>
      <p:ext uri="{BB962C8B-B14F-4D97-AF65-F5344CB8AC3E}">
        <p14:creationId xmlns:p14="http://schemas.microsoft.com/office/powerpoint/2010/main" val="3090366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a:hlinkClick r:id="rId2" action="ppaction://hlinksldjump"/>
          </p:cNvPr>
          <p:cNvSpPr txBox="1"/>
          <p:nvPr/>
        </p:nvSpPr>
        <p:spPr>
          <a:xfrm>
            <a:off x="0" y="0"/>
            <a:ext cx="3916908" cy="369332"/>
          </a:xfrm>
          <a:prstGeom prst="rect">
            <a:avLst/>
          </a:prstGeom>
          <a:noFill/>
        </p:spPr>
        <p:txBody>
          <a:bodyPr wrap="square" rtlCol="0">
            <a:spAutoFit/>
          </a:bodyPr>
          <a:lstStyle/>
          <a:p>
            <a:r>
              <a:rPr lang="en-US" altLang="zh-CN" dirty="0" smtClean="0"/>
              <a:t>back</a:t>
            </a:r>
            <a:endParaRPr lang="zh-CN" altLang="en-US" dirty="0"/>
          </a:p>
        </p:txBody>
      </p:sp>
    </p:spTree>
    <p:extLst>
      <p:ext uri="{BB962C8B-B14F-4D97-AF65-F5344CB8AC3E}">
        <p14:creationId xmlns:p14="http://schemas.microsoft.com/office/powerpoint/2010/main" val="3278682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hlinkClick r:id="rId2" action="ppaction://hlinksldjump"/>
          </p:cNvPr>
          <p:cNvSpPr txBox="1"/>
          <p:nvPr/>
        </p:nvSpPr>
        <p:spPr>
          <a:xfrm>
            <a:off x="0" y="0"/>
            <a:ext cx="3357349" cy="369332"/>
          </a:xfrm>
          <a:prstGeom prst="rect">
            <a:avLst/>
          </a:prstGeom>
          <a:noFill/>
        </p:spPr>
        <p:txBody>
          <a:bodyPr wrap="square" rtlCol="0">
            <a:spAutoFit/>
          </a:bodyPr>
          <a:lstStyle/>
          <a:p>
            <a:r>
              <a:rPr lang="en-US" altLang="zh-CN" dirty="0" smtClean="0"/>
              <a:t>back</a:t>
            </a:r>
            <a:endParaRPr lang="zh-CN" altLang="en-US" dirty="0"/>
          </a:p>
        </p:txBody>
      </p:sp>
    </p:spTree>
    <p:extLst>
      <p:ext uri="{BB962C8B-B14F-4D97-AF65-F5344CB8AC3E}">
        <p14:creationId xmlns:p14="http://schemas.microsoft.com/office/powerpoint/2010/main" val="186501394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3913188"/>
            <a:ext cx="7308850" cy="746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文本框 84"/>
          <p:cNvSpPr txBox="1"/>
          <p:nvPr/>
        </p:nvSpPr>
        <p:spPr>
          <a:xfrm>
            <a:off x="6033406" y="4633569"/>
            <a:ext cx="3834494" cy="1446550"/>
          </a:xfrm>
          <a:prstGeom prst="rect">
            <a:avLst/>
          </a:prstGeom>
          <a:noFill/>
        </p:spPr>
        <p:txBody>
          <a:bodyPr wrap="square" rtlCol="0">
            <a:spAutoFit/>
          </a:bodyPr>
          <a:lstStyle/>
          <a:p>
            <a:pPr marL="457200" indent="-457200" eaLnBrk="1" hangingPunct="1">
              <a:buFont typeface="Wingdings" panose="05000000000000000000" pitchFamily="2" charset="2"/>
              <a:buChar char="Ø"/>
            </a:pPr>
            <a:r>
              <a:rPr lang="zh-CN" altLang="en-US" sz="2800" b="1" dirty="0" smtClean="0">
                <a:solidFill>
                  <a:srgbClr val="34457A"/>
                </a:solidFill>
                <a:latin typeface="微软雅黑" panose="020B0503020204020204" pitchFamily="34" charset="-122"/>
                <a:ea typeface="微软雅黑" panose="020B0503020204020204" pitchFamily="34" charset="-122"/>
              </a:rPr>
              <a:t>现实中的算法应用</a:t>
            </a:r>
            <a:endParaRPr lang="en-US" altLang="zh-CN" sz="2800" b="1" dirty="0" smtClean="0">
              <a:solidFill>
                <a:srgbClr val="34457A"/>
              </a:solidFill>
              <a:latin typeface="微软雅黑" panose="020B0503020204020204" pitchFamily="34" charset="-122"/>
              <a:ea typeface="微软雅黑" panose="020B0503020204020204" pitchFamily="34" charset="-122"/>
            </a:endParaRPr>
          </a:p>
          <a:p>
            <a:pPr eaLnBrk="1" hangingPunct="1"/>
            <a:r>
              <a:rPr lang="en-US" altLang="zh-CN" sz="2800" b="1" dirty="0">
                <a:solidFill>
                  <a:srgbClr val="34457A"/>
                </a:solidFill>
                <a:latin typeface="微软雅黑" panose="020B0503020204020204" pitchFamily="34" charset="-122"/>
                <a:ea typeface="微软雅黑" panose="020B0503020204020204" pitchFamily="34" charset="-122"/>
              </a:rPr>
              <a:t> </a:t>
            </a:r>
            <a:r>
              <a:rPr lang="en-US" altLang="zh-CN" sz="2800" b="1" dirty="0" smtClean="0">
                <a:solidFill>
                  <a:srgbClr val="34457A"/>
                </a:solidFill>
                <a:latin typeface="微软雅黑" panose="020B0503020204020204" pitchFamily="34" charset="-122"/>
                <a:ea typeface="微软雅黑" panose="020B0503020204020204" pitchFamily="34" charset="-122"/>
              </a:rPr>
              <a:t>   </a:t>
            </a:r>
            <a:r>
              <a:rPr lang="en-US" altLang="zh-CN" sz="1600" b="1" dirty="0" smtClean="0">
                <a:solidFill>
                  <a:srgbClr val="34457A"/>
                </a:solidFill>
                <a:latin typeface="微软雅黑" panose="020B0503020204020204" pitchFamily="34" charset="-122"/>
                <a:ea typeface="微软雅黑" panose="020B0503020204020204" pitchFamily="34" charset="-122"/>
              </a:rPr>
              <a:t>-</a:t>
            </a:r>
            <a:r>
              <a:rPr lang="zh-CN" altLang="en-US" sz="1600" b="1" dirty="0" smtClean="0">
                <a:solidFill>
                  <a:srgbClr val="34457A"/>
                </a:solidFill>
                <a:latin typeface="微软雅黑" panose="020B0503020204020204" pitchFamily="34" charset="-122"/>
                <a:ea typeface="微软雅黑" panose="020B0503020204020204" pitchFamily="34" charset="-122"/>
              </a:rPr>
              <a:t>信用卡欺诈检测</a:t>
            </a:r>
            <a:endParaRPr lang="en-US" altLang="zh-CN" sz="1600" b="1" dirty="0" smtClean="0">
              <a:solidFill>
                <a:srgbClr val="34457A"/>
              </a:solidFill>
              <a:latin typeface="微软雅黑" panose="020B0503020204020204" pitchFamily="34" charset="-122"/>
              <a:ea typeface="微软雅黑" panose="020B0503020204020204" pitchFamily="34" charset="-122"/>
            </a:endParaRPr>
          </a:p>
          <a:p>
            <a:pPr eaLnBrk="1" hangingPunct="1"/>
            <a:r>
              <a:rPr lang="en-US" altLang="zh-CN" sz="1600" b="1" dirty="0" smtClean="0">
                <a:solidFill>
                  <a:srgbClr val="34457A"/>
                </a:solidFill>
                <a:latin typeface="微软雅黑" panose="020B0503020204020204" pitchFamily="34" charset="-122"/>
                <a:ea typeface="微软雅黑" panose="020B0503020204020204" pitchFamily="34" charset="-122"/>
              </a:rPr>
              <a:t>       -</a:t>
            </a:r>
            <a:r>
              <a:rPr lang="zh-CN" altLang="en-US" sz="1600" b="1" dirty="0" smtClean="0">
                <a:solidFill>
                  <a:srgbClr val="34457A"/>
                </a:solidFill>
                <a:latin typeface="微软雅黑" panose="020B0503020204020204" pitchFamily="34" charset="-122"/>
                <a:ea typeface="微软雅黑" panose="020B0503020204020204" pitchFamily="34" charset="-122"/>
              </a:rPr>
              <a:t>网络入侵检测</a:t>
            </a:r>
            <a:endParaRPr lang="en-US" altLang="zh-CN" sz="1600" b="1" dirty="0">
              <a:solidFill>
                <a:srgbClr val="34457A"/>
              </a:solidFill>
              <a:latin typeface="微软雅黑" panose="020B0503020204020204" pitchFamily="34" charset="-122"/>
              <a:ea typeface="微软雅黑" panose="020B0503020204020204" pitchFamily="34" charset="-122"/>
            </a:endParaRPr>
          </a:p>
          <a:p>
            <a:pPr eaLnBrk="1" hangingPunct="1"/>
            <a:r>
              <a:rPr lang="en-US" altLang="zh-CN" sz="1600" b="1" dirty="0">
                <a:solidFill>
                  <a:srgbClr val="34457A"/>
                </a:solidFill>
                <a:latin typeface="微软雅黑" panose="020B0503020204020204" pitchFamily="34" charset="-122"/>
                <a:ea typeface="微软雅黑" panose="020B0503020204020204" pitchFamily="34" charset="-122"/>
              </a:rPr>
              <a:t> </a:t>
            </a:r>
            <a:r>
              <a:rPr lang="en-US" altLang="zh-CN" sz="1600" b="1" dirty="0" smtClean="0">
                <a:solidFill>
                  <a:srgbClr val="34457A"/>
                </a:solidFill>
                <a:latin typeface="微软雅黑" panose="020B0503020204020204" pitchFamily="34" charset="-122"/>
                <a:ea typeface="微软雅黑" panose="020B0503020204020204" pitchFamily="34" charset="-122"/>
              </a:rPr>
              <a:t>      -</a:t>
            </a:r>
            <a:r>
              <a:rPr lang="zh-CN" altLang="en-US" sz="1600" b="1" dirty="0" smtClean="0">
                <a:solidFill>
                  <a:srgbClr val="34457A"/>
                </a:solidFill>
                <a:latin typeface="微软雅黑" panose="020B0503020204020204" pitchFamily="34" charset="-122"/>
                <a:ea typeface="微软雅黑" panose="020B0503020204020204" pitchFamily="34" charset="-122"/>
              </a:rPr>
              <a:t>医疗检测</a:t>
            </a:r>
            <a:endParaRPr lang="en-US" altLang="zh-CN" sz="1600" b="1" dirty="0" smtClean="0">
              <a:solidFill>
                <a:srgbClr val="34457A"/>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6025425" y="3264470"/>
            <a:ext cx="4836497" cy="523220"/>
          </a:xfrm>
          <a:prstGeom prst="rect">
            <a:avLst/>
          </a:prstGeom>
          <a:noFill/>
        </p:spPr>
        <p:txBody>
          <a:bodyPr wrap="square" rtlCol="0">
            <a:spAutoFit/>
          </a:bodyPr>
          <a:lstStyle/>
          <a:p>
            <a:pPr marL="457200" indent="-457200" eaLnBrk="1" hangingPunct="1">
              <a:buFont typeface="Wingdings" panose="05000000000000000000" pitchFamily="2" charset="2"/>
              <a:buChar char="Ø"/>
            </a:pPr>
            <a:r>
              <a:rPr lang="zh-CN" altLang="en-US" sz="2800" b="1" dirty="0" smtClean="0">
                <a:solidFill>
                  <a:srgbClr val="34457A"/>
                </a:solidFill>
                <a:latin typeface="微软雅黑" panose="020B0503020204020204" pitchFamily="34" charset="-122"/>
                <a:ea typeface="微软雅黑" panose="020B0503020204020204" pitchFamily="34" charset="-122"/>
              </a:rPr>
              <a:t>经典分类算法效果差</a:t>
            </a:r>
            <a:endParaRPr lang="zh-CN" altLang="en-US" sz="2800" b="1" dirty="0">
              <a:solidFill>
                <a:srgbClr val="34457A"/>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025425" y="1843268"/>
            <a:ext cx="3476353" cy="523220"/>
          </a:xfrm>
          <a:prstGeom prst="rect">
            <a:avLst/>
          </a:prstGeom>
          <a:noFill/>
        </p:spPr>
        <p:txBody>
          <a:bodyPr wrap="square" rtlCol="0">
            <a:spAutoFit/>
          </a:bodyPr>
          <a:lstStyle/>
          <a:p>
            <a:pPr marL="457200" indent="-457200" eaLnBrk="1" hangingPunct="1">
              <a:buFont typeface="Wingdings" panose="05000000000000000000" pitchFamily="2" charset="2"/>
              <a:buChar char="Ø"/>
            </a:pPr>
            <a:r>
              <a:rPr lang="zh-CN" altLang="en-US" sz="2800" b="1" dirty="0" smtClean="0">
                <a:solidFill>
                  <a:srgbClr val="34457A"/>
                </a:solidFill>
                <a:latin typeface="微软雅黑" panose="020B0503020204020204" pitchFamily="34" charset="-122"/>
                <a:ea typeface="微软雅黑" panose="020B0503020204020204" pitchFamily="34" charset="-122"/>
              </a:rPr>
              <a:t>少数类相对重要</a:t>
            </a:r>
            <a:endParaRPr lang="zh-CN" altLang="en-US" sz="2800" b="1" dirty="0">
              <a:solidFill>
                <a:srgbClr val="34457A"/>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l="1" r="-143" b="8413"/>
          <a:stretch/>
        </p:blipFill>
        <p:spPr>
          <a:xfrm>
            <a:off x="1245863" y="3197632"/>
            <a:ext cx="3382567" cy="2062379"/>
          </a:xfrm>
          <a:prstGeom prst="rect">
            <a:avLst/>
          </a:prstGeom>
        </p:spPr>
      </p:pic>
      <p:grpSp>
        <p:nvGrpSpPr>
          <p:cNvPr id="8197" name="组合 16"/>
          <p:cNvGrpSpPr>
            <a:grpSpLocks/>
          </p:cNvGrpSpPr>
          <p:nvPr/>
        </p:nvGrpSpPr>
        <p:grpSpPr bwMode="auto">
          <a:xfrm>
            <a:off x="5791200" y="922338"/>
            <a:ext cx="5511800" cy="817036"/>
            <a:chOff x="0" y="0"/>
            <a:chExt cx="5511800" cy="817062"/>
          </a:xfrm>
        </p:grpSpPr>
        <p:grpSp>
          <p:nvGrpSpPr>
            <p:cNvPr id="8231" name="组合 8"/>
            <p:cNvGrpSpPr>
              <a:grpSpLocks/>
            </p:cNvGrpSpPr>
            <p:nvPr/>
          </p:nvGrpSpPr>
          <p:grpSpPr bwMode="auto">
            <a:xfrm>
              <a:off x="0" y="0"/>
              <a:ext cx="754743" cy="482600"/>
              <a:chOff x="0" y="0"/>
              <a:chExt cx="754743" cy="482600"/>
            </a:xfrm>
          </p:grpSpPr>
          <p:sp>
            <p:nvSpPr>
              <p:cNvPr id="8239" name="等腰三角形 6"/>
              <p:cNvSpPr>
                <a:spLocks/>
              </p:cNvSpPr>
              <p:nvPr/>
            </p:nvSpPr>
            <p:spPr bwMode="auto">
              <a:xfrm>
                <a:off x="0" y="3629"/>
                <a:ext cx="754743" cy="478971"/>
              </a:xfrm>
              <a:custGeom>
                <a:avLst/>
                <a:gdLst>
                  <a:gd name="T0" fmla="*/ 0 w 754743"/>
                  <a:gd name="T1" fmla="*/ 348342 h 478971"/>
                  <a:gd name="T2" fmla="*/ 246743 w 754743"/>
                  <a:gd name="T3" fmla="*/ 0 h 478971"/>
                  <a:gd name="T4" fmla="*/ 754743 w 754743"/>
                  <a:gd name="T5" fmla="*/ 478971 h 478971"/>
                  <a:gd name="T6" fmla="*/ 0 w 754743"/>
                  <a:gd name="T7" fmla="*/ 348342 h 4789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743" h="478971">
                    <a:moveTo>
                      <a:pt x="0" y="348342"/>
                    </a:moveTo>
                    <a:lnTo>
                      <a:pt x="246743" y="0"/>
                    </a:lnTo>
                    <a:lnTo>
                      <a:pt x="754743" y="478971"/>
                    </a:lnTo>
                    <a:lnTo>
                      <a:pt x="0" y="34834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40" name="等腰三角形 7"/>
              <p:cNvSpPr>
                <a:spLocks/>
              </p:cNvSpPr>
              <p:nvPr/>
            </p:nvSpPr>
            <p:spPr bwMode="auto">
              <a:xfrm>
                <a:off x="242207" y="0"/>
                <a:ext cx="512535" cy="482600"/>
              </a:xfrm>
              <a:custGeom>
                <a:avLst/>
                <a:gdLst>
                  <a:gd name="T0" fmla="*/ 512535 w 512535"/>
                  <a:gd name="T1" fmla="*/ 482600 h 482600"/>
                  <a:gd name="T2" fmla="*/ 0 w 512535"/>
                  <a:gd name="T3" fmla="*/ 12700 h 482600"/>
                  <a:gd name="T4" fmla="*/ 198664 w 512535"/>
                  <a:gd name="T5" fmla="*/ 0 h 482600"/>
                  <a:gd name="T6" fmla="*/ 512535 w 512535"/>
                  <a:gd name="T7" fmla="*/ 482600 h 482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2535" h="482600">
                    <a:moveTo>
                      <a:pt x="512535" y="482600"/>
                    </a:moveTo>
                    <a:lnTo>
                      <a:pt x="0" y="12700"/>
                    </a:lnTo>
                    <a:lnTo>
                      <a:pt x="198664" y="0"/>
                    </a:lnTo>
                    <a:lnTo>
                      <a:pt x="512535" y="482600"/>
                    </a:lnTo>
                    <a:close/>
                  </a:path>
                </a:pathLst>
              </a:custGeom>
              <a:solidFill>
                <a:srgbClr val="9632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8232" name="组合 9"/>
            <p:cNvGrpSpPr>
              <a:grpSpLocks/>
            </p:cNvGrpSpPr>
            <p:nvPr/>
          </p:nvGrpSpPr>
          <p:grpSpPr bwMode="auto">
            <a:xfrm rot="10346141">
              <a:off x="90601" y="581660"/>
              <a:ext cx="573538" cy="235402"/>
              <a:chOff x="0" y="0"/>
              <a:chExt cx="513443" cy="275771"/>
            </a:xfrm>
          </p:grpSpPr>
          <p:sp>
            <p:nvSpPr>
              <p:cNvPr id="8237" name="等腰三角形 6"/>
              <p:cNvSpPr>
                <a:spLocks/>
              </p:cNvSpPr>
              <p:nvPr/>
            </p:nvSpPr>
            <p:spPr bwMode="auto">
              <a:xfrm>
                <a:off x="0" y="16329"/>
                <a:ext cx="513443" cy="259442"/>
              </a:xfrm>
              <a:custGeom>
                <a:avLst/>
                <a:gdLst>
                  <a:gd name="T0" fmla="*/ 0 w 513443"/>
                  <a:gd name="T1" fmla="*/ 259442 h 259442"/>
                  <a:gd name="T2" fmla="*/ 246743 w 513443"/>
                  <a:gd name="T3" fmla="*/ 0 h 259442"/>
                  <a:gd name="T4" fmla="*/ 513443 w 513443"/>
                  <a:gd name="T5" fmla="*/ 240846 h 259442"/>
                  <a:gd name="T6" fmla="*/ 0 w 513443"/>
                  <a:gd name="T7" fmla="*/ 259442 h 259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3443" h="259442">
                    <a:moveTo>
                      <a:pt x="0" y="259442"/>
                    </a:moveTo>
                    <a:lnTo>
                      <a:pt x="246743" y="0"/>
                    </a:lnTo>
                    <a:lnTo>
                      <a:pt x="513443" y="240846"/>
                    </a:lnTo>
                    <a:lnTo>
                      <a:pt x="0" y="25944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38" name="等腰三角形 7"/>
              <p:cNvSpPr>
                <a:spLocks/>
              </p:cNvSpPr>
              <p:nvPr/>
            </p:nvSpPr>
            <p:spPr bwMode="auto">
              <a:xfrm>
                <a:off x="243795" y="0"/>
                <a:ext cx="266472" cy="260350"/>
              </a:xfrm>
              <a:custGeom>
                <a:avLst/>
                <a:gdLst>
                  <a:gd name="T0" fmla="*/ 266472 w 266472"/>
                  <a:gd name="T1" fmla="*/ 260350 h 260350"/>
                  <a:gd name="T2" fmla="*/ 0 w 266472"/>
                  <a:gd name="T3" fmla="*/ 19843 h 260350"/>
                  <a:gd name="T4" fmla="*/ 197076 w 266472"/>
                  <a:gd name="T5" fmla="*/ 0 h 260350"/>
                  <a:gd name="T6" fmla="*/ 266472 w 266472"/>
                  <a:gd name="T7" fmla="*/ 260350 h 260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472" h="260350">
                    <a:moveTo>
                      <a:pt x="266472" y="260350"/>
                    </a:moveTo>
                    <a:lnTo>
                      <a:pt x="0" y="19843"/>
                    </a:lnTo>
                    <a:lnTo>
                      <a:pt x="197076" y="0"/>
                    </a:lnTo>
                    <a:lnTo>
                      <a:pt x="266472" y="260350"/>
                    </a:lnTo>
                    <a:close/>
                  </a:path>
                </a:pathLst>
              </a:custGeom>
              <a:solidFill>
                <a:srgbClr val="2734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8233" name="组合 12"/>
            <p:cNvGrpSpPr>
              <a:grpSpLocks/>
            </p:cNvGrpSpPr>
            <p:nvPr/>
          </p:nvGrpSpPr>
          <p:grpSpPr bwMode="auto">
            <a:xfrm>
              <a:off x="754742" y="0"/>
              <a:ext cx="4757058" cy="805361"/>
              <a:chOff x="0" y="0"/>
              <a:chExt cx="4757058" cy="805361"/>
            </a:xfrm>
          </p:grpSpPr>
          <p:cxnSp>
            <p:nvCxnSpPr>
              <p:cNvPr id="8234" name="直接连接符 13"/>
              <p:cNvCxnSpPr>
                <a:cxnSpLocks noChangeShapeType="1"/>
              </p:cNvCxnSpPr>
              <p:nvPr/>
            </p:nvCxnSpPr>
            <p:spPr bwMode="auto">
              <a:xfrm>
                <a:off x="96656" y="470009"/>
                <a:ext cx="3698530" cy="0"/>
              </a:xfrm>
              <a:prstGeom prst="line">
                <a:avLst/>
              </a:prstGeom>
              <a:noFill/>
              <a:ln w="6350">
                <a:solidFill>
                  <a:srgbClr val="7F7F7F"/>
                </a:solidFill>
                <a:prstDash val="dash"/>
                <a:round/>
                <a:headEnd/>
                <a:tailEnd/>
              </a:ln>
              <a:extLst>
                <a:ext uri="{909E8E84-426E-40DD-AFC4-6F175D3DCCD1}">
                  <a14:hiddenFill xmlns:a14="http://schemas.microsoft.com/office/drawing/2010/main">
                    <a:noFill/>
                  </a14:hiddenFill>
                </a:ext>
              </a:extLst>
            </p:spPr>
          </p:cxnSp>
          <p:sp>
            <p:nvSpPr>
              <p:cNvPr id="8235" name="文本框 14"/>
              <p:cNvSpPr txBox="1">
                <a:spLocks noChangeArrowheads="1"/>
              </p:cNvSpPr>
              <p:nvPr/>
            </p:nvSpPr>
            <p:spPr bwMode="auto">
              <a:xfrm>
                <a:off x="0" y="0"/>
                <a:ext cx="3452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zh-CN" altLang="en-US" sz="2400" b="1" dirty="0">
                    <a:solidFill>
                      <a:schemeClr val="accent1"/>
                    </a:solidFill>
                    <a:latin typeface="微软雅黑" panose="020B0503020204020204" pitchFamily="34" charset="-122"/>
                    <a:ea typeface="微软雅黑" panose="020B0503020204020204" pitchFamily="34" charset="-122"/>
                  </a:rPr>
                  <a:t>课题背景与意义</a:t>
                </a:r>
              </a:p>
            </p:txBody>
          </p:sp>
          <p:sp>
            <p:nvSpPr>
              <p:cNvPr id="8236" name="文本框 15"/>
              <p:cNvSpPr txBox="1">
                <a:spLocks noChangeArrowheads="1"/>
              </p:cNvSpPr>
              <p:nvPr/>
            </p:nvSpPr>
            <p:spPr bwMode="auto">
              <a:xfrm>
                <a:off x="69983" y="497574"/>
                <a:ext cx="4687075" cy="30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en-US" altLang="zh-CN" sz="1400" dirty="0">
                    <a:solidFill>
                      <a:srgbClr val="7F7F7F"/>
                    </a:solidFill>
                    <a:latin typeface="Calibri" panose="020F0502020204030204" pitchFamily="34" charset="0"/>
                  </a:rPr>
                  <a:t>Background and Significance</a:t>
                </a:r>
              </a:p>
            </p:txBody>
          </p:sp>
        </p:grpSp>
      </p:grpSp>
      <p:grpSp>
        <p:nvGrpSpPr>
          <p:cNvPr id="8198" name="组合 17"/>
          <p:cNvGrpSpPr>
            <a:grpSpLocks/>
          </p:cNvGrpSpPr>
          <p:nvPr/>
        </p:nvGrpSpPr>
        <p:grpSpPr bwMode="auto">
          <a:xfrm>
            <a:off x="5791200" y="2274888"/>
            <a:ext cx="5511800" cy="817036"/>
            <a:chOff x="0" y="0"/>
            <a:chExt cx="5511800" cy="817062"/>
          </a:xfrm>
        </p:grpSpPr>
        <p:grpSp>
          <p:nvGrpSpPr>
            <p:cNvPr id="8221" name="组合 18"/>
            <p:cNvGrpSpPr>
              <a:grpSpLocks/>
            </p:cNvGrpSpPr>
            <p:nvPr/>
          </p:nvGrpSpPr>
          <p:grpSpPr bwMode="auto">
            <a:xfrm>
              <a:off x="0" y="0"/>
              <a:ext cx="754743" cy="482600"/>
              <a:chOff x="0" y="0"/>
              <a:chExt cx="754743" cy="482600"/>
            </a:xfrm>
          </p:grpSpPr>
          <p:sp>
            <p:nvSpPr>
              <p:cNvPr id="8229" name="等腰三角形 6"/>
              <p:cNvSpPr>
                <a:spLocks/>
              </p:cNvSpPr>
              <p:nvPr/>
            </p:nvSpPr>
            <p:spPr bwMode="auto">
              <a:xfrm>
                <a:off x="0" y="3629"/>
                <a:ext cx="754743" cy="478971"/>
              </a:xfrm>
              <a:custGeom>
                <a:avLst/>
                <a:gdLst>
                  <a:gd name="T0" fmla="*/ 0 w 754743"/>
                  <a:gd name="T1" fmla="*/ 348342 h 478971"/>
                  <a:gd name="T2" fmla="*/ 246743 w 754743"/>
                  <a:gd name="T3" fmla="*/ 0 h 478971"/>
                  <a:gd name="T4" fmla="*/ 754743 w 754743"/>
                  <a:gd name="T5" fmla="*/ 478971 h 478971"/>
                  <a:gd name="T6" fmla="*/ 0 w 754743"/>
                  <a:gd name="T7" fmla="*/ 348342 h 4789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743" h="478971">
                    <a:moveTo>
                      <a:pt x="0" y="348342"/>
                    </a:moveTo>
                    <a:lnTo>
                      <a:pt x="246743" y="0"/>
                    </a:lnTo>
                    <a:lnTo>
                      <a:pt x="754743" y="478971"/>
                    </a:lnTo>
                    <a:lnTo>
                      <a:pt x="0" y="34834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30" name="等腰三角形 7"/>
              <p:cNvSpPr>
                <a:spLocks/>
              </p:cNvSpPr>
              <p:nvPr/>
            </p:nvSpPr>
            <p:spPr bwMode="auto">
              <a:xfrm>
                <a:off x="242207" y="0"/>
                <a:ext cx="512535" cy="482600"/>
              </a:xfrm>
              <a:custGeom>
                <a:avLst/>
                <a:gdLst>
                  <a:gd name="T0" fmla="*/ 512535 w 512535"/>
                  <a:gd name="T1" fmla="*/ 482600 h 482600"/>
                  <a:gd name="T2" fmla="*/ 0 w 512535"/>
                  <a:gd name="T3" fmla="*/ 12700 h 482600"/>
                  <a:gd name="T4" fmla="*/ 198664 w 512535"/>
                  <a:gd name="T5" fmla="*/ 0 h 482600"/>
                  <a:gd name="T6" fmla="*/ 512535 w 512535"/>
                  <a:gd name="T7" fmla="*/ 482600 h 482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2535" h="482600">
                    <a:moveTo>
                      <a:pt x="512535" y="482600"/>
                    </a:moveTo>
                    <a:lnTo>
                      <a:pt x="0" y="12700"/>
                    </a:lnTo>
                    <a:lnTo>
                      <a:pt x="198664" y="0"/>
                    </a:lnTo>
                    <a:lnTo>
                      <a:pt x="512535" y="48260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8222" name="组合 19"/>
            <p:cNvGrpSpPr>
              <a:grpSpLocks/>
            </p:cNvGrpSpPr>
            <p:nvPr/>
          </p:nvGrpSpPr>
          <p:grpSpPr bwMode="auto">
            <a:xfrm rot="10346141">
              <a:off x="90601" y="581660"/>
              <a:ext cx="573538" cy="235402"/>
              <a:chOff x="0" y="0"/>
              <a:chExt cx="513443" cy="275771"/>
            </a:xfrm>
          </p:grpSpPr>
          <p:sp>
            <p:nvSpPr>
              <p:cNvPr id="8227" name="等腰三角形 6"/>
              <p:cNvSpPr>
                <a:spLocks/>
              </p:cNvSpPr>
              <p:nvPr/>
            </p:nvSpPr>
            <p:spPr bwMode="auto">
              <a:xfrm>
                <a:off x="0" y="16329"/>
                <a:ext cx="513443" cy="259442"/>
              </a:xfrm>
              <a:custGeom>
                <a:avLst/>
                <a:gdLst>
                  <a:gd name="T0" fmla="*/ 0 w 513443"/>
                  <a:gd name="T1" fmla="*/ 259442 h 259442"/>
                  <a:gd name="T2" fmla="*/ 246743 w 513443"/>
                  <a:gd name="T3" fmla="*/ 0 h 259442"/>
                  <a:gd name="T4" fmla="*/ 513443 w 513443"/>
                  <a:gd name="T5" fmla="*/ 240846 h 259442"/>
                  <a:gd name="T6" fmla="*/ 0 w 513443"/>
                  <a:gd name="T7" fmla="*/ 259442 h 259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3443" h="259442">
                    <a:moveTo>
                      <a:pt x="0" y="259442"/>
                    </a:moveTo>
                    <a:lnTo>
                      <a:pt x="246743" y="0"/>
                    </a:lnTo>
                    <a:lnTo>
                      <a:pt x="513443" y="240846"/>
                    </a:lnTo>
                    <a:lnTo>
                      <a:pt x="0" y="25944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28" name="等腰三角形 7"/>
              <p:cNvSpPr>
                <a:spLocks/>
              </p:cNvSpPr>
              <p:nvPr/>
            </p:nvSpPr>
            <p:spPr bwMode="auto">
              <a:xfrm>
                <a:off x="243795" y="0"/>
                <a:ext cx="266472" cy="260350"/>
              </a:xfrm>
              <a:custGeom>
                <a:avLst/>
                <a:gdLst>
                  <a:gd name="T0" fmla="*/ 266472 w 266472"/>
                  <a:gd name="T1" fmla="*/ 260350 h 260350"/>
                  <a:gd name="T2" fmla="*/ 0 w 266472"/>
                  <a:gd name="T3" fmla="*/ 19843 h 260350"/>
                  <a:gd name="T4" fmla="*/ 197076 w 266472"/>
                  <a:gd name="T5" fmla="*/ 0 h 260350"/>
                  <a:gd name="T6" fmla="*/ 266472 w 266472"/>
                  <a:gd name="T7" fmla="*/ 260350 h 260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472" h="260350">
                    <a:moveTo>
                      <a:pt x="266472" y="260350"/>
                    </a:moveTo>
                    <a:lnTo>
                      <a:pt x="0" y="19843"/>
                    </a:lnTo>
                    <a:lnTo>
                      <a:pt x="197076" y="0"/>
                    </a:lnTo>
                    <a:lnTo>
                      <a:pt x="266472" y="26035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8223" name="组合 20"/>
            <p:cNvGrpSpPr>
              <a:grpSpLocks/>
            </p:cNvGrpSpPr>
            <p:nvPr/>
          </p:nvGrpSpPr>
          <p:grpSpPr bwMode="auto">
            <a:xfrm>
              <a:off x="754742" y="0"/>
              <a:ext cx="4757058" cy="805361"/>
              <a:chOff x="0" y="0"/>
              <a:chExt cx="4757058" cy="805361"/>
            </a:xfrm>
          </p:grpSpPr>
          <p:cxnSp>
            <p:nvCxnSpPr>
              <p:cNvPr id="8224" name="直接连接符 21"/>
              <p:cNvCxnSpPr>
                <a:cxnSpLocks noChangeShapeType="1"/>
              </p:cNvCxnSpPr>
              <p:nvPr/>
            </p:nvCxnSpPr>
            <p:spPr bwMode="auto">
              <a:xfrm>
                <a:off x="96656" y="470009"/>
                <a:ext cx="3698530" cy="0"/>
              </a:xfrm>
              <a:prstGeom prst="line">
                <a:avLst/>
              </a:prstGeom>
              <a:noFill/>
              <a:ln w="6350">
                <a:solidFill>
                  <a:srgbClr val="7F7F7F"/>
                </a:solidFill>
                <a:prstDash val="dash"/>
                <a:round/>
                <a:headEnd/>
                <a:tailEnd/>
              </a:ln>
              <a:extLst>
                <a:ext uri="{909E8E84-426E-40DD-AFC4-6F175D3DCCD1}">
                  <a14:hiddenFill xmlns:a14="http://schemas.microsoft.com/office/drawing/2010/main">
                    <a:noFill/>
                  </a14:hiddenFill>
                </a:ext>
              </a:extLst>
            </p:spPr>
          </p:cxnSp>
          <p:sp>
            <p:nvSpPr>
              <p:cNvPr id="8225" name="文本框 22"/>
              <p:cNvSpPr txBox="1">
                <a:spLocks noChangeArrowheads="1"/>
              </p:cNvSpPr>
              <p:nvPr/>
            </p:nvSpPr>
            <p:spPr bwMode="auto">
              <a:xfrm>
                <a:off x="0" y="0"/>
                <a:ext cx="3452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zh-CN" altLang="en-US" sz="2400" dirty="0">
                    <a:solidFill>
                      <a:srgbClr val="7F7F7F"/>
                    </a:solidFill>
                    <a:latin typeface="微软雅黑" panose="020B0503020204020204" pitchFamily="34" charset="-122"/>
                    <a:ea typeface="微软雅黑" panose="020B0503020204020204" pitchFamily="34" charset="-122"/>
                  </a:rPr>
                  <a:t>主要研究内容</a:t>
                </a:r>
              </a:p>
            </p:txBody>
          </p:sp>
          <p:sp>
            <p:nvSpPr>
              <p:cNvPr id="8226" name="文本框 23"/>
              <p:cNvSpPr txBox="1">
                <a:spLocks noChangeArrowheads="1"/>
              </p:cNvSpPr>
              <p:nvPr/>
            </p:nvSpPr>
            <p:spPr bwMode="auto">
              <a:xfrm>
                <a:off x="69983" y="497574"/>
                <a:ext cx="4687075" cy="30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en-US" altLang="zh-CN" sz="1400" dirty="0">
                    <a:solidFill>
                      <a:srgbClr val="7F7F7F"/>
                    </a:solidFill>
                    <a:latin typeface="Calibri" panose="020F0502020204030204" pitchFamily="34" charset="0"/>
                  </a:rPr>
                  <a:t>Research Content</a:t>
                </a:r>
              </a:p>
            </p:txBody>
          </p:sp>
        </p:grpSp>
      </p:grpSp>
      <p:grpSp>
        <p:nvGrpSpPr>
          <p:cNvPr id="8199" name="组合 48"/>
          <p:cNvGrpSpPr>
            <a:grpSpLocks/>
          </p:cNvGrpSpPr>
          <p:nvPr/>
        </p:nvGrpSpPr>
        <p:grpSpPr bwMode="auto">
          <a:xfrm>
            <a:off x="5791200" y="3683000"/>
            <a:ext cx="5511800" cy="818307"/>
            <a:chOff x="0" y="0"/>
            <a:chExt cx="5511800" cy="817062"/>
          </a:xfrm>
        </p:grpSpPr>
        <p:grpSp>
          <p:nvGrpSpPr>
            <p:cNvPr id="8211" name="组合 49"/>
            <p:cNvGrpSpPr>
              <a:grpSpLocks/>
            </p:cNvGrpSpPr>
            <p:nvPr/>
          </p:nvGrpSpPr>
          <p:grpSpPr bwMode="auto">
            <a:xfrm>
              <a:off x="0" y="0"/>
              <a:ext cx="754743" cy="482600"/>
              <a:chOff x="0" y="0"/>
              <a:chExt cx="754743" cy="482600"/>
            </a:xfrm>
          </p:grpSpPr>
          <p:sp>
            <p:nvSpPr>
              <p:cNvPr id="8219" name="等腰三角形 6"/>
              <p:cNvSpPr>
                <a:spLocks/>
              </p:cNvSpPr>
              <p:nvPr/>
            </p:nvSpPr>
            <p:spPr bwMode="auto">
              <a:xfrm>
                <a:off x="0" y="3629"/>
                <a:ext cx="754743" cy="478971"/>
              </a:xfrm>
              <a:custGeom>
                <a:avLst/>
                <a:gdLst>
                  <a:gd name="T0" fmla="*/ 0 w 754743"/>
                  <a:gd name="T1" fmla="*/ 348342 h 478971"/>
                  <a:gd name="T2" fmla="*/ 246743 w 754743"/>
                  <a:gd name="T3" fmla="*/ 0 h 478971"/>
                  <a:gd name="T4" fmla="*/ 754743 w 754743"/>
                  <a:gd name="T5" fmla="*/ 478971 h 478971"/>
                  <a:gd name="T6" fmla="*/ 0 w 754743"/>
                  <a:gd name="T7" fmla="*/ 348342 h 4789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743" h="478971">
                    <a:moveTo>
                      <a:pt x="0" y="348342"/>
                    </a:moveTo>
                    <a:lnTo>
                      <a:pt x="246743" y="0"/>
                    </a:lnTo>
                    <a:lnTo>
                      <a:pt x="754743" y="478971"/>
                    </a:lnTo>
                    <a:lnTo>
                      <a:pt x="0" y="34834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20" name="等腰三角形 7"/>
              <p:cNvSpPr>
                <a:spLocks/>
              </p:cNvSpPr>
              <p:nvPr/>
            </p:nvSpPr>
            <p:spPr bwMode="auto">
              <a:xfrm>
                <a:off x="242207" y="0"/>
                <a:ext cx="512535" cy="482600"/>
              </a:xfrm>
              <a:custGeom>
                <a:avLst/>
                <a:gdLst>
                  <a:gd name="T0" fmla="*/ 512535 w 512535"/>
                  <a:gd name="T1" fmla="*/ 482600 h 482600"/>
                  <a:gd name="T2" fmla="*/ 0 w 512535"/>
                  <a:gd name="T3" fmla="*/ 12700 h 482600"/>
                  <a:gd name="T4" fmla="*/ 198664 w 512535"/>
                  <a:gd name="T5" fmla="*/ 0 h 482600"/>
                  <a:gd name="T6" fmla="*/ 512535 w 512535"/>
                  <a:gd name="T7" fmla="*/ 482600 h 482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2535" h="482600">
                    <a:moveTo>
                      <a:pt x="512535" y="482600"/>
                    </a:moveTo>
                    <a:lnTo>
                      <a:pt x="0" y="12700"/>
                    </a:lnTo>
                    <a:lnTo>
                      <a:pt x="198664" y="0"/>
                    </a:lnTo>
                    <a:lnTo>
                      <a:pt x="512535" y="48260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8212" name="组合 50"/>
            <p:cNvGrpSpPr>
              <a:grpSpLocks/>
            </p:cNvGrpSpPr>
            <p:nvPr/>
          </p:nvGrpSpPr>
          <p:grpSpPr bwMode="auto">
            <a:xfrm rot="10346141">
              <a:off x="90601" y="581660"/>
              <a:ext cx="573538" cy="235402"/>
              <a:chOff x="0" y="0"/>
              <a:chExt cx="513443" cy="275771"/>
            </a:xfrm>
          </p:grpSpPr>
          <p:sp>
            <p:nvSpPr>
              <p:cNvPr id="8217" name="等腰三角形 6"/>
              <p:cNvSpPr>
                <a:spLocks/>
              </p:cNvSpPr>
              <p:nvPr/>
            </p:nvSpPr>
            <p:spPr bwMode="auto">
              <a:xfrm>
                <a:off x="0" y="16329"/>
                <a:ext cx="513443" cy="259442"/>
              </a:xfrm>
              <a:custGeom>
                <a:avLst/>
                <a:gdLst>
                  <a:gd name="T0" fmla="*/ 0 w 513443"/>
                  <a:gd name="T1" fmla="*/ 259442 h 259442"/>
                  <a:gd name="T2" fmla="*/ 246743 w 513443"/>
                  <a:gd name="T3" fmla="*/ 0 h 259442"/>
                  <a:gd name="T4" fmla="*/ 513443 w 513443"/>
                  <a:gd name="T5" fmla="*/ 240846 h 259442"/>
                  <a:gd name="T6" fmla="*/ 0 w 513443"/>
                  <a:gd name="T7" fmla="*/ 259442 h 259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3443" h="259442">
                    <a:moveTo>
                      <a:pt x="0" y="259442"/>
                    </a:moveTo>
                    <a:lnTo>
                      <a:pt x="246743" y="0"/>
                    </a:lnTo>
                    <a:lnTo>
                      <a:pt x="513443" y="240846"/>
                    </a:lnTo>
                    <a:lnTo>
                      <a:pt x="0" y="25944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18" name="等腰三角形 7"/>
              <p:cNvSpPr>
                <a:spLocks/>
              </p:cNvSpPr>
              <p:nvPr/>
            </p:nvSpPr>
            <p:spPr bwMode="auto">
              <a:xfrm>
                <a:off x="243795" y="0"/>
                <a:ext cx="266472" cy="260350"/>
              </a:xfrm>
              <a:custGeom>
                <a:avLst/>
                <a:gdLst>
                  <a:gd name="T0" fmla="*/ 266472 w 266472"/>
                  <a:gd name="T1" fmla="*/ 260350 h 260350"/>
                  <a:gd name="T2" fmla="*/ 0 w 266472"/>
                  <a:gd name="T3" fmla="*/ 19843 h 260350"/>
                  <a:gd name="T4" fmla="*/ 197076 w 266472"/>
                  <a:gd name="T5" fmla="*/ 0 h 260350"/>
                  <a:gd name="T6" fmla="*/ 266472 w 266472"/>
                  <a:gd name="T7" fmla="*/ 260350 h 260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472" h="260350">
                    <a:moveTo>
                      <a:pt x="266472" y="260350"/>
                    </a:moveTo>
                    <a:lnTo>
                      <a:pt x="0" y="19843"/>
                    </a:lnTo>
                    <a:lnTo>
                      <a:pt x="197076" y="0"/>
                    </a:lnTo>
                    <a:lnTo>
                      <a:pt x="266472" y="26035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8213" name="组合 51"/>
            <p:cNvGrpSpPr>
              <a:grpSpLocks/>
            </p:cNvGrpSpPr>
            <p:nvPr/>
          </p:nvGrpSpPr>
          <p:grpSpPr bwMode="auto">
            <a:xfrm>
              <a:off x="754742" y="0"/>
              <a:ext cx="4757058" cy="804883"/>
              <a:chOff x="0" y="0"/>
              <a:chExt cx="4757058" cy="804883"/>
            </a:xfrm>
          </p:grpSpPr>
          <p:cxnSp>
            <p:nvCxnSpPr>
              <p:cNvPr id="8214" name="直接连接符 52"/>
              <p:cNvCxnSpPr>
                <a:cxnSpLocks noChangeShapeType="1"/>
              </p:cNvCxnSpPr>
              <p:nvPr/>
            </p:nvCxnSpPr>
            <p:spPr bwMode="auto">
              <a:xfrm>
                <a:off x="96656" y="470009"/>
                <a:ext cx="3698530" cy="0"/>
              </a:xfrm>
              <a:prstGeom prst="line">
                <a:avLst/>
              </a:prstGeom>
              <a:noFill/>
              <a:ln w="6350">
                <a:solidFill>
                  <a:srgbClr val="7F7F7F"/>
                </a:solidFill>
                <a:prstDash val="dash"/>
                <a:round/>
                <a:headEnd/>
                <a:tailEnd/>
              </a:ln>
              <a:extLst>
                <a:ext uri="{909E8E84-426E-40DD-AFC4-6F175D3DCCD1}">
                  <a14:hiddenFill xmlns:a14="http://schemas.microsoft.com/office/drawing/2010/main">
                    <a:noFill/>
                  </a14:hiddenFill>
                </a:ext>
              </a:extLst>
            </p:spPr>
          </p:cxnSp>
          <p:sp>
            <p:nvSpPr>
              <p:cNvPr id="8215" name="文本框 53"/>
              <p:cNvSpPr txBox="1">
                <a:spLocks noChangeArrowheads="1"/>
              </p:cNvSpPr>
              <p:nvPr/>
            </p:nvSpPr>
            <p:spPr bwMode="auto">
              <a:xfrm>
                <a:off x="0" y="0"/>
                <a:ext cx="3452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zh-CN" altLang="en-US" sz="2400" dirty="0">
                    <a:solidFill>
                      <a:srgbClr val="7F7F7F"/>
                    </a:solidFill>
                    <a:latin typeface="微软雅黑" panose="020B0503020204020204" pitchFamily="34" charset="-122"/>
                    <a:ea typeface="微软雅黑" panose="020B0503020204020204" pitchFamily="34" charset="-122"/>
                  </a:rPr>
                  <a:t>实验设计与结果</a:t>
                </a:r>
              </a:p>
            </p:txBody>
          </p:sp>
          <p:sp>
            <p:nvSpPr>
              <p:cNvPr id="8216" name="文本框 54"/>
              <p:cNvSpPr txBox="1">
                <a:spLocks noChangeArrowheads="1"/>
              </p:cNvSpPr>
              <p:nvPr/>
            </p:nvSpPr>
            <p:spPr bwMode="auto">
              <a:xfrm>
                <a:off x="69983" y="497574"/>
                <a:ext cx="4687075" cy="307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en-US" altLang="zh-CN" sz="1400" dirty="0">
                    <a:solidFill>
                      <a:srgbClr val="7F7F7F"/>
                    </a:solidFill>
                    <a:latin typeface="Calibri" panose="020F0502020204030204" pitchFamily="34" charset="0"/>
                  </a:rPr>
                  <a:t>Experiment Design and Result</a:t>
                </a:r>
              </a:p>
            </p:txBody>
          </p:sp>
        </p:grpSp>
      </p:grpSp>
      <p:grpSp>
        <p:nvGrpSpPr>
          <p:cNvPr id="8200" name="组合 59"/>
          <p:cNvGrpSpPr>
            <a:grpSpLocks/>
          </p:cNvGrpSpPr>
          <p:nvPr/>
        </p:nvGrpSpPr>
        <p:grpSpPr bwMode="auto">
          <a:xfrm>
            <a:off x="5791200" y="5027613"/>
            <a:ext cx="5511800" cy="817036"/>
            <a:chOff x="0" y="0"/>
            <a:chExt cx="5511800" cy="817062"/>
          </a:xfrm>
        </p:grpSpPr>
        <p:grpSp>
          <p:nvGrpSpPr>
            <p:cNvPr id="8201" name="组合 60"/>
            <p:cNvGrpSpPr>
              <a:grpSpLocks/>
            </p:cNvGrpSpPr>
            <p:nvPr/>
          </p:nvGrpSpPr>
          <p:grpSpPr bwMode="auto">
            <a:xfrm>
              <a:off x="0" y="0"/>
              <a:ext cx="754743" cy="482600"/>
              <a:chOff x="0" y="0"/>
              <a:chExt cx="754743" cy="482600"/>
            </a:xfrm>
          </p:grpSpPr>
          <p:sp>
            <p:nvSpPr>
              <p:cNvPr id="8209" name="等腰三角形 6"/>
              <p:cNvSpPr>
                <a:spLocks/>
              </p:cNvSpPr>
              <p:nvPr/>
            </p:nvSpPr>
            <p:spPr bwMode="auto">
              <a:xfrm>
                <a:off x="0" y="3629"/>
                <a:ext cx="754743" cy="478971"/>
              </a:xfrm>
              <a:custGeom>
                <a:avLst/>
                <a:gdLst>
                  <a:gd name="T0" fmla="*/ 0 w 754743"/>
                  <a:gd name="T1" fmla="*/ 348342 h 478971"/>
                  <a:gd name="T2" fmla="*/ 246743 w 754743"/>
                  <a:gd name="T3" fmla="*/ 0 h 478971"/>
                  <a:gd name="T4" fmla="*/ 754743 w 754743"/>
                  <a:gd name="T5" fmla="*/ 478971 h 478971"/>
                  <a:gd name="T6" fmla="*/ 0 w 754743"/>
                  <a:gd name="T7" fmla="*/ 348342 h 4789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743" h="478971">
                    <a:moveTo>
                      <a:pt x="0" y="348342"/>
                    </a:moveTo>
                    <a:lnTo>
                      <a:pt x="246743" y="0"/>
                    </a:lnTo>
                    <a:lnTo>
                      <a:pt x="754743" y="478971"/>
                    </a:lnTo>
                    <a:lnTo>
                      <a:pt x="0" y="34834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10" name="等腰三角形 7"/>
              <p:cNvSpPr>
                <a:spLocks/>
              </p:cNvSpPr>
              <p:nvPr/>
            </p:nvSpPr>
            <p:spPr bwMode="auto">
              <a:xfrm>
                <a:off x="242207" y="0"/>
                <a:ext cx="512535" cy="482600"/>
              </a:xfrm>
              <a:custGeom>
                <a:avLst/>
                <a:gdLst>
                  <a:gd name="T0" fmla="*/ 512535 w 512535"/>
                  <a:gd name="T1" fmla="*/ 482600 h 482600"/>
                  <a:gd name="T2" fmla="*/ 0 w 512535"/>
                  <a:gd name="T3" fmla="*/ 12700 h 482600"/>
                  <a:gd name="T4" fmla="*/ 198664 w 512535"/>
                  <a:gd name="T5" fmla="*/ 0 h 482600"/>
                  <a:gd name="T6" fmla="*/ 512535 w 512535"/>
                  <a:gd name="T7" fmla="*/ 482600 h 482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2535" h="482600">
                    <a:moveTo>
                      <a:pt x="512535" y="482600"/>
                    </a:moveTo>
                    <a:lnTo>
                      <a:pt x="0" y="12700"/>
                    </a:lnTo>
                    <a:lnTo>
                      <a:pt x="198664" y="0"/>
                    </a:lnTo>
                    <a:lnTo>
                      <a:pt x="512535" y="48260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8202" name="组合 72"/>
            <p:cNvGrpSpPr>
              <a:grpSpLocks/>
            </p:cNvGrpSpPr>
            <p:nvPr/>
          </p:nvGrpSpPr>
          <p:grpSpPr bwMode="auto">
            <a:xfrm rot="10346141">
              <a:off x="90601" y="581660"/>
              <a:ext cx="573538" cy="235402"/>
              <a:chOff x="0" y="0"/>
              <a:chExt cx="513443" cy="275771"/>
            </a:xfrm>
          </p:grpSpPr>
          <p:sp>
            <p:nvSpPr>
              <p:cNvPr id="8207" name="等腰三角形 6"/>
              <p:cNvSpPr>
                <a:spLocks/>
              </p:cNvSpPr>
              <p:nvPr/>
            </p:nvSpPr>
            <p:spPr bwMode="auto">
              <a:xfrm>
                <a:off x="0" y="16329"/>
                <a:ext cx="513443" cy="259442"/>
              </a:xfrm>
              <a:custGeom>
                <a:avLst/>
                <a:gdLst>
                  <a:gd name="T0" fmla="*/ 0 w 513443"/>
                  <a:gd name="T1" fmla="*/ 259442 h 259442"/>
                  <a:gd name="T2" fmla="*/ 246743 w 513443"/>
                  <a:gd name="T3" fmla="*/ 0 h 259442"/>
                  <a:gd name="T4" fmla="*/ 513443 w 513443"/>
                  <a:gd name="T5" fmla="*/ 240846 h 259442"/>
                  <a:gd name="T6" fmla="*/ 0 w 513443"/>
                  <a:gd name="T7" fmla="*/ 259442 h 259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3443" h="259442">
                    <a:moveTo>
                      <a:pt x="0" y="259442"/>
                    </a:moveTo>
                    <a:lnTo>
                      <a:pt x="246743" y="0"/>
                    </a:lnTo>
                    <a:lnTo>
                      <a:pt x="513443" y="240846"/>
                    </a:lnTo>
                    <a:lnTo>
                      <a:pt x="0" y="25944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208" name="等腰三角形 7"/>
              <p:cNvSpPr>
                <a:spLocks/>
              </p:cNvSpPr>
              <p:nvPr/>
            </p:nvSpPr>
            <p:spPr bwMode="auto">
              <a:xfrm>
                <a:off x="243795" y="0"/>
                <a:ext cx="266472" cy="260350"/>
              </a:xfrm>
              <a:custGeom>
                <a:avLst/>
                <a:gdLst>
                  <a:gd name="T0" fmla="*/ 266472 w 266472"/>
                  <a:gd name="T1" fmla="*/ 260350 h 260350"/>
                  <a:gd name="T2" fmla="*/ 0 w 266472"/>
                  <a:gd name="T3" fmla="*/ 19843 h 260350"/>
                  <a:gd name="T4" fmla="*/ 197076 w 266472"/>
                  <a:gd name="T5" fmla="*/ 0 h 260350"/>
                  <a:gd name="T6" fmla="*/ 266472 w 266472"/>
                  <a:gd name="T7" fmla="*/ 260350 h 260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472" h="260350">
                    <a:moveTo>
                      <a:pt x="266472" y="260350"/>
                    </a:moveTo>
                    <a:lnTo>
                      <a:pt x="0" y="19843"/>
                    </a:lnTo>
                    <a:lnTo>
                      <a:pt x="197076" y="0"/>
                    </a:lnTo>
                    <a:lnTo>
                      <a:pt x="266472" y="26035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8203" name="组合 73"/>
            <p:cNvGrpSpPr>
              <a:grpSpLocks/>
            </p:cNvGrpSpPr>
            <p:nvPr/>
          </p:nvGrpSpPr>
          <p:grpSpPr bwMode="auto">
            <a:xfrm>
              <a:off x="754742" y="0"/>
              <a:ext cx="4757058" cy="805361"/>
              <a:chOff x="0" y="0"/>
              <a:chExt cx="4757058" cy="805361"/>
            </a:xfrm>
          </p:grpSpPr>
          <p:cxnSp>
            <p:nvCxnSpPr>
              <p:cNvPr id="8204" name="直接连接符 74"/>
              <p:cNvCxnSpPr>
                <a:cxnSpLocks noChangeShapeType="1"/>
              </p:cNvCxnSpPr>
              <p:nvPr/>
            </p:nvCxnSpPr>
            <p:spPr bwMode="auto">
              <a:xfrm>
                <a:off x="96656" y="470009"/>
                <a:ext cx="3698530" cy="0"/>
              </a:xfrm>
              <a:prstGeom prst="line">
                <a:avLst/>
              </a:prstGeom>
              <a:noFill/>
              <a:ln w="6350">
                <a:solidFill>
                  <a:srgbClr val="7F7F7F"/>
                </a:solidFill>
                <a:prstDash val="dash"/>
                <a:round/>
                <a:headEnd/>
                <a:tailEnd/>
              </a:ln>
              <a:extLst>
                <a:ext uri="{909E8E84-426E-40DD-AFC4-6F175D3DCCD1}">
                  <a14:hiddenFill xmlns:a14="http://schemas.microsoft.com/office/drawing/2010/main">
                    <a:noFill/>
                  </a14:hiddenFill>
                </a:ext>
              </a:extLst>
            </p:spPr>
          </p:cxnSp>
          <p:sp>
            <p:nvSpPr>
              <p:cNvPr id="8205" name="文本框 75"/>
              <p:cNvSpPr txBox="1">
                <a:spLocks noChangeArrowheads="1"/>
              </p:cNvSpPr>
              <p:nvPr/>
            </p:nvSpPr>
            <p:spPr bwMode="auto">
              <a:xfrm>
                <a:off x="0" y="0"/>
                <a:ext cx="3452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zh-CN" altLang="en-US" sz="2400" dirty="0" smtClean="0">
                    <a:solidFill>
                      <a:srgbClr val="7F7F7F"/>
                    </a:solidFill>
                    <a:latin typeface="微软雅黑" panose="020B0503020204020204" pitchFamily="34" charset="-122"/>
                    <a:ea typeface="微软雅黑" panose="020B0503020204020204" pitchFamily="34" charset="-122"/>
                  </a:rPr>
                  <a:t>结论与展望</a:t>
                </a:r>
                <a:endParaRPr lang="zh-CN" altLang="en-US" sz="2400" dirty="0">
                  <a:solidFill>
                    <a:srgbClr val="7F7F7F"/>
                  </a:solidFill>
                  <a:latin typeface="微软雅黑" panose="020B0503020204020204" pitchFamily="34" charset="-122"/>
                  <a:ea typeface="微软雅黑" panose="020B0503020204020204" pitchFamily="34" charset="-122"/>
                </a:endParaRPr>
              </a:p>
            </p:txBody>
          </p:sp>
          <p:sp>
            <p:nvSpPr>
              <p:cNvPr id="8206" name="文本框 76"/>
              <p:cNvSpPr txBox="1">
                <a:spLocks noChangeArrowheads="1"/>
              </p:cNvSpPr>
              <p:nvPr/>
            </p:nvSpPr>
            <p:spPr bwMode="auto">
              <a:xfrm>
                <a:off x="69983" y="497574"/>
                <a:ext cx="4687075" cy="30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en-US" altLang="zh-CN" sz="1400" dirty="0">
                    <a:solidFill>
                      <a:srgbClr val="7F7F7F"/>
                    </a:solidFill>
                    <a:latin typeface="Calibri" panose="020F0502020204030204" pitchFamily="34" charset="0"/>
                  </a:rPr>
                  <a:t>Conclusion And Future</a:t>
                </a:r>
                <a:endParaRPr lang="zh-CN" altLang="en-US" sz="1400" dirty="0">
                  <a:solidFill>
                    <a:srgbClr val="7F7F7F"/>
                  </a:solidFill>
                  <a:latin typeface="Calibri" panose="020F0502020204030204" pitchFamily="34" charset="0"/>
                </a:endParaRPr>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0.00052 -0.00185 L 0.00456 -0.05949 " pathEditMode="relative" rAng="0" ptsTypes="AA">
                                      <p:cBhvr>
                                        <p:cTn id="6" dur="1500" fill="hold"/>
                                        <p:tgtEl>
                                          <p:spTgt spid="8197"/>
                                        </p:tgtEl>
                                        <p:attrNameLst>
                                          <p:attrName>ppt_x</p:attrName>
                                          <p:attrName>ppt_y</p:attrName>
                                        </p:attrNameLst>
                                      </p:cBhvr>
                                      <p:rCtr x="195" y="-2894"/>
                                    </p:animMotion>
                                  </p:childTnLst>
                                </p:cTn>
                              </p:par>
                              <p:par>
                                <p:cTn id="7" presetID="2" presetClass="exit" presetSubtype="2" fill="hold" nodeType="withEffect">
                                  <p:stCondLst>
                                    <p:cond delay="0"/>
                                  </p:stCondLst>
                                  <p:childTnLst>
                                    <p:anim calcmode="lin" valueType="num">
                                      <p:cBhvr additive="base">
                                        <p:cTn id="8" dur="500"/>
                                        <p:tgtEl>
                                          <p:spTgt spid="8198"/>
                                        </p:tgtEl>
                                        <p:attrNameLst>
                                          <p:attrName>ppt_x</p:attrName>
                                        </p:attrNameLst>
                                      </p:cBhvr>
                                      <p:tavLst>
                                        <p:tav tm="0">
                                          <p:val>
                                            <p:strVal val="ppt_x"/>
                                          </p:val>
                                        </p:tav>
                                        <p:tav tm="100000">
                                          <p:val>
                                            <p:strVal val="1+ppt_w/2"/>
                                          </p:val>
                                        </p:tav>
                                      </p:tavLst>
                                    </p:anim>
                                    <p:anim calcmode="lin" valueType="num">
                                      <p:cBhvr additive="base">
                                        <p:cTn id="9" dur="500"/>
                                        <p:tgtEl>
                                          <p:spTgt spid="8198"/>
                                        </p:tgtEl>
                                        <p:attrNameLst>
                                          <p:attrName>ppt_y</p:attrName>
                                        </p:attrNameLst>
                                      </p:cBhvr>
                                      <p:tavLst>
                                        <p:tav tm="0">
                                          <p:val>
                                            <p:strVal val="ppt_y"/>
                                          </p:val>
                                        </p:tav>
                                        <p:tav tm="100000">
                                          <p:val>
                                            <p:strVal val="ppt_y"/>
                                          </p:val>
                                        </p:tav>
                                      </p:tavLst>
                                    </p:anim>
                                    <p:set>
                                      <p:cBhvr>
                                        <p:cTn id="10" dur="1" fill="hold">
                                          <p:stCondLst>
                                            <p:cond delay="499"/>
                                          </p:stCondLst>
                                        </p:cTn>
                                        <p:tgtEl>
                                          <p:spTgt spid="8198"/>
                                        </p:tgtEl>
                                        <p:attrNameLst>
                                          <p:attrName>style.visibility</p:attrName>
                                        </p:attrNameLst>
                                      </p:cBhvr>
                                      <p:to>
                                        <p:strVal val="hidden"/>
                                      </p:to>
                                    </p:set>
                                  </p:childTnLst>
                                </p:cTn>
                              </p:par>
                              <p:par>
                                <p:cTn id="11" presetID="2" presetClass="exit" presetSubtype="2" fill="hold" nodeType="withEffect">
                                  <p:stCondLst>
                                    <p:cond delay="200"/>
                                  </p:stCondLst>
                                  <p:childTnLst>
                                    <p:anim calcmode="lin" valueType="num">
                                      <p:cBhvr additive="base">
                                        <p:cTn id="12" dur="500"/>
                                        <p:tgtEl>
                                          <p:spTgt spid="8199"/>
                                        </p:tgtEl>
                                        <p:attrNameLst>
                                          <p:attrName>ppt_x</p:attrName>
                                        </p:attrNameLst>
                                      </p:cBhvr>
                                      <p:tavLst>
                                        <p:tav tm="0">
                                          <p:val>
                                            <p:strVal val="ppt_x"/>
                                          </p:val>
                                        </p:tav>
                                        <p:tav tm="100000">
                                          <p:val>
                                            <p:strVal val="1+ppt_w/2"/>
                                          </p:val>
                                        </p:tav>
                                      </p:tavLst>
                                    </p:anim>
                                    <p:anim calcmode="lin" valueType="num">
                                      <p:cBhvr additive="base">
                                        <p:cTn id="13" dur="500"/>
                                        <p:tgtEl>
                                          <p:spTgt spid="8199"/>
                                        </p:tgtEl>
                                        <p:attrNameLst>
                                          <p:attrName>ppt_y</p:attrName>
                                        </p:attrNameLst>
                                      </p:cBhvr>
                                      <p:tavLst>
                                        <p:tav tm="0">
                                          <p:val>
                                            <p:strVal val="ppt_y"/>
                                          </p:val>
                                        </p:tav>
                                        <p:tav tm="100000">
                                          <p:val>
                                            <p:strVal val="ppt_y"/>
                                          </p:val>
                                        </p:tav>
                                      </p:tavLst>
                                    </p:anim>
                                    <p:set>
                                      <p:cBhvr>
                                        <p:cTn id="14" dur="1" fill="hold">
                                          <p:stCondLst>
                                            <p:cond delay="499"/>
                                          </p:stCondLst>
                                        </p:cTn>
                                        <p:tgtEl>
                                          <p:spTgt spid="8199"/>
                                        </p:tgtEl>
                                        <p:attrNameLst>
                                          <p:attrName>style.visibility</p:attrName>
                                        </p:attrNameLst>
                                      </p:cBhvr>
                                      <p:to>
                                        <p:strVal val="hidden"/>
                                      </p:to>
                                    </p:set>
                                  </p:childTnLst>
                                </p:cTn>
                              </p:par>
                              <p:par>
                                <p:cTn id="15" presetID="2" presetClass="exit" presetSubtype="2" fill="hold" nodeType="withEffect">
                                  <p:stCondLst>
                                    <p:cond delay="300"/>
                                  </p:stCondLst>
                                  <p:childTnLst>
                                    <p:anim calcmode="lin" valueType="num">
                                      <p:cBhvr additive="base">
                                        <p:cTn id="16" dur="500"/>
                                        <p:tgtEl>
                                          <p:spTgt spid="8200"/>
                                        </p:tgtEl>
                                        <p:attrNameLst>
                                          <p:attrName>ppt_x</p:attrName>
                                        </p:attrNameLst>
                                      </p:cBhvr>
                                      <p:tavLst>
                                        <p:tav tm="0">
                                          <p:val>
                                            <p:strVal val="ppt_x"/>
                                          </p:val>
                                        </p:tav>
                                        <p:tav tm="100000">
                                          <p:val>
                                            <p:strVal val="1+ppt_w/2"/>
                                          </p:val>
                                        </p:tav>
                                      </p:tavLst>
                                    </p:anim>
                                    <p:anim calcmode="lin" valueType="num">
                                      <p:cBhvr additive="base">
                                        <p:cTn id="17" dur="500"/>
                                        <p:tgtEl>
                                          <p:spTgt spid="8200"/>
                                        </p:tgtEl>
                                        <p:attrNameLst>
                                          <p:attrName>ppt_y</p:attrName>
                                        </p:attrNameLst>
                                      </p:cBhvr>
                                      <p:tavLst>
                                        <p:tav tm="0">
                                          <p:val>
                                            <p:strVal val="ppt_y"/>
                                          </p:val>
                                        </p:tav>
                                        <p:tav tm="100000">
                                          <p:val>
                                            <p:strVal val="ppt_y"/>
                                          </p:val>
                                        </p:tav>
                                      </p:tavLst>
                                    </p:anim>
                                    <p:set>
                                      <p:cBhvr>
                                        <p:cTn id="18" dur="1" fill="hold">
                                          <p:stCondLst>
                                            <p:cond delay="499"/>
                                          </p:stCondLst>
                                        </p:cTn>
                                        <p:tgtEl>
                                          <p:spTgt spid="8200"/>
                                        </p:tgtEl>
                                        <p:attrNameLst>
                                          <p:attrName>style.visibility</p:attrName>
                                        </p:attrNameLst>
                                      </p:cBhvr>
                                      <p:to>
                                        <p:strVal val="hidden"/>
                                      </p:to>
                                    </p:set>
                                  </p:childTnLst>
                                </p:cTn>
                              </p:par>
                            </p:childTnLst>
                          </p:cTn>
                        </p:par>
                        <p:par>
                          <p:cTn id="19" fill="hold">
                            <p:stCondLst>
                              <p:cond delay="1500"/>
                            </p:stCondLst>
                            <p:childTnLst>
                              <p:par>
                                <p:cTn id="20" presetID="14" presetClass="entr" presetSubtype="1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750"/>
                                        <p:tgtEl>
                                          <p:spTgt spid="2"/>
                                        </p:tgtEl>
                                      </p:cBhvr>
                                    </p:animEffect>
                                  </p:childTnLst>
                                </p:cTn>
                              </p:par>
                              <p:par>
                                <p:cTn id="26" presetID="10" presetClass="entr" presetSubtype="0" fill="hold" grpId="0" nodeType="withEffect">
                                  <p:stCondLst>
                                    <p:cond delay="20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750"/>
                                        <p:tgtEl>
                                          <p:spTgt spid="84"/>
                                        </p:tgtEl>
                                      </p:cBhvr>
                                    </p:animEffect>
                                  </p:childTnLst>
                                </p:cTn>
                              </p:par>
                              <p:par>
                                <p:cTn id="29" presetID="10" presetClass="entr" presetSubtype="0" fill="hold" grpId="0" nodeType="withEffect">
                                  <p:stCondLst>
                                    <p:cond delay="400"/>
                                  </p:stCondLst>
                                  <p:childTnLst>
                                    <p:set>
                                      <p:cBhvr>
                                        <p:cTn id="30" dur="1" fill="hold">
                                          <p:stCondLst>
                                            <p:cond delay="0"/>
                                          </p:stCondLst>
                                        </p:cTn>
                                        <p:tgtEl>
                                          <p:spTgt spid="85"/>
                                        </p:tgtEl>
                                        <p:attrNameLst>
                                          <p:attrName>style.visibility</p:attrName>
                                        </p:attrNameLst>
                                      </p:cBhvr>
                                      <p:to>
                                        <p:strVal val="visible"/>
                                      </p:to>
                                    </p:set>
                                    <p:animEffect transition="in" filter="fade">
                                      <p:cBhvr>
                                        <p:cTn id="31" dur="75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4" grpId="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8"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3913188"/>
            <a:ext cx="7308850" cy="746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1" name="组合 17"/>
          <p:cNvGrpSpPr>
            <a:grpSpLocks/>
          </p:cNvGrpSpPr>
          <p:nvPr/>
        </p:nvGrpSpPr>
        <p:grpSpPr bwMode="auto">
          <a:xfrm>
            <a:off x="5791200" y="2274888"/>
            <a:ext cx="5511800" cy="817036"/>
            <a:chOff x="0" y="0"/>
            <a:chExt cx="5511800" cy="817062"/>
          </a:xfrm>
        </p:grpSpPr>
        <p:grpSp>
          <p:nvGrpSpPr>
            <p:cNvPr id="19495" name="组合 18"/>
            <p:cNvGrpSpPr>
              <a:grpSpLocks/>
            </p:cNvGrpSpPr>
            <p:nvPr/>
          </p:nvGrpSpPr>
          <p:grpSpPr bwMode="auto">
            <a:xfrm>
              <a:off x="0" y="0"/>
              <a:ext cx="754743" cy="482600"/>
              <a:chOff x="0" y="0"/>
              <a:chExt cx="754743" cy="482600"/>
            </a:xfrm>
          </p:grpSpPr>
          <p:sp>
            <p:nvSpPr>
              <p:cNvPr id="19503" name="等腰三角形 6"/>
              <p:cNvSpPr>
                <a:spLocks/>
              </p:cNvSpPr>
              <p:nvPr/>
            </p:nvSpPr>
            <p:spPr bwMode="auto">
              <a:xfrm>
                <a:off x="0" y="3629"/>
                <a:ext cx="754743" cy="478971"/>
              </a:xfrm>
              <a:custGeom>
                <a:avLst/>
                <a:gdLst>
                  <a:gd name="T0" fmla="*/ 0 w 754743"/>
                  <a:gd name="T1" fmla="*/ 348342 h 478971"/>
                  <a:gd name="T2" fmla="*/ 246743 w 754743"/>
                  <a:gd name="T3" fmla="*/ 0 h 478971"/>
                  <a:gd name="T4" fmla="*/ 754743 w 754743"/>
                  <a:gd name="T5" fmla="*/ 478971 h 478971"/>
                  <a:gd name="T6" fmla="*/ 0 w 754743"/>
                  <a:gd name="T7" fmla="*/ 348342 h 4789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743" h="478971">
                    <a:moveTo>
                      <a:pt x="0" y="348342"/>
                    </a:moveTo>
                    <a:lnTo>
                      <a:pt x="246743" y="0"/>
                    </a:lnTo>
                    <a:lnTo>
                      <a:pt x="754743" y="478971"/>
                    </a:lnTo>
                    <a:lnTo>
                      <a:pt x="0" y="34834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504" name="等腰三角形 7"/>
              <p:cNvSpPr>
                <a:spLocks/>
              </p:cNvSpPr>
              <p:nvPr/>
            </p:nvSpPr>
            <p:spPr bwMode="auto">
              <a:xfrm>
                <a:off x="242207" y="0"/>
                <a:ext cx="512535" cy="482600"/>
              </a:xfrm>
              <a:custGeom>
                <a:avLst/>
                <a:gdLst>
                  <a:gd name="T0" fmla="*/ 512535 w 512535"/>
                  <a:gd name="T1" fmla="*/ 482600 h 482600"/>
                  <a:gd name="T2" fmla="*/ 0 w 512535"/>
                  <a:gd name="T3" fmla="*/ 12700 h 482600"/>
                  <a:gd name="T4" fmla="*/ 198664 w 512535"/>
                  <a:gd name="T5" fmla="*/ 0 h 482600"/>
                  <a:gd name="T6" fmla="*/ 512535 w 512535"/>
                  <a:gd name="T7" fmla="*/ 482600 h 482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2535" h="482600">
                    <a:moveTo>
                      <a:pt x="512535" y="482600"/>
                    </a:moveTo>
                    <a:lnTo>
                      <a:pt x="0" y="12700"/>
                    </a:lnTo>
                    <a:lnTo>
                      <a:pt x="198664" y="0"/>
                    </a:lnTo>
                    <a:lnTo>
                      <a:pt x="512535" y="48260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9496" name="组合 19"/>
            <p:cNvGrpSpPr>
              <a:grpSpLocks/>
            </p:cNvGrpSpPr>
            <p:nvPr/>
          </p:nvGrpSpPr>
          <p:grpSpPr bwMode="auto">
            <a:xfrm rot="10346141">
              <a:off x="90601" y="581660"/>
              <a:ext cx="573538" cy="235402"/>
              <a:chOff x="0" y="0"/>
              <a:chExt cx="513443" cy="275771"/>
            </a:xfrm>
          </p:grpSpPr>
          <p:sp>
            <p:nvSpPr>
              <p:cNvPr id="19501" name="等腰三角形 6"/>
              <p:cNvSpPr>
                <a:spLocks/>
              </p:cNvSpPr>
              <p:nvPr/>
            </p:nvSpPr>
            <p:spPr bwMode="auto">
              <a:xfrm>
                <a:off x="0" y="16329"/>
                <a:ext cx="513443" cy="259442"/>
              </a:xfrm>
              <a:custGeom>
                <a:avLst/>
                <a:gdLst>
                  <a:gd name="T0" fmla="*/ 0 w 513443"/>
                  <a:gd name="T1" fmla="*/ 259442 h 259442"/>
                  <a:gd name="T2" fmla="*/ 246743 w 513443"/>
                  <a:gd name="T3" fmla="*/ 0 h 259442"/>
                  <a:gd name="T4" fmla="*/ 513443 w 513443"/>
                  <a:gd name="T5" fmla="*/ 240846 h 259442"/>
                  <a:gd name="T6" fmla="*/ 0 w 513443"/>
                  <a:gd name="T7" fmla="*/ 259442 h 259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3443" h="259442">
                    <a:moveTo>
                      <a:pt x="0" y="259442"/>
                    </a:moveTo>
                    <a:lnTo>
                      <a:pt x="246743" y="0"/>
                    </a:lnTo>
                    <a:lnTo>
                      <a:pt x="513443" y="240846"/>
                    </a:lnTo>
                    <a:lnTo>
                      <a:pt x="0" y="25944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502" name="等腰三角形 7"/>
              <p:cNvSpPr>
                <a:spLocks/>
              </p:cNvSpPr>
              <p:nvPr/>
            </p:nvSpPr>
            <p:spPr bwMode="auto">
              <a:xfrm>
                <a:off x="243795" y="0"/>
                <a:ext cx="266472" cy="260350"/>
              </a:xfrm>
              <a:custGeom>
                <a:avLst/>
                <a:gdLst>
                  <a:gd name="T0" fmla="*/ 266472 w 266472"/>
                  <a:gd name="T1" fmla="*/ 260350 h 260350"/>
                  <a:gd name="T2" fmla="*/ 0 w 266472"/>
                  <a:gd name="T3" fmla="*/ 19843 h 260350"/>
                  <a:gd name="T4" fmla="*/ 197076 w 266472"/>
                  <a:gd name="T5" fmla="*/ 0 h 260350"/>
                  <a:gd name="T6" fmla="*/ 266472 w 266472"/>
                  <a:gd name="T7" fmla="*/ 260350 h 260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472" h="260350">
                    <a:moveTo>
                      <a:pt x="266472" y="260350"/>
                    </a:moveTo>
                    <a:lnTo>
                      <a:pt x="0" y="19843"/>
                    </a:lnTo>
                    <a:lnTo>
                      <a:pt x="197076" y="0"/>
                    </a:lnTo>
                    <a:lnTo>
                      <a:pt x="266472" y="26035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9497" name="组合 20"/>
            <p:cNvGrpSpPr>
              <a:grpSpLocks/>
            </p:cNvGrpSpPr>
            <p:nvPr/>
          </p:nvGrpSpPr>
          <p:grpSpPr bwMode="auto">
            <a:xfrm>
              <a:off x="754742" y="0"/>
              <a:ext cx="4757058" cy="805361"/>
              <a:chOff x="0" y="0"/>
              <a:chExt cx="4757058" cy="805361"/>
            </a:xfrm>
          </p:grpSpPr>
          <p:cxnSp>
            <p:nvCxnSpPr>
              <p:cNvPr id="19498" name="直接连接符 21"/>
              <p:cNvCxnSpPr>
                <a:cxnSpLocks noChangeShapeType="1"/>
              </p:cNvCxnSpPr>
              <p:nvPr/>
            </p:nvCxnSpPr>
            <p:spPr bwMode="auto">
              <a:xfrm>
                <a:off x="96656" y="470009"/>
                <a:ext cx="3698530" cy="0"/>
              </a:xfrm>
              <a:prstGeom prst="line">
                <a:avLst/>
              </a:prstGeom>
              <a:noFill/>
              <a:ln w="6350">
                <a:solidFill>
                  <a:srgbClr val="7F7F7F"/>
                </a:solidFill>
                <a:prstDash val="dash"/>
                <a:round/>
                <a:headEnd/>
                <a:tailEnd/>
              </a:ln>
              <a:extLst>
                <a:ext uri="{909E8E84-426E-40DD-AFC4-6F175D3DCCD1}">
                  <a14:hiddenFill xmlns:a14="http://schemas.microsoft.com/office/drawing/2010/main">
                    <a:noFill/>
                  </a14:hiddenFill>
                </a:ext>
              </a:extLst>
            </p:spPr>
          </p:cxnSp>
          <p:sp>
            <p:nvSpPr>
              <p:cNvPr id="19499" name="文本框 22"/>
              <p:cNvSpPr txBox="1">
                <a:spLocks noChangeArrowheads="1"/>
              </p:cNvSpPr>
              <p:nvPr/>
            </p:nvSpPr>
            <p:spPr bwMode="auto">
              <a:xfrm>
                <a:off x="0" y="0"/>
                <a:ext cx="3452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7F7F7F"/>
                    </a:solidFill>
                    <a:latin typeface="微软雅黑" panose="020B0503020204020204" pitchFamily="34" charset="-122"/>
                    <a:ea typeface="微软雅黑" panose="020B0503020204020204" pitchFamily="34" charset="-122"/>
                  </a:rPr>
                  <a:t>已完成的研究工作</a:t>
                </a:r>
                <a:endParaRPr lang="zh-CN" altLang="en-US" sz="2400" dirty="0">
                  <a:solidFill>
                    <a:srgbClr val="7F7F7F"/>
                  </a:solidFill>
                  <a:latin typeface="微软雅黑" panose="020B0503020204020204" pitchFamily="34" charset="-122"/>
                  <a:ea typeface="微软雅黑" panose="020B0503020204020204" pitchFamily="34" charset="-122"/>
                </a:endParaRPr>
              </a:p>
            </p:txBody>
          </p:sp>
          <p:sp>
            <p:nvSpPr>
              <p:cNvPr id="19500" name="文本框 23"/>
              <p:cNvSpPr txBox="1">
                <a:spLocks noChangeArrowheads="1"/>
              </p:cNvSpPr>
              <p:nvPr/>
            </p:nvSpPr>
            <p:spPr bwMode="auto">
              <a:xfrm>
                <a:off x="69983" y="497574"/>
                <a:ext cx="4687075" cy="30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en-US" altLang="zh-CN" sz="1400" dirty="0" smtClean="0">
                    <a:solidFill>
                      <a:srgbClr val="7F7F7F"/>
                    </a:solidFill>
                    <a:latin typeface="Calibri" panose="020F0502020204030204" pitchFamily="34" charset="0"/>
                  </a:rPr>
                  <a:t>Completed works</a:t>
                </a:r>
                <a:endParaRPr lang="zh-CN" altLang="en-US" sz="1400" dirty="0">
                  <a:solidFill>
                    <a:srgbClr val="7F7F7F"/>
                  </a:solidFill>
                  <a:latin typeface="Calibri" panose="020F0502020204030204" pitchFamily="34" charset="0"/>
                </a:endParaRPr>
              </a:p>
            </p:txBody>
          </p:sp>
        </p:grpSp>
      </p:grpSp>
      <p:grpSp>
        <p:nvGrpSpPr>
          <p:cNvPr id="19462" name="组合 59"/>
          <p:cNvGrpSpPr>
            <a:grpSpLocks/>
          </p:cNvGrpSpPr>
          <p:nvPr/>
        </p:nvGrpSpPr>
        <p:grpSpPr bwMode="auto">
          <a:xfrm>
            <a:off x="5791200" y="3643443"/>
            <a:ext cx="5511800" cy="817036"/>
            <a:chOff x="0" y="0"/>
            <a:chExt cx="5511800" cy="817062"/>
          </a:xfrm>
        </p:grpSpPr>
        <p:grpSp>
          <p:nvGrpSpPr>
            <p:cNvPr id="19485" name="组合 60"/>
            <p:cNvGrpSpPr>
              <a:grpSpLocks/>
            </p:cNvGrpSpPr>
            <p:nvPr/>
          </p:nvGrpSpPr>
          <p:grpSpPr bwMode="auto">
            <a:xfrm>
              <a:off x="0" y="0"/>
              <a:ext cx="754743" cy="482600"/>
              <a:chOff x="0" y="0"/>
              <a:chExt cx="754743" cy="482600"/>
            </a:xfrm>
          </p:grpSpPr>
          <p:sp>
            <p:nvSpPr>
              <p:cNvPr id="19493" name="等腰三角形 6"/>
              <p:cNvSpPr>
                <a:spLocks/>
              </p:cNvSpPr>
              <p:nvPr/>
            </p:nvSpPr>
            <p:spPr bwMode="auto">
              <a:xfrm>
                <a:off x="0" y="3629"/>
                <a:ext cx="754743" cy="478971"/>
              </a:xfrm>
              <a:custGeom>
                <a:avLst/>
                <a:gdLst>
                  <a:gd name="T0" fmla="*/ 0 w 754743"/>
                  <a:gd name="T1" fmla="*/ 348342 h 478971"/>
                  <a:gd name="T2" fmla="*/ 246743 w 754743"/>
                  <a:gd name="T3" fmla="*/ 0 h 478971"/>
                  <a:gd name="T4" fmla="*/ 754743 w 754743"/>
                  <a:gd name="T5" fmla="*/ 478971 h 478971"/>
                  <a:gd name="T6" fmla="*/ 0 w 754743"/>
                  <a:gd name="T7" fmla="*/ 348342 h 4789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743" h="478971">
                    <a:moveTo>
                      <a:pt x="0" y="348342"/>
                    </a:moveTo>
                    <a:lnTo>
                      <a:pt x="246743" y="0"/>
                    </a:lnTo>
                    <a:lnTo>
                      <a:pt x="754743" y="478971"/>
                    </a:lnTo>
                    <a:lnTo>
                      <a:pt x="0" y="34834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494" name="等腰三角形 7"/>
              <p:cNvSpPr>
                <a:spLocks/>
              </p:cNvSpPr>
              <p:nvPr/>
            </p:nvSpPr>
            <p:spPr bwMode="auto">
              <a:xfrm>
                <a:off x="242207" y="0"/>
                <a:ext cx="512535" cy="482600"/>
              </a:xfrm>
              <a:custGeom>
                <a:avLst/>
                <a:gdLst>
                  <a:gd name="T0" fmla="*/ 512535 w 512535"/>
                  <a:gd name="T1" fmla="*/ 482600 h 482600"/>
                  <a:gd name="T2" fmla="*/ 0 w 512535"/>
                  <a:gd name="T3" fmla="*/ 12700 h 482600"/>
                  <a:gd name="T4" fmla="*/ 198664 w 512535"/>
                  <a:gd name="T5" fmla="*/ 0 h 482600"/>
                  <a:gd name="T6" fmla="*/ 512535 w 512535"/>
                  <a:gd name="T7" fmla="*/ 482600 h 482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2535" h="482600">
                    <a:moveTo>
                      <a:pt x="512535" y="482600"/>
                    </a:moveTo>
                    <a:lnTo>
                      <a:pt x="0" y="12700"/>
                    </a:lnTo>
                    <a:lnTo>
                      <a:pt x="198664" y="0"/>
                    </a:lnTo>
                    <a:lnTo>
                      <a:pt x="512535" y="48260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9486" name="组合 72"/>
            <p:cNvGrpSpPr>
              <a:grpSpLocks/>
            </p:cNvGrpSpPr>
            <p:nvPr/>
          </p:nvGrpSpPr>
          <p:grpSpPr bwMode="auto">
            <a:xfrm rot="10346141">
              <a:off x="90601" y="581660"/>
              <a:ext cx="573538" cy="235402"/>
              <a:chOff x="0" y="0"/>
              <a:chExt cx="513443" cy="275771"/>
            </a:xfrm>
          </p:grpSpPr>
          <p:sp>
            <p:nvSpPr>
              <p:cNvPr id="19491" name="等腰三角形 6"/>
              <p:cNvSpPr>
                <a:spLocks/>
              </p:cNvSpPr>
              <p:nvPr/>
            </p:nvSpPr>
            <p:spPr bwMode="auto">
              <a:xfrm>
                <a:off x="0" y="16329"/>
                <a:ext cx="513443" cy="259442"/>
              </a:xfrm>
              <a:custGeom>
                <a:avLst/>
                <a:gdLst>
                  <a:gd name="T0" fmla="*/ 0 w 513443"/>
                  <a:gd name="T1" fmla="*/ 259442 h 259442"/>
                  <a:gd name="T2" fmla="*/ 246743 w 513443"/>
                  <a:gd name="T3" fmla="*/ 0 h 259442"/>
                  <a:gd name="T4" fmla="*/ 513443 w 513443"/>
                  <a:gd name="T5" fmla="*/ 240846 h 259442"/>
                  <a:gd name="T6" fmla="*/ 0 w 513443"/>
                  <a:gd name="T7" fmla="*/ 259442 h 259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3443" h="259442">
                    <a:moveTo>
                      <a:pt x="0" y="259442"/>
                    </a:moveTo>
                    <a:lnTo>
                      <a:pt x="246743" y="0"/>
                    </a:lnTo>
                    <a:lnTo>
                      <a:pt x="513443" y="240846"/>
                    </a:lnTo>
                    <a:lnTo>
                      <a:pt x="0" y="25944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492" name="等腰三角形 7"/>
              <p:cNvSpPr>
                <a:spLocks/>
              </p:cNvSpPr>
              <p:nvPr/>
            </p:nvSpPr>
            <p:spPr bwMode="auto">
              <a:xfrm>
                <a:off x="243795" y="0"/>
                <a:ext cx="266472" cy="260350"/>
              </a:xfrm>
              <a:custGeom>
                <a:avLst/>
                <a:gdLst>
                  <a:gd name="T0" fmla="*/ 266472 w 266472"/>
                  <a:gd name="T1" fmla="*/ 260350 h 260350"/>
                  <a:gd name="T2" fmla="*/ 0 w 266472"/>
                  <a:gd name="T3" fmla="*/ 19843 h 260350"/>
                  <a:gd name="T4" fmla="*/ 197076 w 266472"/>
                  <a:gd name="T5" fmla="*/ 0 h 260350"/>
                  <a:gd name="T6" fmla="*/ 266472 w 266472"/>
                  <a:gd name="T7" fmla="*/ 260350 h 260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472" h="260350">
                    <a:moveTo>
                      <a:pt x="266472" y="260350"/>
                    </a:moveTo>
                    <a:lnTo>
                      <a:pt x="0" y="19843"/>
                    </a:lnTo>
                    <a:lnTo>
                      <a:pt x="197076" y="0"/>
                    </a:lnTo>
                    <a:lnTo>
                      <a:pt x="266472" y="26035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9487" name="组合 73"/>
            <p:cNvGrpSpPr>
              <a:grpSpLocks/>
            </p:cNvGrpSpPr>
            <p:nvPr/>
          </p:nvGrpSpPr>
          <p:grpSpPr bwMode="auto">
            <a:xfrm>
              <a:off x="754742" y="0"/>
              <a:ext cx="4757058" cy="805361"/>
              <a:chOff x="0" y="0"/>
              <a:chExt cx="4757058" cy="805361"/>
            </a:xfrm>
          </p:grpSpPr>
          <p:cxnSp>
            <p:nvCxnSpPr>
              <p:cNvPr id="19488" name="直接连接符 74"/>
              <p:cNvCxnSpPr>
                <a:cxnSpLocks noChangeShapeType="1"/>
              </p:cNvCxnSpPr>
              <p:nvPr/>
            </p:nvCxnSpPr>
            <p:spPr bwMode="auto">
              <a:xfrm>
                <a:off x="96656" y="470009"/>
                <a:ext cx="3698530" cy="0"/>
              </a:xfrm>
              <a:prstGeom prst="line">
                <a:avLst/>
              </a:prstGeom>
              <a:noFill/>
              <a:ln w="6350">
                <a:solidFill>
                  <a:srgbClr val="7F7F7F"/>
                </a:solidFill>
                <a:prstDash val="dash"/>
                <a:round/>
                <a:headEnd/>
                <a:tailEnd/>
              </a:ln>
              <a:extLst>
                <a:ext uri="{909E8E84-426E-40DD-AFC4-6F175D3DCCD1}">
                  <a14:hiddenFill xmlns:a14="http://schemas.microsoft.com/office/drawing/2010/main">
                    <a:noFill/>
                  </a14:hiddenFill>
                </a:ext>
              </a:extLst>
            </p:spPr>
          </p:cxnSp>
          <p:sp>
            <p:nvSpPr>
              <p:cNvPr id="19489" name="文本框 75"/>
              <p:cNvSpPr txBox="1">
                <a:spLocks noChangeArrowheads="1"/>
              </p:cNvSpPr>
              <p:nvPr/>
            </p:nvSpPr>
            <p:spPr bwMode="auto">
              <a:xfrm>
                <a:off x="0" y="0"/>
                <a:ext cx="3452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7F7F7F"/>
                    </a:solidFill>
                    <a:latin typeface="微软雅黑" panose="020B0503020204020204" pitchFamily="34" charset="-122"/>
                    <a:ea typeface="微软雅黑" panose="020B0503020204020204" pitchFamily="34" charset="-122"/>
                  </a:rPr>
                  <a:t>进度安排</a:t>
                </a:r>
                <a:endParaRPr lang="zh-CN" altLang="en-US" sz="2400" dirty="0">
                  <a:solidFill>
                    <a:srgbClr val="7F7F7F"/>
                  </a:solidFill>
                  <a:latin typeface="微软雅黑" panose="020B0503020204020204" pitchFamily="34" charset="-122"/>
                  <a:ea typeface="微软雅黑" panose="020B0503020204020204" pitchFamily="34" charset="-122"/>
                </a:endParaRPr>
              </a:p>
            </p:txBody>
          </p:sp>
          <p:sp>
            <p:nvSpPr>
              <p:cNvPr id="19490" name="文本框 76"/>
              <p:cNvSpPr txBox="1">
                <a:spLocks noChangeArrowheads="1"/>
              </p:cNvSpPr>
              <p:nvPr/>
            </p:nvSpPr>
            <p:spPr bwMode="auto">
              <a:xfrm>
                <a:off x="69983" y="497574"/>
                <a:ext cx="4687075" cy="30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en-US" altLang="zh-CN" sz="1400" dirty="0" smtClean="0">
                    <a:solidFill>
                      <a:srgbClr val="7F7F7F"/>
                    </a:solidFill>
                    <a:latin typeface="Calibri" panose="020F0502020204030204" pitchFamily="34" charset="0"/>
                  </a:rPr>
                  <a:t>Schedule</a:t>
                </a:r>
                <a:endParaRPr lang="zh-CN" altLang="en-US" sz="1400" dirty="0">
                  <a:solidFill>
                    <a:srgbClr val="7F7F7F"/>
                  </a:solidFill>
                  <a:latin typeface="Calibri" panose="020F0502020204030204" pitchFamily="34" charset="0"/>
                </a:endParaRPr>
              </a:p>
            </p:txBody>
          </p:sp>
        </p:grpSp>
      </p:grpSp>
      <p:grpSp>
        <p:nvGrpSpPr>
          <p:cNvPr id="19463" name="组合 81"/>
          <p:cNvGrpSpPr>
            <a:grpSpLocks/>
          </p:cNvGrpSpPr>
          <p:nvPr/>
        </p:nvGrpSpPr>
        <p:grpSpPr bwMode="auto">
          <a:xfrm>
            <a:off x="5791200" y="923925"/>
            <a:ext cx="5511800" cy="817037"/>
            <a:chOff x="0" y="0"/>
            <a:chExt cx="5511800" cy="817062"/>
          </a:xfrm>
        </p:grpSpPr>
        <p:grpSp>
          <p:nvGrpSpPr>
            <p:cNvPr id="19475" name="组合 82"/>
            <p:cNvGrpSpPr>
              <a:grpSpLocks/>
            </p:cNvGrpSpPr>
            <p:nvPr/>
          </p:nvGrpSpPr>
          <p:grpSpPr bwMode="auto">
            <a:xfrm>
              <a:off x="0" y="0"/>
              <a:ext cx="754743" cy="482600"/>
              <a:chOff x="0" y="0"/>
              <a:chExt cx="754743" cy="482600"/>
            </a:xfrm>
          </p:grpSpPr>
          <p:sp>
            <p:nvSpPr>
              <p:cNvPr id="19483" name="等腰三角形 6"/>
              <p:cNvSpPr>
                <a:spLocks/>
              </p:cNvSpPr>
              <p:nvPr/>
            </p:nvSpPr>
            <p:spPr bwMode="auto">
              <a:xfrm>
                <a:off x="0" y="3629"/>
                <a:ext cx="754743" cy="478971"/>
              </a:xfrm>
              <a:custGeom>
                <a:avLst/>
                <a:gdLst>
                  <a:gd name="T0" fmla="*/ 0 w 754743"/>
                  <a:gd name="T1" fmla="*/ 348342 h 478971"/>
                  <a:gd name="T2" fmla="*/ 246743 w 754743"/>
                  <a:gd name="T3" fmla="*/ 0 h 478971"/>
                  <a:gd name="T4" fmla="*/ 754743 w 754743"/>
                  <a:gd name="T5" fmla="*/ 478971 h 478971"/>
                  <a:gd name="T6" fmla="*/ 0 w 754743"/>
                  <a:gd name="T7" fmla="*/ 348342 h 4789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743" h="478971">
                    <a:moveTo>
                      <a:pt x="0" y="348342"/>
                    </a:moveTo>
                    <a:lnTo>
                      <a:pt x="246743" y="0"/>
                    </a:lnTo>
                    <a:lnTo>
                      <a:pt x="754743" y="478971"/>
                    </a:lnTo>
                    <a:lnTo>
                      <a:pt x="0" y="34834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484" name="等腰三角形 7"/>
              <p:cNvSpPr>
                <a:spLocks/>
              </p:cNvSpPr>
              <p:nvPr/>
            </p:nvSpPr>
            <p:spPr bwMode="auto">
              <a:xfrm>
                <a:off x="242207" y="0"/>
                <a:ext cx="512535" cy="482600"/>
              </a:xfrm>
              <a:custGeom>
                <a:avLst/>
                <a:gdLst>
                  <a:gd name="T0" fmla="*/ 512535 w 512535"/>
                  <a:gd name="T1" fmla="*/ 482600 h 482600"/>
                  <a:gd name="T2" fmla="*/ 0 w 512535"/>
                  <a:gd name="T3" fmla="*/ 12700 h 482600"/>
                  <a:gd name="T4" fmla="*/ 198664 w 512535"/>
                  <a:gd name="T5" fmla="*/ 0 h 482600"/>
                  <a:gd name="T6" fmla="*/ 512535 w 512535"/>
                  <a:gd name="T7" fmla="*/ 482600 h 482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2535" h="482600">
                    <a:moveTo>
                      <a:pt x="512535" y="482600"/>
                    </a:moveTo>
                    <a:lnTo>
                      <a:pt x="0" y="12700"/>
                    </a:lnTo>
                    <a:lnTo>
                      <a:pt x="198664" y="0"/>
                    </a:lnTo>
                    <a:lnTo>
                      <a:pt x="512535" y="48260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9476" name="组合 83"/>
            <p:cNvGrpSpPr>
              <a:grpSpLocks/>
            </p:cNvGrpSpPr>
            <p:nvPr/>
          </p:nvGrpSpPr>
          <p:grpSpPr bwMode="auto">
            <a:xfrm rot="10346141">
              <a:off x="90601" y="581660"/>
              <a:ext cx="573538" cy="235402"/>
              <a:chOff x="0" y="0"/>
              <a:chExt cx="513443" cy="275771"/>
            </a:xfrm>
          </p:grpSpPr>
          <p:sp>
            <p:nvSpPr>
              <p:cNvPr id="19481" name="等腰三角形 6"/>
              <p:cNvSpPr>
                <a:spLocks/>
              </p:cNvSpPr>
              <p:nvPr/>
            </p:nvSpPr>
            <p:spPr bwMode="auto">
              <a:xfrm>
                <a:off x="0" y="16329"/>
                <a:ext cx="513443" cy="259442"/>
              </a:xfrm>
              <a:custGeom>
                <a:avLst/>
                <a:gdLst>
                  <a:gd name="T0" fmla="*/ 0 w 513443"/>
                  <a:gd name="T1" fmla="*/ 259442 h 259442"/>
                  <a:gd name="T2" fmla="*/ 246743 w 513443"/>
                  <a:gd name="T3" fmla="*/ 0 h 259442"/>
                  <a:gd name="T4" fmla="*/ 513443 w 513443"/>
                  <a:gd name="T5" fmla="*/ 240846 h 259442"/>
                  <a:gd name="T6" fmla="*/ 0 w 513443"/>
                  <a:gd name="T7" fmla="*/ 259442 h 259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3443" h="259442">
                    <a:moveTo>
                      <a:pt x="0" y="259442"/>
                    </a:moveTo>
                    <a:lnTo>
                      <a:pt x="246743" y="0"/>
                    </a:lnTo>
                    <a:lnTo>
                      <a:pt x="513443" y="240846"/>
                    </a:lnTo>
                    <a:lnTo>
                      <a:pt x="0" y="25944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482" name="等腰三角形 7"/>
              <p:cNvSpPr>
                <a:spLocks/>
              </p:cNvSpPr>
              <p:nvPr/>
            </p:nvSpPr>
            <p:spPr bwMode="auto">
              <a:xfrm>
                <a:off x="243795" y="0"/>
                <a:ext cx="266472" cy="260350"/>
              </a:xfrm>
              <a:custGeom>
                <a:avLst/>
                <a:gdLst>
                  <a:gd name="T0" fmla="*/ 266472 w 266472"/>
                  <a:gd name="T1" fmla="*/ 260350 h 260350"/>
                  <a:gd name="T2" fmla="*/ 0 w 266472"/>
                  <a:gd name="T3" fmla="*/ 19843 h 260350"/>
                  <a:gd name="T4" fmla="*/ 197076 w 266472"/>
                  <a:gd name="T5" fmla="*/ 0 h 260350"/>
                  <a:gd name="T6" fmla="*/ 266472 w 266472"/>
                  <a:gd name="T7" fmla="*/ 260350 h 260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472" h="260350">
                    <a:moveTo>
                      <a:pt x="266472" y="260350"/>
                    </a:moveTo>
                    <a:lnTo>
                      <a:pt x="0" y="19843"/>
                    </a:lnTo>
                    <a:lnTo>
                      <a:pt x="197076" y="0"/>
                    </a:lnTo>
                    <a:lnTo>
                      <a:pt x="266472" y="26035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9477" name="组合 84"/>
            <p:cNvGrpSpPr>
              <a:grpSpLocks/>
            </p:cNvGrpSpPr>
            <p:nvPr/>
          </p:nvGrpSpPr>
          <p:grpSpPr bwMode="auto">
            <a:xfrm>
              <a:off x="754742" y="0"/>
              <a:ext cx="4757058" cy="805360"/>
              <a:chOff x="0" y="0"/>
              <a:chExt cx="4757058" cy="805360"/>
            </a:xfrm>
          </p:grpSpPr>
          <p:cxnSp>
            <p:nvCxnSpPr>
              <p:cNvPr id="19478" name="直接连接符 85"/>
              <p:cNvCxnSpPr>
                <a:cxnSpLocks noChangeShapeType="1"/>
              </p:cNvCxnSpPr>
              <p:nvPr/>
            </p:nvCxnSpPr>
            <p:spPr bwMode="auto">
              <a:xfrm>
                <a:off x="96656" y="470009"/>
                <a:ext cx="3698530" cy="0"/>
              </a:xfrm>
              <a:prstGeom prst="line">
                <a:avLst/>
              </a:prstGeom>
              <a:noFill/>
              <a:ln w="6350">
                <a:solidFill>
                  <a:srgbClr val="7F7F7F"/>
                </a:solidFill>
                <a:prstDash val="dash"/>
                <a:round/>
                <a:headEnd/>
                <a:tailEnd/>
              </a:ln>
              <a:extLst>
                <a:ext uri="{909E8E84-426E-40DD-AFC4-6F175D3DCCD1}">
                  <a14:hiddenFill xmlns:a14="http://schemas.microsoft.com/office/drawing/2010/main">
                    <a:noFill/>
                  </a14:hiddenFill>
                </a:ext>
              </a:extLst>
            </p:spPr>
          </p:cxnSp>
          <p:sp>
            <p:nvSpPr>
              <p:cNvPr id="19479" name="文本框 86"/>
              <p:cNvSpPr txBox="1">
                <a:spLocks noChangeArrowheads="1"/>
              </p:cNvSpPr>
              <p:nvPr/>
            </p:nvSpPr>
            <p:spPr bwMode="auto">
              <a:xfrm>
                <a:off x="0" y="0"/>
                <a:ext cx="3452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7F7F7F"/>
                    </a:solidFill>
                    <a:latin typeface="微软雅黑" panose="020B0503020204020204" pitchFamily="34" charset="-122"/>
                    <a:ea typeface="微软雅黑" panose="020B0503020204020204" pitchFamily="34" charset="-122"/>
                  </a:rPr>
                  <a:t>主要研究内容</a:t>
                </a:r>
                <a:endParaRPr lang="zh-CN" altLang="en-US" sz="2400" dirty="0">
                  <a:solidFill>
                    <a:srgbClr val="7F7F7F"/>
                  </a:solidFill>
                  <a:latin typeface="微软雅黑" panose="020B0503020204020204" pitchFamily="34" charset="-122"/>
                  <a:ea typeface="微软雅黑" panose="020B0503020204020204" pitchFamily="34" charset="-122"/>
                </a:endParaRPr>
              </a:p>
            </p:txBody>
          </p:sp>
          <p:sp>
            <p:nvSpPr>
              <p:cNvPr id="19480" name="文本框 87"/>
              <p:cNvSpPr txBox="1">
                <a:spLocks noChangeArrowheads="1"/>
              </p:cNvSpPr>
              <p:nvPr/>
            </p:nvSpPr>
            <p:spPr bwMode="auto">
              <a:xfrm>
                <a:off x="69983" y="497574"/>
                <a:ext cx="4687075" cy="307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en-US" altLang="zh-CN" sz="1400" dirty="0" smtClean="0">
                    <a:solidFill>
                      <a:srgbClr val="7F7F7F"/>
                    </a:solidFill>
                    <a:latin typeface="Calibri" panose="020F0502020204030204" pitchFamily="34" charset="0"/>
                  </a:rPr>
                  <a:t>Contents</a:t>
                </a:r>
                <a:endParaRPr lang="zh-CN" altLang="en-US" sz="1400" dirty="0">
                  <a:solidFill>
                    <a:srgbClr val="7F7F7F"/>
                  </a:solidFill>
                  <a:latin typeface="Calibri" panose="020F0502020204030204" pitchFamily="34" charset="0"/>
                </a:endParaRPr>
              </a:p>
            </p:txBody>
          </p:sp>
        </p:grpSp>
      </p:grpSp>
      <p:grpSp>
        <p:nvGrpSpPr>
          <p:cNvPr id="19464" name="组合 61"/>
          <p:cNvGrpSpPr>
            <a:grpSpLocks/>
          </p:cNvGrpSpPr>
          <p:nvPr/>
        </p:nvGrpSpPr>
        <p:grpSpPr bwMode="auto">
          <a:xfrm>
            <a:off x="5791200" y="5034074"/>
            <a:ext cx="5511800" cy="817036"/>
            <a:chOff x="0" y="0"/>
            <a:chExt cx="5511800" cy="817062"/>
          </a:xfrm>
        </p:grpSpPr>
        <p:grpSp>
          <p:nvGrpSpPr>
            <p:cNvPr id="19465" name="组合 62"/>
            <p:cNvGrpSpPr>
              <a:grpSpLocks/>
            </p:cNvGrpSpPr>
            <p:nvPr/>
          </p:nvGrpSpPr>
          <p:grpSpPr bwMode="auto">
            <a:xfrm>
              <a:off x="0" y="0"/>
              <a:ext cx="754743" cy="482600"/>
              <a:chOff x="0" y="0"/>
              <a:chExt cx="754743" cy="482600"/>
            </a:xfrm>
          </p:grpSpPr>
          <p:sp>
            <p:nvSpPr>
              <p:cNvPr id="19473" name="等腰三角形 6"/>
              <p:cNvSpPr>
                <a:spLocks/>
              </p:cNvSpPr>
              <p:nvPr/>
            </p:nvSpPr>
            <p:spPr bwMode="auto">
              <a:xfrm>
                <a:off x="0" y="3629"/>
                <a:ext cx="754743" cy="478971"/>
              </a:xfrm>
              <a:custGeom>
                <a:avLst/>
                <a:gdLst>
                  <a:gd name="T0" fmla="*/ 0 w 754743"/>
                  <a:gd name="T1" fmla="*/ 348342 h 478971"/>
                  <a:gd name="T2" fmla="*/ 246743 w 754743"/>
                  <a:gd name="T3" fmla="*/ 0 h 478971"/>
                  <a:gd name="T4" fmla="*/ 754743 w 754743"/>
                  <a:gd name="T5" fmla="*/ 478971 h 478971"/>
                  <a:gd name="T6" fmla="*/ 0 w 754743"/>
                  <a:gd name="T7" fmla="*/ 348342 h 4789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743" h="478971">
                    <a:moveTo>
                      <a:pt x="0" y="348342"/>
                    </a:moveTo>
                    <a:lnTo>
                      <a:pt x="246743" y="0"/>
                    </a:lnTo>
                    <a:lnTo>
                      <a:pt x="754743" y="478971"/>
                    </a:lnTo>
                    <a:lnTo>
                      <a:pt x="0" y="34834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474" name="等腰三角形 7"/>
              <p:cNvSpPr>
                <a:spLocks/>
              </p:cNvSpPr>
              <p:nvPr/>
            </p:nvSpPr>
            <p:spPr bwMode="auto">
              <a:xfrm>
                <a:off x="242207" y="0"/>
                <a:ext cx="512535" cy="482600"/>
              </a:xfrm>
              <a:custGeom>
                <a:avLst/>
                <a:gdLst>
                  <a:gd name="T0" fmla="*/ 512535 w 512535"/>
                  <a:gd name="T1" fmla="*/ 482600 h 482600"/>
                  <a:gd name="T2" fmla="*/ 0 w 512535"/>
                  <a:gd name="T3" fmla="*/ 12700 h 482600"/>
                  <a:gd name="T4" fmla="*/ 198664 w 512535"/>
                  <a:gd name="T5" fmla="*/ 0 h 482600"/>
                  <a:gd name="T6" fmla="*/ 512535 w 512535"/>
                  <a:gd name="T7" fmla="*/ 482600 h 482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2535" h="482600">
                    <a:moveTo>
                      <a:pt x="512535" y="482600"/>
                    </a:moveTo>
                    <a:lnTo>
                      <a:pt x="0" y="12700"/>
                    </a:lnTo>
                    <a:lnTo>
                      <a:pt x="198664" y="0"/>
                    </a:lnTo>
                    <a:lnTo>
                      <a:pt x="512535" y="482600"/>
                    </a:lnTo>
                    <a:close/>
                  </a:path>
                </a:pathLst>
              </a:custGeom>
              <a:solidFill>
                <a:srgbClr val="9632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9466" name="组合 63"/>
            <p:cNvGrpSpPr>
              <a:grpSpLocks/>
            </p:cNvGrpSpPr>
            <p:nvPr/>
          </p:nvGrpSpPr>
          <p:grpSpPr bwMode="auto">
            <a:xfrm rot="10346141">
              <a:off x="90601" y="581660"/>
              <a:ext cx="573538" cy="235402"/>
              <a:chOff x="0" y="0"/>
              <a:chExt cx="513443" cy="275771"/>
            </a:xfrm>
          </p:grpSpPr>
          <p:sp>
            <p:nvSpPr>
              <p:cNvPr id="19471" name="等腰三角形 6"/>
              <p:cNvSpPr>
                <a:spLocks/>
              </p:cNvSpPr>
              <p:nvPr/>
            </p:nvSpPr>
            <p:spPr bwMode="auto">
              <a:xfrm>
                <a:off x="0" y="16329"/>
                <a:ext cx="513443" cy="259442"/>
              </a:xfrm>
              <a:custGeom>
                <a:avLst/>
                <a:gdLst>
                  <a:gd name="T0" fmla="*/ 0 w 513443"/>
                  <a:gd name="T1" fmla="*/ 259442 h 259442"/>
                  <a:gd name="T2" fmla="*/ 246743 w 513443"/>
                  <a:gd name="T3" fmla="*/ 0 h 259442"/>
                  <a:gd name="T4" fmla="*/ 513443 w 513443"/>
                  <a:gd name="T5" fmla="*/ 240846 h 259442"/>
                  <a:gd name="T6" fmla="*/ 0 w 513443"/>
                  <a:gd name="T7" fmla="*/ 259442 h 259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3443" h="259442">
                    <a:moveTo>
                      <a:pt x="0" y="259442"/>
                    </a:moveTo>
                    <a:lnTo>
                      <a:pt x="246743" y="0"/>
                    </a:lnTo>
                    <a:lnTo>
                      <a:pt x="513443" y="240846"/>
                    </a:lnTo>
                    <a:lnTo>
                      <a:pt x="0" y="25944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472" name="等腰三角形 7"/>
              <p:cNvSpPr>
                <a:spLocks/>
              </p:cNvSpPr>
              <p:nvPr/>
            </p:nvSpPr>
            <p:spPr bwMode="auto">
              <a:xfrm>
                <a:off x="243795" y="0"/>
                <a:ext cx="266472" cy="260350"/>
              </a:xfrm>
              <a:custGeom>
                <a:avLst/>
                <a:gdLst>
                  <a:gd name="T0" fmla="*/ 266472 w 266472"/>
                  <a:gd name="T1" fmla="*/ 260350 h 260350"/>
                  <a:gd name="T2" fmla="*/ 0 w 266472"/>
                  <a:gd name="T3" fmla="*/ 19843 h 260350"/>
                  <a:gd name="T4" fmla="*/ 197076 w 266472"/>
                  <a:gd name="T5" fmla="*/ 0 h 260350"/>
                  <a:gd name="T6" fmla="*/ 266472 w 266472"/>
                  <a:gd name="T7" fmla="*/ 260350 h 260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472" h="260350">
                    <a:moveTo>
                      <a:pt x="266472" y="260350"/>
                    </a:moveTo>
                    <a:lnTo>
                      <a:pt x="0" y="19843"/>
                    </a:lnTo>
                    <a:lnTo>
                      <a:pt x="197076" y="0"/>
                    </a:lnTo>
                    <a:lnTo>
                      <a:pt x="266472" y="260350"/>
                    </a:lnTo>
                    <a:close/>
                  </a:path>
                </a:pathLst>
              </a:custGeom>
              <a:solidFill>
                <a:srgbClr val="2734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9467" name="组合 64"/>
            <p:cNvGrpSpPr>
              <a:grpSpLocks/>
            </p:cNvGrpSpPr>
            <p:nvPr/>
          </p:nvGrpSpPr>
          <p:grpSpPr bwMode="auto">
            <a:xfrm>
              <a:off x="754742" y="0"/>
              <a:ext cx="4757058" cy="805361"/>
              <a:chOff x="0" y="0"/>
              <a:chExt cx="4757058" cy="805361"/>
            </a:xfrm>
          </p:grpSpPr>
          <p:cxnSp>
            <p:nvCxnSpPr>
              <p:cNvPr id="19468" name="直接连接符 65"/>
              <p:cNvCxnSpPr>
                <a:cxnSpLocks noChangeShapeType="1"/>
              </p:cNvCxnSpPr>
              <p:nvPr/>
            </p:nvCxnSpPr>
            <p:spPr bwMode="auto">
              <a:xfrm>
                <a:off x="96656" y="470009"/>
                <a:ext cx="3698530" cy="0"/>
              </a:xfrm>
              <a:prstGeom prst="line">
                <a:avLst/>
              </a:prstGeom>
              <a:noFill/>
              <a:ln w="6350">
                <a:solidFill>
                  <a:srgbClr val="7F7F7F"/>
                </a:solidFill>
                <a:prstDash val="dash"/>
                <a:round/>
                <a:headEnd/>
                <a:tailEnd/>
              </a:ln>
              <a:extLst>
                <a:ext uri="{909E8E84-426E-40DD-AFC4-6F175D3DCCD1}">
                  <a14:hiddenFill xmlns:a14="http://schemas.microsoft.com/office/drawing/2010/main">
                    <a:noFill/>
                  </a14:hiddenFill>
                </a:ext>
              </a:extLst>
            </p:spPr>
          </p:cxnSp>
          <p:sp>
            <p:nvSpPr>
              <p:cNvPr id="19469" name="文本框 66"/>
              <p:cNvSpPr txBox="1">
                <a:spLocks noChangeArrowheads="1"/>
              </p:cNvSpPr>
              <p:nvPr/>
            </p:nvSpPr>
            <p:spPr bwMode="auto">
              <a:xfrm>
                <a:off x="0" y="0"/>
                <a:ext cx="3452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zh-CN" altLang="en-US" sz="2400" b="1" dirty="0" smtClean="0">
                    <a:solidFill>
                      <a:schemeClr val="accent1"/>
                    </a:solidFill>
                    <a:latin typeface="微软雅黑" panose="020B0503020204020204" pitchFamily="34" charset="-122"/>
                    <a:ea typeface="微软雅黑" panose="020B0503020204020204" pitchFamily="34" charset="-122"/>
                  </a:rPr>
                  <a:t>存在的问题与困难</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19470" name="文本框 67"/>
              <p:cNvSpPr txBox="1">
                <a:spLocks noChangeArrowheads="1"/>
              </p:cNvSpPr>
              <p:nvPr/>
            </p:nvSpPr>
            <p:spPr bwMode="auto">
              <a:xfrm>
                <a:off x="69983" y="497574"/>
                <a:ext cx="4687075" cy="30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en-US" altLang="zh-CN" sz="1400" dirty="0" smtClean="0">
                    <a:solidFill>
                      <a:srgbClr val="7F7F7F"/>
                    </a:solidFill>
                    <a:latin typeface="Calibri" panose="020F0502020204030204" pitchFamily="34" charset="0"/>
                  </a:rPr>
                  <a:t>Problems</a:t>
                </a:r>
                <a:endParaRPr lang="zh-CN" altLang="en-US" sz="1400" dirty="0">
                  <a:solidFill>
                    <a:srgbClr val="7F7F7F"/>
                  </a:solidFill>
                  <a:latin typeface="Calibri" panose="020F0502020204030204" pitchFamily="34" charset="0"/>
                </a:endParaRPr>
              </a:p>
            </p:txBody>
          </p:sp>
        </p:grpSp>
      </p:grpSp>
      <p:grpSp>
        <p:nvGrpSpPr>
          <p:cNvPr id="53" name="组合 36"/>
          <p:cNvGrpSpPr>
            <a:grpSpLocks/>
          </p:cNvGrpSpPr>
          <p:nvPr/>
        </p:nvGrpSpPr>
        <p:grpSpPr bwMode="auto">
          <a:xfrm>
            <a:off x="571500" y="2184400"/>
            <a:ext cx="3486150" cy="1701800"/>
            <a:chOff x="0" y="0"/>
            <a:chExt cx="4215759" cy="2057400"/>
          </a:xfrm>
        </p:grpSpPr>
        <p:grpSp>
          <p:nvGrpSpPr>
            <p:cNvPr id="54" name="组合 20"/>
            <p:cNvGrpSpPr>
              <a:grpSpLocks/>
            </p:cNvGrpSpPr>
            <p:nvPr/>
          </p:nvGrpSpPr>
          <p:grpSpPr bwMode="auto">
            <a:xfrm>
              <a:off x="0" y="0"/>
              <a:ext cx="4215759" cy="2057400"/>
              <a:chOff x="0" y="0"/>
              <a:chExt cx="4215758" cy="2057400"/>
            </a:xfrm>
          </p:grpSpPr>
          <p:sp>
            <p:nvSpPr>
              <p:cNvPr id="58" name="圆角矩形 1"/>
              <p:cNvSpPr>
                <a:spLocks noChangeArrowheads="1"/>
              </p:cNvSpPr>
              <p:nvPr/>
            </p:nvSpPr>
            <p:spPr bwMode="auto">
              <a:xfrm>
                <a:off x="0" y="0"/>
                <a:ext cx="4215758" cy="2057400"/>
              </a:xfrm>
              <a:prstGeom prst="roundRect">
                <a:avLst>
                  <a:gd name="adj" fmla="val 4167"/>
                </a:avLst>
              </a:prstGeom>
              <a:solidFill>
                <a:srgbClr val="F2F2F2"/>
              </a:solidFill>
              <a:ln w="12700">
                <a:solidFill>
                  <a:srgbClr val="D9D9D9">
                    <a:alpha val="52156"/>
                  </a:srgbClr>
                </a:solidFill>
                <a:round/>
                <a:headEnd/>
                <a:tailEnd/>
              </a:ln>
              <a:effectLst>
                <a:outerShdw dist="12700" dir="5400000" algn="ctr" rotWithShape="0">
                  <a:srgbClr val="000000">
                    <a:alpha val="26999"/>
                  </a:srgb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59" name="圆角矩形 2"/>
              <p:cNvSpPr>
                <a:spLocks noChangeArrowheads="1"/>
              </p:cNvSpPr>
              <p:nvPr/>
            </p:nvSpPr>
            <p:spPr bwMode="auto">
              <a:xfrm>
                <a:off x="2365526" y="217885"/>
                <a:ext cx="1621631" cy="1621631"/>
              </a:xfrm>
              <a:prstGeom prst="roundRect">
                <a:avLst>
                  <a:gd name="adj" fmla="val 4333"/>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grpSp>
            <p:nvGrpSpPr>
              <p:cNvPr id="60" name="组合 6"/>
              <p:cNvGrpSpPr>
                <a:grpSpLocks/>
              </p:cNvGrpSpPr>
              <p:nvPr/>
            </p:nvGrpSpPr>
            <p:grpSpPr bwMode="auto">
              <a:xfrm>
                <a:off x="2726896" y="600076"/>
                <a:ext cx="898890" cy="857248"/>
                <a:chOff x="0" y="0"/>
                <a:chExt cx="520963" cy="496831"/>
              </a:xfrm>
            </p:grpSpPr>
            <p:sp>
              <p:nvSpPr>
                <p:cNvPr id="61" name="Freeform 7"/>
                <p:cNvSpPr>
                  <a:spLocks noEditPoints="1"/>
                </p:cNvSpPr>
                <p:nvPr/>
              </p:nvSpPr>
              <p:spPr bwMode="auto">
                <a:xfrm>
                  <a:off x="0" y="0"/>
                  <a:ext cx="520963" cy="496831"/>
                </a:xfrm>
                <a:custGeom>
                  <a:avLst/>
                  <a:gdLst>
                    <a:gd name="T0" fmla="*/ 439924 w 135"/>
                    <a:gd name="T1" fmla="*/ 496831 h 129"/>
                    <a:gd name="T2" fmla="*/ 231539 w 135"/>
                    <a:gd name="T3" fmla="*/ 496831 h 129"/>
                    <a:gd name="T4" fmla="*/ 231539 w 135"/>
                    <a:gd name="T5" fmla="*/ 319666 h 129"/>
                    <a:gd name="T6" fmla="*/ 165936 w 135"/>
                    <a:gd name="T7" fmla="*/ 319666 h 129"/>
                    <a:gd name="T8" fmla="*/ 165936 w 135"/>
                    <a:gd name="T9" fmla="*/ 496831 h 129"/>
                    <a:gd name="T10" fmla="*/ 81039 w 135"/>
                    <a:gd name="T11" fmla="*/ 496831 h 129"/>
                    <a:gd name="T12" fmla="*/ 50167 w 135"/>
                    <a:gd name="T13" fmla="*/ 466020 h 129"/>
                    <a:gd name="T14" fmla="*/ 50167 w 135"/>
                    <a:gd name="T15" fmla="*/ 288855 h 129"/>
                    <a:gd name="T16" fmla="*/ 15436 w 135"/>
                    <a:gd name="T17" fmla="*/ 288855 h 129"/>
                    <a:gd name="T18" fmla="*/ 11577 w 135"/>
                    <a:gd name="T19" fmla="*/ 285004 h 129"/>
                    <a:gd name="T20" fmla="*/ 0 w 135"/>
                    <a:gd name="T21" fmla="*/ 261895 h 129"/>
                    <a:gd name="T22" fmla="*/ 11577 w 135"/>
                    <a:gd name="T23" fmla="*/ 238787 h 129"/>
                    <a:gd name="T24" fmla="*/ 239257 w 135"/>
                    <a:gd name="T25" fmla="*/ 11554 h 129"/>
                    <a:gd name="T26" fmla="*/ 281706 w 135"/>
                    <a:gd name="T27" fmla="*/ 11554 h 129"/>
                    <a:gd name="T28" fmla="*/ 509386 w 135"/>
                    <a:gd name="T29" fmla="*/ 238787 h 129"/>
                    <a:gd name="T30" fmla="*/ 520963 w 135"/>
                    <a:gd name="T31" fmla="*/ 261895 h 129"/>
                    <a:gd name="T32" fmla="*/ 509386 w 135"/>
                    <a:gd name="T33" fmla="*/ 285004 h 129"/>
                    <a:gd name="T34" fmla="*/ 505527 w 135"/>
                    <a:gd name="T35" fmla="*/ 288855 h 129"/>
                    <a:gd name="T36" fmla="*/ 470796 w 135"/>
                    <a:gd name="T37" fmla="*/ 288855 h 129"/>
                    <a:gd name="T38" fmla="*/ 470796 w 135"/>
                    <a:gd name="T39" fmla="*/ 466020 h 129"/>
                    <a:gd name="T40" fmla="*/ 439924 w 135"/>
                    <a:gd name="T41" fmla="*/ 496831 h 129"/>
                    <a:gd name="T42" fmla="*/ 38590 w 135"/>
                    <a:gd name="T43" fmla="*/ 258044 h 129"/>
                    <a:gd name="T44" fmla="*/ 81039 w 135"/>
                    <a:gd name="T45" fmla="*/ 258044 h 129"/>
                    <a:gd name="T46" fmla="*/ 81039 w 135"/>
                    <a:gd name="T47" fmla="*/ 466020 h 129"/>
                    <a:gd name="T48" fmla="*/ 131205 w 135"/>
                    <a:gd name="T49" fmla="*/ 462168 h 129"/>
                    <a:gd name="T50" fmla="*/ 131205 w 135"/>
                    <a:gd name="T51" fmla="*/ 315815 h 129"/>
                    <a:gd name="T52" fmla="*/ 158218 w 135"/>
                    <a:gd name="T53" fmla="*/ 288855 h 129"/>
                    <a:gd name="T54" fmla="*/ 239257 w 135"/>
                    <a:gd name="T55" fmla="*/ 288855 h 129"/>
                    <a:gd name="T56" fmla="*/ 262411 w 135"/>
                    <a:gd name="T57" fmla="*/ 315815 h 129"/>
                    <a:gd name="T58" fmla="*/ 262411 w 135"/>
                    <a:gd name="T59" fmla="*/ 462168 h 129"/>
                    <a:gd name="T60" fmla="*/ 439924 w 135"/>
                    <a:gd name="T61" fmla="*/ 462168 h 129"/>
                    <a:gd name="T62" fmla="*/ 439924 w 135"/>
                    <a:gd name="T63" fmla="*/ 258044 h 129"/>
                    <a:gd name="T64" fmla="*/ 482373 w 135"/>
                    <a:gd name="T65" fmla="*/ 258044 h 129"/>
                    <a:gd name="T66" fmla="*/ 262411 w 135"/>
                    <a:gd name="T67" fmla="*/ 34663 h 129"/>
                    <a:gd name="T68" fmla="*/ 38590 w 135"/>
                    <a:gd name="T69" fmla="*/ 258044 h 12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35" h="129">
                      <a:moveTo>
                        <a:pt x="114" y="129"/>
                      </a:moveTo>
                      <a:cubicBezTo>
                        <a:pt x="60" y="129"/>
                        <a:pt x="60" y="129"/>
                        <a:pt x="60" y="129"/>
                      </a:cubicBezTo>
                      <a:cubicBezTo>
                        <a:pt x="60" y="83"/>
                        <a:pt x="60" y="83"/>
                        <a:pt x="60" y="83"/>
                      </a:cubicBezTo>
                      <a:cubicBezTo>
                        <a:pt x="43" y="83"/>
                        <a:pt x="43" y="83"/>
                        <a:pt x="43" y="83"/>
                      </a:cubicBezTo>
                      <a:cubicBezTo>
                        <a:pt x="43" y="129"/>
                        <a:pt x="43" y="129"/>
                        <a:pt x="43" y="129"/>
                      </a:cubicBezTo>
                      <a:cubicBezTo>
                        <a:pt x="21" y="129"/>
                        <a:pt x="21" y="129"/>
                        <a:pt x="21" y="129"/>
                      </a:cubicBezTo>
                      <a:cubicBezTo>
                        <a:pt x="16" y="129"/>
                        <a:pt x="13" y="125"/>
                        <a:pt x="13" y="121"/>
                      </a:cubicBezTo>
                      <a:cubicBezTo>
                        <a:pt x="13" y="75"/>
                        <a:pt x="13" y="75"/>
                        <a:pt x="13" y="75"/>
                      </a:cubicBezTo>
                      <a:cubicBezTo>
                        <a:pt x="4" y="75"/>
                        <a:pt x="4" y="75"/>
                        <a:pt x="4" y="75"/>
                      </a:cubicBezTo>
                      <a:cubicBezTo>
                        <a:pt x="3" y="74"/>
                        <a:pt x="3" y="74"/>
                        <a:pt x="3" y="74"/>
                      </a:cubicBezTo>
                      <a:cubicBezTo>
                        <a:pt x="1" y="72"/>
                        <a:pt x="0" y="70"/>
                        <a:pt x="0" y="68"/>
                      </a:cubicBezTo>
                      <a:cubicBezTo>
                        <a:pt x="0" y="66"/>
                        <a:pt x="1" y="64"/>
                        <a:pt x="3" y="62"/>
                      </a:cubicBezTo>
                      <a:cubicBezTo>
                        <a:pt x="62" y="3"/>
                        <a:pt x="62" y="3"/>
                        <a:pt x="62" y="3"/>
                      </a:cubicBezTo>
                      <a:cubicBezTo>
                        <a:pt x="65" y="0"/>
                        <a:pt x="70" y="0"/>
                        <a:pt x="73" y="3"/>
                      </a:cubicBezTo>
                      <a:cubicBezTo>
                        <a:pt x="132" y="62"/>
                        <a:pt x="132" y="62"/>
                        <a:pt x="132" y="62"/>
                      </a:cubicBezTo>
                      <a:cubicBezTo>
                        <a:pt x="134" y="64"/>
                        <a:pt x="135" y="66"/>
                        <a:pt x="135" y="68"/>
                      </a:cubicBezTo>
                      <a:cubicBezTo>
                        <a:pt x="135" y="70"/>
                        <a:pt x="134" y="72"/>
                        <a:pt x="132" y="74"/>
                      </a:cubicBezTo>
                      <a:cubicBezTo>
                        <a:pt x="131" y="75"/>
                        <a:pt x="131" y="75"/>
                        <a:pt x="131" y="75"/>
                      </a:cubicBezTo>
                      <a:cubicBezTo>
                        <a:pt x="122" y="75"/>
                        <a:pt x="122" y="75"/>
                        <a:pt x="122" y="75"/>
                      </a:cubicBezTo>
                      <a:cubicBezTo>
                        <a:pt x="122" y="121"/>
                        <a:pt x="122" y="121"/>
                        <a:pt x="122" y="121"/>
                      </a:cubicBezTo>
                      <a:cubicBezTo>
                        <a:pt x="122" y="125"/>
                        <a:pt x="119" y="129"/>
                        <a:pt x="114" y="129"/>
                      </a:cubicBezTo>
                      <a:close/>
                      <a:moveTo>
                        <a:pt x="10" y="67"/>
                      </a:moveTo>
                      <a:cubicBezTo>
                        <a:pt x="21" y="67"/>
                        <a:pt x="21" y="67"/>
                        <a:pt x="21" y="67"/>
                      </a:cubicBezTo>
                      <a:cubicBezTo>
                        <a:pt x="21" y="121"/>
                        <a:pt x="21" y="121"/>
                        <a:pt x="21" y="121"/>
                      </a:cubicBezTo>
                      <a:cubicBezTo>
                        <a:pt x="34" y="120"/>
                        <a:pt x="34" y="120"/>
                        <a:pt x="34" y="120"/>
                      </a:cubicBezTo>
                      <a:cubicBezTo>
                        <a:pt x="34" y="82"/>
                        <a:pt x="34" y="82"/>
                        <a:pt x="34" y="82"/>
                      </a:cubicBezTo>
                      <a:cubicBezTo>
                        <a:pt x="34" y="78"/>
                        <a:pt x="37" y="75"/>
                        <a:pt x="41" y="75"/>
                      </a:cubicBezTo>
                      <a:cubicBezTo>
                        <a:pt x="62" y="75"/>
                        <a:pt x="62" y="75"/>
                        <a:pt x="62" y="75"/>
                      </a:cubicBezTo>
                      <a:cubicBezTo>
                        <a:pt x="65" y="75"/>
                        <a:pt x="68" y="78"/>
                        <a:pt x="68" y="82"/>
                      </a:cubicBezTo>
                      <a:cubicBezTo>
                        <a:pt x="68" y="120"/>
                        <a:pt x="68" y="120"/>
                        <a:pt x="68" y="120"/>
                      </a:cubicBezTo>
                      <a:cubicBezTo>
                        <a:pt x="114" y="120"/>
                        <a:pt x="114" y="120"/>
                        <a:pt x="114" y="120"/>
                      </a:cubicBezTo>
                      <a:cubicBezTo>
                        <a:pt x="114" y="67"/>
                        <a:pt x="114" y="67"/>
                        <a:pt x="114" y="67"/>
                      </a:cubicBezTo>
                      <a:cubicBezTo>
                        <a:pt x="125" y="67"/>
                        <a:pt x="125" y="67"/>
                        <a:pt x="125" y="67"/>
                      </a:cubicBezTo>
                      <a:cubicBezTo>
                        <a:pt x="68" y="9"/>
                        <a:pt x="68" y="9"/>
                        <a:pt x="68" y="9"/>
                      </a:cubicBezTo>
                      <a:lnTo>
                        <a:pt x="1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Freeform 8"/>
                <p:cNvSpPr>
                  <a:spLocks noEditPoints="1"/>
                </p:cNvSpPr>
                <p:nvPr/>
              </p:nvSpPr>
              <p:spPr bwMode="auto">
                <a:xfrm>
                  <a:off x="289581" y="296679"/>
                  <a:ext cx="130595" cy="119239"/>
                </a:xfrm>
                <a:custGeom>
                  <a:avLst/>
                  <a:gdLst>
                    <a:gd name="T0" fmla="*/ 103708 w 34"/>
                    <a:gd name="T1" fmla="*/ 119239 h 31"/>
                    <a:gd name="T2" fmla="*/ 26887 w 34"/>
                    <a:gd name="T3" fmla="*/ 119239 h 31"/>
                    <a:gd name="T4" fmla="*/ 0 w 34"/>
                    <a:gd name="T5" fmla="*/ 92314 h 31"/>
                    <a:gd name="T6" fmla="*/ 0 w 34"/>
                    <a:gd name="T7" fmla="*/ 23079 h 31"/>
                    <a:gd name="T8" fmla="*/ 26887 w 34"/>
                    <a:gd name="T9" fmla="*/ 0 h 31"/>
                    <a:gd name="T10" fmla="*/ 103708 w 34"/>
                    <a:gd name="T11" fmla="*/ 0 h 31"/>
                    <a:gd name="T12" fmla="*/ 130595 w 34"/>
                    <a:gd name="T13" fmla="*/ 23079 h 31"/>
                    <a:gd name="T14" fmla="*/ 130595 w 34"/>
                    <a:gd name="T15" fmla="*/ 92314 h 31"/>
                    <a:gd name="T16" fmla="*/ 103708 w 34"/>
                    <a:gd name="T17" fmla="*/ 119239 h 31"/>
                    <a:gd name="T18" fmla="*/ 34569 w 34"/>
                    <a:gd name="T19" fmla="*/ 88468 h 31"/>
                    <a:gd name="T20" fmla="*/ 99867 w 34"/>
                    <a:gd name="T21" fmla="*/ 88468 h 31"/>
                    <a:gd name="T22" fmla="*/ 99867 w 34"/>
                    <a:gd name="T23" fmla="*/ 30771 h 31"/>
                    <a:gd name="T24" fmla="*/ 34569 w 34"/>
                    <a:gd name="T25" fmla="*/ 30771 h 31"/>
                    <a:gd name="T26" fmla="*/ 34569 w 34"/>
                    <a:gd name="T27" fmla="*/ 88468 h 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4" h="31">
                      <a:moveTo>
                        <a:pt x="27" y="31"/>
                      </a:moveTo>
                      <a:cubicBezTo>
                        <a:pt x="7" y="31"/>
                        <a:pt x="7" y="31"/>
                        <a:pt x="7" y="31"/>
                      </a:cubicBezTo>
                      <a:cubicBezTo>
                        <a:pt x="3" y="31"/>
                        <a:pt x="0" y="28"/>
                        <a:pt x="0" y="24"/>
                      </a:cubicBezTo>
                      <a:cubicBezTo>
                        <a:pt x="0" y="6"/>
                        <a:pt x="0" y="6"/>
                        <a:pt x="0" y="6"/>
                      </a:cubicBezTo>
                      <a:cubicBezTo>
                        <a:pt x="0" y="3"/>
                        <a:pt x="3" y="0"/>
                        <a:pt x="7" y="0"/>
                      </a:cubicBezTo>
                      <a:cubicBezTo>
                        <a:pt x="27" y="0"/>
                        <a:pt x="27" y="0"/>
                        <a:pt x="27" y="0"/>
                      </a:cubicBezTo>
                      <a:cubicBezTo>
                        <a:pt x="31" y="0"/>
                        <a:pt x="34" y="3"/>
                        <a:pt x="34" y="6"/>
                      </a:cubicBezTo>
                      <a:cubicBezTo>
                        <a:pt x="34" y="24"/>
                        <a:pt x="34" y="24"/>
                        <a:pt x="34" y="24"/>
                      </a:cubicBezTo>
                      <a:cubicBezTo>
                        <a:pt x="34" y="28"/>
                        <a:pt x="31" y="31"/>
                        <a:pt x="27" y="31"/>
                      </a:cubicBezTo>
                      <a:close/>
                      <a:moveTo>
                        <a:pt x="9" y="23"/>
                      </a:moveTo>
                      <a:cubicBezTo>
                        <a:pt x="26" y="23"/>
                        <a:pt x="26" y="23"/>
                        <a:pt x="26" y="23"/>
                      </a:cubicBezTo>
                      <a:cubicBezTo>
                        <a:pt x="26" y="8"/>
                        <a:pt x="26" y="8"/>
                        <a:pt x="26" y="8"/>
                      </a:cubicBezTo>
                      <a:cubicBezTo>
                        <a:pt x="9" y="8"/>
                        <a:pt x="9" y="8"/>
                        <a:pt x="9" y="8"/>
                      </a:cubicBezTo>
                      <a:lnTo>
                        <a:pt x="9"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Freeform 9"/>
                <p:cNvSpPr>
                  <a:spLocks noEditPoints="1"/>
                </p:cNvSpPr>
                <p:nvPr/>
              </p:nvSpPr>
              <p:spPr bwMode="auto">
                <a:xfrm>
                  <a:off x="350620" y="42585"/>
                  <a:ext cx="119239" cy="197313"/>
                </a:xfrm>
                <a:custGeom>
                  <a:avLst/>
                  <a:gdLst>
                    <a:gd name="T0" fmla="*/ 119239 w 31"/>
                    <a:gd name="T1" fmla="*/ 197313 h 51"/>
                    <a:gd name="T2" fmla="*/ 0 w 31"/>
                    <a:gd name="T3" fmla="*/ 77378 h 51"/>
                    <a:gd name="T4" fmla="*/ 0 w 31"/>
                    <a:gd name="T5" fmla="*/ 27082 h 51"/>
                    <a:gd name="T6" fmla="*/ 23079 w 31"/>
                    <a:gd name="T7" fmla="*/ 0 h 51"/>
                    <a:gd name="T8" fmla="*/ 96160 w 31"/>
                    <a:gd name="T9" fmla="*/ 0 h 51"/>
                    <a:gd name="T10" fmla="*/ 119239 w 31"/>
                    <a:gd name="T11" fmla="*/ 27082 h 51"/>
                    <a:gd name="T12" fmla="*/ 119239 w 31"/>
                    <a:gd name="T13" fmla="*/ 197313 h 51"/>
                    <a:gd name="T14" fmla="*/ 30771 w 31"/>
                    <a:gd name="T15" fmla="*/ 65771 h 51"/>
                    <a:gd name="T16" fmla="*/ 88468 w 31"/>
                    <a:gd name="T17" fmla="*/ 123804 h 51"/>
                    <a:gd name="T18" fmla="*/ 88468 w 31"/>
                    <a:gd name="T19" fmla="*/ 30951 h 51"/>
                    <a:gd name="T20" fmla="*/ 30771 w 31"/>
                    <a:gd name="T21" fmla="*/ 30951 h 51"/>
                    <a:gd name="T22" fmla="*/ 30771 w 31"/>
                    <a:gd name="T23" fmla="*/ 65771 h 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1" h="51">
                      <a:moveTo>
                        <a:pt x="31" y="51"/>
                      </a:moveTo>
                      <a:cubicBezTo>
                        <a:pt x="0" y="20"/>
                        <a:pt x="0" y="20"/>
                        <a:pt x="0" y="20"/>
                      </a:cubicBezTo>
                      <a:cubicBezTo>
                        <a:pt x="0" y="7"/>
                        <a:pt x="0" y="7"/>
                        <a:pt x="0" y="7"/>
                      </a:cubicBezTo>
                      <a:cubicBezTo>
                        <a:pt x="0" y="3"/>
                        <a:pt x="3" y="0"/>
                        <a:pt x="6" y="0"/>
                      </a:cubicBezTo>
                      <a:cubicBezTo>
                        <a:pt x="25" y="0"/>
                        <a:pt x="25" y="0"/>
                        <a:pt x="25" y="0"/>
                      </a:cubicBezTo>
                      <a:cubicBezTo>
                        <a:pt x="28" y="0"/>
                        <a:pt x="31" y="3"/>
                        <a:pt x="31" y="7"/>
                      </a:cubicBezTo>
                      <a:lnTo>
                        <a:pt x="31" y="51"/>
                      </a:lnTo>
                      <a:close/>
                      <a:moveTo>
                        <a:pt x="8" y="17"/>
                      </a:moveTo>
                      <a:cubicBezTo>
                        <a:pt x="23" y="32"/>
                        <a:pt x="23" y="32"/>
                        <a:pt x="23" y="32"/>
                      </a:cubicBezTo>
                      <a:cubicBezTo>
                        <a:pt x="23" y="8"/>
                        <a:pt x="23" y="8"/>
                        <a:pt x="23" y="8"/>
                      </a:cubicBezTo>
                      <a:cubicBezTo>
                        <a:pt x="8" y="8"/>
                        <a:pt x="8" y="8"/>
                        <a:pt x="8" y="8"/>
                      </a:cubicBezTo>
                      <a:lnTo>
                        <a:pt x="8"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55" name="组合 26"/>
            <p:cNvGrpSpPr>
              <a:grpSpLocks/>
            </p:cNvGrpSpPr>
            <p:nvPr/>
          </p:nvGrpSpPr>
          <p:grpSpPr bwMode="auto">
            <a:xfrm>
              <a:off x="238622" y="311985"/>
              <a:ext cx="1987103" cy="1599979"/>
              <a:chOff x="0" y="-102672"/>
              <a:chExt cx="1987103" cy="1599979"/>
            </a:xfrm>
          </p:grpSpPr>
          <p:sp>
            <p:nvSpPr>
              <p:cNvPr id="56" name="文本框 24"/>
              <p:cNvSpPr txBox="1">
                <a:spLocks noChangeArrowheads="1"/>
              </p:cNvSpPr>
              <p:nvPr/>
            </p:nvSpPr>
            <p:spPr bwMode="auto">
              <a:xfrm>
                <a:off x="0" y="0"/>
                <a:ext cx="223393" cy="446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 typeface="Arial" panose="020B0604020202020204" pitchFamily="34" charset="0"/>
                  <a:buNone/>
                </a:pPr>
                <a:endParaRPr lang="zh-CN" altLang="en-US" sz="1800" dirty="0">
                  <a:solidFill>
                    <a:srgbClr val="7F7F7F"/>
                  </a:solidFill>
                </a:endParaRPr>
              </a:p>
            </p:txBody>
          </p:sp>
          <p:sp>
            <p:nvSpPr>
              <p:cNvPr id="57" name="文本框 25"/>
              <p:cNvSpPr txBox="1">
                <a:spLocks noChangeArrowheads="1"/>
              </p:cNvSpPr>
              <p:nvPr/>
            </p:nvSpPr>
            <p:spPr bwMode="auto">
              <a:xfrm>
                <a:off x="223613" y="-102672"/>
                <a:ext cx="1763490" cy="1599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 typeface="Arial" panose="020B0604020202020204" pitchFamily="34" charset="0"/>
                  <a:buNone/>
                </a:pPr>
                <a:r>
                  <a:rPr lang="zh-CN" altLang="en-US" sz="4000" dirty="0" smtClean="0">
                    <a:solidFill>
                      <a:srgbClr val="7F7F7F"/>
                    </a:solidFill>
                  </a:rPr>
                  <a:t>数据划分</a:t>
                </a:r>
                <a:endParaRPr lang="zh-CN" altLang="en-US" sz="4000" dirty="0">
                  <a:solidFill>
                    <a:srgbClr val="7F7F7F"/>
                  </a:solidFill>
                </a:endParaRPr>
              </a:p>
            </p:txBody>
          </p:sp>
        </p:grpSp>
      </p:grpSp>
      <p:grpSp>
        <p:nvGrpSpPr>
          <p:cNvPr id="64" name="组合 37"/>
          <p:cNvGrpSpPr>
            <a:grpSpLocks/>
          </p:cNvGrpSpPr>
          <p:nvPr/>
        </p:nvGrpSpPr>
        <p:grpSpPr bwMode="auto">
          <a:xfrm>
            <a:off x="4381500" y="2184400"/>
            <a:ext cx="3486150" cy="1701800"/>
            <a:chOff x="0" y="0"/>
            <a:chExt cx="4214912" cy="2057400"/>
          </a:xfrm>
        </p:grpSpPr>
        <p:grpSp>
          <p:nvGrpSpPr>
            <p:cNvPr id="65" name="组合 21"/>
            <p:cNvGrpSpPr>
              <a:grpSpLocks/>
            </p:cNvGrpSpPr>
            <p:nvPr/>
          </p:nvGrpSpPr>
          <p:grpSpPr bwMode="auto">
            <a:xfrm>
              <a:off x="0" y="0"/>
              <a:ext cx="4214912" cy="2057400"/>
              <a:chOff x="0" y="0"/>
              <a:chExt cx="4214911" cy="2057400"/>
            </a:xfrm>
          </p:grpSpPr>
          <p:sp>
            <p:nvSpPr>
              <p:cNvPr id="67" name="圆角矩形 12"/>
              <p:cNvSpPr>
                <a:spLocks noChangeArrowheads="1"/>
              </p:cNvSpPr>
              <p:nvPr/>
            </p:nvSpPr>
            <p:spPr bwMode="auto">
              <a:xfrm>
                <a:off x="0" y="0"/>
                <a:ext cx="4214911" cy="2057400"/>
              </a:xfrm>
              <a:prstGeom prst="roundRect">
                <a:avLst>
                  <a:gd name="adj" fmla="val 4167"/>
                </a:avLst>
              </a:prstGeom>
              <a:solidFill>
                <a:srgbClr val="F2F2F2"/>
              </a:solidFill>
              <a:ln w="12700">
                <a:solidFill>
                  <a:srgbClr val="D9D9D9">
                    <a:alpha val="52156"/>
                  </a:srgbClr>
                </a:solidFill>
                <a:round/>
                <a:headEnd/>
                <a:tailEnd/>
              </a:ln>
              <a:effectLst>
                <a:outerShdw dist="12700" dir="5400000" algn="ctr" rotWithShape="0">
                  <a:srgbClr val="000000">
                    <a:alpha val="26999"/>
                  </a:srgb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68" name="圆角矩形 13"/>
              <p:cNvSpPr>
                <a:spLocks noChangeArrowheads="1"/>
              </p:cNvSpPr>
              <p:nvPr/>
            </p:nvSpPr>
            <p:spPr bwMode="auto">
              <a:xfrm>
                <a:off x="2364678" y="217885"/>
                <a:ext cx="1621631" cy="1621631"/>
              </a:xfrm>
              <a:prstGeom prst="roundRect">
                <a:avLst>
                  <a:gd name="adj" fmla="val 4333"/>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69" name="Freeform 6"/>
              <p:cNvSpPr>
                <a:spLocks noEditPoints="1"/>
              </p:cNvSpPr>
              <p:nvPr/>
            </p:nvSpPr>
            <p:spPr bwMode="auto">
              <a:xfrm>
                <a:off x="2740744" y="603750"/>
                <a:ext cx="869498" cy="849900"/>
              </a:xfrm>
              <a:custGeom>
                <a:avLst/>
                <a:gdLst>
                  <a:gd name="T0" fmla="*/ 617277 w 131"/>
                  <a:gd name="T1" fmla="*/ 39839 h 128"/>
                  <a:gd name="T2" fmla="*/ 444705 w 131"/>
                  <a:gd name="T3" fmla="*/ 743663 h 128"/>
                  <a:gd name="T4" fmla="*/ 358419 w 131"/>
                  <a:gd name="T5" fmla="*/ 783502 h 128"/>
                  <a:gd name="T6" fmla="*/ 524354 w 131"/>
                  <a:gd name="T7" fmla="*/ 790141 h 128"/>
                  <a:gd name="T8" fmla="*/ 484529 w 131"/>
                  <a:gd name="T9" fmla="*/ 723743 h 128"/>
                  <a:gd name="T10" fmla="*/ 597365 w 131"/>
                  <a:gd name="T11" fmla="*/ 590946 h 128"/>
                  <a:gd name="T12" fmla="*/ 537629 w 131"/>
                  <a:gd name="T13" fmla="*/ 670624 h 128"/>
                  <a:gd name="T14" fmla="*/ 544266 w 131"/>
                  <a:gd name="T15" fmla="*/ 737023 h 128"/>
                  <a:gd name="T16" fmla="*/ 776575 w 131"/>
                  <a:gd name="T17" fmla="*/ 604226 h 128"/>
                  <a:gd name="T18" fmla="*/ 345144 w 131"/>
                  <a:gd name="T19" fmla="*/ 750302 h 128"/>
                  <a:gd name="T20" fmla="*/ 444705 w 131"/>
                  <a:gd name="T21" fmla="*/ 697184 h 128"/>
                  <a:gd name="T22" fmla="*/ 398243 w 131"/>
                  <a:gd name="T23" fmla="*/ 644065 h 128"/>
                  <a:gd name="T24" fmla="*/ 225671 w 131"/>
                  <a:gd name="T25" fmla="*/ 610866 h 128"/>
                  <a:gd name="T26" fmla="*/ 245583 w 131"/>
                  <a:gd name="T27" fmla="*/ 703823 h 128"/>
                  <a:gd name="T28" fmla="*/ 305320 w 131"/>
                  <a:gd name="T29" fmla="*/ 597586 h 128"/>
                  <a:gd name="T30" fmla="*/ 219034 w 131"/>
                  <a:gd name="T31" fmla="*/ 577666 h 128"/>
                  <a:gd name="T32" fmla="*/ 112836 w 131"/>
                  <a:gd name="T33" fmla="*/ 584306 h 128"/>
                  <a:gd name="T34" fmla="*/ 212396 w 131"/>
                  <a:gd name="T35" fmla="*/ 730383 h 128"/>
                  <a:gd name="T36" fmla="*/ 185847 w 131"/>
                  <a:gd name="T37" fmla="*/ 624145 h 128"/>
                  <a:gd name="T38" fmla="*/ 418156 w 131"/>
                  <a:gd name="T39" fmla="*/ 604226 h 128"/>
                  <a:gd name="T40" fmla="*/ 471255 w 131"/>
                  <a:gd name="T41" fmla="*/ 644065 h 128"/>
                  <a:gd name="T42" fmla="*/ 524354 w 131"/>
                  <a:gd name="T43" fmla="*/ 624145 h 128"/>
                  <a:gd name="T44" fmla="*/ 577453 w 131"/>
                  <a:gd name="T45" fmla="*/ 551107 h 128"/>
                  <a:gd name="T46" fmla="*/ 245583 w 131"/>
                  <a:gd name="T47" fmla="*/ 391751 h 128"/>
                  <a:gd name="T48" fmla="*/ 225671 w 131"/>
                  <a:gd name="T49" fmla="*/ 478069 h 128"/>
                  <a:gd name="T50" fmla="*/ 245583 w 131"/>
                  <a:gd name="T51" fmla="*/ 537827 h 128"/>
                  <a:gd name="T52" fmla="*/ 325232 w 131"/>
                  <a:gd name="T53" fmla="*/ 564387 h 128"/>
                  <a:gd name="T54" fmla="*/ 789849 w 131"/>
                  <a:gd name="T55" fmla="*/ 298793 h 128"/>
                  <a:gd name="T56" fmla="*/ 690288 w 131"/>
                  <a:gd name="T57" fmla="*/ 312073 h 128"/>
                  <a:gd name="T58" fmla="*/ 677014 w 131"/>
                  <a:gd name="T59" fmla="*/ 398391 h 128"/>
                  <a:gd name="T60" fmla="*/ 650464 w 131"/>
                  <a:gd name="T61" fmla="*/ 491348 h 128"/>
                  <a:gd name="T62" fmla="*/ 79649 w 131"/>
                  <a:gd name="T63" fmla="*/ 278873 h 128"/>
                  <a:gd name="T64" fmla="*/ 126110 w 131"/>
                  <a:gd name="T65" fmla="*/ 537827 h 128"/>
                  <a:gd name="T66" fmla="*/ 179210 w 131"/>
                  <a:gd name="T67" fmla="*/ 504628 h 128"/>
                  <a:gd name="T68" fmla="*/ 199122 w 131"/>
                  <a:gd name="T69" fmla="*/ 405030 h 128"/>
                  <a:gd name="T70" fmla="*/ 524354 w 131"/>
                  <a:gd name="T71" fmla="*/ 278873 h 128"/>
                  <a:gd name="T72" fmla="*/ 630552 w 131"/>
                  <a:gd name="T73" fmla="*/ 424950 h 128"/>
                  <a:gd name="T74" fmla="*/ 650464 w 131"/>
                  <a:gd name="T75" fmla="*/ 338632 h 128"/>
                  <a:gd name="T76" fmla="*/ 604002 w 131"/>
                  <a:gd name="T77" fmla="*/ 298793 h 128"/>
                  <a:gd name="T78" fmla="*/ 530991 w 131"/>
                  <a:gd name="T79" fmla="*/ 278873 h 128"/>
                  <a:gd name="T80" fmla="*/ 338507 w 131"/>
                  <a:gd name="T81" fmla="*/ 232395 h 128"/>
                  <a:gd name="T82" fmla="*/ 285408 w 131"/>
                  <a:gd name="T83" fmla="*/ 312073 h 128"/>
                  <a:gd name="T84" fmla="*/ 451342 w 131"/>
                  <a:gd name="T85" fmla="*/ 239034 h 128"/>
                  <a:gd name="T86" fmla="*/ 398243 w 131"/>
                  <a:gd name="T87" fmla="*/ 199195 h 128"/>
                  <a:gd name="T88" fmla="*/ 238946 w 131"/>
                  <a:gd name="T89" fmla="*/ 312073 h 128"/>
                  <a:gd name="T90" fmla="*/ 292045 w 131"/>
                  <a:gd name="T91" fmla="*/ 232395 h 128"/>
                  <a:gd name="T92" fmla="*/ 358419 w 131"/>
                  <a:gd name="T93" fmla="*/ 159356 h 128"/>
                  <a:gd name="T94" fmla="*/ 311957 w 131"/>
                  <a:gd name="T95" fmla="*/ 86318 h 128"/>
                  <a:gd name="T96" fmla="*/ 683651 w 131"/>
                  <a:gd name="T97" fmla="*/ 192555 h 128"/>
                  <a:gd name="T98" fmla="*/ 710201 w 131"/>
                  <a:gd name="T99" fmla="*/ 265594 h 128"/>
                  <a:gd name="T100" fmla="*/ 783212 w 131"/>
                  <a:gd name="T101" fmla="*/ 258954 h 128"/>
                  <a:gd name="T102" fmla="*/ 564178 w 131"/>
                  <a:gd name="T103" fmla="*/ 252314 h 128"/>
                  <a:gd name="T104" fmla="*/ 650464 w 131"/>
                  <a:gd name="T105" fmla="*/ 265594 h 128"/>
                  <a:gd name="T106" fmla="*/ 637189 w 131"/>
                  <a:gd name="T107" fmla="*/ 179276 h 128"/>
                  <a:gd name="T108" fmla="*/ 550903 w 131"/>
                  <a:gd name="T109" fmla="*/ 92958 h 128"/>
                  <a:gd name="T110" fmla="*/ 451342 w 131"/>
                  <a:gd name="T111" fmla="*/ 132797 h 128"/>
                  <a:gd name="T112" fmla="*/ 444705 w 131"/>
                  <a:gd name="T113" fmla="*/ 185916 h 128"/>
                  <a:gd name="T114" fmla="*/ 504442 w 131"/>
                  <a:gd name="T115" fmla="*/ 219115 h 128"/>
                  <a:gd name="T116" fmla="*/ 351782 w 131"/>
                  <a:gd name="T117" fmla="*/ 73038 h 128"/>
                  <a:gd name="T118" fmla="*/ 391606 w 131"/>
                  <a:gd name="T119" fmla="*/ 126157 h 128"/>
                  <a:gd name="T120" fmla="*/ 484529 w 131"/>
                  <a:gd name="T121" fmla="*/ 73038 h 128"/>
                  <a:gd name="T122" fmla="*/ 438068 w 131"/>
                  <a:gd name="T123" fmla="*/ 39839 h 1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31" h="128">
                    <a:moveTo>
                      <a:pt x="65" y="128"/>
                    </a:moveTo>
                    <a:cubicBezTo>
                      <a:pt x="56" y="128"/>
                      <a:pt x="47" y="126"/>
                      <a:pt x="39" y="122"/>
                    </a:cubicBezTo>
                    <a:cubicBezTo>
                      <a:pt x="24" y="115"/>
                      <a:pt x="13" y="103"/>
                      <a:pt x="7" y="88"/>
                    </a:cubicBezTo>
                    <a:cubicBezTo>
                      <a:pt x="0" y="71"/>
                      <a:pt x="0" y="53"/>
                      <a:pt x="8" y="37"/>
                    </a:cubicBezTo>
                    <a:cubicBezTo>
                      <a:pt x="15" y="21"/>
                      <a:pt x="29" y="8"/>
                      <a:pt x="46" y="3"/>
                    </a:cubicBezTo>
                    <a:cubicBezTo>
                      <a:pt x="52" y="1"/>
                      <a:pt x="59" y="0"/>
                      <a:pt x="66" y="0"/>
                    </a:cubicBezTo>
                    <a:cubicBezTo>
                      <a:pt x="75" y="0"/>
                      <a:pt x="84" y="2"/>
                      <a:pt x="93" y="6"/>
                    </a:cubicBezTo>
                    <a:cubicBezTo>
                      <a:pt x="107" y="13"/>
                      <a:pt x="118" y="25"/>
                      <a:pt x="125" y="40"/>
                    </a:cubicBezTo>
                    <a:cubicBezTo>
                      <a:pt x="131" y="56"/>
                      <a:pt x="131" y="75"/>
                      <a:pt x="123" y="91"/>
                    </a:cubicBezTo>
                    <a:cubicBezTo>
                      <a:pt x="116" y="107"/>
                      <a:pt x="102" y="119"/>
                      <a:pt x="85" y="124"/>
                    </a:cubicBezTo>
                    <a:cubicBezTo>
                      <a:pt x="79" y="127"/>
                      <a:pt x="72" y="128"/>
                      <a:pt x="65" y="128"/>
                    </a:cubicBezTo>
                    <a:close/>
                    <a:moveTo>
                      <a:pt x="70" y="110"/>
                    </a:moveTo>
                    <a:cubicBezTo>
                      <a:pt x="69" y="110"/>
                      <a:pt x="69" y="110"/>
                      <a:pt x="69" y="110"/>
                    </a:cubicBezTo>
                    <a:cubicBezTo>
                      <a:pt x="69" y="111"/>
                      <a:pt x="67" y="112"/>
                      <a:pt x="67" y="112"/>
                    </a:cubicBezTo>
                    <a:cubicBezTo>
                      <a:pt x="67" y="112"/>
                      <a:pt x="65" y="113"/>
                      <a:pt x="65" y="113"/>
                    </a:cubicBezTo>
                    <a:cubicBezTo>
                      <a:pt x="64" y="114"/>
                      <a:pt x="63" y="114"/>
                      <a:pt x="62" y="115"/>
                    </a:cubicBezTo>
                    <a:cubicBezTo>
                      <a:pt x="62" y="115"/>
                      <a:pt x="62" y="115"/>
                      <a:pt x="62" y="115"/>
                    </a:cubicBezTo>
                    <a:cubicBezTo>
                      <a:pt x="61" y="115"/>
                      <a:pt x="61" y="115"/>
                      <a:pt x="60" y="116"/>
                    </a:cubicBezTo>
                    <a:cubicBezTo>
                      <a:pt x="60" y="116"/>
                      <a:pt x="58" y="117"/>
                      <a:pt x="58" y="117"/>
                    </a:cubicBezTo>
                    <a:cubicBezTo>
                      <a:pt x="57" y="117"/>
                      <a:pt x="57" y="117"/>
                      <a:pt x="57" y="117"/>
                    </a:cubicBezTo>
                    <a:cubicBezTo>
                      <a:pt x="56" y="117"/>
                      <a:pt x="54" y="118"/>
                      <a:pt x="54" y="118"/>
                    </a:cubicBezTo>
                    <a:cubicBezTo>
                      <a:pt x="54" y="119"/>
                      <a:pt x="53" y="119"/>
                      <a:pt x="52" y="119"/>
                    </a:cubicBezTo>
                    <a:cubicBezTo>
                      <a:pt x="51" y="119"/>
                      <a:pt x="51" y="119"/>
                      <a:pt x="51" y="119"/>
                    </a:cubicBezTo>
                    <a:cubicBezTo>
                      <a:pt x="52" y="120"/>
                      <a:pt x="52" y="120"/>
                      <a:pt x="52" y="120"/>
                    </a:cubicBezTo>
                    <a:cubicBezTo>
                      <a:pt x="56" y="121"/>
                      <a:pt x="61" y="121"/>
                      <a:pt x="65" y="121"/>
                    </a:cubicBezTo>
                    <a:cubicBezTo>
                      <a:pt x="70" y="121"/>
                      <a:pt x="75" y="121"/>
                      <a:pt x="79" y="120"/>
                    </a:cubicBezTo>
                    <a:cubicBezTo>
                      <a:pt x="80" y="120"/>
                      <a:pt x="80" y="120"/>
                      <a:pt x="80" y="120"/>
                    </a:cubicBezTo>
                    <a:cubicBezTo>
                      <a:pt x="79" y="119"/>
                      <a:pt x="79" y="119"/>
                      <a:pt x="79" y="119"/>
                    </a:cubicBezTo>
                    <a:cubicBezTo>
                      <a:pt x="79" y="118"/>
                      <a:pt x="79" y="118"/>
                      <a:pt x="78" y="117"/>
                    </a:cubicBezTo>
                    <a:cubicBezTo>
                      <a:pt x="78" y="116"/>
                      <a:pt x="78" y="116"/>
                      <a:pt x="78" y="116"/>
                    </a:cubicBezTo>
                    <a:cubicBezTo>
                      <a:pt x="78" y="115"/>
                      <a:pt x="77" y="115"/>
                      <a:pt x="77" y="114"/>
                    </a:cubicBezTo>
                    <a:cubicBezTo>
                      <a:pt x="76" y="113"/>
                      <a:pt x="76" y="113"/>
                      <a:pt x="76" y="113"/>
                    </a:cubicBezTo>
                    <a:cubicBezTo>
                      <a:pt x="76" y="113"/>
                      <a:pt x="75" y="112"/>
                      <a:pt x="75" y="111"/>
                    </a:cubicBezTo>
                    <a:cubicBezTo>
                      <a:pt x="74" y="111"/>
                      <a:pt x="74" y="111"/>
                      <a:pt x="74" y="111"/>
                    </a:cubicBezTo>
                    <a:cubicBezTo>
                      <a:pt x="74" y="110"/>
                      <a:pt x="74" y="109"/>
                      <a:pt x="73" y="109"/>
                    </a:cubicBezTo>
                    <a:cubicBezTo>
                      <a:pt x="73" y="108"/>
                      <a:pt x="73" y="108"/>
                      <a:pt x="73" y="108"/>
                    </a:cubicBezTo>
                    <a:cubicBezTo>
                      <a:pt x="73" y="108"/>
                      <a:pt x="71" y="109"/>
                      <a:pt x="70" y="110"/>
                    </a:cubicBezTo>
                    <a:close/>
                    <a:moveTo>
                      <a:pt x="94" y="82"/>
                    </a:moveTo>
                    <a:cubicBezTo>
                      <a:pt x="94" y="83"/>
                      <a:pt x="94" y="83"/>
                      <a:pt x="94" y="83"/>
                    </a:cubicBezTo>
                    <a:cubicBezTo>
                      <a:pt x="93" y="84"/>
                      <a:pt x="93" y="85"/>
                      <a:pt x="92" y="86"/>
                    </a:cubicBezTo>
                    <a:cubicBezTo>
                      <a:pt x="91" y="87"/>
                      <a:pt x="91" y="87"/>
                      <a:pt x="91" y="87"/>
                    </a:cubicBezTo>
                    <a:cubicBezTo>
                      <a:pt x="91" y="88"/>
                      <a:pt x="91" y="89"/>
                      <a:pt x="90" y="89"/>
                    </a:cubicBezTo>
                    <a:cubicBezTo>
                      <a:pt x="90" y="90"/>
                      <a:pt x="89" y="90"/>
                      <a:pt x="89" y="91"/>
                    </a:cubicBezTo>
                    <a:cubicBezTo>
                      <a:pt x="89" y="91"/>
                      <a:pt x="88" y="92"/>
                      <a:pt x="88" y="93"/>
                    </a:cubicBezTo>
                    <a:cubicBezTo>
                      <a:pt x="87" y="93"/>
                      <a:pt x="87" y="94"/>
                      <a:pt x="86" y="94"/>
                    </a:cubicBezTo>
                    <a:cubicBezTo>
                      <a:pt x="86" y="95"/>
                      <a:pt x="85" y="96"/>
                      <a:pt x="85" y="96"/>
                    </a:cubicBezTo>
                    <a:cubicBezTo>
                      <a:pt x="85" y="97"/>
                      <a:pt x="84" y="97"/>
                      <a:pt x="84" y="98"/>
                    </a:cubicBezTo>
                    <a:cubicBezTo>
                      <a:pt x="83" y="98"/>
                      <a:pt x="83" y="99"/>
                      <a:pt x="82" y="99"/>
                    </a:cubicBezTo>
                    <a:cubicBezTo>
                      <a:pt x="81" y="100"/>
                      <a:pt x="81" y="100"/>
                      <a:pt x="81" y="101"/>
                    </a:cubicBezTo>
                    <a:cubicBezTo>
                      <a:pt x="80" y="101"/>
                      <a:pt x="80" y="102"/>
                      <a:pt x="79" y="102"/>
                    </a:cubicBezTo>
                    <a:cubicBezTo>
                      <a:pt x="78" y="104"/>
                      <a:pt x="78" y="104"/>
                      <a:pt x="78" y="104"/>
                    </a:cubicBezTo>
                    <a:cubicBezTo>
                      <a:pt x="77" y="104"/>
                      <a:pt x="77" y="104"/>
                      <a:pt x="77" y="104"/>
                    </a:cubicBezTo>
                    <a:cubicBezTo>
                      <a:pt x="78" y="105"/>
                      <a:pt x="78" y="105"/>
                      <a:pt x="78" y="105"/>
                    </a:cubicBezTo>
                    <a:cubicBezTo>
                      <a:pt x="78" y="106"/>
                      <a:pt x="79" y="106"/>
                      <a:pt x="79" y="107"/>
                    </a:cubicBezTo>
                    <a:cubicBezTo>
                      <a:pt x="80" y="108"/>
                      <a:pt x="80" y="108"/>
                      <a:pt x="80" y="108"/>
                    </a:cubicBezTo>
                    <a:cubicBezTo>
                      <a:pt x="81" y="109"/>
                      <a:pt x="81" y="110"/>
                      <a:pt x="82" y="111"/>
                    </a:cubicBezTo>
                    <a:cubicBezTo>
                      <a:pt x="83" y="112"/>
                      <a:pt x="83" y="113"/>
                      <a:pt x="84" y="114"/>
                    </a:cubicBezTo>
                    <a:cubicBezTo>
                      <a:pt x="84" y="114"/>
                      <a:pt x="84" y="114"/>
                      <a:pt x="84" y="114"/>
                    </a:cubicBezTo>
                    <a:cubicBezTo>
                      <a:pt x="85" y="115"/>
                      <a:pt x="85" y="116"/>
                      <a:pt x="85" y="117"/>
                    </a:cubicBezTo>
                    <a:cubicBezTo>
                      <a:pt x="85" y="117"/>
                      <a:pt x="85" y="117"/>
                      <a:pt x="85" y="117"/>
                    </a:cubicBezTo>
                    <a:cubicBezTo>
                      <a:pt x="86" y="118"/>
                      <a:pt x="86" y="118"/>
                      <a:pt x="86" y="118"/>
                    </a:cubicBezTo>
                    <a:cubicBezTo>
                      <a:pt x="99" y="113"/>
                      <a:pt x="110" y="103"/>
                      <a:pt x="116" y="91"/>
                    </a:cubicBezTo>
                    <a:cubicBezTo>
                      <a:pt x="117" y="91"/>
                      <a:pt x="117" y="91"/>
                      <a:pt x="117" y="91"/>
                    </a:cubicBezTo>
                    <a:cubicBezTo>
                      <a:pt x="95" y="81"/>
                      <a:pt x="95" y="81"/>
                      <a:pt x="95" y="81"/>
                    </a:cubicBezTo>
                    <a:lnTo>
                      <a:pt x="94" y="82"/>
                    </a:lnTo>
                    <a:close/>
                    <a:moveTo>
                      <a:pt x="55" y="94"/>
                    </a:moveTo>
                    <a:cubicBezTo>
                      <a:pt x="45" y="115"/>
                      <a:pt x="45" y="115"/>
                      <a:pt x="45" y="115"/>
                    </a:cubicBezTo>
                    <a:cubicBezTo>
                      <a:pt x="47" y="114"/>
                      <a:pt x="47" y="114"/>
                      <a:pt x="47" y="114"/>
                    </a:cubicBezTo>
                    <a:cubicBezTo>
                      <a:pt x="48" y="114"/>
                      <a:pt x="48" y="114"/>
                      <a:pt x="48" y="114"/>
                    </a:cubicBezTo>
                    <a:cubicBezTo>
                      <a:pt x="49" y="114"/>
                      <a:pt x="50" y="113"/>
                      <a:pt x="52" y="113"/>
                    </a:cubicBezTo>
                    <a:cubicBezTo>
                      <a:pt x="53" y="112"/>
                      <a:pt x="54" y="112"/>
                      <a:pt x="56" y="111"/>
                    </a:cubicBezTo>
                    <a:cubicBezTo>
                      <a:pt x="57" y="111"/>
                      <a:pt x="57" y="111"/>
                      <a:pt x="57" y="111"/>
                    </a:cubicBezTo>
                    <a:cubicBezTo>
                      <a:pt x="58" y="110"/>
                      <a:pt x="58" y="110"/>
                      <a:pt x="59" y="109"/>
                    </a:cubicBezTo>
                    <a:cubicBezTo>
                      <a:pt x="60" y="109"/>
                      <a:pt x="60" y="109"/>
                      <a:pt x="61" y="109"/>
                    </a:cubicBezTo>
                    <a:cubicBezTo>
                      <a:pt x="61" y="108"/>
                      <a:pt x="62" y="108"/>
                      <a:pt x="63" y="107"/>
                    </a:cubicBezTo>
                    <a:cubicBezTo>
                      <a:pt x="63" y="107"/>
                      <a:pt x="64" y="107"/>
                      <a:pt x="64" y="106"/>
                    </a:cubicBezTo>
                    <a:cubicBezTo>
                      <a:pt x="65" y="106"/>
                      <a:pt x="66" y="105"/>
                      <a:pt x="67" y="105"/>
                    </a:cubicBezTo>
                    <a:cubicBezTo>
                      <a:pt x="68" y="104"/>
                      <a:pt x="68" y="104"/>
                      <a:pt x="68" y="104"/>
                    </a:cubicBezTo>
                    <a:cubicBezTo>
                      <a:pt x="68" y="103"/>
                      <a:pt x="68" y="103"/>
                      <a:pt x="68" y="103"/>
                    </a:cubicBezTo>
                    <a:cubicBezTo>
                      <a:pt x="68" y="103"/>
                      <a:pt x="66" y="102"/>
                      <a:pt x="66" y="102"/>
                    </a:cubicBezTo>
                    <a:cubicBezTo>
                      <a:pt x="66" y="101"/>
                      <a:pt x="65" y="101"/>
                      <a:pt x="64" y="100"/>
                    </a:cubicBezTo>
                    <a:cubicBezTo>
                      <a:pt x="64" y="100"/>
                      <a:pt x="64" y="100"/>
                      <a:pt x="64" y="100"/>
                    </a:cubicBezTo>
                    <a:cubicBezTo>
                      <a:pt x="64" y="99"/>
                      <a:pt x="63" y="99"/>
                      <a:pt x="62" y="98"/>
                    </a:cubicBezTo>
                    <a:cubicBezTo>
                      <a:pt x="62" y="98"/>
                      <a:pt x="61" y="97"/>
                      <a:pt x="60" y="97"/>
                    </a:cubicBezTo>
                    <a:cubicBezTo>
                      <a:pt x="60" y="97"/>
                      <a:pt x="58" y="96"/>
                      <a:pt x="58" y="95"/>
                    </a:cubicBezTo>
                    <a:cubicBezTo>
                      <a:pt x="57" y="95"/>
                      <a:pt x="57" y="95"/>
                      <a:pt x="57" y="95"/>
                    </a:cubicBezTo>
                    <a:cubicBezTo>
                      <a:pt x="56" y="94"/>
                      <a:pt x="56" y="94"/>
                      <a:pt x="55" y="94"/>
                    </a:cubicBezTo>
                    <a:cubicBezTo>
                      <a:pt x="55" y="94"/>
                      <a:pt x="55" y="94"/>
                      <a:pt x="55" y="94"/>
                    </a:cubicBezTo>
                    <a:close/>
                    <a:moveTo>
                      <a:pt x="33" y="88"/>
                    </a:moveTo>
                    <a:cubicBezTo>
                      <a:pt x="33" y="89"/>
                      <a:pt x="33" y="89"/>
                      <a:pt x="33" y="89"/>
                    </a:cubicBezTo>
                    <a:cubicBezTo>
                      <a:pt x="33" y="90"/>
                      <a:pt x="34" y="91"/>
                      <a:pt x="34" y="92"/>
                    </a:cubicBezTo>
                    <a:cubicBezTo>
                      <a:pt x="34" y="93"/>
                      <a:pt x="34" y="93"/>
                      <a:pt x="34" y="94"/>
                    </a:cubicBezTo>
                    <a:cubicBezTo>
                      <a:pt x="34" y="95"/>
                      <a:pt x="34" y="95"/>
                      <a:pt x="34" y="96"/>
                    </a:cubicBezTo>
                    <a:cubicBezTo>
                      <a:pt x="35" y="98"/>
                      <a:pt x="35" y="98"/>
                      <a:pt x="35" y="98"/>
                    </a:cubicBezTo>
                    <a:cubicBezTo>
                      <a:pt x="35" y="99"/>
                      <a:pt x="35" y="100"/>
                      <a:pt x="35" y="101"/>
                    </a:cubicBezTo>
                    <a:cubicBezTo>
                      <a:pt x="36" y="102"/>
                      <a:pt x="36" y="102"/>
                      <a:pt x="36" y="102"/>
                    </a:cubicBezTo>
                    <a:cubicBezTo>
                      <a:pt x="36" y="103"/>
                      <a:pt x="36" y="104"/>
                      <a:pt x="37" y="106"/>
                    </a:cubicBezTo>
                    <a:cubicBezTo>
                      <a:pt x="37" y="106"/>
                      <a:pt x="37" y="106"/>
                      <a:pt x="37" y="106"/>
                    </a:cubicBezTo>
                    <a:cubicBezTo>
                      <a:pt x="37" y="107"/>
                      <a:pt x="38" y="108"/>
                      <a:pt x="38" y="109"/>
                    </a:cubicBezTo>
                    <a:cubicBezTo>
                      <a:pt x="39" y="112"/>
                      <a:pt x="39" y="112"/>
                      <a:pt x="39" y="112"/>
                    </a:cubicBezTo>
                    <a:cubicBezTo>
                      <a:pt x="40" y="111"/>
                      <a:pt x="40" y="111"/>
                      <a:pt x="40" y="111"/>
                    </a:cubicBezTo>
                    <a:cubicBezTo>
                      <a:pt x="49" y="91"/>
                      <a:pt x="49" y="91"/>
                      <a:pt x="49" y="91"/>
                    </a:cubicBezTo>
                    <a:cubicBezTo>
                      <a:pt x="49" y="91"/>
                      <a:pt x="49" y="91"/>
                      <a:pt x="49" y="91"/>
                    </a:cubicBezTo>
                    <a:cubicBezTo>
                      <a:pt x="48" y="91"/>
                      <a:pt x="48" y="90"/>
                      <a:pt x="47" y="90"/>
                    </a:cubicBezTo>
                    <a:cubicBezTo>
                      <a:pt x="46" y="90"/>
                      <a:pt x="46" y="90"/>
                      <a:pt x="46" y="90"/>
                    </a:cubicBezTo>
                    <a:cubicBezTo>
                      <a:pt x="46" y="90"/>
                      <a:pt x="45" y="90"/>
                      <a:pt x="45" y="89"/>
                    </a:cubicBezTo>
                    <a:cubicBezTo>
                      <a:pt x="44" y="89"/>
                      <a:pt x="44" y="89"/>
                      <a:pt x="44" y="89"/>
                    </a:cubicBezTo>
                    <a:cubicBezTo>
                      <a:pt x="43" y="89"/>
                      <a:pt x="41" y="88"/>
                      <a:pt x="41" y="88"/>
                    </a:cubicBezTo>
                    <a:cubicBezTo>
                      <a:pt x="40" y="88"/>
                      <a:pt x="40" y="88"/>
                      <a:pt x="39" y="88"/>
                    </a:cubicBezTo>
                    <a:cubicBezTo>
                      <a:pt x="38" y="88"/>
                      <a:pt x="38" y="88"/>
                      <a:pt x="38" y="88"/>
                    </a:cubicBezTo>
                    <a:cubicBezTo>
                      <a:pt x="38" y="88"/>
                      <a:pt x="37" y="88"/>
                      <a:pt x="36" y="87"/>
                    </a:cubicBezTo>
                    <a:cubicBezTo>
                      <a:pt x="33" y="87"/>
                      <a:pt x="33" y="87"/>
                      <a:pt x="33" y="87"/>
                    </a:cubicBezTo>
                    <a:lnTo>
                      <a:pt x="33" y="88"/>
                    </a:lnTo>
                    <a:close/>
                    <a:moveTo>
                      <a:pt x="26" y="87"/>
                    </a:moveTo>
                    <a:cubicBezTo>
                      <a:pt x="25" y="87"/>
                      <a:pt x="25" y="87"/>
                      <a:pt x="24" y="87"/>
                    </a:cubicBezTo>
                    <a:cubicBezTo>
                      <a:pt x="23" y="87"/>
                      <a:pt x="23" y="87"/>
                      <a:pt x="23" y="87"/>
                    </a:cubicBezTo>
                    <a:cubicBezTo>
                      <a:pt x="22" y="87"/>
                      <a:pt x="21" y="87"/>
                      <a:pt x="21" y="87"/>
                    </a:cubicBezTo>
                    <a:cubicBezTo>
                      <a:pt x="20" y="87"/>
                      <a:pt x="20" y="87"/>
                      <a:pt x="20" y="87"/>
                    </a:cubicBezTo>
                    <a:cubicBezTo>
                      <a:pt x="19" y="88"/>
                      <a:pt x="18" y="88"/>
                      <a:pt x="17" y="88"/>
                    </a:cubicBezTo>
                    <a:cubicBezTo>
                      <a:pt x="17" y="88"/>
                      <a:pt x="17" y="88"/>
                      <a:pt x="17" y="88"/>
                    </a:cubicBezTo>
                    <a:cubicBezTo>
                      <a:pt x="16" y="88"/>
                      <a:pt x="15" y="88"/>
                      <a:pt x="14" y="88"/>
                    </a:cubicBezTo>
                    <a:cubicBezTo>
                      <a:pt x="13" y="89"/>
                      <a:pt x="13" y="89"/>
                      <a:pt x="13" y="89"/>
                    </a:cubicBezTo>
                    <a:cubicBezTo>
                      <a:pt x="14" y="89"/>
                      <a:pt x="14" y="89"/>
                      <a:pt x="14" y="89"/>
                    </a:cubicBezTo>
                    <a:cubicBezTo>
                      <a:pt x="18" y="97"/>
                      <a:pt x="24" y="105"/>
                      <a:pt x="31" y="110"/>
                    </a:cubicBezTo>
                    <a:cubicBezTo>
                      <a:pt x="32" y="111"/>
                      <a:pt x="32" y="111"/>
                      <a:pt x="32" y="111"/>
                    </a:cubicBezTo>
                    <a:cubicBezTo>
                      <a:pt x="32" y="110"/>
                      <a:pt x="32" y="110"/>
                      <a:pt x="32" y="110"/>
                    </a:cubicBezTo>
                    <a:cubicBezTo>
                      <a:pt x="31" y="108"/>
                      <a:pt x="31" y="108"/>
                      <a:pt x="31" y="108"/>
                    </a:cubicBezTo>
                    <a:cubicBezTo>
                      <a:pt x="31" y="106"/>
                      <a:pt x="30" y="105"/>
                      <a:pt x="30" y="104"/>
                    </a:cubicBezTo>
                    <a:cubicBezTo>
                      <a:pt x="30" y="103"/>
                      <a:pt x="30" y="103"/>
                      <a:pt x="30" y="103"/>
                    </a:cubicBezTo>
                    <a:cubicBezTo>
                      <a:pt x="29" y="101"/>
                      <a:pt x="29" y="100"/>
                      <a:pt x="29" y="99"/>
                    </a:cubicBezTo>
                    <a:cubicBezTo>
                      <a:pt x="29" y="98"/>
                      <a:pt x="29" y="98"/>
                      <a:pt x="29" y="98"/>
                    </a:cubicBezTo>
                    <a:cubicBezTo>
                      <a:pt x="28" y="97"/>
                      <a:pt x="28" y="96"/>
                      <a:pt x="28" y="94"/>
                    </a:cubicBezTo>
                    <a:cubicBezTo>
                      <a:pt x="28" y="94"/>
                      <a:pt x="28" y="94"/>
                      <a:pt x="28" y="94"/>
                    </a:cubicBezTo>
                    <a:cubicBezTo>
                      <a:pt x="28" y="92"/>
                      <a:pt x="27" y="91"/>
                      <a:pt x="27" y="89"/>
                    </a:cubicBezTo>
                    <a:cubicBezTo>
                      <a:pt x="27" y="87"/>
                      <a:pt x="27" y="87"/>
                      <a:pt x="27" y="87"/>
                    </a:cubicBezTo>
                    <a:lnTo>
                      <a:pt x="26" y="87"/>
                    </a:lnTo>
                    <a:close/>
                    <a:moveTo>
                      <a:pt x="58" y="88"/>
                    </a:moveTo>
                    <a:cubicBezTo>
                      <a:pt x="58" y="89"/>
                      <a:pt x="58" y="89"/>
                      <a:pt x="58" y="89"/>
                    </a:cubicBezTo>
                    <a:cubicBezTo>
                      <a:pt x="59" y="89"/>
                      <a:pt x="60" y="89"/>
                      <a:pt x="60" y="90"/>
                    </a:cubicBezTo>
                    <a:cubicBezTo>
                      <a:pt x="60" y="90"/>
                      <a:pt x="62" y="91"/>
                      <a:pt x="63" y="91"/>
                    </a:cubicBezTo>
                    <a:cubicBezTo>
                      <a:pt x="64" y="92"/>
                      <a:pt x="64" y="92"/>
                      <a:pt x="64" y="92"/>
                    </a:cubicBezTo>
                    <a:cubicBezTo>
                      <a:pt x="64" y="92"/>
                      <a:pt x="65" y="93"/>
                      <a:pt x="65" y="93"/>
                    </a:cubicBezTo>
                    <a:cubicBezTo>
                      <a:pt x="66" y="94"/>
                      <a:pt x="66" y="94"/>
                      <a:pt x="66" y="94"/>
                    </a:cubicBezTo>
                    <a:cubicBezTo>
                      <a:pt x="67" y="94"/>
                      <a:pt x="67" y="94"/>
                      <a:pt x="68" y="95"/>
                    </a:cubicBezTo>
                    <a:cubicBezTo>
                      <a:pt x="68" y="95"/>
                      <a:pt x="68" y="95"/>
                      <a:pt x="68" y="95"/>
                    </a:cubicBezTo>
                    <a:cubicBezTo>
                      <a:pt x="69" y="96"/>
                      <a:pt x="70" y="96"/>
                      <a:pt x="70" y="97"/>
                    </a:cubicBezTo>
                    <a:cubicBezTo>
                      <a:pt x="71" y="97"/>
                      <a:pt x="71" y="97"/>
                      <a:pt x="71" y="97"/>
                    </a:cubicBezTo>
                    <a:cubicBezTo>
                      <a:pt x="71" y="98"/>
                      <a:pt x="72" y="99"/>
                      <a:pt x="73" y="99"/>
                    </a:cubicBezTo>
                    <a:cubicBezTo>
                      <a:pt x="73" y="100"/>
                      <a:pt x="73" y="100"/>
                      <a:pt x="73" y="100"/>
                    </a:cubicBezTo>
                    <a:cubicBezTo>
                      <a:pt x="74" y="99"/>
                      <a:pt x="74" y="99"/>
                      <a:pt x="74" y="99"/>
                    </a:cubicBezTo>
                    <a:cubicBezTo>
                      <a:pt x="75" y="98"/>
                      <a:pt x="75" y="98"/>
                      <a:pt x="75" y="98"/>
                    </a:cubicBezTo>
                    <a:cubicBezTo>
                      <a:pt x="76" y="97"/>
                      <a:pt x="76" y="97"/>
                      <a:pt x="77" y="96"/>
                    </a:cubicBezTo>
                    <a:cubicBezTo>
                      <a:pt x="78" y="95"/>
                      <a:pt x="78" y="95"/>
                      <a:pt x="78" y="95"/>
                    </a:cubicBezTo>
                    <a:cubicBezTo>
                      <a:pt x="78" y="95"/>
                      <a:pt x="79" y="94"/>
                      <a:pt x="79" y="94"/>
                    </a:cubicBezTo>
                    <a:cubicBezTo>
                      <a:pt x="80" y="93"/>
                      <a:pt x="80" y="93"/>
                      <a:pt x="80" y="92"/>
                    </a:cubicBezTo>
                    <a:cubicBezTo>
                      <a:pt x="81" y="92"/>
                      <a:pt x="81" y="91"/>
                      <a:pt x="82" y="91"/>
                    </a:cubicBezTo>
                    <a:cubicBezTo>
                      <a:pt x="83" y="89"/>
                      <a:pt x="83" y="89"/>
                      <a:pt x="83" y="89"/>
                    </a:cubicBezTo>
                    <a:cubicBezTo>
                      <a:pt x="83" y="89"/>
                      <a:pt x="84" y="87"/>
                      <a:pt x="84" y="87"/>
                    </a:cubicBezTo>
                    <a:cubicBezTo>
                      <a:pt x="85" y="86"/>
                      <a:pt x="85" y="86"/>
                      <a:pt x="85" y="86"/>
                    </a:cubicBezTo>
                    <a:cubicBezTo>
                      <a:pt x="85" y="85"/>
                      <a:pt x="86" y="85"/>
                      <a:pt x="86" y="84"/>
                    </a:cubicBezTo>
                    <a:cubicBezTo>
                      <a:pt x="87" y="83"/>
                      <a:pt x="87" y="83"/>
                      <a:pt x="87" y="83"/>
                    </a:cubicBezTo>
                    <a:cubicBezTo>
                      <a:pt x="88" y="82"/>
                      <a:pt x="88" y="81"/>
                      <a:pt x="88" y="80"/>
                    </a:cubicBezTo>
                    <a:cubicBezTo>
                      <a:pt x="89" y="79"/>
                      <a:pt x="89" y="79"/>
                      <a:pt x="89" y="79"/>
                    </a:cubicBezTo>
                    <a:cubicBezTo>
                      <a:pt x="89" y="78"/>
                      <a:pt x="89" y="78"/>
                      <a:pt x="89" y="78"/>
                    </a:cubicBezTo>
                    <a:cubicBezTo>
                      <a:pt x="67" y="68"/>
                      <a:pt x="67" y="68"/>
                      <a:pt x="67" y="68"/>
                    </a:cubicBezTo>
                    <a:lnTo>
                      <a:pt x="58" y="88"/>
                    </a:lnTo>
                    <a:close/>
                    <a:moveTo>
                      <a:pt x="38" y="57"/>
                    </a:moveTo>
                    <a:cubicBezTo>
                      <a:pt x="38" y="58"/>
                      <a:pt x="37" y="58"/>
                      <a:pt x="37" y="59"/>
                    </a:cubicBezTo>
                    <a:cubicBezTo>
                      <a:pt x="37" y="60"/>
                      <a:pt x="37" y="60"/>
                      <a:pt x="37" y="61"/>
                    </a:cubicBezTo>
                    <a:cubicBezTo>
                      <a:pt x="36" y="62"/>
                      <a:pt x="36" y="62"/>
                      <a:pt x="36" y="63"/>
                    </a:cubicBezTo>
                    <a:cubicBezTo>
                      <a:pt x="36" y="64"/>
                      <a:pt x="36" y="64"/>
                      <a:pt x="36" y="65"/>
                    </a:cubicBezTo>
                    <a:cubicBezTo>
                      <a:pt x="35" y="65"/>
                      <a:pt x="35" y="66"/>
                      <a:pt x="35" y="67"/>
                    </a:cubicBezTo>
                    <a:cubicBezTo>
                      <a:pt x="35" y="67"/>
                      <a:pt x="35" y="68"/>
                      <a:pt x="35" y="69"/>
                    </a:cubicBezTo>
                    <a:cubicBezTo>
                      <a:pt x="34" y="69"/>
                      <a:pt x="34" y="70"/>
                      <a:pt x="34" y="71"/>
                    </a:cubicBezTo>
                    <a:cubicBezTo>
                      <a:pt x="34" y="71"/>
                      <a:pt x="34" y="72"/>
                      <a:pt x="34" y="72"/>
                    </a:cubicBezTo>
                    <a:cubicBezTo>
                      <a:pt x="34" y="73"/>
                      <a:pt x="34" y="74"/>
                      <a:pt x="34" y="75"/>
                    </a:cubicBezTo>
                    <a:cubicBezTo>
                      <a:pt x="33" y="76"/>
                      <a:pt x="33" y="76"/>
                      <a:pt x="33" y="76"/>
                    </a:cubicBezTo>
                    <a:cubicBezTo>
                      <a:pt x="33" y="77"/>
                      <a:pt x="33" y="78"/>
                      <a:pt x="33" y="79"/>
                    </a:cubicBezTo>
                    <a:cubicBezTo>
                      <a:pt x="33" y="81"/>
                      <a:pt x="33" y="81"/>
                      <a:pt x="33" y="81"/>
                    </a:cubicBezTo>
                    <a:cubicBezTo>
                      <a:pt x="33" y="81"/>
                      <a:pt x="33" y="81"/>
                      <a:pt x="33" y="81"/>
                    </a:cubicBezTo>
                    <a:cubicBezTo>
                      <a:pt x="34" y="81"/>
                      <a:pt x="35" y="81"/>
                      <a:pt x="36" y="81"/>
                    </a:cubicBezTo>
                    <a:cubicBezTo>
                      <a:pt x="37" y="81"/>
                      <a:pt x="37" y="81"/>
                      <a:pt x="37" y="81"/>
                    </a:cubicBezTo>
                    <a:cubicBezTo>
                      <a:pt x="38" y="82"/>
                      <a:pt x="39" y="82"/>
                      <a:pt x="39" y="82"/>
                    </a:cubicBezTo>
                    <a:cubicBezTo>
                      <a:pt x="39" y="82"/>
                      <a:pt x="42" y="82"/>
                      <a:pt x="42" y="82"/>
                    </a:cubicBezTo>
                    <a:cubicBezTo>
                      <a:pt x="43" y="83"/>
                      <a:pt x="43" y="83"/>
                      <a:pt x="43" y="83"/>
                    </a:cubicBezTo>
                    <a:cubicBezTo>
                      <a:pt x="44" y="83"/>
                      <a:pt x="45" y="83"/>
                      <a:pt x="45" y="83"/>
                    </a:cubicBezTo>
                    <a:cubicBezTo>
                      <a:pt x="46" y="84"/>
                      <a:pt x="46" y="84"/>
                      <a:pt x="46" y="84"/>
                    </a:cubicBezTo>
                    <a:cubicBezTo>
                      <a:pt x="47" y="84"/>
                      <a:pt x="49" y="84"/>
                      <a:pt x="49" y="84"/>
                    </a:cubicBezTo>
                    <a:cubicBezTo>
                      <a:pt x="49" y="85"/>
                      <a:pt x="49" y="85"/>
                      <a:pt x="49" y="85"/>
                    </a:cubicBezTo>
                    <a:cubicBezTo>
                      <a:pt x="50" y="85"/>
                      <a:pt x="50" y="85"/>
                      <a:pt x="51" y="85"/>
                    </a:cubicBezTo>
                    <a:cubicBezTo>
                      <a:pt x="51" y="85"/>
                      <a:pt x="51" y="85"/>
                      <a:pt x="51" y="85"/>
                    </a:cubicBezTo>
                    <a:cubicBezTo>
                      <a:pt x="52" y="85"/>
                      <a:pt x="52" y="85"/>
                      <a:pt x="52" y="85"/>
                    </a:cubicBezTo>
                    <a:cubicBezTo>
                      <a:pt x="62" y="65"/>
                      <a:pt x="62" y="65"/>
                      <a:pt x="62" y="65"/>
                    </a:cubicBezTo>
                    <a:cubicBezTo>
                      <a:pt x="39" y="55"/>
                      <a:pt x="39" y="55"/>
                      <a:pt x="39" y="55"/>
                    </a:cubicBezTo>
                    <a:lnTo>
                      <a:pt x="38" y="57"/>
                    </a:lnTo>
                    <a:close/>
                    <a:moveTo>
                      <a:pt x="119" y="45"/>
                    </a:moveTo>
                    <a:cubicBezTo>
                      <a:pt x="118" y="45"/>
                      <a:pt x="117" y="45"/>
                      <a:pt x="116" y="45"/>
                    </a:cubicBezTo>
                    <a:cubicBezTo>
                      <a:pt x="116" y="45"/>
                      <a:pt x="116" y="45"/>
                      <a:pt x="116" y="45"/>
                    </a:cubicBezTo>
                    <a:cubicBezTo>
                      <a:pt x="115" y="46"/>
                      <a:pt x="114" y="46"/>
                      <a:pt x="112" y="46"/>
                    </a:cubicBezTo>
                    <a:cubicBezTo>
                      <a:pt x="112" y="46"/>
                      <a:pt x="112" y="46"/>
                      <a:pt x="112" y="46"/>
                    </a:cubicBezTo>
                    <a:cubicBezTo>
                      <a:pt x="111" y="46"/>
                      <a:pt x="109" y="46"/>
                      <a:pt x="108" y="46"/>
                    </a:cubicBezTo>
                    <a:cubicBezTo>
                      <a:pt x="107" y="47"/>
                      <a:pt x="106" y="47"/>
                      <a:pt x="105" y="47"/>
                    </a:cubicBezTo>
                    <a:cubicBezTo>
                      <a:pt x="104" y="47"/>
                      <a:pt x="104" y="47"/>
                      <a:pt x="104" y="47"/>
                    </a:cubicBezTo>
                    <a:cubicBezTo>
                      <a:pt x="104" y="47"/>
                      <a:pt x="104" y="47"/>
                      <a:pt x="104" y="47"/>
                    </a:cubicBezTo>
                    <a:cubicBezTo>
                      <a:pt x="104" y="49"/>
                      <a:pt x="104" y="49"/>
                      <a:pt x="104" y="49"/>
                    </a:cubicBezTo>
                    <a:cubicBezTo>
                      <a:pt x="104" y="50"/>
                      <a:pt x="104" y="51"/>
                      <a:pt x="104" y="52"/>
                    </a:cubicBezTo>
                    <a:cubicBezTo>
                      <a:pt x="103" y="53"/>
                      <a:pt x="103" y="53"/>
                      <a:pt x="103" y="53"/>
                    </a:cubicBezTo>
                    <a:cubicBezTo>
                      <a:pt x="103" y="54"/>
                      <a:pt x="103" y="55"/>
                      <a:pt x="103" y="56"/>
                    </a:cubicBezTo>
                    <a:cubicBezTo>
                      <a:pt x="103" y="57"/>
                      <a:pt x="103" y="57"/>
                      <a:pt x="103" y="58"/>
                    </a:cubicBezTo>
                    <a:cubicBezTo>
                      <a:pt x="103" y="59"/>
                      <a:pt x="103" y="59"/>
                      <a:pt x="102" y="60"/>
                    </a:cubicBezTo>
                    <a:cubicBezTo>
                      <a:pt x="102" y="61"/>
                      <a:pt x="102" y="61"/>
                      <a:pt x="102" y="62"/>
                    </a:cubicBezTo>
                    <a:cubicBezTo>
                      <a:pt x="102" y="63"/>
                      <a:pt x="102" y="64"/>
                      <a:pt x="101" y="64"/>
                    </a:cubicBezTo>
                    <a:cubicBezTo>
                      <a:pt x="101" y="66"/>
                      <a:pt x="101" y="66"/>
                      <a:pt x="101" y="66"/>
                    </a:cubicBezTo>
                    <a:cubicBezTo>
                      <a:pt x="101" y="67"/>
                      <a:pt x="100" y="68"/>
                      <a:pt x="100" y="69"/>
                    </a:cubicBezTo>
                    <a:cubicBezTo>
                      <a:pt x="100" y="69"/>
                      <a:pt x="100" y="70"/>
                      <a:pt x="100" y="70"/>
                    </a:cubicBezTo>
                    <a:cubicBezTo>
                      <a:pt x="99" y="71"/>
                      <a:pt x="99" y="72"/>
                      <a:pt x="99" y="73"/>
                    </a:cubicBezTo>
                    <a:cubicBezTo>
                      <a:pt x="98" y="74"/>
                      <a:pt x="98" y="74"/>
                      <a:pt x="98" y="74"/>
                    </a:cubicBezTo>
                    <a:cubicBezTo>
                      <a:pt x="98" y="75"/>
                      <a:pt x="98" y="75"/>
                      <a:pt x="98" y="75"/>
                    </a:cubicBezTo>
                    <a:cubicBezTo>
                      <a:pt x="119" y="85"/>
                      <a:pt x="119" y="85"/>
                      <a:pt x="119" y="85"/>
                    </a:cubicBezTo>
                    <a:cubicBezTo>
                      <a:pt x="119" y="85"/>
                      <a:pt x="119" y="85"/>
                      <a:pt x="119" y="85"/>
                    </a:cubicBezTo>
                    <a:cubicBezTo>
                      <a:pt x="124" y="72"/>
                      <a:pt x="125" y="58"/>
                      <a:pt x="120" y="45"/>
                    </a:cubicBezTo>
                    <a:cubicBezTo>
                      <a:pt x="120" y="44"/>
                      <a:pt x="120" y="44"/>
                      <a:pt x="120" y="44"/>
                    </a:cubicBezTo>
                    <a:lnTo>
                      <a:pt x="119" y="45"/>
                    </a:lnTo>
                    <a:close/>
                    <a:moveTo>
                      <a:pt x="12" y="42"/>
                    </a:moveTo>
                    <a:cubicBezTo>
                      <a:pt x="7" y="55"/>
                      <a:pt x="6" y="70"/>
                      <a:pt x="11" y="83"/>
                    </a:cubicBezTo>
                    <a:cubicBezTo>
                      <a:pt x="11" y="83"/>
                      <a:pt x="11" y="83"/>
                      <a:pt x="11" y="83"/>
                    </a:cubicBezTo>
                    <a:cubicBezTo>
                      <a:pt x="12" y="83"/>
                      <a:pt x="12" y="83"/>
                      <a:pt x="12" y="83"/>
                    </a:cubicBezTo>
                    <a:cubicBezTo>
                      <a:pt x="13" y="83"/>
                      <a:pt x="14" y="82"/>
                      <a:pt x="15" y="82"/>
                    </a:cubicBezTo>
                    <a:cubicBezTo>
                      <a:pt x="16" y="82"/>
                      <a:pt x="16" y="82"/>
                      <a:pt x="16" y="82"/>
                    </a:cubicBezTo>
                    <a:cubicBezTo>
                      <a:pt x="17" y="82"/>
                      <a:pt x="18" y="82"/>
                      <a:pt x="19" y="82"/>
                    </a:cubicBezTo>
                    <a:cubicBezTo>
                      <a:pt x="19" y="81"/>
                      <a:pt x="19" y="81"/>
                      <a:pt x="19" y="81"/>
                    </a:cubicBezTo>
                    <a:cubicBezTo>
                      <a:pt x="20" y="81"/>
                      <a:pt x="21" y="81"/>
                      <a:pt x="22" y="81"/>
                    </a:cubicBezTo>
                    <a:cubicBezTo>
                      <a:pt x="23" y="81"/>
                      <a:pt x="23" y="81"/>
                      <a:pt x="23" y="81"/>
                    </a:cubicBezTo>
                    <a:cubicBezTo>
                      <a:pt x="24" y="81"/>
                      <a:pt x="25" y="81"/>
                      <a:pt x="26" y="81"/>
                    </a:cubicBezTo>
                    <a:cubicBezTo>
                      <a:pt x="26" y="81"/>
                      <a:pt x="26" y="81"/>
                      <a:pt x="26" y="81"/>
                    </a:cubicBezTo>
                    <a:cubicBezTo>
                      <a:pt x="27" y="80"/>
                      <a:pt x="27" y="80"/>
                      <a:pt x="27" y="80"/>
                    </a:cubicBezTo>
                    <a:cubicBezTo>
                      <a:pt x="27" y="78"/>
                      <a:pt x="27" y="78"/>
                      <a:pt x="27" y="78"/>
                    </a:cubicBezTo>
                    <a:cubicBezTo>
                      <a:pt x="27" y="77"/>
                      <a:pt x="27" y="77"/>
                      <a:pt x="27" y="76"/>
                    </a:cubicBezTo>
                    <a:cubicBezTo>
                      <a:pt x="28" y="74"/>
                      <a:pt x="28" y="74"/>
                      <a:pt x="28" y="74"/>
                    </a:cubicBezTo>
                    <a:cubicBezTo>
                      <a:pt x="28" y="73"/>
                      <a:pt x="28" y="72"/>
                      <a:pt x="28" y="72"/>
                    </a:cubicBezTo>
                    <a:cubicBezTo>
                      <a:pt x="28" y="71"/>
                      <a:pt x="28" y="70"/>
                      <a:pt x="28" y="70"/>
                    </a:cubicBezTo>
                    <a:cubicBezTo>
                      <a:pt x="28" y="69"/>
                      <a:pt x="29" y="68"/>
                      <a:pt x="29" y="67"/>
                    </a:cubicBezTo>
                    <a:cubicBezTo>
                      <a:pt x="29" y="66"/>
                      <a:pt x="29" y="66"/>
                      <a:pt x="29" y="66"/>
                    </a:cubicBezTo>
                    <a:cubicBezTo>
                      <a:pt x="29" y="65"/>
                      <a:pt x="30" y="64"/>
                      <a:pt x="30" y="63"/>
                    </a:cubicBezTo>
                    <a:cubicBezTo>
                      <a:pt x="30" y="61"/>
                      <a:pt x="30" y="61"/>
                      <a:pt x="30" y="61"/>
                    </a:cubicBezTo>
                    <a:cubicBezTo>
                      <a:pt x="30" y="61"/>
                      <a:pt x="31" y="60"/>
                      <a:pt x="31" y="59"/>
                    </a:cubicBezTo>
                    <a:cubicBezTo>
                      <a:pt x="31" y="57"/>
                      <a:pt x="31" y="57"/>
                      <a:pt x="31" y="57"/>
                    </a:cubicBezTo>
                    <a:cubicBezTo>
                      <a:pt x="32" y="57"/>
                      <a:pt x="32" y="56"/>
                      <a:pt x="32" y="55"/>
                    </a:cubicBezTo>
                    <a:cubicBezTo>
                      <a:pt x="33" y="53"/>
                      <a:pt x="33" y="53"/>
                      <a:pt x="33" y="53"/>
                    </a:cubicBezTo>
                    <a:cubicBezTo>
                      <a:pt x="33" y="52"/>
                      <a:pt x="33" y="52"/>
                      <a:pt x="33" y="52"/>
                    </a:cubicBezTo>
                    <a:cubicBezTo>
                      <a:pt x="12" y="42"/>
                      <a:pt x="12" y="42"/>
                      <a:pt x="12" y="42"/>
                    </a:cubicBezTo>
                    <a:close/>
                    <a:moveTo>
                      <a:pt x="79" y="42"/>
                    </a:moveTo>
                    <a:cubicBezTo>
                      <a:pt x="70" y="62"/>
                      <a:pt x="70" y="62"/>
                      <a:pt x="70" y="62"/>
                    </a:cubicBezTo>
                    <a:cubicBezTo>
                      <a:pt x="92" y="73"/>
                      <a:pt x="92" y="73"/>
                      <a:pt x="92" y="73"/>
                    </a:cubicBezTo>
                    <a:cubicBezTo>
                      <a:pt x="93" y="72"/>
                      <a:pt x="93" y="72"/>
                      <a:pt x="93" y="72"/>
                    </a:cubicBezTo>
                    <a:cubicBezTo>
                      <a:pt x="93" y="71"/>
                      <a:pt x="93" y="71"/>
                      <a:pt x="93" y="71"/>
                    </a:cubicBezTo>
                    <a:cubicBezTo>
                      <a:pt x="93" y="70"/>
                      <a:pt x="94" y="69"/>
                      <a:pt x="94" y="68"/>
                    </a:cubicBezTo>
                    <a:cubicBezTo>
                      <a:pt x="94" y="67"/>
                      <a:pt x="94" y="67"/>
                      <a:pt x="94" y="67"/>
                    </a:cubicBezTo>
                    <a:cubicBezTo>
                      <a:pt x="95" y="66"/>
                      <a:pt x="95" y="65"/>
                      <a:pt x="95" y="64"/>
                    </a:cubicBezTo>
                    <a:cubicBezTo>
                      <a:pt x="95" y="63"/>
                      <a:pt x="95" y="63"/>
                      <a:pt x="95" y="63"/>
                    </a:cubicBezTo>
                    <a:cubicBezTo>
                      <a:pt x="96" y="62"/>
                      <a:pt x="96" y="61"/>
                      <a:pt x="96" y="61"/>
                    </a:cubicBezTo>
                    <a:cubicBezTo>
                      <a:pt x="96" y="59"/>
                      <a:pt x="96" y="59"/>
                      <a:pt x="96" y="59"/>
                    </a:cubicBezTo>
                    <a:cubicBezTo>
                      <a:pt x="97" y="58"/>
                      <a:pt x="97" y="57"/>
                      <a:pt x="97" y="57"/>
                    </a:cubicBezTo>
                    <a:cubicBezTo>
                      <a:pt x="97" y="56"/>
                      <a:pt x="97" y="56"/>
                      <a:pt x="97" y="55"/>
                    </a:cubicBezTo>
                    <a:cubicBezTo>
                      <a:pt x="97" y="54"/>
                      <a:pt x="97" y="54"/>
                      <a:pt x="97" y="53"/>
                    </a:cubicBezTo>
                    <a:cubicBezTo>
                      <a:pt x="98" y="52"/>
                      <a:pt x="98" y="52"/>
                      <a:pt x="98" y="51"/>
                    </a:cubicBezTo>
                    <a:cubicBezTo>
                      <a:pt x="98" y="50"/>
                      <a:pt x="98" y="50"/>
                      <a:pt x="98" y="49"/>
                    </a:cubicBezTo>
                    <a:cubicBezTo>
                      <a:pt x="98" y="47"/>
                      <a:pt x="98" y="47"/>
                      <a:pt x="98" y="47"/>
                    </a:cubicBezTo>
                    <a:cubicBezTo>
                      <a:pt x="98" y="46"/>
                      <a:pt x="98" y="46"/>
                      <a:pt x="98" y="46"/>
                    </a:cubicBezTo>
                    <a:cubicBezTo>
                      <a:pt x="97" y="46"/>
                      <a:pt x="96" y="46"/>
                      <a:pt x="95" y="46"/>
                    </a:cubicBezTo>
                    <a:cubicBezTo>
                      <a:pt x="94" y="46"/>
                      <a:pt x="94" y="46"/>
                      <a:pt x="94" y="46"/>
                    </a:cubicBezTo>
                    <a:cubicBezTo>
                      <a:pt x="93" y="46"/>
                      <a:pt x="92" y="46"/>
                      <a:pt x="92" y="46"/>
                    </a:cubicBezTo>
                    <a:cubicBezTo>
                      <a:pt x="91" y="45"/>
                      <a:pt x="91" y="45"/>
                      <a:pt x="91" y="45"/>
                    </a:cubicBezTo>
                    <a:cubicBezTo>
                      <a:pt x="90" y="45"/>
                      <a:pt x="89" y="45"/>
                      <a:pt x="89" y="45"/>
                    </a:cubicBezTo>
                    <a:cubicBezTo>
                      <a:pt x="88" y="45"/>
                      <a:pt x="88" y="45"/>
                      <a:pt x="88" y="45"/>
                    </a:cubicBezTo>
                    <a:cubicBezTo>
                      <a:pt x="87" y="45"/>
                      <a:pt x="86" y="44"/>
                      <a:pt x="86" y="44"/>
                    </a:cubicBezTo>
                    <a:cubicBezTo>
                      <a:pt x="85" y="44"/>
                      <a:pt x="85" y="44"/>
                      <a:pt x="85" y="44"/>
                    </a:cubicBezTo>
                    <a:cubicBezTo>
                      <a:pt x="84" y="44"/>
                      <a:pt x="84" y="44"/>
                      <a:pt x="83" y="43"/>
                    </a:cubicBezTo>
                    <a:cubicBezTo>
                      <a:pt x="82" y="43"/>
                      <a:pt x="82" y="43"/>
                      <a:pt x="82" y="43"/>
                    </a:cubicBezTo>
                    <a:cubicBezTo>
                      <a:pt x="81" y="43"/>
                      <a:pt x="81" y="42"/>
                      <a:pt x="80" y="42"/>
                    </a:cubicBezTo>
                    <a:cubicBezTo>
                      <a:pt x="80" y="42"/>
                      <a:pt x="80" y="42"/>
                      <a:pt x="80" y="42"/>
                    </a:cubicBezTo>
                    <a:lnTo>
                      <a:pt x="79" y="42"/>
                    </a:lnTo>
                    <a:close/>
                    <a:moveTo>
                      <a:pt x="56" y="29"/>
                    </a:moveTo>
                    <a:cubicBezTo>
                      <a:pt x="56" y="30"/>
                      <a:pt x="55" y="30"/>
                      <a:pt x="55" y="31"/>
                    </a:cubicBezTo>
                    <a:cubicBezTo>
                      <a:pt x="53" y="32"/>
                      <a:pt x="53" y="32"/>
                      <a:pt x="53" y="32"/>
                    </a:cubicBezTo>
                    <a:cubicBezTo>
                      <a:pt x="53" y="33"/>
                      <a:pt x="52" y="33"/>
                      <a:pt x="52" y="34"/>
                    </a:cubicBezTo>
                    <a:cubicBezTo>
                      <a:pt x="51" y="35"/>
                      <a:pt x="51" y="35"/>
                      <a:pt x="51" y="35"/>
                    </a:cubicBezTo>
                    <a:cubicBezTo>
                      <a:pt x="50" y="36"/>
                      <a:pt x="50" y="36"/>
                      <a:pt x="49" y="37"/>
                    </a:cubicBezTo>
                    <a:cubicBezTo>
                      <a:pt x="48" y="38"/>
                      <a:pt x="48" y="38"/>
                      <a:pt x="48" y="38"/>
                    </a:cubicBezTo>
                    <a:cubicBezTo>
                      <a:pt x="48" y="39"/>
                      <a:pt x="47" y="40"/>
                      <a:pt x="47" y="40"/>
                    </a:cubicBezTo>
                    <a:cubicBezTo>
                      <a:pt x="46" y="42"/>
                      <a:pt x="46" y="42"/>
                      <a:pt x="46" y="42"/>
                    </a:cubicBezTo>
                    <a:cubicBezTo>
                      <a:pt x="46" y="42"/>
                      <a:pt x="45" y="43"/>
                      <a:pt x="45" y="43"/>
                    </a:cubicBezTo>
                    <a:cubicBezTo>
                      <a:pt x="44" y="45"/>
                      <a:pt x="44" y="45"/>
                      <a:pt x="44" y="45"/>
                    </a:cubicBezTo>
                    <a:cubicBezTo>
                      <a:pt x="43" y="46"/>
                      <a:pt x="43" y="46"/>
                      <a:pt x="43" y="47"/>
                    </a:cubicBezTo>
                    <a:cubicBezTo>
                      <a:pt x="42" y="49"/>
                      <a:pt x="42" y="49"/>
                      <a:pt x="42" y="49"/>
                    </a:cubicBezTo>
                    <a:cubicBezTo>
                      <a:pt x="42" y="49"/>
                      <a:pt x="42" y="49"/>
                      <a:pt x="42" y="49"/>
                    </a:cubicBezTo>
                    <a:cubicBezTo>
                      <a:pt x="64" y="60"/>
                      <a:pt x="64" y="60"/>
                      <a:pt x="64" y="60"/>
                    </a:cubicBezTo>
                    <a:cubicBezTo>
                      <a:pt x="74" y="39"/>
                      <a:pt x="74" y="39"/>
                      <a:pt x="74" y="39"/>
                    </a:cubicBezTo>
                    <a:cubicBezTo>
                      <a:pt x="73" y="39"/>
                      <a:pt x="73" y="39"/>
                      <a:pt x="73" y="39"/>
                    </a:cubicBezTo>
                    <a:cubicBezTo>
                      <a:pt x="72" y="39"/>
                      <a:pt x="72" y="38"/>
                      <a:pt x="71" y="38"/>
                    </a:cubicBezTo>
                    <a:cubicBezTo>
                      <a:pt x="71" y="38"/>
                      <a:pt x="69" y="37"/>
                      <a:pt x="68" y="36"/>
                    </a:cubicBezTo>
                    <a:cubicBezTo>
                      <a:pt x="68" y="36"/>
                      <a:pt x="68" y="36"/>
                      <a:pt x="67" y="36"/>
                    </a:cubicBezTo>
                    <a:cubicBezTo>
                      <a:pt x="67" y="35"/>
                      <a:pt x="66" y="35"/>
                      <a:pt x="66" y="35"/>
                    </a:cubicBezTo>
                    <a:cubicBezTo>
                      <a:pt x="65" y="34"/>
                      <a:pt x="65" y="34"/>
                      <a:pt x="65" y="34"/>
                    </a:cubicBezTo>
                    <a:cubicBezTo>
                      <a:pt x="64" y="33"/>
                      <a:pt x="64" y="33"/>
                      <a:pt x="63" y="33"/>
                    </a:cubicBezTo>
                    <a:cubicBezTo>
                      <a:pt x="63" y="32"/>
                      <a:pt x="63" y="32"/>
                      <a:pt x="63" y="32"/>
                    </a:cubicBezTo>
                    <a:cubicBezTo>
                      <a:pt x="62" y="32"/>
                      <a:pt x="62" y="31"/>
                      <a:pt x="61" y="31"/>
                    </a:cubicBezTo>
                    <a:cubicBezTo>
                      <a:pt x="60" y="30"/>
                      <a:pt x="60" y="30"/>
                      <a:pt x="60" y="30"/>
                    </a:cubicBezTo>
                    <a:cubicBezTo>
                      <a:pt x="60" y="29"/>
                      <a:pt x="59" y="29"/>
                      <a:pt x="58" y="28"/>
                    </a:cubicBezTo>
                    <a:cubicBezTo>
                      <a:pt x="58" y="28"/>
                      <a:pt x="58" y="28"/>
                      <a:pt x="58" y="28"/>
                    </a:cubicBezTo>
                    <a:lnTo>
                      <a:pt x="56" y="29"/>
                    </a:lnTo>
                    <a:close/>
                    <a:moveTo>
                      <a:pt x="45" y="10"/>
                    </a:moveTo>
                    <a:cubicBezTo>
                      <a:pt x="32" y="15"/>
                      <a:pt x="21" y="24"/>
                      <a:pt x="15" y="36"/>
                    </a:cubicBezTo>
                    <a:cubicBezTo>
                      <a:pt x="15" y="37"/>
                      <a:pt x="15" y="37"/>
                      <a:pt x="15" y="37"/>
                    </a:cubicBezTo>
                    <a:cubicBezTo>
                      <a:pt x="36" y="47"/>
                      <a:pt x="36" y="47"/>
                      <a:pt x="36" y="47"/>
                    </a:cubicBezTo>
                    <a:cubicBezTo>
                      <a:pt x="37" y="46"/>
                      <a:pt x="37" y="46"/>
                      <a:pt x="37" y="46"/>
                    </a:cubicBezTo>
                    <a:cubicBezTo>
                      <a:pt x="37" y="44"/>
                      <a:pt x="37" y="44"/>
                      <a:pt x="37" y="44"/>
                    </a:cubicBezTo>
                    <a:cubicBezTo>
                      <a:pt x="38" y="43"/>
                      <a:pt x="38" y="43"/>
                      <a:pt x="39" y="42"/>
                    </a:cubicBezTo>
                    <a:cubicBezTo>
                      <a:pt x="39" y="41"/>
                      <a:pt x="39" y="41"/>
                      <a:pt x="40" y="41"/>
                    </a:cubicBezTo>
                    <a:cubicBezTo>
                      <a:pt x="40" y="40"/>
                      <a:pt x="41" y="39"/>
                      <a:pt x="41" y="38"/>
                    </a:cubicBezTo>
                    <a:cubicBezTo>
                      <a:pt x="42" y="37"/>
                      <a:pt x="42" y="37"/>
                      <a:pt x="42" y="37"/>
                    </a:cubicBezTo>
                    <a:cubicBezTo>
                      <a:pt x="43" y="36"/>
                      <a:pt x="43" y="35"/>
                      <a:pt x="44" y="35"/>
                    </a:cubicBezTo>
                    <a:cubicBezTo>
                      <a:pt x="44" y="34"/>
                      <a:pt x="44" y="34"/>
                      <a:pt x="45" y="33"/>
                    </a:cubicBezTo>
                    <a:cubicBezTo>
                      <a:pt x="45" y="33"/>
                      <a:pt x="46" y="32"/>
                      <a:pt x="46" y="31"/>
                    </a:cubicBezTo>
                    <a:cubicBezTo>
                      <a:pt x="47" y="31"/>
                      <a:pt x="47" y="30"/>
                      <a:pt x="47" y="30"/>
                    </a:cubicBezTo>
                    <a:cubicBezTo>
                      <a:pt x="48" y="29"/>
                      <a:pt x="48" y="29"/>
                      <a:pt x="49" y="28"/>
                    </a:cubicBezTo>
                    <a:cubicBezTo>
                      <a:pt x="50" y="27"/>
                      <a:pt x="50" y="27"/>
                      <a:pt x="50" y="27"/>
                    </a:cubicBezTo>
                    <a:cubicBezTo>
                      <a:pt x="51" y="26"/>
                      <a:pt x="51" y="26"/>
                      <a:pt x="52" y="25"/>
                    </a:cubicBezTo>
                    <a:cubicBezTo>
                      <a:pt x="54" y="24"/>
                      <a:pt x="54" y="24"/>
                      <a:pt x="54" y="24"/>
                    </a:cubicBezTo>
                    <a:cubicBezTo>
                      <a:pt x="54" y="23"/>
                      <a:pt x="54" y="23"/>
                      <a:pt x="54" y="23"/>
                    </a:cubicBezTo>
                    <a:cubicBezTo>
                      <a:pt x="53" y="23"/>
                      <a:pt x="53" y="23"/>
                      <a:pt x="53" y="23"/>
                    </a:cubicBezTo>
                    <a:cubicBezTo>
                      <a:pt x="53" y="22"/>
                      <a:pt x="52" y="21"/>
                      <a:pt x="52" y="20"/>
                    </a:cubicBezTo>
                    <a:cubicBezTo>
                      <a:pt x="51" y="20"/>
                      <a:pt x="51" y="20"/>
                      <a:pt x="51" y="20"/>
                    </a:cubicBezTo>
                    <a:cubicBezTo>
                      <a:pt x="50" y="19"/>
                      <a:pt x="50" y="18"/>
                      <a:pt x="49" y="17"/>
                    </a:cubicBezTo>
                    <a:cubicBezTo>
                      <a:pt x="49" y="16"/>
                      <a:pt x="48" y="15"/>
                      <a:pt x="47" y="14"/>
                    </a:cubicBezTo>
                    <a:cubicBezTo>
                      <a:pt x="47" y="13"/>
                      <a:pt x="47" y="13"/>
                      <a:pt x="47" y="13"/>
                    </a:cubicBezTo>
                    <a:cubicBezTo>
                      <a:pt x="47" y="12"/>
                      <a:pt x="46" y="11"/>
                      <a:pt x="46" y="10"/>
                    </a:cubicBezTo>
                    <a:cubicBezTo>
                      <a:pt x="46" y="10"/>
                      <a:pt x="46" y="10"/>
                      <a:pt x="46" y="10"/>
                    </a:cubicBezTo>
                    <a:lnTo>
                      <a:pt x="45" y="10"/>
                    </a:lnTo>
                    <a:close/>
                    <a:moveTo>
                      <a:pt x="100" y="20"/>
                    </a:moveTo>
                    <a:cubicBezTo>
                      <a:pt x="100" y="21"/>
                      <a:pt x="101" y="23"/>
                      <a:pt x="101" y="24"/>
                    </a:cubicBezTo>
                    <a:cubicBezTo>
                      <a:pt x="101" y="25"/>
                      <a:pt x="101" y="25"/>
                      <a:pt x="101" y="25"/>
                    </a:cubicBezTo>
                    <a:cubicBezTo>
                      <a:pt x="102" y="26"/>
                      <a:pt x="102" y="27"/>
                      <a:pt x="103" y="29"/>
                    </a:cubicBezTo>
                    <a:cubicBezTo>
                      <a:pt x="103" y="29"/>
                      <a:pt x="103" y="29"/>
                      <a:pt x="103" y="29"/>
                    </a:cubicBezTo>
                    <a:cubicBezTo>
                      <a:pt x="103" y="31"/>
                      <a:pt x="103" y="32"/>
                      <a:pt x="103" y="33"/>
                    </a:cubicBezTo>
                    <a:cubicBezTo>
                      <a:pt x="103" y="34"/>
                      <a:pt x="103" y="34"/>
                      <a:pt x="103" y="34"/>
                    </a:cubicBezTo>
                    <a:cubicBezTo>
                      <a:pt x="104" y="35"/>
                      <a:pt x="104" y="37"/>
                      <a:pt x="104" y="38"/>
                    </a:cubicBezTo>
                    <a:cubicBezTo>
                      <a:pt x="104" y="41"/>
                      <a:pt x="104" y="41"/>
                      <a:pt x="104" y="41"/>
                    </a:cubicBezTo>
                    <a:cubicBezTo>
                      <a:pt x="105" y="41"/>
                      <a:pt x="105" y="41"/>
                      <a:pt x="105" y="41"/>
                    </a:cubicBezTo>
                    <a:cubicBezTo>
                      <a:pt x="106" y="41"/>
                      <a:pt x="106" y="41"/>
                      <a:pt x="107" y="40"/>
                    </a:cubicBezTo>
                    <a:cubicBezTo>
                      <a:pt x="108" y="40"/>
                      <a:pt x="108" y="40"/>
                      <a:pt x="108" y="40"/>
                    </a:cubicBezTo>
                    <a:cubicBezTo>
                      <a:pt x="109" y="40"/>
                      <a:pt x="110" y="40"/>
                      <a:pt x="110" y="40"/>
                    </a:cubicBezTo>
                    <a:cubicBezTo>
                      <a:pt x="111" y="40"/>
                      <a:pt x="111" y="40"/>
                      <a:pt x="111" y="40"/>
                    </a:cubicBezTo>
                    <a:cubicBezTo>
                      <a:pt x="112" y="40"/>
                      <a:pt x="113" y="40"/>
                      <a:pt x="114" y="40"/>
                    </a:cubicBezTo>
                    <a:cubicBezTo>
                      <a:pt x="114" y="39"/>
                      <a:pt x="114" y="39"/>
                      <a:pt x="114" y="39"/>
                    </a:cubicBezTo>
                    <a:cubicBezTo>
                      <a:pt x="115" y="39"/>
                      <a:pt x="116" y="39"/>
                      <a:pt x="117" y="39"/>
                    </a:cubicBezTo>
                    <a:cubicBezTo>
                      <a:pt x="118" y="39"/>
                      <a:pt x="118" y="39"/>
                      <a:pt x="118" y="39"/>
                    </a:cubicBezTo>
                    <a:cubicBezTo>
                      <a:pt x="117" y="38"/>
                      <a:pt x="117" y="38"/>
                      <a:pt x="117" y="38"/>
                    </a:cubicBezTo>
                    <a:cubicBezTo>
                      <a:pt x="113" y="30"/>
                      <a:pt x="107" y="23"/>
                      <a:pt x="100" y="17"/>
                    </a:cubicBezTo>
                    <a:cubicBezTo>
                      <a:pt x="99" y="16"/>
                      <a:pt x="99" y="16"/>
                      <a:pt x="99" y="16"/>
                    </a:cubicBezTo>
                    <a:lnTo>
                      <a:pt x="100" y="20"/>
                    </a:lnTo>
                    <a:close/>
                    <a:moveTo>
                      <a:pt x="82" y="36"/>
                    </a:moveTo>
                    <a:cubicBezTo>
                      <a:pt x="82" y="36"/>
                      <a:pt x="83" y="37"/>
                      <a:pt x="84" y="37"/>
                    </a:cubicBezTo>
                    <a:cubicBezTo>
                      <a:pt x="85" y="38"/>
                      <a:pt x="85" y="38"/>
                      <a:pt x="85" y="38"/>
                    </a:cubicBezTo>
                    <a:cubicBezTo>
                      <a:pt x="85" y="38"/>
                      <a:pt x="86" y="38"/>
                      <a:pt x="86" y="38"/>
                    </a:cubicBezTo>
                    <a:cubicBezTo>
                      <a:pt x="87" y="38"/>
                      <a:pt x="87" y="38"/>
                      <a:pt x="87" y="38"/>
                    </a:cubicBezTo>
                    <a:cubicBezTo>
                      <a:pt x="88" y="39"/>
                      <a:pt x="90" y="39"/>
                      <a:pt x="90" y="39"/>
                    </a:cubicBezTo>
                    <a:cubicBezTo>
                      <a:pt x="91" y="39"/>
                      <a:pt x="91" y="39"/>
                      <a:pt x="92" y="40"/>
                    </a:cubicBezTo>
                    <a:cubicBezTo>
                      <a:pt x="93" y="40"/>
                      <a:pt x="93" y="40"/>
                      <a:pt x="93" y="40"/>
                    </a:cubicBezTo>
                    <a:cubicBezTo>
                      <a:pt x="93" y="40"/>
                      <a:pt x="94" y="40"/>
                      <a:pt x="95" y="40"/>
                    </a:cubicBezTo>
                    <a:cubicBezTo>
                      <a:pt x="98" y="40"/>
                      <a:pt x="98" y="40"/>
                      <a:pt x="98" y="40"/>
                    </a:cubicBezTo>
                    <a:cubicBezTo>
                      <a:pt x="98" y="39"/>
                      <a:pt x="98" y="39"/>
                      <a:pt x="98" y="39"/>
                    </a:cubicBezTo>
                    <a:cubicBezTo>
                      <a:pt x="98" y="38"/>
                      <a:pt x="98" y="38"/>
                      <a:pt x="98" y="38"/>
                    </a:cubicBezTo>
                    <a:cubicBezTo>
                      <a:pt x="98" y="37"/>
                      <a:pt x="98" y="36"/>
                      <a:pt x="97" y="35"/>
                    </a:cubicBezTo>
                    <a:cubicBezTo>
                      <a:pt x="97" y="34"/>
                      <a:pt x="97" y="34"/>
                      <a:pt x="97" y="34"/>
                    </a:cubicBezTo>
                    <a:cubicBezTo>
                      <a:pt x="97" y="33"/>
                      <a:pt x="97" y="32"/>
                      <a:pt x="97" y="31"/>
                    </a:cubicBezTo>
                    <a:cubicBezTo>
                      <a:pt x="96" y="30"/>
                      <a:pt x="96" y="30"/>
                      <a:pt x="96" y="30"/>
                    </a:cubicBezTo>
                    <a:cubicBezTo>
                      <a:pt x="96" y="29"/>
                      <a:pt x="96" y="28"/>
                      <a:pt x="96" y="27"/>
                    </a:cubicBezTo>
                    <a:cubicBezTo>
                      <a:pt x="96" y="26"/>
                      <a:pt x="96" y="26"/>
                      <a:pt x="96" y="26"/>
                    </a:cubicBezTo>
                    <a:cubicBezTo>
                      <a:pt x="95" y="24"/>
                      <a:pt x="95" y="23"/>
                      <a:pt x="94" y="22"/>
                    </a:cubicBezTo>
                    <a:cubicBezTo>
                      <a:pt x="94" y="21"/>
                      <a:pt x="94" y="21"/>
                      <a:pt x="94" y="21"/>
                    </a:cubicBezTo>
                    <a:cubicBezTo>
                      <a:pt x="94" y="20"/>
                      <a:pt x="93" y="19"/>
                      <a:pt x="93" y="18"/>
                    </a:cubicBezTo>
                    <a:cubicBezTo>
                      <a:pt x="91" y="15"/>
                      <a:pt x="91" y="15"/>
                      <a:pt x="91" y="15"/>
                    </a:cubicBezTo>
                    <a:lnTo>
                      <a:pt x="82" y="36"/>
                    </a:lnTo>
                    <a:close/>
                    <a:moveTo>
                      <a:pt x="83" y="14"/>
                    </a:moveTo>
                    <a:cubicBezTo>
                      <a:pt x="82" y="14"/>
                      <a:pt x="81" y="14"/>
                      <a:pt x="80" y="15"/>
                    </a:cubicBezTo>
                    <a:cubicBezTo>
                      <a:pt x="79" y="15"/>
                      <a:pt x="79" y="15"/>
                      <a:pt x="79" y="15"/>
                    </a:cubicBezTo>
                    <a:cubicBezTo>
                      <a:pt x="78" y="15"/>
                      <a:pt x="77" y="16"/>
                      <a:pt x="75" y="16"/>
                    </a:cubicBezTo>
                    <a:cubicBezTo>
                      <a:pt x="74" y="17"/>
                      <a:pt x="74" y="17"/>
                      <a:pt x="74" y="17"/>
                    </a:cubicBezTo>
                    <a:cubicBezTo>
                      <a:pt x="73" y="17"/>
                      <a:pt x="73" y="18"/>
                      <a:pt x="72" y="18"/>
                    </a:cubicBezTo>
                    <a:cubicBezTo>
                      <a:pt x="70" y="19"/>
                      <a:pt x="70" y="19"/>
                      <a:pt x="70" y="19"/>
                    </a:cubicBezTo>
                    <a:cubicBezTo>
                      <a:pt x="70" y="19"/>
                      <a:pt x="69" y="20"/>
                      <a:pt x="68" y="20"/>
                    </a:cubicBezTo>
                    <a:cubicBezTo>
                      <a:pt x="68" y="20"/>
                      <a:pt x="67" y="21"/>
                      <a:pt x="67" y="21"/>
                    </a:cubicBezTo>
                    <a:cubicBezTo>
                      <a:pt x="66" y="22"/>
                      <a:pt x="65" y="22"/>
                      <a:pt x="65" y="23"/>
                    </a:cubicBezTo>
                    <a:cubicBezTo>
                      <a:pt x="63" y="24"/>
                      <a:pt x="63" y="24"/>
                      <a:pt x="63" y="24"/>
                    </a:cubicBezTo>
                    <a:cubicBezTo>
                      <a:pt x="63" y="24"/>
                      <a:pt x="63" y="24"/>
                      <a:pt x="63" y="24"/>
                    </a:cubicBezTo>
                    <a:cubicBezTo>
                      <a:pt x="64" y="26"/>
                      <a:pt x="64" y="26"/>
                      <a:pt x="64" y="26"/>
                    </a:cubicBezTo>
                    <a:cubicBezTo>
                      <a:pt x="65" y="26"/>
                      <a:pt x="66" y="27"/>
                      <a:pt x="67" y="28"/>
                    </a:cubicBezTo>
                    <a:cubicBezTo>
                      <a:pt x="67" y="28"/>
                      <a:pt x="67" y="28"/>
                      <a:pt x="67" y="28"/>
                    </a:cubicBezTo>
                    <a:cubicBezTo>
                      <a:pt x="68" y="28"/>
                      <a:pt x="68" y="29"/>
                      <a:pt x="69" y="29"/>
                    </a:cubicBezTo>
                    <a:cubicBezTo>
                      <a:pt x="69" y="29"/>
                      <a:pt x="70" y="30"/>
                      <a:pt x="71" y="31"/>
                    </a:cubicBezTo>
                    <a:cubicBezTo>
                      <a:pt x="72" y="31"/>
                      <a:pt x="72" y="31"/>
                      <a:pt x="72" y="31"/>
                    </a:cubicBezTo>
                    <a:cubicBezTo>
                      <a:pt x="73" y="32"/>
                      <a:pt x="73" y="32"/>
                      <a:pt x="73" y="32"/>
                    </a:cubicBezTo>
                    <a:cubicBezTo>
                      <a:pt x="74" y="33"/>
                      <a:pt x="74" y="33"/>
                      <a:pt x="74" y="33"/>
                    </a:cubicBezTo>
                    <a:cubicBezTo>
                      <a:pt x="75" y="33"/>
                      <a:pt x="76" y="34"/>
                      <a:pt x="76" y="34"/>
                    </a:cubicBezTo>
                    <a:cubicBezTo>
                      <a:pt x="76" y="33"/>
                      <a:pt x="76" y="33"/>
                      <a:pt x="76" y="33"/>
                    </a:cubicBezTo>
                    <a:cubicBezTo>
                      <a:pt x="86" y="13"/>
                      <a:pt x="86" y="13"/>
                      <a:pt x="86" y="13"/>
                    </a:cubicBezTo>
                    <a:lnTo>
                      <a:pt x="83" y="14"/>
                    </a:lnTo>
                    <a:close/>
                    <a:moveTo>
                      <a:pt x="66" y="6"/>
                    </a:moveTo>
                    <a:cubicBezTo>
                      <a:pt x="61" y="6"/>
                      <a:pt x="56" y="7"/>
                      <a:pt x="52" y="8"/>
                    </a:cubicBezTo>
                    <a:cubicBezTo>
                      <a:pt x="51" y="8"/>
                      <a:pt x="51" y="8"/>
                      <a:pt x="51" y="8"/>
                    </a:cubicBezTo>
                    <a:cubicBezTo>
                      <a:pt x="52" y="9"/>
                      <a:pt x="52" y="9"/>
                      <a:pt x="52" y="9"/>
                    </a:cubicBezTo>
                    <a:cubicBezTo>
                      <a:pt x="52" y="9"/>
                      <a:pt x="52" y="10"/>
                      <a:pt x="53" y="11"/>
                    </a:cubicBezTo>
                    <a:cubicBezTo>
                      <a:pt x="53" y="11"/>
                      <a:pt x="53" y="11"/>
                      <a:pt x="53" y="11"/>
                    </a:cubicBezTo>
                    <a:cubicBezTo>
                      <a:pt x="53" y="12"/>
                      <a:pt x="54" y="13"/>
                      <a:pt x="54" y="14"/>
                    </a:cubicBezTo>
                    <a:cubicBezTo>
                      <a:pt x="55" y="14"/>
                      <a:pt x="55" y="14"/>
                      <a:pt x="55" y="14"/>
                    </a:cubicBezTo>
                    <a:cubicBezTo>
                      <a:pt x="55" y="15"/>
                      <a:pt x="56" y="16"/>
                      <a:pt x="56" y="16"/>
                    </a:cubicBezTo>
                    <a:cubicBezTo>
                      <a:pt x="57" y="17"/>
                      <a:pt x="57" y="17"/>
                      <a:pt x="57" y="17"/>
                    </a:cubicBezTo>
                    <a:cubicBezTo>
                      <a:pt x="57" y="18"/>
                      <a:pt x="58" y="18"/>
                      <a:pt x="58" y="19"/>
                    </a:cubicBezTo>
                    <a:cubicBezTo>
                      <a:pt x="59" y="19"/>
                      <a:pt x="59" y="19"/>
                      <a:pt x="59" y="19"/>
                    </a:cubicBezTo>
                    <a:cubicBezTo>
                      <a:pt x="61" y="18"/>
                      <a:pt x="61" y="18"/>
                      <a:pt x="61" y="18"/>
                    </a:cubicBezTo>
                    <a:cubicBezTo>
                      <a:pt x="62" y="17"/>
                      <a:pt x="62" y="17"/>
                      <a:pt x="62" y="17"/>
                    </a:cubicBezTo>
                    <a:cubicBezTo>
                      <a:pt x="62" y="17"/>
                      <a:pt x="64" y="16"/>
                      <a:pt x="64" y="16"/>
                    </a:cubicBezTo>
                    <a:cubicBezTo>
                      <a:pt x="65" y="15"/>
                      <a:pt x="66" y="14"/>
                      <a:pt x="66" y="14"/>
                    </a:cubicBezTo>
                    <a:cubicBezTo>
                      <a:pt x="67" y="14"/>
                      <a:pt x="68" y="13"/>
                      <a:pt x="69" y="13"/>
                    </a:cubicBezTo>
                    <a:cubicBezTo>
                      <a:pt x="69" y="13"/>
                      <a:pt x="70" y="12"/>
                      <a:pt x="71" y="12"/>
                    </a:cubicBezTo>
                    <a:cubicBezTo>
                      <a:pt x="71" y="12"/>
                      <a:pt x="73" y="11"/>
                      <a:pt x="73" y="11"/>
                    </a:cubicBezTo>
                    <a:cubicBezTo>
                      <a:pt x="74" y="10"/>
                      <a:pt x="74" y="10"/>
                      <a:pt x="74" y="10"/>
                    </a:cubicBezTo>
                    <a:cubicBezTo>
                      <a:pt x="75" y="10"/>
                      <a:pt x="75" y="10"/>
                      <a:pt x="76" y="10"/>
                    </a:cubicBezTo>
                    <a:cubicBezTo>
                      <a:pt x="77" y="9"/>
                      <a:pt x="77" y="9"/>
                      <a:pt x="77" y="9"/>
                    </a:cubicBezTo>
                    <a:cubicBezTo>
                      <a:pt x="78" y="9"/>
                      <a:pt x="78" y="9"/>
                      <a:pt x="79" y="8"/>
                    </a:cubicBezTo>
                    <a:cubicBezTo>
                      <a:pt x="80" y="8"/>
                      <a:pt x="80" y="8"/>
                      <a:pt x="80" y="8"/>
                    </a:cubicBezTo>
                    <a:cubicBezTo>
                      <a:pt x="79" y="8"/>
                      <a:pt x="79" y="8"/>
                      <a:pt x="79" y="8"/>
                    </a:cubicBezTo>
                    <a:cubicBezTo>
                      <a:pt x="75" y="7"/>
                      <a:pt x="70" y="6"/>
                      <a:pt x="66"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6" name="文本框 29"/>
            <p:cNvSpPr txBox="1">
              <a:spLocks noChangeArrowheads="1"/>
            </p:cNvSpPr>
            <p:nvPr/>
          </p:nvSpPr>
          <p:spPr bwMode="auto">
            <a:xfrm>
              <a:off x="87622" y="241185"/>
              <a:ext cx="2083848" cy="159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 typeface="Arial" panose="020B0604020202020204" pitchFamily="34" charset="0"/>
                <a:buNone/>
              </a:pPr>
              <a:r>
                <a:rPr lang="zh-CN" altLang="en-US" sz="4000" dirty="0" smtClean="0">
                  <a:solidFill>
                    <a:srgbClr val="7F7F7F"/>
                  </a:solidFill>
                </a:rPr>
                <a:t>采样算</a:t>
              </a:r>
              <a:endParaRPr lang="en-US" altLang="zh-CN" sz="4000" dirty="0" smtClean="0">
                <a:solidFill>
                  <a:srgbClr val="7F7F7F"/>
                </a:solidFill>
              </a:endParaRPr>
            </a:p>
            <a:p>
              <a:pPr eaLnBrk="1" hangingPunct="1">
                <a:lnSpc>
                  <a:spcPct val="100000"/>
                </a:lnSpc>
                <a:spcBef>
                  <a:spcPct val="0"/>
                </a:spcBef>
                <a:buFont typeface="Arial" panose="020B0604020202020204" pitchFamily="34" charset="0"/>
                <a:buNone/>
              </a:pPr>
              <a:r>
                <a:rPr lang="zh-CN" altLang="en-US" sz="4000" dirty="0" smtClean="0">
                  <a:solidFill>
                    <a:srgbClr val="7F7F7F"/>
                  </a:solidFill>
                </a:rPr>
                <a:t>法评价</a:t>
              </a:r>
              <a:endParaRPr lang="zh-CN" altLang="en-US" sz="4000" dirty="0">
                <a:solidFill>
                  <a:srgbClr val="7F7F7F"/>
                </a:solidFill>
              </a:endParaRPr>
            </a:p>
          </p:txBody>
        </p:sp>
      </p:grpSp>
      <p:grpSp>
        <p:nvGrpSpPr>
          <p:cNvPr id="70" name="组合 39"/>
          <p:cNvGrpSpPr>
            <a:grpSpLocks/>
          </p:cNvGrpSpPr>
          <p:nvPr/>
        </p:nvGrpSpPr>
        <p:grpSpPr bwMode="auto">
          <a:xfrm>
            <a:off x="8193088" y="2171700"/>
            <a:ext cx="3486150" cy="1701799"/>
            <a:chOff x="0" y="0"/>
            <a:chExt cx="4215758" cy="2057400"/>
          </a:xfrm>
        </p:grpSpPr>
        <p:grpSp>
          <p:nvGrpSpPr>
            <p:cNvPr id="71" name="组合 23"/>
            <p:cNvGrpSpPr>
              <a:grpSpLocks/>
            </p:cNvGrpSpPr>
            <p:nvPr/>
          </p:nvGrpSpPr>
          <p:grpSpPr bwMode="auto">
            <a:xfrm>
              <a:off x="0" y="0"/>
              <a:ext cx="4215758" cy="2057400"/>
              <a:chOff x="0" y="0"/>
              <a:chExt cx="4215757" cy="2057400"/>
            </a:xfrm>
          </p:grpSpPr>
          <p:sp>
            <p:nvSpPr>
              <p:cNvPr id="73" name="圆角矩形 15"/>
              <p:cNvSpPr>
                <a:spLocks noChangeArrowheads="1"/>
              </p:cNvSpPr>
              <p:nvPr/>
            </p:nvSpPr>
            <p:spPr bwMode="auto">
              <a:xfrm>
                <a:off x="0" y="0"/>
                <a:ext cx="4215757" cy="2057400"/>
              </a:xfrm>
              <a:prstGeom prst="roundRect">
                <a:avLst>
                  <a:gd name="adj" fmla="val 4167"/>
                </a:avLst>
              </a:prstGeom>
              <a:solidFill>
                <a:srgbClr val="F2F2F2"/>
              </a:solidFill>
              <a:ln w="12700">
                <a:solidFill>
                  <a:srgbClr val="D9D9D9">
                    <a:alpha val="52156"/>
                  </a:srgbClr>
                </a:solidFill>
                <a:round/>
                <a:headEnd/>
                <a:tailEnd/>
              </a:ln>
              <a:effectLst>
                <a:outerShdw dist="12700" dir="5400000" algn="ctr" rotWithShape="0">
                  <a:srgbClr val="000000">
                    <a:alpha val="26999"/>
                  </a:srgbClr>
                </a:outerShdw>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74" name="圆角矩形 16"/>
              <p:cNvSpPr>
                <a:spLocks noChangeArrowheads="1"/>
              </p:cNvSpPr>
              <p:nvPr/>
            </p:nvSpPr>
            <p:spPr bwMode="auto">
              <a:xfrm>
                <a:off x="2365526" y="217885"/>
                <a:ext cx="1621631" cy="1621631"/>
              </a:xfrm>
              <a:prstGeom prst="roundRect">
                <a:avLst>
                  <a:gd name="adj" fmla="val 4333"/>
                </a:avLst>
              </a:prstGeom>
              <a:solidFill>
                <a:srgbClr val="C63E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75" name="Freeform 5"/>
              <p:cNvSpPr>
                <a:spLocks noEditPoints="1"/>
              </p:cNvSpPr>
              <p:nvPr/>
            </p:nvSpPr>
            <p:spPr bwMode="auto">
              <a:xfrm>
                <a:off x="2734245" y="603750"/>
                <a:ext cx="884192" cy="849900"/>
              </a:xfrm>
              <a:custGeom>
                <a:avLst/>
                <a:gdLst>
                  <a:gd name="T0" fmla="*/ 710293 w 361"/>
                  <a:gd name="T1" fmla="*/ 849900 h 347"/>
                  <a:gd name="T2" fmla="*/ 438422 w 361"/>
                  <a:gd name="T3" fmla="*/ 698045 h 347"/>
                  <a:gd name="T4" fmla="*/ 159204 w 361"/>
                  <a:gd name="T5" fmla="*/ 845001 h 347"/>
                  <a:gd name="T6" fmla="*/ 217986 w 361"/>
                  <a:gd name="T7" fmla="*/ 538841 h 347"/>
                  <a:gd name="T8" fmla="*/ 0 w 361"/>
                  <a:gd name="T9" fmla="*/ 318406 h 347"/>
                  <a:gd name="T10" fmla="*/ 306161 w 361"/>
                  <a:gd name="T11" fmla="*/ 279218 h 347"/>
                  <a:gd name="T12" fmla="*/ 445770 w 361"/>
                  <a:gd name="T13" fmla="*/ 0 h 347"/>
                  <a:gd name="T14" fmla="*/ 578031 w 361"/>
                  <a:gd name="T15" fmla="*/ 279218 h 347"/>
                  <a:gd name="T16" fmla="*/ 884192 w 361"/>
                  <a:gd name="T17" fmla="*/ 325754 h 347"/>
                  <a:gd name="T18" fmla="*/ 663756 w 361"/>
                  <a:gd name="T19" fmla="*/ 538841 h 347"/>
                  <a:gd name="T20" fmla="*/ 710293 w 361"/>
                  <a:gd name="T21" fmla="*/ 849900 h 347"/>
                  <a:gd name="T22" fmla="*/ 438422 w 361"/>
                  <a:gd name="T23" fmla="*/ 644161 h 347"/>
                  <a:gd name="T24" fmla="*/ 644162 w 361"/>
                  <a:gd name="T25" fmla="*/ 751929 h 347"/>
                  <a:gd name="T26" fmla="*/ 604973 w 361"/>
                  <a:gd name="T27" fmla="*/ 526595 h 347"/>
                  <a:gd name="T28" fmla="*/ 776423 w 361"/>
                  <a:gd name="T29" fmla="*/ 360044 h 347"/>
                  <a:gd name="T30" fmla="*/ 543741 w 361"/>
                  <a:gd name="T31" fmla="*/ 325754 h 347"/>
                  <a:gd name="T32" fmla="*/ 445770 w 361"/>
                  <a:gd name="T33" fmla="*/ 112667 h 347"/>
                  <a:gd name="T34" fmla="*/ 338001 w 361"/>
                  <a:gd name="T35" fmla="*/ 325754 h 347"/>
                  <a:gd name="T36" fmla="*/ 105319 w 361"/>
                  <a:gd name="T37" fmla="*/ 352696 h 347"/>
                  <a:gd name="T38" fmla="*/ 271871 w 361"/>
                  <a:gd name="T39" fmla="*/ 519247 h 347"/>
                  <a:gd name="T40" fmla="*/ 232682 w 361"/>
                  <a:gd name="T41" fmla="*/ 751929 h 347"/>
                  <a:gd name="T42" fmla="*/ 438422 w 361"/>
                  <a:gd name="T43" fmla="*/ 644161 h 34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61" h="347">
                    <a:moveTo>
                      <a:pt x="290" y="347"/>
                    </a:moveTo>
                    <a:lnTo>
                      <a:pt x="179" y="285"/>
                    </a:lnTo>
                    <a:lnTo>
                      <a:pt x="65" y="345"/>
                    </a:lnTo>
                    <a:lnTo>
                      <a:pt x="89" y="220"/>
                    </a:lnTo>
                    <a:lnTo>
                      <a:pt x="0" y="130"/>
                    </a:lnTo>
                    <a:lnTo>
                      <a:pt x="125" y="114"/>
                    </a:lnTo>
                    <a:lnTo>
                      <a:pt x="182" y="0"/>
                    </a:lnTo>
                    <a:lnTo>
                      <a:pt x="236" y="114"/>
                    </a:lnTo>
                    <a:lnTo>
                      <a:pt x="361" y="133"/>
                    </a:lnTo>
                    <a:lnTo>
                      <a:pt x="271" y="220"/>
                    </a:lnTo>
                    <a:lnTo>
                      <a:pt x="290" y="347"/>
                    </a:lnTo>
                    <a:close/>
                    <a:moveTo>
                      <a:pt x="179" y="263"/>
                    </a:moveTo>
                    <a:lnTo>
                      <a:pt x="263" y="307"/>
                    </a:lnTo>
                    <a:lnTo>
                      <a:pt x="247" y="215"/>
                    </a:lnTo>
                    <a:lnTo>
                      <a:pt x="317" y="147"/>
                    </a:lnTo>
                    <a:lnTo>
                      <a:pt x="222" y="133"/>
                    </a:lnTo>
                    <a:lnTo>
                      <a:pt x="182" y="46"/>
                    </a:lnTo>
                    <a:lnTo>
                      <a:pt x="138" y="133"/>
                    </a:lnTo>
                    <a:lnTo>
                      <a:pt x="43" y="144"/>
                    </a:lnTo>
                    <a:lnTo>
                      <a:pt x="111" y="212"/>
                    </a:lnTo>
                    <a:lnTo>
                      <a:pt x="95" y="307"/>
                    </a:lnTo>
                    <a:lnTo>
                      <a:pt x="179" y="2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2" name="文本框 32"/>
            <p:cNvSpPr txBox="1">
              <a:spLocks noChangeArrowheads="1"/>
            </p:cNvSpPr>
            <p:nvPr/>
          </p:nvSpPr>
          <p:spPr bwMode="auto">
            <a:xfrm>
              <a:off x="147142" y="619826"/>
              <a:ext cx="2127386" cy="855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 typeface="Arial" panose="020B0604020202020204" pitchFamily="34" charset="0"/>
                <a:buNone/>
              </a:pPr>
              <a:r>
                <a:rPr lang="zh-CN" altLang="en-US" sz="4000" dirty="0" smtClean="0">
                  <a:solidFill>
                    <a:srgbClr val="7F7F7F"/>
                  </a:solidFill>
                </a:rPr>
                <a:t>收敛性</a:t>
              </a:r>
              <a:endParaRPr lang="zh-CN" altLang="en-US" sz="4000" dirty="0">
                <a:solidFill>
                  <a:srgbClr val="7F7F7F"/>
                </a:solidFill>
              </a:endParaRPr>
            </a:p>
          </p:txBody>
        </p:sp>
      </p:grpSp>
      <p:sp>
        <p:nvSpPr>
          <p:cNvPr id="76" name="矩形 40"/>
          <p:cNvSpPr>
            <a:spLocks noChangeArrowheads="1"/>
          </p:cNvSpPr>
          <p:nvPr/>
        </p:nvSpPr>
        <p:spPr bwMode="auto">
          <a:xfrm>
            <a:off x="760413" y="4237038"/>
            <a:ext cx="3106737"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just" eaLnBrk="1" hangingPunct="1">
              <a:lnSpc>
                <a:spcPct val="120000"/>
              </a:lnSpc>
              <a:spcBef>
                <a:spcPct val="0"/>
              </a:spcBef>
              <a:buFont typeface="Arial" panose="020B0604020202020204" pitchFamily="34" charset="0"/>
              <a:buNone/>
            </a:pPr>
            <a:r>
              <a:rPr lang="zh-CN" altLang="en-US" sz="1800" dirty="0" smtClean="0">
                <a:solidFill>
                  <a:srgbClr val="595959"/>
                </a:solidFill>
                <a:latin typeface="Calibri Light" panose="020F0302020204030204" pitchFamily="34" charset="0"/>
              </a:rPr>
              <a:t>对多类别的原始数据划分的合理性存在问题</a:t>
            </a:r>
            <a:endParaRPr lang="zh-CN" altLang="en-US" sz="1800" dirty="0">
              <a:solidFill>
                <a:srgbClr val="595959"/>
              </a:solidFill>
              <a:latin typeface="Calibri Light" panose="020F0302020204030204" pitchFamily="34" charset="0"/>
            </a:endParaRPr>
          </a:p>
        </p:txBody>
      </p:sp>
      <p:sp>
        <p:nvSpPr>
          <p:cNvPr id="77" name="矩形 41"/>
          <p:cNvSpPr>
            <a:spLocks noChangeArrowheads="1"/>
          </p:cNvSpPr>
          <p:nvPr/>
        </p:nvSpPr>
        <p:spPr bwMode="auto">
          <a:xfrm>
            <a:off x="4570413" y="4237038"/>
            <a:ext cx="3108325"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20000"/>
              </a:lnSpc>
              <a:spcBef>
                <a:spcPct val="0"/>
              </a:spcBef>
              <a:buFont typeface="Arial" panose="020B0604020202020204" pitchFamily="34" charset="0"/>
              <a:buNone/>
            </a:pPr>
            <a:r>
              <a:rPr lang="zh-CN" altLang="en-US" sz="1800" dirty="0" smtClean="0">
                <a:solidFill>
                  <a:srgbClr val="595959"/>
                </a:solidFill>
                <a:latin typeface="Calibri Light" panose="020F0302020204030204" pitchFamily="34" charset="0"/>
              </a:rPr>
              <a:t>采样后的评价标准与原始数据不同</a:t>
            </a:r>
            <a:endParaRPr lang="zh-CN" altLang="en-US" sz="1800" dirty="0">
              <a:solidFill>
                <a:srgbClr val="595959"/>
              </a:solidFill>
              <a:latin typeface="Calibri Light" panose="020F0302020204030204" pitchFamily="34" charset="0"/>
            </a:endParaRPr>
          </a:p>
        </p:txBody>
      </p:sp>
      <p:sp>
        <p:nvSpPr>
          <p:cNvPr id="78" name="矩形 42"/>
          <p:cNvSpPr>
            <a:spLocks noChangeArrowheads="1"/>
          </p:cNvSpPr>
          <p:nvPr/>
        </p:nvSpPr>
        <p:spPr bwMode="auto">
          <a:xfrm>
            <a:off x="8382000" y="4237038"/>
            <a:ext cx="3108325"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just" eaLnBrk="1" hangingPunct="1">
              <a:lnSpc>
                <a:spcPct val="120000"/>
              </a:lnSpc>
              <a:spcBef>
                <a:spcPct val="0"/>
              </a:spcBef>
              <a:buFont typeface="Arial" panose="020B0604020202020204" pitchFamily="34" charset="0"/>
              <a:buNone/>
            </a:pPr>
            <a:r>
              <a:rPr lang="zh-CN" altLang="en-US" sz="1800" dirty="0" smtClean="0">
                <a:solidFill>
                  <a:srgbClr val="595959"/>
                </a:solidFill>
                <a:latin typeface="Calibri Light" panose="020F0302020204030204" pitchFamily="34" charset="0"/>
              </a:rPr>
              <a:t>多神经网络算法的收敛性问题值得深入研究</a:t>
            </a:r>
            <a:endParaRPr lang="zh-CN" altLang="en-US" sz="1800" dirty="0">
              <a:solidFill>
                <a:srgbClr val="595959"/>
              </a:solidFill>
              <a:latin typeface="Calibri Light" panose="020F030202020403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1.66667E-6 1.48148E-6 L -0.0043 -0.67593 " pathEditMode="relative" rAng="0" ptsTypes="AA">
                                      <p:cBhvr>
                                        <p:cTn id="6" dur="1500" fill="hold"/>
                                        <p:tgtEl>
                                          <p:spTgt spid="19464"/>
                                        </p:tgtEl>
                                        <p:attrNameLst>
                                          <p:attrName>ppt_x</p:attrName>
                                          <p:attrName>ppt_y</p:attrName>
                                        </p:attrNameLst>
                                      </p:cBhvr>
                                      <p:rCtr x="-221" y="-33796"/>
                                    </p:animMotion>
                                  </p:childTnLst>
                                </p:cTn>
                              </p:par>
                              <p:par>
                                <p:cTn id="7" presetID="2" presetClass="exit" presetSubtype="2" fill="hold" nodeType="withEffect">
                                  <p:stCondLst>
                                    <p:cond delay="0"/>
                                  </p:stCondLst>
                                  <p:childTnLst>
                                    <p:anim calcmode="lin" valueType="num">
                                      <p:cBhvr additive="base">
                                        <p:cTn id="8" dur="500"/>
                                        <p:tgtEl>
                                          <p:spTgt spid="19463"/>
                                        </p:tgtEl>
                                        <p:attrNameLst>
                                          <p:attrName>ppt_x</p:attrName>
                                        </p:attrNameLst>
                                      </p:cBhvr>
                                      <p:tavLst>
                                        <p:tav tm="0">
                                          <p:val>
                                            <p:strVal val="ppt_x"/>
                                          </p:val>
                                        </p:tav>
                                        <p:tav tm="100000">
                                          <p:val>
                                            <p:strVal val="1+ppt_w/2"/>
                                          </p:val>
                                        </p:tav>
                                      </p:tavLst>
                                    </p:anim>
                                    <p:anim calcmode="lin" valueType="num">
                                      <p:cBhvr additive="base">
                                        <p:cTn id="9" dur="500"/>
                                        <p:tgtEl>
                                          <p:spTgt spid="19463"/>
                                        </p:tgtEl>
                                        <p:attrNameLst>
                                          <p:attrName>ppt_y</p:attrName>
                                        </p:attrNameLst>
                                      </p:cBhvr>
                                      <p:tavLst>
                                        <p:tav tm="0">
                                          <p:val>
                                            <p:strVal val="ppt_y"/>
                                          </p:val>
                                        </p:tav>
                                        <p:tav tm="100000">
                                          <p:val>
                                            <p:strVal val="ppt_y"/>
                                          </p:val>
                                        </p:tav>
                                      </p:tavLst>
                                    </p:anim>
                                    <p:set>
                                      <p:cBhvr>
                                        <p:cTn id="10" dur="1" fill="hold">
                                          <p:stCondLst>
                                            <p:cond delay="499"/>
                                          </p:stCondLst>
                                        </p:cTn>
                                        <p:tgtEl>
                                          <p:spTgt spid="19463"/>
                                        </p:tgtEl>
                                        <p:attrNameLst>
                                          <p:attrName>style.visibility</p:attrName>
                                        </p:attrNameLst>
                                      </p:cBhvr>
                                      <p:to>
                                        <p:strVal val="hidden"/>
                                      </p:to>
                                    </p:set>
                                  </p:childTnLst>
                                </p:cTn>
                              </p:par>
                              <p:par>
                                <p:cTn id="11" presetID="2" presetClass="exit" presetSubtype="2" fill="hold" nodeType="withEffect">
                                  <p:stCondLst>
                                    <p:cond delay="0"/>
                                  </p:stCondLst>
                                  <p:childTnLst>
                                    <p:anim calcmode="lin" valueType="num">
                                      <p:cBhvr additive="base">
                                        <p:cTn id="12" dur="500"/>
                                        <p:tgtEl>
                                          <p:spTgt spid="19461"/>
                                        </p:tgtEl>
                                        <p:attrNameLst>
                                          <p:attrName>ppt_x</p:attrName>
                                        </p:attrNameLst>
                                      </p:cBhvr>
                                      <p:tavLst>
                                        <p:tav tm="0">
                                          <p:val>
                                            <p:strVal val="ppt_x"/>
                                          </p:val>
                                        </p:tav>
                                        <p:tav tm="100000">
                                          <p:val>
                                            <p:strVal val="1+ppt_w/2"/>
                                          </p:val>
                                        </p:tav>
                                      </p:tavLst>
                                    </p:anim>
                                    <p:anim calcmode="lin" valueType="num">
                                      <p:cBhvr additive="base">
                                        <p:cTn id="13" dur="500"/>
                                        <p:tgtEl>
                                          <p:spTgt spid="19461"/>
                                        </p:tgtEl>
                                        <p:attrNameLst>
                                          <p:attrName>ppt_y</p:attrName>
                                        </p:attrNameLst>
                                      </p:cBhvr>
                                      <p:tavLst>
                                        <p:tav tm="0">
                                          <p:val>
                                            <p:strVal val="ppt_y"/>
                                          </p:val>
                                        </p:tav>
                                        <p:tav tm="100000">
                                          <p:val>
                                            <p:strVal val="ppt_y"/>
                                          </p:val>
                                        </p:tav>
                                      </p:tavLst>
                                    </p:anim>
                                    <p:set>
                                      <p:cBhvr>
                                        <p:cTn id="14" dur="1" fill="hold">
                                          <p:stCondLst>
                                            <p:cond delay="499"/>
                                          </p:stCondLst>
                                        </p:cTn>
                                        <p:tgtEl>
                                          <p:spTgt spid="19461"/>
                                        </p:tgtEl>
                                        <p:attrNameLst>
                                          <p:attrName>style.visibility</p:attrName>
                                        </p:attrNameLst>
                                      </p:cBhvr>
                                      <p:to>
                                        <p:strVal val="hidden"/>
                                      </p:to>
                                    </p:set>
                                  </p:childTnLst>
                                </p:cTn>
                              </p:par>
                              <p:par>
                                <p:cTn id="15" presetID="2" presetClass="exit" presetSubtype="2" fill="hold" nodeType="withEffect">
                                  <p:stCondLst>
                                    <p:cond delay="0"/>
                                  </p:stCondLst>
                                  <p:childTnLst>
                                    <p:anim calcmode="lin" valueType="num">
                                      <p:cBhvr additive="base">
                                        <p:cTn id="16" dur="500"/>
                                        <p:tgtEl>
                                          <p:spTgt spid="19462"/>
                                        </p:tgtEl>
                                        <p:attrNameLst>
                                          <p:attrName>ppt_x</p:attrName>
                                        </p:attrNameLst>
                                      </p:cBhvr>
                                      <p:tavLst>
                                        <p:tav tm="0">
                                          <p:val>
                                            <p:strVal val="ppt_x"/>
                                          </p:val>
                                        </p:tav>
                                        <p:tav tm="100000">
                                          <p:val>
                                            <p:strVal val="1+ppt_w/2"/>
                                          </p:val>
                                        </p:tav>
                                      </p:tavLst>
                                    </p:anim>
                                    <p:anim calcmode="lin" valueType="num">
                                      <p:cBhvr additive="base">
                                        <p:cTn id="17" dur="500"/>
                                        <p:tgtEl>
                                          <p:spTgt spid="19462"/>
                                        </p:tgtEl>
                                        <p:attrNameLst>
                                          <p:attrName>ppt_y</p:attrName>
                                        </p:attrNameLst>
                                      </p:cBhvr>
                                      <p:tavLst>
                                        <p:tav tm="0">
                                          <p:val>
                                            <p:strVal val="ppt_y"/>
                                          </p:val>
                                        </p:tav>
                                        <p:tav tm="100000">
                                          <p:val>
                                            <p:strVal val="ppt_y"/>
                                          </p:val>
                                        </p:tav>
                                      </p:tavLst>
                                    </p:anim>
                                    <p:set>
                                      <p:cBhvr>
                                        <p:cTn id="18" dur="1" fill="hold">
                                          <p:stCondLst>
                                            <p:cond delay="499"/>
                                          </p:stCondLst>
                                        </p:cTn>
                                        <p:tgtEl>
                                          <p:spTgt spid="19462"/>
                                        </p:tgtEl>
                                        <p:attrNameLst>
                                          <p:attrName>style.visibility</p:attrName>
                                        </p:attrNameLst>
                                      </p:cBhvr>
                                      <p:to>
                                        <p:strVal val="hidden"/>
                                      </p:to>
                                    </p:set>
                                  </p:childTnLst>
                                </p:cTn>
                              </p:par>
                            </p:childTnLst>
                          </p:cTn>
                        </p:par>
                        <p:par>
                          <p:cTn id="19" fill="hold">
                            <p:stCondLst>
                              <p:cond delay="1500"/>
                            </p:stCondLst>
                            <p:childTnLst>
                              <p:par>
                                <p:cTn id="20" presetID="17" presetClass="entr" presetSubtype="10" fill="hold" nodeType="afterEffect">
                                  <p:stCondLst>
                                    <p:cond delay="0"/>
                                  </p:stCondLst>
                                  <p:childTnLst>
                                    <p:set>
                                      <p:cBhvr>
                                        <p:cTn id="21" dur="1" fill="hold">
                                          <p:stCondLst>
                                            <p:cond delay="0"/>
                                          </p:stCondLst>
                                        </p:cTn>
                                        <p:tgtEl>
                                          <p:spTgt spid="53"/>
                                        </p:tgtEl>
                                        <p:attrNameLst>
                                          <p:attrName>style.visibility</p:attrName>
                                        </p:attrNameLst>
                                      </p:cBhvr>
                                      <p:to>
                                        <p:strVal val="visible"/>
                                      </p:to>
                                    </p:set>
                                    <p:anim calcmode="lin" valueType="num">
                                      <p:cBhvr>
                                        <p:cTn id="22" dur="250" fill="hold"/>
                                        <p:tgtEl>
                                          <p:spTgt spid="53"/>
                                        </p:tgtEl>
                                        <p:attrNameLst>
                                          <p:attrName>ppt_w</p:attrName>
                                        </p:attrNameLst>
                                      </p:cBhvr>
                                      <p:tavLst>
                                        <p:tav tm="0">
                                          <p:val>
                                            <p:fltVal val="0"/>
                                          </p:val>
                                        </p:tav>
                                        <p:tav tm="100000">
                                          <p:val>
                                            <p:strVal val="#ppt_w"/>
                                          </p:val>
                                        </p:tav>
                                      </p:tavLst>
                                    </p:anim>
                                    <p:anim calcmode="lin" valueType="num">
                                      <p:cBhvr>
                                        <p:cTn id="23" dur="250" fill="hold"/>
                                        <p:tgtEl>
                                          <p:spTgt spid="53"/>
                                        </p:tgtEl>
                                        <p:attrNameLst>
                                          <p:attrName>ppt_h</p:attrName>
                                        </p:attrNameLst>
                                      </p:cBhvr>
                                      <p:tavLst>
                                        <p:tav tm="0">
                                          <p:val>
                                            <p:strVal val="#ppt_h"/>
                                          </p:val>
                                        </p:tav>
                                        <p:tav tm="100000">
                                          <p:val>
                                            <p:strVal val="#ppt_h"/>
                                          </p:val>
                                        </p:tav>
                                      </p:tavLst>
                                    </p:anim>
                                  </p:childTnLst>
                                </p:cTn>
                              </p:par>
                              <p:par>
                                <p:cTn id="24" presetID="17" presetClass="entr" presetSubtype="10" fill="hold" nodeType="withEffect">
                                  <p:stCondLst>
                                    <p:cond delay="100"/>
                                  </p:stCondLst>
                                  <p:childTnLst>
                                    <p:set>
                                      <p:cBhvr>
                                        <p:cTn id="25" dur="1" fill="hold">
                                          <p:stCondLst>
                                            <p:cond delay="0"/>
                                          </p:stCondLst>
                                        </p:cTn>
                                        <p:tgtEl>
                                          <p:spTgt spid="64"/>
                                        </p:tgtEl>
                                        <p:attrNameLst>
                                          <p:attrName>style.visibility</p:attrName>
                                        </p:attrNameLst>
                                      </p:cBhvr>
                                      <p:to>
                                        <p:strVal val="visible"/>
                                      </p:to>
                                    </p:set>
                                    <p:anim calcmode="lin" valueType="num">
                                      <p:cBhvr>
                                        <p:cTn id="26" dur="250" fill="hold"/>
                                        <p:tgtEl>
                                          <p:spTgt spid="64"/>
                                        </p:tgtEl>
                                        <p:attrNameLst>
                                          <p:attrName>ppt_w</p:attrName>
                                        </p:attrNameLst>
                                      </p:cBhvr>
                                      <p:tavLst>
                                        <p:tav tm="0">
                                          <p:val>
                                            <p:fltVal val="0"/>
                                          </p:val>
                                        </p:tav>
                                        <p:tav tm="100000">
                                          <p:val>
                                            <p:strVal val="#ppt_w"/>
                                          </p:val>
                                        </p:tav>
                                      </p:tavLst>
                                    </p:anim>
                                    <p:anim calcmode="lin" valueType="num">
                                      <p:cBhvr>
                                        <p:cTn id="27" dur="250" fill="hold"/>
                                        <p:tgtEl>
                                          <p:spTgt spid="64"/>
                                        </p:tgtEl>
                                        <p:attrNameLst>
                                          <p:attrName>ppt_h</p:attrName>
                                        </p:attrNameLst>
                                      </p:cBhvr>
                                      <p:tavLst>
                                        <p:tav tm="0">
                                          <p:val>
                                            <p:strVal val="#ppt_h"/>
                                          </p:val>
                                        </p:tav>
                                        <p:tav tm="100000">
                                          <p:val>
                                            <p:strVal val="#ppt_h"/>
                                          </p:val>
                                        </p:tav>
                                      </p:tavLst>
                                    </p:anim>
                                  </p:childTnLst>
                                </p:cTn>
                              </p:par>
                              <p:par>
                                <p:cTn id="28" presetID="17" presetClass="entr" presetSubtype="10" fill="hold" nodeType="withEffect">
                                  <p:stCondLst>
                                    <p:cond delay="200"/>
                                  </p:stCondLst>
                                  <p:childTnLst>
                                    <p:set>
                                      <p:cBhvr>
                                        <p:cTn id="29" dur="1" fill="hold">
                                          <p:stCondLst>
                                            <p:cond delay="0"/>
                                          </p:stCondLst>
                                        </p:cTn>
                                        <p:tgtEl>
                                          <p:spTgt spid="70"/>
                                        </p:tgtEl>
                                        <p:attrNameLst>
                                          <p:attrName>style.visibility</p:attrName>
                                        </p:attrNameLst>
                                      </p:cBhvr>
                                      <p:to>
                                        <p:strVal val="visible"/>
                                      </p:to>
                                    </p:set>
                                    <p:anim calcmode="lin" valueType="num">
                                      <p:cBhvr>
                                        <p:cTn id="30" dur="250" fill="hold"/>
                                        <p:tgtEl>
                                          <p:spTgt spid="70"/>
                                        </p:tgtEl>
                                        <p:attrNameLst>
                                          <p:attrName>ppt_w</p:attrName>
                                        </p:attrNameLst>
                                      </p:cBhvr>
                                      <p:tavLst>
                                        <p:tav tm="0">
                                          <p:val>
                                            <p:fltVal val="0"/>
                                          </p:val>
                                        </p:tav>
                                        <p:tav tm="100000">
                                          <p:val>
                                            <p:strVal val="#ppt_w"/>
                                          </p:val>
                                        </p:tav>
                                      </p:tavLst>
                                    </p:anim>
                                    <p:anim calcmode="lin" valueType="num">
                                      <p:cBhvr>
                                        <p:cTn id="31" dur="250" fill="hold"/>
                                        <p:tgtEl>
                                          <p:spTgt spid="70"/>
                                        </p:tgtEl>
                                        <p:attrNameLst>
                                          <p:attrName>ppt_h</p:attrName>
                                        </p:attrNameLst>
                                      </p:cBhvr>
                                      <p:tavLst>
                                        <p:tav tm="0">
                                          <p:val>
                                            <p:strVal val="#ppt_h"/>
                                          </p:val>
                                        </p:tav>
                                        <p:tav tm="100000">
                                          <p:val>
                                            <p:strVal val="#ppt_h"/>
                                          </p:val>
                                        </p:tav>
                                      </p:tavLst>
                                    </p:anim>
                                  </p:childTnLst>
                                </p:cTn>
                              </p:par>
                            </p:childTnLst>
                          </p:cTn>
                        </p:par>
                        <p:par>
                          <p:cTn id="32" fill="hold">
                            <p:stCondLst>
                              <p:cond delay="1950"/>
                            </p:stCondLst>
                            <p:childTnLst>
                              <p:par>
                                <p:cTn id="33" presetID="12" presetClass="entr" presetSubtype="1" fill="hold" grpId="0" nodeType="afterEffect">
                                  <p:stCondLst>
                                    <p:cond delay="0"/>
                                  </p:stCondLst>
                                  <p:childTnLst>
                                    <p:set>
                                      <p:cBhvr>
                                        <p:cTn id="34" dur="1" fill="hold">
                                          <p:stCondLst>
                                            <p:cond delay="0"/>
                                          </p:stCondLst>
                                        </p:cTn>
                                        <p:tgtEl>
                                          <p:spTgt spid="76"/>
                                        </p:tgtEl>
                                        <p:attrNameLst>
                                          <p:attrName>style.visibility</p:attrName>
                                        </p:attrNameLst>
                                      </p:cBhvr>
                                      <p:to>
                                        <p:strVal val="visible"/>
                                      </p:to>
                                    </p:set>
                                    <p:anim calcmode="lin" valueType="num">
                                      <p:cBhvr additive="base">
                                        <p:cTn id="35" dur="500"/>
                                        <p:tgtEl>
                                          <p:spTgt spid="76"/>
                                        </p:tgtEl>
                                        <p:attrNameLst>
                                          <p:attrName>ppt_y</p:attrName>
                                        </p:attrNameLst>
                                      </p:cBhvr>
                                      <p:tavLst>
                                        <p:tav tm="0">
                                          <p:val>
                                            <p:strVal val="#ppt_y-#ppt_h*1.125000"/>
                                          </p:val>
                                        </p:tav>
                                        <p:tav tm="100000">
                                          <p:val>
                                            <p:strVal val="#ppt_y"/>
                                          </p:val>
                                        </p:tav>
                                      </p:tavLst>
                                    </p:anim>
                                    <p:animEffect transition="in" filter="wipe(down)">
                                      <p:cBhvr>
                                        <p:cTn id="36" dur="500"/>
                                        <p:tgtEl>
                                          <p:spTgt spid="76"/>
                                        </p:tgtEl>
                                      </p:cBhvr>
                                    </p:animEffect>
                                  </p:childTnLst>
                                </p:cTn>
                              </p:par>
                              <p:par>
                                <p:cTn id="37" presetID="12" presetClass="entr" presetSubtype="1" fill="hold" grpId="0" nodeType="withEffect">
                                  <p:stCondLst>
                                    <p:cond delay="0"/>
                                  </p:stCondLst>
                                  <p:childTnLst>
                                    <p:set>
                                      <p:cBhvr>
                                        <p:cTn id="38" dur="1" fill="hold">
                                          <p:stCondLst>
                                            <p:cond delay="0"/>
                                          </p:stCondLst>
                                        </p:cTn>
                                        <p:tgtEl>
                                          <p:spTgt spid="77"/>
                                        </p:tgtEl>
                                        <p:attrNameLst>
                                          <p:attrName>style.visibility</p:attrName>
                                        </p:attrNameLst>
                                      </p:cBhvr>
                                      <p:to>
                                        <p:strVal val="visible"/>
                                      </p:to>
                                    </p:set>
                                    <p:anim calcmode="lin" valueType="num">
                                      <p:cBhvr additive="base">
                                        <p:cTn id="39" dur="500"/>
                                        <p:tgtEl>
                                          <p:spTgt spid="77"/>
                                        </p:tgtEl>
                                        <p:attrNameLst>
                                          <p:attrName>ppt_y</p:attrName>
                                        </p:attrNameLst>
                                      </p:cBhvr>
                                      <p:tavLst>
                                        <p:tav tm="0">
                                          <p:val>
                                            <p:strVal val="#ppt_y-#ppt_h*1.125000"/>
                                          </p:val>
                                        </p:tav>
                                        <p:tav tm="100000">
                                          <p:val>
                                            <p:strVal val="#ppt_y"/>
                                          </p:val>
                                        </p:tav>
                                      </p:tavLst>
                                    </p:anim>
                                    <p:animEffect transition="in" filter="wipe(down)">
                                      <p:cBhvr>
                                        <p:cTn id="40" dur="500"/>
                                        <p:tgtEl>
                                          <p:spTgt spid="77"/>
                                        </p:tgtEl>
                                      </p:cBhvr>
                                    </p:animEffect>
                                  </p:childTnLst>
                                </p:cTn>
                              </p:par>
                              <p:par>
                                <p:cTn id="41" presetID="12" presetClass="entr" presetSubtype="1"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anim calcmode="lin" valueType="num">
                                      <p:cBhvr additive="base">
                                        <p:cTn id="43" dur="500"/>
                                        <p:tgtEl>
                                          <p:spTgt spid="78"/>
                                        </p:tgtEl>
                                        <p:attrNameLst>
                                          <p:attrName>ppt_y</p:attrName>
                                        </p:attrNameLst>
                                      </p:cBhvr>
                                      <p:tavLst>
                                        <p:tav tm="0">
                                          <p:val>
                                            <p:strVal val="#ppt_y-#ppt_h*1.125000"/>
                                          </p:val>
                                        </p:tav>
                                        <p:tav tm="100000">
                                          <p:val>
                                            <p:strVal val="#ppt_y"/>
                                          </p:val>
                                        </p:tav>
                                      </p:tavLst>
                                    </p:anim>
                                    <p:animEffect transition="in" filter="wipe(down)">
                                      <p:cBhvr>
                                        <p:cTn id="44"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utoUpdateAnimBg="0"/>
      <p:bldP spid="77" grpId="0" autoUpdateAnimBg="0"/>
      <p:bldP spid="7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1"/>
          <p:cNvSpPr txBox="1">
            <a:spLocks noChangeArrowheads="1"/>
          </p:cNvSpPr>
          <p:nvPr/>
        </p:nvSpPr>
        <p:spPr bwMode="auto">
          <a:xfrm>
            <a:off x="6276153" y="1682750"/>
            <a:ext cx="243528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r>
              <a:rPr lang="en-US" altLang="zh-CN" sz="8800" dirty="0" smtClean="0">
                <a:solidFill>
                  <a:srgbClr val="C63E55"/>
                </a:solidFill>
              </a:rPr>
              <a:t>data</a:t>
            </a:r>
            <a:endParaRPr lang="zh-CN" altLang="en-US" sz="8800" dirty="0">
              <a:solidFill>
                <a:srgbClr val="C63E55"/>
              </a:solidFill>
            </a:endParaRPr>
          </a:p>
        </p:txBody>
      </p:sp>
      <p:grpSp>
        <p:nvGrpSpPr>
          <p:cNvPr id="3" name="组合 38"/>
          <p:cNvGrpSpPr>
            <a:grpSpLocks/>
          </p:cNvGrpSpPr>
          <p:nvPr/>
        </p:nvGrpSpPr>
        <p:grpSpPr bwMode="auto">
          <a:xfrm>
            <a:off x="6329363" y="2833688"/>
            <a:ext cx="2328862" cy="457200"/>
            <a:chOff x="0" y="0"/>
            <a:chExt cx="2328863" cy="456658"/>
          </a:xfrm>
        </p:grpSpPr>
        <p:sp>
          <p:nvSpPr>
            <p:cNvPr id="4" name="矩形 7"/>
            <p:cNvSpPr>
              <a:spLocks noChangeArrowheads="1"/>
            </p:cNvSpPr>
            <p:nvPr/>
          </p:nvSpPr>
          <p:spPr bwMode="auto">
            <a:xfrm>
              <a:off x="0" y="0"/>
              <a:ext cx="2328863" cy="456658"/>
            </a:xfrm>
            <a:prstGeom prst="rect">
              <a:avLst/>
            </a:prstGeom>
            <a:solidFill>
              <a:srgbClr val="C63E5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5" name="文本框 15"/>
            <p:cNvSpPr txBox="1">
              <a:spLocks noChangeArrowheads="1"/>
            </p:cNvSpPr>
            <p:nvPr/>
          </p:nvSpPr>
          <p:spPr bwMode="auto">
            <a:xfrm>
              <a:off x="495016" y="55929"/>
              <a:ext cx="1338829" cy="368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r>
                <a:rPr lang="zh-CN" altLang="en-US" sz="1800" dirty="0" smtClean="0">
                  <a:solidFill>
                    <a:schemeClr val="bg1"/>
                  </a:solidFill>
                </a:rPr>
                <a:t>数据重采样</a:t>
              </a:r>
              <a:endParaRPr lang="zh-CN" altLang="en-US" sz="1800" dirty="0">
                <a:solidFill>
                  <a:schemeClr val="bg1"/>
                </a:solidFill>
              </a:endParaRPr>
            </a:p>
          </p:txBody>
        </p:sp>
      </p:grpSp>
      <p:grpSp>
        <p:nvGrpSpPr>
          <p:cNvPr id="6" name="组合 43"/>
          <p:cNvGrpSpPr>
            <a:grpSpLocks/>
          </p:cNvGrpSpPr>
          <p:nvPr/>
        </p:nvGrpSpPr>
        <p:grpSpPr bwMode="auto">
          <a:xfrm>
            <a:off x="6329363" y="3284538"/>
            <a:ext cx="2328862" cy="2697162"/>
            <a:chOff x="0" y="0"/>
            <a:chExt cx="2328863" cy="2697524"/>
          </a:xfrm>
        </p:grpSpPr>
        <p:sp>
          <p:nvSpPr>
            <p:cNvPr id="7" name="矩形 23"/>
            <p:cNvSpPr>
              <a:spLocks noChangeArrowheads="1"/>
            </p:cNvSpPr>
            <p:nvPr/>
          </p:nvSpPr>
          <p:spPr bwMode="auto">
            <a:xfrm>
              <a:off x="0" y="0"/>
              <a:ext cx="2328863" cy="2651805"/>
            </a:xfrm>
            <a:prstGeom prst="rect">
              <a:avLst/>
            </a:prstGeom>
            <a:solidFill>
              <a:srgbClr val="D9D9D9">
                <a:alpha val="5803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8" name="矩形 27"/>
            <p:cNvSpPr>
              <a:spLocks noChangeArrowheads="1"/>
            </p:cNvSpPr>
            <p:nvPr/>
          </p:nvSpPr>
          <p:spPr bwMode="auto">
            <a:xfrm>
              <a:off x="0" y="2651805"/>
              <a:ext cx="2328863" cy="45719"/>
            </a:xfrm>
            <a:prstGeom prst="rect">
              <a:avLst/>
            </a:prstGeom>
            <a:solidFill>
              <a:srgbClr val="C63E5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9" name="矩形 31"/>
            <p:cNvSpPr>
              <a:spLocks noChangeArrowheads="1"/>
            </p:cNvSpPr>
            <p:nvPr/>
          </p:nvSpPr>
          <p:spPr bwMode="auto">
            <a:xfrm>
              <a:off x="200108" y="627267"/>
              <a:ext cx="1954044" cy="1643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just" eaLnBrk="1" hangingPunct="1">
                <a:lnSpc>
                  <a:spcPct val="120000"/>
                </a:lnSpc>
                <a:spcBef>
                  <a:spcPct val="0"/>
                </a:spcBef>
                <a:buNone/>
              </a:pPr>
              <a:r>
                <a:rPr lang="zh-CN" altLang="en-US" sz="1400" dirty="0" smtClean="0">
                  <a:solidFill>
                    <a:srgbClr val="C63E55"/>
                  </a:solidFill>
                  <a:latin typeface="Calibri Light" panose="020F0302020204030204" pitchFamily="34" charset="0"/>
                </a:rPr>
                <a:t>分别对数据集进行过采样，欠采样以及混合采样方法并用常用的分类器进行分类，最后对分类结果进行评估 </a:t>
              </a:r>
              <a:endParaRPr lang="zh-CN" altLang="en-US" sz="1400" dirty="0">
                <a:solidFill>
                  <a:srgbClr val="C63E55"/>
                </a:solidFill>
                <a:latin typeface="Calibri Light" panose="020F0302020204030204" pitchFamily="34" charset="0"/>
              </a:endParaRPr>
            </a:p>
          </p:txBody>
        </p:sp>
      </p:grpSp>
      <p:sp>
        <p:nvSpPr>
          <p:cNvPr id="10" name="文本框 12"/>
          <p:cNvSpPr txBox="1">
            <a:spLocks noChangeArrowheads="1"/>
          </p:cNvSpPr>
          <p:nvPr/>
        </p:nvSpPr>
        <p:spPr bwMode="auto">
          <a:xfrm>
            <a:off x="9008771" y="2091774"/>
            <a:ext cx="262764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r>
              <a:rPr lang="en-US" altLang="zh-CN" sz="4400" dirty="0" smtClean="0">
                <a:solidFill>
                  <a:srgbClr val="34457A"/>
                </a:solidFill>
              </a:rPr>
              <a:t>algorithm</a:t>
            </a:r>
            <a:endParaRPr lang="zh-CN" altLang="en-US" sz="4400" dirty="0">
              <a:solidFill>
                <a:srgbClr val="34457A"/>
              </a:solidFill>
            </a:endParaRPr>
          </a:p>
        </p:txBody>
      </p:sp>
      <p:grpSp>
        <p:nvGrpSpPr>
          <p:cNvPr id="11" name="组合 37"/>
          <p:cNvGrpSpPr>
            <a:grpSpLocks/>
          </p:cNvGrpSpPr>
          <p:nvPr/>
        </p:nvGrpSpPr>
        <p:grpSpPr bwMode="auto">
          <a:xfrm>
            <a:off x="9159875" y="2833688"/>
            <a:ext cx="2328863" cy="457200"/>
            <a:chOff x="0" y="0"/>
            <a:chExt cx="2328863" cy="456658"/>
          </a:xfrm>
        </p:grpSpPr>
        <p:sp>
          <p:nvSpPr>
            <p:cNvPr id="12" name="矩形 8"/>
            <p:cNvSpPr>
              <a:spLocks noChangeArrowheads="1"/>
            </p:cNvSpPr>
            <p:nvPr/>
          </p:nvSpPr>
          <p:spPr bwMode="auto">
            <a:xfrm>
              <a:off x="0" y="0"/>
              <a:ext cx="2328863" cy="456658"/>
            </a:xfrm>
            <a:prstGeom prst="rect">
              <a:avLst/>
            </a:prstGeom>
            <a:solidFill>
              <a:srgbClr val="34457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13" name="文本框 16"/>
            <p:cNvSpPr txBox="1">
              <a:spLocks noChangeArrowheads="1"/>
            </p:cNvSpPr>
            <p:nvPr/>
          </p:nvSpPr>
          <p:spPr bwMode="auto">
            <a:xfrm>
              <a:off x="379599" y="55929"/>
              <a:ext cx="1569661" cy="368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r>
                <a:rPr lang="zh-CN" altLang="en-US" sz="1800" dirty="0" smtClean="0">
                  <a:solidFill>
                    <a:schemeClr val="bg1"/>
                  </a:solidFill>
                </a:rPr>
                <a:t>集成学习方法</a:t>
              </a:r>
              <a:endParaRPr lang="zh-CN" altLang="en-US" sz="1800" dirty="0">
                <a:solidFill>
                  <a:schemeClr val="bg1"/>
                </a:solidFill>
              </a:endParaRPr>
            </a:p>
          </p:txBody>
        </p:sp>
      </p:grpSp>
      <p:grpSp>
        <p:nvGrpSpPr>
          <p:cNvPr id="14" name="组合 44"/>
          <p:cNvGrpSpPr>
            <a:grpSpLocks/>
          </p:cNvGrpSpPr>
          <p:nvPr/>
        </p:nvGrpSpPr>
        <p:grpSpPr bwMode="auto">
          <a:xfrm>
            <a:off x="9159875" y="3284538"/>
            <a:ext cx="2328863" cy="2697162"/>
            <a:chOff x="0" y="0"/>
            <a:chExt cx="2328863" cy="2697524"/>
          </a:xfrm>
        </p:grpSpPr>
        <p:sp>
          <p:nvSpPr>
            <p:cNvPr id="15" name="矩形 24"/>
            <p:cNvSpPr>
              <a:spLocks noChangeArrowheads="1"/>
            </p:cNvSpPr>
            <p:nvPr/>
          </p:nvSpPr>
          <p:spPr bwMode="auto">
            <a:xfrm>
              <a:off x="0" y="0"/>
              <a:ext cx="2328863" cy="2651805"/>
            </a:xfrm>
            <a:prstGeom prst="rect">
              <a:avLst/>
            </a:prstGeom>
            <a:solidFill>
              <a:srgbClr val="D9D9D9">
                <a:alpha val="5803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16" name="矩形 28"/>
            <p:cNvSpPr>
              <a:spLocks noChangeArrowheads="1"/>
            </p:cNvSpPr>
            <p:nvPr/>
          </p:nvSpPr>
          <p:spPr bwMode="auto">
            <a:xfrm>
              <a:off x="0" y="2651805"/>
              <a:ext cx="2328863" cy="45719"/>
            </a:xfrm>
            <a:prstGeom prst="rect">
              <a:avLst/>
            </a:prstGeom>
            <a:solidFill>
              <a:srgbClr val="34457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17" name="矩形 32"/>
            <p:cNvSpPr>
              <a:spLocks noChangeArrowheads="1"/>
            </p:cNvSpPr>
            <p:nvPr/>
          </p:nvSpPr>
          <p:spPr bwMode="auto">
            <a:xfrm>
              <a:off x="189081" y="797613"/>
              <a:ext cx="1954044" cy="112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20000"/>
                </a:lnSpc>
                <a:spcBef>
                  <a:spcPct val="0"/>
                </a:spcBef>
                <a:buNone/>
              </a:pPr>
              <a:r>
                <a:rPr lang="zh-CN" altLang="en-US" sz="1400" dirty="0" smtClean="0">
                  <a:solidFill>
                    <a:srgbClr val="34457A"/>
                  </a:solidFill>
                  <a:latin typeface="Calibri Light" panose="020F0302020204030204" pitchFamily="34" charset="0"/>
                </a:rPr>
                <a:t>分别对</a:t>
              </a:r>
              <a:r>
                <a:rPr lang="en-US" altLang="zh-CN" sz="1400" dirty="0" err="1" smtClean="0">
                  <a:solidFill>
                    <a:srgbClr val="34457A"/>
                  </a:solidFill>
                  <a:latin typeface="Calibri Light" panose="020F0302020204030204" pitchFamily="34" charset="0"/>
                </a:rPr>
                <a:t>Adaboost</a:t>
              </a:r>
              <a:r>
                <a:rPr lang="zh-CN" altLang="en-US" sz="1400" dirty="0" smtClean="0">
                  <a:solidFill>
                    <a:srgbClr val="34457A"/>
                  </a:solidFill>
                  <a:latin typeface="Calibri Light" panose="020F0302020204030204" pitchFamily="34" charset="0"/>
                </a:rPr>
                <a:t>算法与多神经网络算法进行实验对比与分析，并对结果进行评估. </a:t>
              </a:r>
              <a:endParaRPr lang="zh-CN" altLang="en-US" sz="1400" dirty="0">
                <a:solidFill>
                  <a:srgbClr val="34457A"/>
                </a:solidFill>
                <a:latin typeface="Calibri Light" panose="020F0302020204030204" pitchFamily="34" charset="0"/>
              </a:endParaRPr>
            </a:p>
          </p:txBody>
        </p:sp>
      </p:grpSp>
    </p:spTree>
    <p:extLst>
      <p:ext uri="{BB962C8B-B14F-4D97-AF65-F5344CB8AC3E}">
        <p14:creationId xmlns:p14="http://schemas.microsoft.com/office/powerpoint/2010/main" val="13756840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anim calcmode="lin" valueType="num">
                                      <p:cBhvr>
                                        <p:cTn id="18" dur="500" fill="hold"/>
                                        <p:tgtEl>
                                          <p:spTgt spid="2"/>
                                        </p:tgtEl>
                                        <p:attrNameLst>
                                          <p:attrName>ppt_x</p:attrName>
                                        </p:attrNameLst>
                                      </p:cBhvr>
                                      <p:tavLst>
                                        <p:tav tm="0">
                                          <p:val>
                                            <p:strVal val="#ppt_x"/>
                                          </p:val>
                                        </p:tav>
                                        <p:tav tm="100000">
                                          <p:val>
                                            <p:strVal val="#ppt_x"/>
                                          </p:val>
                                        </p:tav>
                                      </p:tavLst>
                                    </p:anim>
                                    <p:anim calcmode="lin" valueType="num">
                                      <p:cBhvr>
                                        <p:cTn id="19" dur="5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anim calcmode="lin" valueType="num">
                                      <p:cBhvr>
                                        <p:cTn id="23" dur="500" fill="hold"/>
                                        <p:tgtEl>
                                          <p:spTgt spid="10"/>
                                        </p:tgtEl>
                                        <p:attrNameLst>
                                          <p:attrName>ppt_x</p:attrName>
                                        </p:attrNameLst>
                                      </p:cBhvr>
                                      <p:tavLst>
                                        <p:tav tm="0">
                                          <p:val>
                                            <p:strVal val="#ppt_x"/>
                                          </p:val>
                                        </p:tav>
                                        <p:tav tm="100000">
                                          <p:val>
                                            <p:strVal val="#ppt_x"/>
                                          </p:val>
                                        </p:tav>
                                      </p:tavLst>
                                    </p:anim>
                                    <p:anim calcmode="lin" valueType="num">
                                      <p:cBhvr>
                                        <p:cTn id="24" dur="500" fill="hold"/>
                                        <p:tgtEl>
                                          <p:spTgt spid="10"/>
                                        </p:tgtEl>
                                        <p:attrNameLst>
                                          <p:attrName>ppt_y</p:attrName>
                                        </p:attrNameLst>
                                      </p:cBhvr>
                                      <p:tavLst>
                                        <p:tav tm="0">
                                          <p:val>
                                            <p:strVal val="#ppt_y+.1"/>
                                          </p:val>
                                        </p:tav>
                                        <p:tav tm="100000">
                                          <p:val>
                                            <p:strVal val="#ppt_y"/>
                                          </p:val>
                                        </p:tav>
                                      </p:tavLst>
                                    </p:anim>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par>
                                <p:cTn id="29" presetID="22" presetClass="entr" presetSubtype="1"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1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3913188"/>
            <a:ext cx="7308850" cy="746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文本框 3"/>
          <p:cNvSpPr txBox="1">
            <a:spLocks noChangeArrowheads="1"/>
          </p:cNvSpPr>
          <p:nvPr/>
        </p:nvSpPr>
        <p:spPr bwMode="auto">
          <a:xfrm>
            <a:off x="1127125" y="3351213"/>
            <a:ext cx="28178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dist" eaLnBrk="1" hangingPunct="1">
              <a:lnSpc>
                <a:spcPct val="100000"/>
              </a:lnSpc>
              <a:spcBef>
                <a:spcPct val="0"/>
              </a:spcBef>
              <a:buFont typeface="Arial" panose="020B0604020202020204" pitchFamily="34" charset="0"/>
              <a:buNone/>
            </a:pPr>
            <a:r>
              <a:rPr lang="zh-CN" altLang="en-US" sz="3600" dirty="0" smtClean="0">
                <a:solidFill>
                  <a:schemeClr val="tx2"/>
                </a:solidFill>
                <a:latin typeface="Agency FB" panose="020B0503020202020204" pitchFamily="34" charset="0"/>
              </a:rPr>
              <a:t>不平衡数据集分类方法</a:t>
            </a:r>
            <a:endParaRPr lang="zh-CN" altLang="en-US" sz="3600" dirty="0">
              <a:solidFill>
                <a:schemeClr val="tx2"/>
              </a:solidFill>
              <a:latin typeface="Agency FB" panose="020B0503020202020204" pitchFamily="34" charset="0"/>
            </a:endParaRPr>
          </a:p>
        </p:txBody>
      </p:sp>
      <p:grpSp>
        <p:nvGrpSpPr>
          <p:cNvPr id="13317" name="组合 48"/>
          <p:cNvGrpSpPr>
            <a:grpSpLocks/>
          </p:cNvGrpSpPr>
          <p:nvPr/>
        </p:nvGrpSpPr>
        <p:grpSpPr bwMode="auto">
          <a:xfrm>
            <a:off x="5791200" y="3683000"/>
            <a:ext cx="5511800" cy="818307"/>
            <a:chOff x="0" y="0"/>
            <a:chExt cx="5511800" cy="817062"/>
          </a:xfrm>
        </p:grpSpPr>
        <p:grpSp>
          <p:nvGrpSpPr>
            <p:cNvPr id="13351" name="组合 49"/>
            <p:cNvGrpSpPr>
              <a:grpSpLocks/>
            </p:cNvGrpSpPr>
            <p:nvPr/>
          </p:nvGrpSpPr>
          <p:grpSpPr bwMode="auto">
            <a:xfrm>
              <a:off x="0" y="0"/>
              <a:ext cx="754743" cy="482600"/>
              <a:chOff x="0" y="0"/>
              <a:chExt cx="754743" cy="482600"/>
            </a:xfrm>
          </p:grpSpPr>
          <p:sp>
            <p:nvSpPr>
              <p:cNvPr id="13359" name="等腰三角形 6"/>
              <p:cNvSpPr>
                <a:spLocks/>
              </p:cNvSpPr>
              <p:nvPr/>
            </p:nvSpPr>
            <p:spPr bwMode="auto">
              <a:xfrm>
                <a:off x="0" y="3629"/>
                <a:ext cx="754743" cy="478971"/>
              </a:xfrm>
              <a:custGeom>
                <a:avLst/>
                <a:gdLst>
                  <a:gd name="T0" fmla="*/ 0 w 754743"/>
                  <a:gd name="T1" fmla="*/ 348342 h 478971"/>
                  <a:gd name="T2" fmla="*/ 246743 w 754743"/>
                  <a:gd name="T3" fmla="*/ 0 h 478971"/>
                  <a:gd name="T4" fmla="*/ 754743 w 754743"/>
                  <a:gd name="T5" fmla="*/ 478971 h 478971"/>
                  <a:gd name="T6" fmla="*/ 0 w 754743"/>
                  <a:gd name="T7" fmla="*/ 348342 h 4789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743" h="478971">
                    <a:moveTo>
                      <a:pt x="0" y="348342"/>
                    </a:moveTo>
                    <a:lnTo>
                      <a:pt x="246743" y="0"/>
                    </a:lnTo>
                    <a:lnTo>
                      <a:pt x="754743" y="478971"/>
                    </a:lnTo>
                    <a:lnTo>
                      <a:pt x="0" y="34834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3360" name="等腰三角形 7"/>
              <p:cNvSpPr>
                <a:spLocks/>
              </p:cNvSpPr>
              <p:nvPr/>
            </p:nvSpPr>
            <p:spPr bwMode="auto">
              <a:xfrm>
                <a:off x="242207" y="0"/>
                <a:ext cx="512535" cy="482600"/>
              </a:xfrm>
              <a:custGeom>
                <a:avLst/>
                <a:gdLst>
                  <a:gd name="T0" fmla="*/ 512535 w 512535"/>
                  <a:gd name="T1" fmla="*/ 482600 h 482600"/>
                  <a:gd name="T2" fmla="*/ 0 w 512535"/>
                  <a:gd name="T3" fmla="*/ 12700 h 482600"/>
                  <a:gd name="T4" fmla="*/ 198664 w 512535"/>
                  <a:gd name="T5" fmla="*/ 0 h 482600"/>
                  <a:gd name="T6" fmla="*/ 512535 w 512535"/>
                  <a:gd name="T7" fmla="*/ 482600 h 482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2535" h="482600">
                    <a:moveTo>
                      <a:pt x="512535" y="482600"/>
                    </a:moveTo>
                    <a:lnTo>
                      <a:pt x="0" y="12700"/>
                    </a:lnTo>
                    <a:lnTo>
                      <a:pt x="198664" y="0"/>
                    </a:lnTo>
                    <a:lnTo>
                      <a:pt x="512535" y="48260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3352" name="组合 50"/>
            <p:cNvGrpSpPr>
              <a:grpSpLocks/>
            </p:cNvGrpSpPr>
            <p:nvPr/>
          </p:nvGrpSpPr>
          <p:grpSpPr bwMode="auto">
            <a:xfrm rot="10346141">
              <a:off x="90601" y="581660"/>
              <a:ext cx="573538" cy="235402"/>
              <a:chOff x="0" y="0"/>
              <a:chExt cx="513443" cy="275771"/>
            </a:xfrm>
          </p:grpSpPr>
          <p:sp>
            <p:nvSpPr>
              <p:cNvPr id="13357" name="等腰三角形 6"/>
              <p:cNvSpPr>
                <a:spLocks/>
              </p:cNvSpPr>
              <p:nvPr/>
            </p:nvSpPr>
            <p:spPr bwMode="auto">
              <a:xfrm>
                <a:off x="0" y="16329"/>
                <a:ext cx="513443" cy="259442"/>
              </a:xfrm>
              <a:custGeom>
                <a:avLst/>
                <a:gdLst>
                  <a:gd name="T0" fmla="*/ 0 w 513443"/>
                  <a:gd name="T1" fmla="*/ 259442 h 259442"/>
                  <a:gd name="T2" fmla="*/ 246743 w 513443"/>
                  <a:gd name="T3" fmla="*/ 0 h 259442"/>
                  <a:gd name="T4" fmla="*/ 513443 w 513443"/>
                  <a:gd name="T5" fmla="*/ 240846 h 259442"/>
                  <a:gd name="T6" fmla="*/ 0 w 513443"/>
                  <a:gd name="T7" fmla="*/ 259442 h 259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3443" h="259442">
                    <a:moveTo>
                      <a:pt x="0" y="259442"/>
                    </a:moveTo>
                    <a:lnTo>
                      <a:pt x="246743" y="0"/>
                    </a:lnTo>
                    <a:lnTo>
                      <a:pt x="513443" y="240846"/>
                    </a:lnTo>
                    <a:lnTo>
                      <a:pt x="0" y="25944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3358" name="等腰三角形 7"/>
              <p:cNvSpPr>
                <a:spLocks/>
              </p:cNvSpPr>
              <p:nvPr/>
            </p:nvSpPr>
            <p:spPr bwMode="auto">
              <a:xfrm>
                <a:off x="243795" y="0"/>
                <a:ext cx="266472" cy="260350"/>
              </a:xfrm>
              <a:custGeom>
                <a:avLst/>
                <a:gdLst>
                  <a:gd name="T0" fmla="*/ 266472 w 266472"/>
                  <a:gd name="T1" fmla="*/ 260350 h 260350"/>
                  <a:gd name="T2" fmla="*/ 0 w 266472"/>
                  <a:gd name="T3" fmla="*/ 19843 h 260350"/>
                  <a:gd name="T4" fmla="*/ 197076 w 266472"/>
                  <a:gd name="T5" fmla="*/ 0 h 260350"/>
                  <a:gd name="T6" fmla="*/ 266472 w 266472"/>
                  <a:gd name="T7" fmla="*/ 260350 h 260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472" h="260350">
                    <a:moveTo>
                      <a:pt x="266472" y="260350"/>
                    </a:moveTo>
                    <a:lnTo>
                      <a:pt x="0" y="19843"/>
                    </a:lnTo>
                    <a:lnTo>
                      <a:pt x="197076" y="0"/>
                    </a:lnTo>
                    <a:lnTo>
                      <a:pt x="266472" y="26035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3353" name="组合 51"/>
            <p:cNvGrpSpPr>
              <a:grpSpLocks/>
            </p:cNvGrpSpPr>
            <p:nvPr/>
          </p:nvGrpSpPr>
          <p:grpSpPr bwMode="auto">
            <a:xfrm>
              <a:off x="754742" y="0"/>
              <a:ext cx="4757058" cy="804883"/>
              <a:chOff x="0" y="0"/>
              <a:chExt cx="4757058" cy="804883"/>
            </a:xfrm>
          </p:grpSpPr>
          <p:cxnSp>
            <p:nvCxnSpPr>
              <p:cNvPr id="13354" name="直接连接符 52"/>
              <p:cNvCxnSpPr>
                <a:cxnSpLocks noChangeShapeType="1"/>
              </p:cNvCxnSpPr>
              <p:nvPr/>
            </p:nvCxnSpPr>
            <p:spPr bwMode="auto">
              <a:xfrm>
                <a:off x="96656" y="470009"/>
                <a:ext cx="3698530" cy="0"/>
              </a:xfrm>
              <a:prstGeom prst="line">
                <a:avLst/>
              </a:prstGeom>
              <a:noFill/>
              <a:ln w="6350">
                <a:solidFill>
                  <a:srgbClr val="7F7F7F"/>
                </a:solidFill>
                <a:prstDash val="dash"/>
                <a:round/>
                <a:headEnd/>
                <a:tailEnd/>
              </a:ln>
              <a:extLst>
                <a:ext uri="{909E8E84-426E-40DD-AFC4-6F175D3DCCD1}">
                  <a14:hiddenFill xmlns:a14="http://schemas.microsoft.com/office/drawing/2010/main">
                    <a:noFill/>
                  </a14:hiddenFill>
                </a:ext>
              </a:extLst>
            </p:spPr>
          </p:cxnSp>
          <p:sp>
            <p:nvSpPr>
              <p:cNvPr id="13355" name="文本框 53"/>
              <p:cNvSpPr txBox="1">
                <a:spLocks noChangeArrowheads="1"/>
              </p:cNvSpPr>
              <p:nvPr/>
            </p:nvSpPr>
            <p:spPr bwMode="auto">
              <a:xfrm>
                <a:off x="0" y="0"/>
                <a:ext cx="3452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zh-CN" altLang="en-US" sz="2400" dirty="0">
                    <a:solidFill>
                      <a:srgbClr val="7F7F7F"/>
                    </a:solidFill>
                    <a:latin typeface="微软雅黑" panose="020B0503020204020204" pitchFamily="34" charset="-122"/>
                    <a:ea typeface="微软雅黑" panose="020B0503020204020204" pitchFamily="34" charset="-122"/>
                  </a:rPr>
                  <a:t>实验设计与结果</a:t>
                </a:r>
              </a:p>
            </p:txBody>
          </p:sp>
          <p:sp>
            <p:nvSpPr>
              <p:cNvPr id="13356" name="文本框 54"/>
              <p:cNvSpPr txBox="1">
                <a:spLocks noChangeArrowheads="1"/>
              </p:cNvSpPr>
              <p:nvPr/>
            </p:nvSpPr>
            <p:spPr bwMode="auto">
              <a:xfrm>
                <a:off x="69983" y="497574"/>
                <a:ext cx="4687075" cy="307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en-US" altLang="zh-CN" sz="1400" dirty="0">
                    <a:solidFill>
                      <a:srgbClr val="7F7F7F"/>
                    </a:solidFill>
                    <a:latin typeface="Calibri" panose="020F0502020204030204" pitchFamily="34" charset="0"/>
                  </a:rPr>
                  <a:t>Experiment Design and Result</a:t>
                </a:r>
              </a:p>
            </p:txBody>
          </p:sp>
        </p:grpSp>
      </p:grpSp>
      <p:grpSp>
        <p:nvGrpSpPr>
          <p:cNvPr id="13318" name="组合 59"/>
          <p:cNvGrpSpPr>
            <a:grpSpLocks/>
          </p:cNvGrpSpPr>
          <p:nvPr/>
        </p:nvGrpSpPr>
        <p:grpSpPr bwMode="auto">
          <a:xfrm>
            <a:off x="5791200" y="5027613"/>
            <a:ext cx="5511800" cy="817036"/>
            <a:chOff x="0" y="0"/>
            <a:chExt cx="5511800" cy="817062"/>
          </a:xfrm>
        </p:grpSpPr>
        <p:grpSp>
          <p:nvGrpSpPr>
            <p:cNvPr id="13341" name="组合 60"/>
            <p:cNvGrpSpPr>
              <a:grpSpLocks/>
            </p:cNvGrpSpPr>
            <p:nvPr/>
          </p:nvGrpSpPr>
          <p:grpSpPr bwMode="auto">
            <a:xfrm>
              <a:off x="0" y="0"/>
              <a:ext cx="754743" cy="482600"/>
              <a:chOff x="0" y="0"/>
              <a:chExt cx="754743" cy="482600"/>
            </a:xfrm>
          </p:grpSpPr>
          <p:sp>
            <p:nvSpPr>
              <p:cNvPr id="13349" name="等腰三角形 6"/>
              <p:cNvSpPr>
                <a:spLocks/>
              </p:cNvSpPr>
              <p:nvPr/>
            </p:nvSpPr>
            <p:spPr bwMode="auto">
              <a:xfrm>
                <a:off x="0" y="3629"/>
                <a:ext cx="754743" cy="478971"/>
              </a:xfrm>
              <a:custGeom>
                <a:avLst/>
                <a:gdLst>
                  <a:gd name="T0" fmla="*/ 0 w 754743"/>
                  <a:gd name="T1" fmla="*/ 348342 h 478971"/>
                  <a:gd name="T2" fmla="*/ 246743 w 754743"/>
                  <a:gd name="T3" fmla="*/ 0 h 478971"/>
                  <a:gd name="T4" fmla="*/ 754743 w 754743"/>
                  <a:gd name="T5" fmla="*/ 478971 h 478971"/>
                  <a:gd name="T6" fmla="*/ 0 w 754743"/>
                  <a:gd name="T7" fmla="*/ 348342 h 4789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743" h="478971">
                    <a:moveTo>
                      <a:pt x="0" y="348342"/>
                    </a:moveTo>
                    <a:lnTo>
                      <a:pt x="246743" y="0"/>
                    </a:lnTo>
                    <a:lnTo>
                      <a:pt x="754743" y="478971"/>
                    </a:lnTo>
                    <a:lnTo>
                      <a:pt x="0" y="34834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3350" name="等腰三角形 7"/>
              <p:cNvSpPr>
                <a:spLocks/>
              </p:cNvSpPr>
              <p:nvPr/>
            </p:nvSpPr>
            <p:spPr bwMode="auto">
              <a:xfrm>
                <a:off x="242207" y="0"/>
                <a:ext cx="512535" cy="482600"/>
              </a:xfrm>
              <a:custGeom>
                <a:avLst/>
                <a:gdLst>
                  <a:gd name="T0" fmla="*/ 512535 w 512535"/>
                  <a:gd name="T1" fmla="*/ 482600 h 482600"/>
                  <a:gd name="T2" fmla="*/ 0 w 512535"/>
                  <a:gd name="T3" fmla="*/ 12700 h 482600"/>
                  <a:gd name="T4" fmla="*/ 198664 w 512535"/>
                  <a:gd name="T5" fmla="*/ 0 h 482600"/>
                  <a:gd name="T6" fmla="*/ 512535 w 512535"/>
                  <a:gd name="T7" fmla="*/ 482600 h 482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2535" h="482600">
                    <a:moveTo>
                      <a:pt x="512535" y="482600"/>
                    </a:moveTo>
                    <a:lnTo>
                      <a:pt x="0" y="12700"/>
                    </a:lnTo>
                    <a:lnTo>
                      <a:pt x="198664" y="0"/>
                    </a:lnTo>
                    <a:lnTo>
                      <a:pt x="512535" y="48260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3342" name="组合 72"/>
            <p:cNvGrpSpPr>
              <a:grpSpLocks/>
            </p:cNvGrpSpPr>
            <p:nvPr/>
          </p:nvGrpSpPr>
          <p:grpSpPr bwMode="auto">
            <a:xfrm rot="10346141">
              <a:off x="90601" y="581660"/>
              <a:ext cx="573538" cy="235402"/>
              <a:chOff x="0" y="0"/>
              <a:chExt cx="513443" cy="275771"/>
            </a:xfrm>
          </p:grpSpPr>
          <p:sp>
            <p:nvSpPr>
              <p:cNvPr id="13347" name="等腰三角形 6"/>
              <p:cNvSpPr>
                <a:spLocks/>
              </p:cNvSpPr>
              <p:nvPr/>
            </p:nvSpPr>
            <p:spPr bwMode="auto">
              <a:xfrm>
                <a:off x="0" y="16329"/>
                <a:ext cx="513443" cy="259442"/>
              </a:xfrm>
              <a:custGeom>
                <a:avLst/>
                <a:gdLst>
                  <a:gd name="T0" fmla="*/ 0 w 513443"/>
                  <a:gd name="T1" fmla="*/ 259442 h 259442"/>
                  <a:gd name="T2" fmla="*/ 246743 w 513443"/>
                  <a:gd name="T3" fmla="*/ 0 h 259442"/>
                  <a:gd name="T4" fmla="*/ 513443 w 513443"/>
                  <a:gd name="T5" fmla="*/ 240846 h 259442"/>
                  <a:gd name="T6" fmla="*/ 0 w 513443"/>
                  <a:gd name="T7" fmla="*/ 259442 h 259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3443" h="259442">
                    <a:moveTo>
                      <a:pt x="0" y="259442"/>
                    </a:moveTo>
                    <a:lnTo>
                      <a:pt x="246743" y="0"/>
                    </a:lnTo>
                    <a:lnTo>
                      <a:pt x="513443" y="240846"/>
                    </a:lnTo>
                    <a:lnTo>
                      <a:pt x="0" y="25944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3348" name="等腰三角形 7"/>
              <p:cNvSpPr>
                <a:spLocks/>
              </p:cNvSpPr>
              <p:nvPr/>
            </p:nvSpPr>
            <p:spPr bwMode="auto">
              <a:xfrm>
                <a:off x="243795" y="0"/>
                <a:ext cx="266472" cy="260350"/>
              </a:xfrm>
              <a:custGeom>
                <a:avLst/>
                <a:gdLst>
                  <a:gd name="T0" fmla="*/ 266472 w 266472"/>
                  <a:gd name="T1" fmla="*/ 260350 h 260350"/>
                  <a:gd name="T2" fmla="*/ 0 w 266472"/>
                  <a:gd name="T3" fmla="*/ 19843 h 260350"/>
                  <a:gd name="T4" fmla="*/ 197076 w 266472"/>
                  <a:gd name="T5" fmla="*/ 0 h 260350"/>
                  <a:gd name="T6" fmla="*/ 266472 w 266472"/>
                  <a:gd name="T7" fmla="*/ 260350 h 260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472" h="260350">
                    <a:moveTo>
                      <a:pt x="266472" y="260350"/>
                    </a:moveTo>
                    <a:lnTo>
                      <a:pt x="0" y="19843"/>
                    </a:lnTo>
                    <a:lnTo>
                      <a:pt x="197076" y="0"/>
                    </a:lnTo>
                    <a:lnTo>
                      <a:pt x="266472" y="26035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3343" name="组合 73"/>
            <p:cNvGrpSpPr>
              <a:grpSpLocks/>
            </p:cNvGrpSpPr>
            <p:nvPr/>
          </p:nvGrpSpPr>
          <p:grpSpPr bwMode="auto">
            <a:xfrm>
              <a:off x="754742" y="0"/>
              <a:ext cx="4757058" cy="805361"/>
              <a:chOff x="0" y="0"/>
              <a:chExt cx="4757058" cy="805361"/>
            </a:xfrm>
          </p:grpSpPr>
          <p:cxnSp>
            <p:nvCxnSpPr>
              <p:cNvPr id="13344" name="直接连接符 74"/>
              <p:cNvCxnSpPr>
                <a:cxnSpLocks noChangeShapeType="1"/>
              </p:cNvCxnSpPr>
              <p:nvPr/>
            </p:nvCxnSpPr>
            <p:spPr bwMode="auto">
              <a:xfrm>
                <a:off x="96656" y="470009"/>
                <a:ext cx="3698530" cy="0"/>
              </a:xfrm>
              <a:prstGeom prst="line">
                <a:avLst/>
              </a:prstGeom>
              <a:noFill/>
              <a:ln w="6350">
                <a:solidFill>
                  <a:srgbClr val="7F7F7F"/>
                </a:solidFill>
                <a:prstDash val="dash"/>
                <a:round/>
                <a:headEnd/>
                <a:tailEnd/>
              </a:ln>
              <a:extLst>
                <a:ext uri="{909E8E84-426E-40DD-AFC4-6F175D3DCCD1}">
                  <a14:hiddenFill xmlns:a14="http://schemas.microsoft.com/office/drawing/2010/main">
                    <a:noFill/>
                  </a14:hiddenFill>
                </a:ext>
              </a:extLst>
            </p:spPr>
          </p:cxnSp>
          <p:sp>
            <p:nvSpPr>
              <p:cNvPr id="13345" name="文本框 75"/>
              <p:cNvSpPr txBox="1">
                <a:spLocks noChangeArrowheads="1"/>
              </p:cNvSpPr>
              <p:nvPr/>
            </p:nvSpPr>
            <p:spPr bwMode="auto">
              <a:xfrm>
                <a:off x="0" y="0"/>
                <a:ext cx="3452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zh-CN" altLang="en-US" sz="2400" dirty="0" smtClean="0">
                    <a:solidFill>
                      <a:srgbClr val="7F7F7F"/>
                    </a:solidFill>
                    <a:latin typeface="微软雅黑" panose="020B0503020204020204" pitchFamily="34" charset="-122"/>
                    <a:ea typeface="微软雅黑" panose="020B0503020204020204" pitchFamily="34" charset="-122"/>
                  </a:rPr>
                  <a:t>结论与展望</a:t>
                </a:r>
                <a:endParaRPr lang="zh-CN" altLang="en-US" sz="2400" dirty="0">
                  <a:solidFill>
                    <a:srgbClr val="7F7F7F"/>
                  </a:solidFill>
                  <a:latin typeface="微软雅黑" panose="020B0503020204020204" pitchFamily="34" charset="-122"/>
                  <a:ea typeface="微软雅黑" panose="020B0503020204020204" pitchFamily="34" charset="-122"/>
                </a:endParaRPr>
              </a:p>
            </p:txBody>
          </p:sp>
          <p:sp>
            <p:nvSpPr>
              <p:cNvPr id="13346" name="文本框 76"/>
              <p:cNvSpPr txBox="1">
                <a:spLocks noChangeArrowheads="1"/>
              </p:cNvSpPr>
              <p:nvPr/>
            </p:nvSpPr>
            <p:spPr bwMode="auto">
              <a:xfrm>
                <a:off x="69983" y="497574"/>
                <a:ext cx="4687075" cy="30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en-US" altLang="zh-CN" sz="1400" dirty="0">
                    <a:solidFill>
                      <a:srgbClr val="7F7F7F"/>
                    </a:solidFill>
                    <a:latin typeface="Calibri" panose="020F0502020204030204" pitchFamily="34" charset="0"/>
                  </a:rPr>
                  <a:t>Conclusion And Future</a:t>
                </a:r>
                <a:endParaRPr lang="zh-CN" altLang="en-US" sz="1400" dirty="0">
                  <a:solidFill>
                    <a:srgbClr val="7F7F7F"/>
                  </a:solidFill>
                  <a:latin typeface="Calibri" panose="020F0502020204030204" pitchFamily="34" charset="0"/>
                </a:endParaRPr>
              </a:p>
            </p:txBody>
          </p:sp>
        </p:grpSp>
      </p:grpSp>
      <p:grpSp>
        <p:nvGrpSpPr>
          <p:cNvPr id="13319" name="组合 81"/>
          <p:cNvGrpSpPr>
            <a:grpSpLocks/>
          </p:cNvGrpSpPr>
          <p:nvPr/>
        </p:nvGrpSpPr>
        <p:grpSpPr bwMode="auto">
          <a:xfrm>
            <a:off x="5791200" y="923925"/>
            <a:ext cx="5511800" cy="817037"/>
            <a:chOff x="0" y="0"/>
            <a:chExt cx="5511800" cy="817062"/>
          </a:xfrm>
        </p:grpSpPr>
        <p:grpSp>
          <p:nvGrpSpPr>
            <p:cNvPr id="13331" name="组合 82"/>
            <p:cNvGrpSpPr>
              <a:grpSpLocks/>
            </p:cNvGrpSpPr>
            <p:nvPr/>
          </p:nvGrpSpPr>
          <p:grpSpPr bwMode="auto">
            <a:xfrm>
              <a:off x="0" y="0"/>
              <a:ext cx="754743" cy="482600"/>
              <a:chOff x="0" y="0"/>
              <a:chExt cx="754743" cy="482600"/>
            </a:xfrm>
          </p:grpSpPr>
          <p:sp>
            <p:nvSpPr>
              <p:cNvPr id="13339" name="等腰三角形 6"/>
              <p:cNvSpPr>
                <a:spLocks/>
              </p:cNvSpPr>
              <p:nvPr/>
            </p:nvSpPr>
            <p:spPr bwMode="auto">
              <a:xfrm>
                <a:off x="0" y="3629"/>
                <a:ext cx="754743" cy="478971"/>
              </a:xfrm>
              <a:custGeom>
                <a:avLst/>
                <a:gdLst>
                  <a:gd name="T0" fmla="*/ 0 w 754743"/>
                  <a:gd name="T1" fmla="*/ 348342 h 478971"/>
                  <a:gd name="T2" fmla="*/ 246743 w 754743"/>
                  <a:gd name="T3" fmla="*/ 0 h 478971"/>
                  <a:gd name="T4" fmla="*/ 754743 w 754743"/>
                  <a:gd name="T5" fmla="*/ 478971 h 478971"/>
                  <a:gd name="T6" fmla="*/ 0 w 754743"/>
                  <a:gd name="T7" fmla="*/ 348342 h 4789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743" h="478971">
                    <a:moveTo>
                      <a:pt x="0" y="348342"/>
                    </a:moveTo>
                    <a:lnTo>
                      <a:pt x="246743" y="0"/>
                    </a:lnTo>
                    <a:lnTo>
                      <a:pt x="754743" y="478971"/>
                    </a:lnTo>
                    <a:lnTo>
                      <a:pt x="0" y="34834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3340" name="等腰三角形 7"/>
              <p:cNvSpPr>
                <a:spLocks/>
              </p:cNvSpPr>
              <p:nvPr/>
            </p:nvSpPr>
            <p:spPr bwMode="auto">
              <a:xfrm>
                <a:off x="242207" y="0"/>
                <a:ext cx="512535" cy="482600"/>
              </a:xfrm>
              <a:custGeom>
                <a:avLst/>
                <a:gdLst>
                  <a:gd name="T0" fmla="*/ 512535 w 512535"/>
                  <a:gd name="T1" fmla="*/ 482600 h 482600"/>
                  <a:gd name="T2" fmla="*/ 0 w 512535"/>
                  <a:gd name="T3" fmla="*/ 12700 h 482600"/>
                  <a:gd name="T4" fmla="*/ 198664 w 512535"/>
                  <a:gd name="T5" fmla="*/ 0 h 482600"/>
                  <a:gd name="T6" fmla="*/ 512535 w 512535"/>
                  <a:gd name="T7" fmla="*/ 482600 h 482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2535" h="482600">
                    <a:moveTo>
                      <a:pt x="512535" y="482600"/>
                    </a:moveTo>
                    <a:lnTo>
                      <a:pt x="0" y="12700"/>
                    </a:lnTo>
                    <a:lnTo>
                      <a:pt x="198664" y="0"/>
                    </a:lnTo>
                    <a:lnTo>
                      <a:pt x="512535" y="48260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3332" name="组合 83"/>
            <p:cNvGrpSpPr>
              <a:grpSpLocks/>
            </p:cNvGrpSpPr>
            <p:nvPr/>
          </p:nvGrpSpPr>
          <p:grpSpPr bwMode="auto">
            <a:xfrm rot="10346141">
              <a:off x="90601" y="581660"/>
              <a:ext cx="573538" cy="235402"/>
              <a:chOff x="0" y="0"/>
              <a:chExt cx="513443" cy="275771"/>
            </a:xfrm>
          </p:grpSpPr>
          <p:sp>
            <p:nvSpPr>
              <p:cNvPr id="13337" name="等腰三角形 6"/>
              <p:cNvSpPr>
                <a:spLocks/>
              </p:cNvSpPr>
              <p:nvPr/>
            </p:nvSpPr>
            <p:spPr bwMode="auto">
              <a:xfrm>
                <a:off x="0" y="16329"/>
                <a:ext cx="513443" cy="259442"/>
              </a:xfrm>
              <a:custGeom>
                <a:avLst/>
                <a:gdLst>
                  <a:gd name="T0" fmla="*/ 0 w 513443"/>
                  <a:gd name="T1" fmla="*/ 259442 h 259442"/>
                  <a:gd name="T2" fmla="*/ 246743 w 513443"/>
                  <a:gd name="T3" fmla="*/ 0 h 259442"/>
                  <a:gd name="T4" fmla="*/ 513443 w 513443"/>
                  <a:gd name="T5" fmla="*/ 240846 h 259442"/>
                  <a:gd name="T6" fmla="*/ 0 w 513443"/>
                  <a:gd name="T7" fmla="*/ 259442 h 259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3443" h="259442">
                    <a:moveTo>
                      <a:pt x="0" y="259442"/>
                    </a:moveTo>
                    <a:lnTo>
                      <a:pt x="246743" y="0"/>
                    </a:lnTo>
                    <a:lnTo>
                      <a:pt x="513443" y="240846"/>
                    </a:lnTo>
                    <a:lnTo>
                      <a:pt x="0" y="25944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3338" name="等腰三角形 7"/>
              <p:cNvSpPr>
                <a:spLocks/>
              </p:cNvSpPr>
              <p:nvPr/>
            </p:nvSpPr>
            <p:spPr bwMode="auto">
              <a:xfrm>
                <a:off x="243795" y="0"/>
                <a:ext cx="266472" cy="260350"/>
              </a:xfrm>
              <a:custGeom>
                <a:avLst/>
                <a:gdLst>
                  <a:gd name="T0" fmla="*/ 266472 w 266472"/>
                  <a:gd name="T1" fmla="*/ 260350 h 260350"/>
                  <a:gd name="T2" fmla="*/ 0 w 266472"/>
                  <a:gd name="T3" fmla="*/ 19843 h 260350"/>
                  <a:gd name="T4" fmla="*/ 197076 w 266472"/>
                  <a:gd name="T5" fmla="*/ 0 h 260350"/>
                  <a:gd name="T6" fmla="*/ 266472 w 266472"/>
                  <a:gd name="T7" fmla="*/ 260350 h 260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472" h="260350">
                    <a:moveTo>
                      <a:pt x="266472" y="260350"/>
                    </a:moveTo>
                    <a:lnTo>
                      <a:pt x="0" y="19843"/>
                    </a:lnTo>
                    <a:lnTo>
                      <a:pt x="197076" y="0"/>
                    </a:lnTo>
                    <a:lnTo>
                      <a:pt x="266472" y="26035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3333" name="组合 84"/>
            <p:cNvGrpSpPr>
              <a:grpSpLocks/>
            </p:cNvGrpSpPr>
            <p:nvPr/>
          </p:nvGrpSpPr>
          <p:grpSpPr bwMode="auto">
            <a:xfrm>
              <a:off x="754742" y="0"/>
              <a:ext cx="4757058" cy="805360"/>
              <a:chOff x="0" y="0"/>
              <a:chExt cx="4757058" cy="805360"/>
            </a:xfrm>
          </p:grpSpPr>
          <p:cxnSp>
            <p:nvCxnSpPr>
              <p:cNvPr id="13334" name="直接连接符 85"/>
              <p:cNvCxnSpPr>
                <a:cxnSpLocks noChangeShapeType="1"/>
              </p:cNvCxnSpPr>
              <p:nvPr/>
            </p:nvCxnSpPr>
            <p:spPr bwMode="auto">
              <a:xfrm>
                <a:off x="96656" y="470009"/>
                <a:ext cx="3698530" cy="0"/>
              </a:xfrm>
              <a:prstGeom prst="line">
                <a:avLst/>
              </a:prstGeom>
              <a:noFill/>
              <a:ln w="6350">
                <a:solidFill>
                  <a:srgbClr val="7F7F7F"/>
                </a:solidFill>
                <a:prstDash val="dash"/>
                <a:round/>
                <a:headEnd/>
                <a:tailEnd/>
              </a:ln>
              <a:extLst>
                <a:ext uri="{909E8E84-426E-40DD-AFC4-6F175D3DCCD1}">
                  <a14:hiddenFill xmlns:a14="http://schemas.microsoft.com/office/drawing/2010/main">
                    <a:noFill/>
                  </a14:hiddenFill>
                </a:ext>
              </a:extLst>
            </p:spPr>
          </p:cxnSp>
          <p:sp>
            <p:nvSpPr>
              <p:cNvPr id="13335" name="文本框 86"/>
              <p:cNvSpPr txBox="1">
                <a:spLocks noChangeArrowheads="1"/>
              </p:cNvSpPr>
              <p:nvPr/>
            </p:nvSpPr>
            <p:spPr bwMode="auto">
              <a:xfrm>
                <a:off x="0" y="0"/>
                <a:ext cx="3452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zh-CN" altLang="en-US" sz="2400" dirty="0">
                    <a:solidFill>
                      <a:srgbClr val="7F7F7F"/>
                    </a:solidFill>
                    <a:latin typeface="微软雅黑" panose="020B0503020204020204" pitchFamily="34" charset="-122"/>
                    <a:ea typeface="微软雅黑" panose="020B0503020204020204" pitchFamily="34" charset="-122"/>
                  </a:rPr>
                  <a:t>课题背景与意义</a:t>
                </a:r>
              </a:p>
            </p:txBody>
          </p:sp>
          <p:sp>
            <p:nvSpPr>
              <p:cNvPr id="13336" name="文本框 87"/>
              <p:cNvSpPr txBox="1">
                <a:spLocks noChangeArrowheads="1"/>
              </p:cNvSpPr>
              <p:nvPr/>
            </p:nvSpPr>
            <p:spPr bwMode="auto">
              <a:xfrm>
                <a:off x="69983" y="497574"/>
                <a:ext cx="4687075" cy="307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en-US" altLang="zh-CN" sz="1400" dirty="0">
                    <a:solidFill>
                      <a:srgbClr val="7F7F7F"/>
                    </a:solidFill>
                    <a:latin typeface="Calibri" panose="020F0502020204030204" pitchFamily="34" charset="0"/>
                  </a:rPr>
                  <a:t>Contents and Schedule</a:t>
                </a:r>
              </a:p>
            </p:txBody>
          </p:sp>
        </p:grpSp>
      </p:grpSp>
      <p:grpSp>
        <p:nvGrpSpPr>
          <p:cNvPr id="13320" name="组合 92"/>
          <p:cNvGrpSpPr>
            <a:grpSpLocks/>
          </p:cNvGrpSpPr>
          <p:nvPr/>
        </p:nvGrpSpPr>
        <p:grpSpPr bwMode="auto">
          <a:xfrm>
            <a:off x="5791200" y="2274888"/>
            <a:ext cx="5511800" cy="817036"/>
            <a:chOff x="0" y="0"/>
            <a:chExt cx="5511800" cy="817062"/>
          </a:xfrm>
        </p:grpSpPr>
        <p:grpSp>
          <p:nvGrpSpPr>
            <p:cNvPr id="13321" name="组合 93"/>
            <p:cNvGrpSpPr>
              <a:grpSpLocks/>
            </p:cNvGrpSpPr>
            <p:nvPr/>
          </p:nvGrpSpPr>
          <p:grpSpPr bwMode="auto">
            <a:xfrm>
              <a:off x="0" y="0"/>
              <a:ext cx="754743" cy="482600"/>
              <a:chOff x="0" y="0"/>
              <a:chExt cx="754743" cy="482600"/>
            </a:xfrm>
          </p:grpSpPr>
          <p:sp>
            <p:nvSpPr>
              <p:cNvPr id="13329" name="等腰三角形 6"/>
              <p:cNvSpPr>
                <a:spLocks/>
              </p:cNvSpPr>
              <p:nvPr/>
            </p:nvSpPr>
            <p:spPr bwMode="auto">
              <a:xfrm>
                <a:off x="0" y="3629"/>
                <a:ext cx="754743" cy="478971"/>
              </a:xfrm>
              <a:custGeom>
                <a:avLst/>
                <a:gdLst>
                  <a:gd name="T0" fmla="*/ 0 w 754743"/>
                  <a:gd name="T1" fmla="*/ 348342 h 478971"/>
                  <a:gd name="T2" fmla="*/ 246743 w 754743"/>
                  <a:gd name="T3" fmla="*/ 0 h 478971"/>
                  <a:gd name="T4" fmla="*/ 754743 w 754743"/>
                  <a:gd name="T5" fmla="*/ 478971 h 478971"/>
                  <a:gd name="T6" fmla="*/ 0 w 754743"/>
                  <a:gd name="T7" fmla="*/ 348342 h 4789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743" h="478971">
                    <a:moveTo>
                      <a:pt x="0" y="348342"/>
                    </a:moveTo>
                    <a:lnTo>
                      <a:pt x="246743" y="0"/>
                    </a:lnTo>
                    <a:lnTo>
                      <a:pt x="754743" y="478971"/>
                    </a:lnTo>
                    <a:lnTo>
                      <a:pt x="0" y="34834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3330" name="等腰三角形 7"/>
              <p:cNvSpPr>
                <a:spLocks/>
              </p:cNvSpPr>
              <p:nvPr/>
            </p:nvSpPr>
            <p:spPr bwMode="auto">
              <a:xfrm>
                <a:off x="242207" y="0"/>
                <a:ext cx="512535" cy="482600"/>
              </a:xfrm>
              <a:custGeom>
                <a:avLst/>
                <a:gdLst>
                  <a:gd name="T0" fmla="*/ 512535 w 512535"/>
                  <a:gd name="T1" fmla="*/ 482600 h 482600"/>
                  <a:gd name="T2" fmla="*/ 0 w 512535"/>
                  <a:gd name="T3" fmla="*/ 12700 h 482600"/>
                  <a:gd name="T4" fmla="*/ 198664 w 512535"/>
                  <a:gd name="T5" fmla="*/ 0 h 482600"/>
                  <a:gd name="T6" fmla="*/ 512535 w 512535"/>
                  <a:gd name="T7" fmla="*/ 482600 h 482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2535" h="482600">
                    <a:moveTo>
                      <a:pt x="512535" y="482600"/>
                    </a:moveTo>
                    <a:lnTo>
                      <a:pt x="0" y="12700"/>
                    </a:lnTo>
                    <a:lnTo>
                      <a:pt x="198664" y="0"/>
                    </a:lnTo>
                    <a:lnTo>
                      <a:pt x="512535" y="482600"/>
                    </a:lnTo>
                    <a:close/>
                  </a:path>
                </a:pathLst>
              </a:custGeom>
              <a:solidFill>
                <a:srgbClr val="9632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3322" name="组合 94"/>
            <p:cNvGrpSpPr>
              <a:grpSpLocks/>
            </p:cNvGrpSpPr>
            <p:nvPr/>
          </p:nvGrpSpPr>
          <p:grpSpPr bwMode="auto">
            <a:xfrm rot="10346141">
              <a:off x="90601" y="581660"/>
              <a:ext cx="573538" cy="235402"/>
              <a:chOff x="0" y="0"/>
              <a:chExt cx="513443" cy="275771"/>
            </a:xfrm>
          </p:grpSpPr>
          <p:sp>
            <p:nvSpPr>
              <p:cNvPr id="13327" name="等腰三角形 6"/>
              <p:cNvSpPr>
                <a:spLocks/>
              </p:cNvSpPr>
              <p:nvPr/>
            </p:nvSpPr>
            <p:spPr bwMode="auto">
              <a:xfrm>
                <a:off x="0" y="16329"/>
                <a:ext cx="513443" cy="259442"/>
              </a:xfrm>
              <a:custGeom>
                <a:avLst/>
                <a:gdLst>
                  <a:gd name="T0" fmla="*/ 0 w 513443"/>
                  <a:gd name="T1" fmla="*/ 259442 h 259442"/>
                  <a:gd name="T2" fmla="*/ 246743 w 513443"/>
                  <a:gd name="T3" fmla="*/ 0 h 259442"/>
                  <a:gd name="T4" fmla="*/ 513443 w 513443"/>
                  <a:gd name="T5" fmla="*/ 240846 h 259442"/>
                  <a:gd name="T6" fmla="*/ 0 w 513443"/>
                  <a:gd name="T7" fmla="*/ 259442 h 259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3443" h="259442">
                    <a:moveTo>
                      <a:pt x="0" y="259442"/>
                    </a:moveTo>
                    <a:lnTo>
                      <a:pt x="246743" y="0"/>
                    </a:lnTo>
                    <a:lnTo>
                      <a:pt x="513443" y="240846"/>
                    </a:lnTo>
                    <a:lnTo>
                      <a:pt x="0" y="25944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3328" name="等腰三角形 7"/>
              <p:cNvSpPr>
                <a:spLocks/>
              </p:cNvSpPr>
              <p:nvPr/>
            </p:nvSpPr>
            <p:spPr bwMode="auto">
              <a:xfrm>
                <a:off x="243795" y="0"/>
                <a:ext cx="266472" cy="260350"/>
              </a:xfrm>
              <a:custGeom>
                <a:avLst/>
                <a:gdLst>
                  <a:gd name="T0" fmla="*/ 266472 w 266472"/>
                  <a:gd name="T1" fmla="*/ 260350 h 260350"/>
                  <a:gd name="T2" fmla="*/ 0 w 266472"/>
                  <a:gd name="T3" fmla="*/ 19843 h 260350"/>
                  <a:gd name="T4" fmla="*/ 197076 w 266472"/>
                  <a:gd name="T5" fmla="*/ 0 h 260350"/>
                  <a:gd name="T6" fmla="*/ 266472 w 266472"/>
                  <a:gd name="T7" fmla="*/ 260350 h 260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472" h="260350">
                    <a:moveTo>
                      <a:pt x="266472" y="260350"/>
                    </a:moveTo>
                    <a:lnTo>
                      <a:pt x="0" y="19843"/>
                    </a:lnTo>
                    <a:lnTo>
                      <a:pt x="197076" y="0"/>
                    </a:lnTo>
                    <a:lnTo>
                      <a:pt x="266472" y="260350"/>
                    </a:lnTo>
                    <a:close/>
                  </a:path>
                </a:pathLst>
              </a:custGeom>
              <a:solidFill>
                <a:srgbClr val="27345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grpSp>
          <p:nvGrpSpPr>
            <p:cNvPr id="13323" name="组合 95"/>
            <p:cNvGrpSpPr>
              <a:grpSpLocks/>
            </p:cNvGrpSpPr>
            <p:nvPr/>
          </p:nvGrpSpPr>
          <p:grpSpPr bwMode="auto">
            <a:xfrm>
              <a:off x="754742" y="0"/>
              <a:ext cx="4757058" cy="805361"/>
              <a:chOff x="0" y="0"/>
              <a:chExt cx="4757058" cy="805361"/>
            </a:xfrm>
          </p:grpSpPr>
          <p:cxnSp>
            <p:nvCxnSpPr>
              <p:cNvPr id="13324" name="直接连接符 96"/>
              <p:cNvCxnSpPr>
                <a:cxnSpLocks noChangeShapeType="1"/>
              </p:cNvCxnSpPr>
              <p:nvPr/>
            </p:nvCxnSpPr>
            <p:spPr bwMode="auto">
              <a:xfrm>
                <a:off x="96656" y="470009"/>
                <a:ext cx="3698530" cy="0"/>
              </a:xfrm>
              <a:prstGeom prst="line">
                <a:avLst/>
              </a:prstGeom>
              <a:noFill/>
              <a:ln w="6350">
                <a:solidFill>
                  <a:srgbClr val="7F7F7F"/>
                </a:solidFill>
                <a:prstDash val="dash"/>
                <a:round/>
                <a:headEnd/>
                <a:tailEnd/>
              </a:ln>
              <a:extLst>
                <a:ext uri="{909E8E84-426E-40DD-AFC4-6F175D3DCCD1}">
                  <a14:hiddenFill xmlns:a14="http://schemas.microsoft.com/office/drawing/2010/main">
                    <a:noFill/>
                  </a14:hiddenFill>
                </a:ext>
              </a:extLst>
            </p:spPr>
          </p:cxnSp>
          <p:sp>
            <p:nvSpPr>
              <p:cNvPr id="13325" name="文本框 97"/>
              <p:cNvSpPr txBox="1">
                <a:spLocks noChangeArrowheads="1"/>
              </p:cNvSpPr>
              <p:nvPr/>
            </p:nvSpPr>
            <p:spPr bwMode="auto">
              <a:xfrm>
                <a:off x="0" y="0"/>
                <a:ext cx="3452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zh-CN" altLang="en-US" sz="2400" b="1" dirty="0">
                    <a:solidFill>
                      <a:schemeClr val="accent1"/>
                    </a:solidFill>
                    <a:latin typeface="微软雅黑" panose="020B0503020204020204" pitchFamily="34" charset="-122"/>
                    <a:ea typeface="微软雅黑" panose="020B0503020204020204" pitchFamily="34" charset="-122"/>
                  </a:rPr>
                  <a:t>主要研究内容</a:t>
                </a:r>
              </a:p>
            </p:txBody>
          </p:sp>
          <p:sp>
            <p:nvSpPr>
              <p:cNvPr id="13326" name="文本框 98"/>
              <p:cNvSpPr txBox="1">
                <a:spLocks noChangeArrowheads="1"/>
              </p:cNvSpPr>
              <p:nvPr/>
            </p:nvSpPr>
            <p:spPr bwMode="auto">
              <a:xfrm>
                <a:off x="69983" y="497574"/>
                <a:ext cx="4687075" cy="30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en-US" altLang="zh-CN" sz="1400" dirty="0">
                    <a:solidFill>
                      <a:srgbClr val="7F7F7F"/>
                    </a:solidFill>
                    <a:latin typeface="Calibri" panose="020F0502020204030204" pitchFamily="34" charset="0"/>
                  </a:rPr>
                  <a:t>Research Content</a:t>
                </a:r>
              </a:p>
            </p:txBody>
          </p:sp>
        </p:grpSp>
      </p:grpSp>
      <p:grpSp>
        <p:nvGrpSpPr>
          <p:cNvPr id="6" name="组合 5"/>
          <p:cNvGrpSpPr/>
          <p:nvPr/>
        </p:nvGrpSpPr>
        <p:grpSpPr>
          <a:xfrm>
            <a:off x="6033406" y="2232140"/>
            <a:ext cx="4823280" cy="3095486"/>
            <a:chOff x="6033406" y="2232140"/>
            <a:chExt cx="4823280" cy="3095486"/>
          </a:xfrm>
        </p:grpSpPr>
        <p:sp>
          <p:nvSpPr>
            <p:cNvPr id="68" name="文本框 67"/>
            <p:cNvSpPr txBox="1"/>
            <p:nvPr/>
          </p:nvSpPr>
          <p:spPr>
            <a:xfrm>
              <a:off x="6033406" y="3087386"/>
              <a:ext cx="4823280" cy="1077218"/>
            </a:xfrm>
            <a:prstGeom prst="rect">
              <a:avLst/>
            </a:prstGeom>
            <a:noFill/>
          </p:spPr>
          <p:txBody>
            <a:bodyPr wrap="square" rtlCol="0">
              <a:spAutoFit/>
            </a:bodyPr>
            <a:lstStyle/>
            <a:p>
              <a:pPr marL="457200" indent="-457200" eaLnBrk="1" hangingPunct="1">
                <a:buFont typeface="Wingdings" panose="05000000000000000000" pitchFamily="2" charset="2"/>
                <a:buChar char="Ø"/>
              </a:pPr>
              <a:r>
                <a:rPr lang="zh-CN" altLang="en-US" sz="2000" b="1" dirty="0" smtClean="0">
                  <a:solidFill>
                    <a:srgbClr val="34457A"/>
                  </a:solidFill>
                  <a:latin typeface="微软雅黑" panose="020B0503020204020204" pitchFamily="34" charset="-122"/>
                  <a:ea typeface="微软雅黑" panose="020B0503020204020204" pitchFamily="34" charset="-122"/>
                </a:rPr>
                <a:t>不平衡数据集分类过程中存在的问题</a:t>
              </a:r>
              <a:endParaRPr lang="en-US" altLang="zh-CN" sz="2800" b="1" dirty="0" smtClean="0">
                <a:solidFill>
                  <a:srgbClr val="34457A"/>
                </a:solidFill>
                <a:latin typeface="微软雅黑" panose="020B0503020204020204" pitchFamily="34" charset="-122"/>
                <a:ea typeface="微软雅黑" panose="020B0503020204020204" pitchFamily="34" charset="-122"/>
              </a:endParaRPr>
            </a:p>
            <a:p>
              <a:pPr eaLnBrk="1" hangingPunct="1"/>
              <a:r>
                <a:rPr lang="en-US" altLang="zh-CN" sz="2800" b="1" dirty="0" smtClean="0">
                  <a:solidFill>
                    <a:srgbClr val="34457A"/>
                  </a:solidFill>
                  <a:latin typeface="微软雅黑" panose="020B0503020204020204" pitchFamily="34" charset="-122"/>
                  <a:ea typeface="微软雅黑" panose="020B0503020204020204" pitchFamily="34" charset="-122"/>
                </a:rPr>
                <a:t>    </a:t>
              </a:r>
              <a:r>
                <a:rPr lang="en-US" altLang="zh-CN" sz="1600" b="1" dirty="0" smtClean="0">
                  <a:solidFill>
                    <a:srgbClr val="34457A"/>
                  </a:solidFill>
                  <a:latin typeface="微软雅黑" panose="020B0503020204020204" pitchFamily="34" charset="-122"/>
                  <a:ea typeface="微软雅黑" panose="020B0503020204020204" pitchFamily="34" charset="-122"/>
                </a:rPr>
                <a:t>-</a:t>
              </a:r>
              <a:r>
                <a:rPr lang="zh-CN" altLang="en-US" sz="1600" b="1" dirty="0" smtClean="0">
                  <a:solidFill>
                    <a:srgbClr val="34457A"/>
                  </a:solidFill>
                  <a:latin typeface="微软雅黑" panose="020B0503020204020204" pitchFamily="34" charset="-122"/>
                  <a:ea typeface="微软雅黑" panose="020B0503020204020204" pitchFamily="34" charset="-122"/>
                </a:rPr>
                <a:t>传统机器学习方法</a:t>
              </a:r>
              <a:endParaRPr lang="en-US" altLang="zh-CN" sz="1600" b="1" dirty="0" smtClean="0">
                <a:solidFill>
                  <a:srgbClr val="34457A"/>
                </a:solidFill>
                <a:latin typeface="微软雅黑" panose="020B0503020204020204" pitchFamily="34" charset="-122"/>
                <a:ea typeface="微软雅黑" panose="020B0503020204020204" pitchFamily="34" charset="-122"/>
              </a:endParaRPr>
            </a:p>
            <a:p>
              <a:pPr eaLnBrk="1" hangingPunct="1"/>
              <a:r>
                <a:rPr lang="en-US" altLang="zh-CN" sz="1600" b="1" dirty="0" smtClean="0">
                  <a:solidFill>
                    <a:srgbClr val="34457A"/>
                  </a:solidFill>
                  <a:latin typeface="微软雅黑" panose="020B0503020204020204" pitchFamily="34" charset="-122"/>
                  <a:ea typeface="微软雅黑" panose="020B0503020204020204" pitchFamily="34" charset="-122"/>
                </a:rPr>
                <a:t>       -</a:t>
              </a:r>
              <a:r>
                <a:rPr lang="zh-CN" altLang="en-US" sz="1600" b="1" dirty="0" smtClean="0">
                  <a:solidFill>
                    <a:srgbClr val="34457A"/>
                  </a:solidFill>
                  <a:latin typeface="微软雅黑" panose="020B0503020204020204" pitchFamily="34" charset="-122"/>
                  <a:ea typeface="微软雅黑" panose="020B0503020204020204" pitchFamily="34" charset="-122"/>
                </a:rPr>
                <a:t>经典不平衡数据集处理方法</a:t>
              </a:r>
              <a:endParaRPr lang="en-US" altLang="zh-CN" sz="1600" b="1" dirty="0">
                <a:solidFill>
                  <a:srgbClr val="34457A"/>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6033406" y="2232140"/>
              <a:ext cx="4583794" cy="400110"/>
            </a:xfrm>
            <a:prstGeom prst="rect">
              <a:avLst/>
            </a:prstGeom>
            <a:noFill/>
          </p:spPr>
          <p:txBody>
            <a:bodyPr wrap="square" rtlCol="0">
              <a:spAutoFit/>
            </a:bodyPr>
            <a:lstStyle/>
            <a:p>
              <a:pPr marL="457200" indent="-457200" eaLnBrk="1" hangingPunct="1">
                <a:buFont typeface="Wingdings" panose="05000000000000000000" pitchFamily="2" charset="2"/>
                <a:buChar char="Ø"/>
              </a:pPr>
              <a:r>
                <a:rPr lang="zh-CN" altLang="en-US" sz="2000" b="1" dirty="0" smtClean="0">
                  <a:solidFill>
                    <a:srgbClr val="34457A"/>
                  </a:solidFill>
                  <a:latin typeface="微软雅黑" panose="020B0503020204020204" pitchFamily="34" charset="-122"/>
                  <a:ea typeface="微软雅黑" panose="020B0503020204020204" pitchFamily="34" charset="-122"/>
                </a:rPr>
                <a:t>不平衡数据集分类结果评价标准</a:t>
              </a:r>
              <a:endParaRPr lang="en-US" altLang="zh-CN" sz="1600" b="1" dirty="0">
                <a:solidFill>
                  <a:srgbClr val="34457A"/>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6033406" y="4619740"/>
              <a:ext cx="4583794" cy="707886"/>
            </a:xfrm>
            <a:prstGeom prst="rect">
              <a:avLst/>
            </a:prstGeom>
            <a:noFill/>
          </p:spPr>
          <p:txBody>
            <a:bodyPr wrap="square" rtlCol="0">
              <a:spAutoFit/>
            </a:bodyPr>
            <a:lstStyle/>
            <a:p>
              <a:pPr marL="457200" indent="-457200" eaLnBrk="1" hangingPunct="1">
                <a:buFont typeface="Wingdings" panose="05000000000000000000" pitchFamily="2" charset="2"/>
                <a:buChar char="Ø"/>
              </a:pPr>
              <a:r>
                <a:rPr lang="zh-CN" altLang="en-US" sz="2000" b="1" dirty="0" smtClean="0">
                  <a:solidFill>
                    <a:srgbClr val="34457A"/>
                  </a:solidFill>
                  <a:latin typeface="微软雅黑" panose="020B0503020204020204" pitchFamily="34" charset="-122"/>
                  <a:ea typeface="微软雅黑" panose="020B0503020204020204" pitchFamily="34" charset="-122"/>
                </a:rPr>
                <a:t>最大化</a:t>
              </a:r>
              <a:r>
                <a:rPr lang="en-US" altLang="zh-CN" sz="2000" b="1" dirty="0" smtClean="0">
                  <a:solidFill>
                    <a:srgbClr val="34457A"/>
                  </a:solidFill>
                  <a:latin typeface="微软雅黑" panose="020B0503020204020204" pitchFamily="34" charset="-122"/>
                  <a:ea typeface="微软雅黑" panose="020B0503020204020204" pitchFamily="34" charset="-122"/>
                </a:rPr>
                <a:t>F1</a:t>
              </a:r>
              <a:r>
                <a:rPr lang="zh-CN" altLang="en-US" sz="2000" b="1" dirty="0" smtClean="0">
                  <a:solidFill>
                    <a:srgbClr val="34457A"/>
                  </a:solidFill>
                  <a:latin typeface="微软雅黑" panose="020B0503020204020204" pitchFamily="34" charset="-122"/>
                  <a:ea typeface="微软雅黑" panose="020B0503020204020204" pitchFamily="34" charset="-122"/>
                </a:rPr>
                <a:t>值学习的不平衡数据集分类方法</a:t>
              </a:r>
              <a:endParaRPr lang="en-US" altLang="zh-CN" sz="1600" b="1" dirty="0">
                <a:solidFill>
                  <a:srgbClr val="34457A"/>
                </a:solidFill>
                <a:latin typeface="微软雅黑" panose="020B0503020204020204" pitchFamily="34" charset="-122"/>
                <a:ea typeface="微软雅黑" panose="020B0503020204020204" pitchFamily="34"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1.66667E-6 -3.7037E-6 L 0.00378 -0.25648 " pathEditMode="relative" rAng="0" ptsTypes="AA">
                                      <p:cBhvr>
                                        <p:cTn id="6" dur="2000" fill="hold"/>
                                        <p:tgtEl>
                                          <p:spTgt spid="13320"/>
                                        </p:tgtEl>
                                        <p:attrNameLst>
                                          <p:attrName>ppt_x</p:attrName>
                                          <p:attrName>ppt_y</p:attrName>
                                        </p:attrNameLst>
                                      </p:cBhvr>
                                      <p:rCtr x="182" y="-12824"/>
                                    </p:animMotion>
                                  </p:childTnLst>
                                </p:cTn>
                              </p:par>
                              <p:par>
                                <p:cTn id="7" presetID="2" presetClass="exit" presetSubtype="2" fill="hold" nodeType="withEffect">
                                  <p:stCondLst>
                                    <p:cond delay="0"/>
                                  </p:stCondLst>
                                  <p:childTnLst>
                                    <p:anim calcmode="lin" valueType="num">
                                      <p:cBhvr additive="base">
                                        <p:cTn id="8" dur="750"/>
                                        <p:tgtEl>
                                          <p:spTgt spid="13319"/>
                                        </p:tgtEl>
                                        <p:attrNameLst>
                                          <p:attrName>ppt_x</p:attrName>
                                        </p:attrNameLst>
                                      </p:cBhvr>
                                      <p:tavLst>
                                        <p:tav tm="0">
                                          <p:val>
                                            <p:strVal val="ppt_x"/>
                                          </p:val>
                                        </p:tav>
                                        <p:tav tm="100000">
                                          <p:val>
                                            <p:strVal val="1+ppt_w/2"/>
                                          </p:val>
                                        </p:tav>
                                      </p:tavLst>
                                    </p:anim>
                                    <p:anim calcmode="lin" valueType="num">
                                      <p:cBhvr additive="base">
                                        <p:cTn id="9" dur="750"/>
                                        <p:tgtEl>
                                          <p:spTgt spid="13319"/>
                                        </p:tgtEl>
                                        <p:attrNameLst>
                                          <p:attrName>ppt_y</p:attrName>
                                        </p:attrNameLst>
                                      </p:cBhvr>
                                      <p:tavLst>
                                        <p:tav tm="0">
                                          <p:val>
                                            <p:strVal val="ppt_y"/>
                                          </p:val>
                                        </p:tav>
                                        <p:tav tm="100000">
                                          <p:val>
                                            <p:strVal val="ppt_y"/>
                                          </p:val>
                                        </p:tav>
                                      </p:tavLst>
                                    </p:anim>
                                    <p:set>
                                      <p:cBhvr>
                                        <p:cTn id="10" dur="1" fill="hold">
                                          <p:stCondLst>
                                            <p:cond delay="749"/>
                                          </p:stCondLst>
                                        </p:cTn>
                                        <p:tgtEl>
                                          <p:spTgt spid="13319"/>
                                        </p:tgtEl>
                                        <p:attrNameLst>
                                          <p:attrName>style.visibility</p:attrName>
                                        </p:attrNameLst>
                                      </p:cBhvr>
                                      <p:to>
                                        <p:strVal val="hidden"/>
                                      </p:to>
                                    </p:set>
                                  </p:childTnLst>
                                </p:cTn>
                              </p:par>
                              <p:par>
                                <p:cTn id="11" presetID="2" presetClass="exit" presetSubtype="2" fill="hold" nodeType="withEffect">
                                  <p:stCondLst>
                                    <p:cond delay="200"/>
                                  </p:stCondLst>
                                  <p:childTnLst>
                                    <p:anim calcmode="lin" valueType="num">
                                      <p:cBhvr additive="base">
                                        <p:cTn id="12" dur="750"/>
                                        <p:tgtEl>
                                          <p:spTgt spid="13317"/>
                                        </p:tgtEl>
                                        <p:attrNameLst>
                                          <p:attrName>ppt_x</p:attrName>
                                        </p:attrNameLst>
                                      </p:cBhvr>
                                      <p:tavLst>
                                        <p:tav tm="0">
                                          <p:val>
                                            <p:strVal val="ppt_x"/>
                                          </p:val>
                                        </p:tav>
                                        <p:tav tm="100000">
                                          <p:val>
                                            <p:strVal val="1+ppt_w/2"/>
                                          </p:val>
                                        </p:tav>
                                      </p:tavLst>
                                    </p:anim>
                                    <p:anim calcmode="lin" valueType="num">
                                      <p:cBhvr additive="base">
                                        <p:cTn id="13" dur="750"/>
                                        <p:tgtEl>
                                          <p:spTgt spid="13317"/>
                                        </p:tgtEl>
                                        <p:attrNameLst>
                                          <p:attrName>ppt_y</p:attrName>
                                        </p:attrNameLst>
                                      </p:cBhvr>
                                      <p:tavLst>
                                        <p:tav tm="0">
                                          <p:val>
                                            <p:strVal val="ppt_y"/>
                                          </p:val>
                                        </p:tav>
                                        <p:tav tm="100000">
                                          <p:val>
                                            <p:strVal val="ppt_y"/>
                                          </p:val>
                                        </p:tav>
                                      </p:tavLst>
                                    </p:anim>
                                    <p:set>
                                      <p:cBhvr>
                                        <p:cTn id="14" dur="1" fill="hold">
                                          <p:stCondLst>
                                            <p:cond delay="749"/>
                                          </p:stCondLst>
                                        </p:cTn>
                                        <p:tgtEl>
                                          <p:spTgt spid="13317"/>
                                        </p:tgtEl>
                                        <p:attrNameLst>
                                          <p:attrName>style.visibility</p:attrName>
                                        </p:attrNameLst>
                                      </p:cBhvr>
                                      <p:to>
                                        <p:strVal val="hidden"/>
                                      </p:to>
                                    </p:set>
                                  </p:childTnLst>
                                </p:cTn>
                              </p:par>
                              <p:par>
                                <p:cTn id="15" presetID="2" presetClass="exit" presetSubtype="2" fill="hold" nodeType="withEffect">
                                  <p:stCondLst>
                                    <p:cond delay="400"/>
                                  </p:stCondLst>
                                  <p:childTnLst>
                                    <p:anim calcmode="lin" valueType="num">
                                      <p:cBhvr additive="base">
                                        <p:cTn id="16" dur="750"/>
                                        <p:tgtEl>
                                          <p:spTgt spid="13318"/>
                                        </p:tgtEl>
                                        <p:attrNameLst>
                                          <p:attrName>ppt_x</p:attrName>
                                        </p:attrNameLst>
                                      </p:cBhvr>
                                      <p:tavLst>
                                        <p:tav tm="0">
                                          <p:val>
                                            <p:strVal val="ppt_x"/>
                                          </p:val>
                                        </p:tav>
                                        <p:tav tm="100000">
                                          <p:val>
                                            <p:strVal val="1+ppt_w/2"/>
                                          </p:val>
                                        </p:tav>
                                      </p:tavLst>
                                    </p:anim>
                                    <p:anim calcmode="lin" valueType="num">
                                      <p:cBhvr additive="base">
                                        <p:cTn id="17" dur="750"/>
                                        <p:tgtEl>
                                          <p:spTgt spid="13318"/>
                                        </p:tgtEl>
                                        <p:attrNameLst>
                                          <p:attrName>ppt_y</p:attrName>
                                        </p:attrNameLst>
                                      </p:cBhvr>
                                      <p:tavLst>
                                        <p:tav tm="0">
                                          <p:val>
                                            <p:strVal val="ppt_y"/>
                                          </p:val>
                                        </p:tav>
                                        <p:tav tm="100000">
                                          <p:val>
                                            <p:strVal val="ppt_y"/>
                                          </p:val>
                                        </p:tav>
                                      </p:tavLst>
                                    </p:anim>
                                    <p:set>
                                      <p:cBhvr>
                                        <p:cTn id="18" dur="1" fill="hold">
                                          <p:stCondLst>
                                            <p:cond delay="749"/>
                                          </p:stCondLst>
                                        </p:cTn>
                                        <p:tgtEl>
                                          <p:spTgt spid="13318"/>
                                        </p:tgtEl>
                                        <p:attrNameLst>
                                          <p:attrName>style.visibility</p:attrName>
                                        </p:attrNameLst>
                                      </p:cBhvr>
                                      <p:to>
                                        <p:strVal val="hidden"/>
                                      </p:to>
                                    </p:set>
                                  </p:childTnLst>
                                </p:cTn>
                              </p:par>
                              <p:par>
                                <p:cTn id="19" presetID="22" presetClass="entr" presetSubtype="1" fill="hold" nodeType="withEffect">
                                  <p:stCondLst>
                                    <p:cond delay="175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94" name="组合 23"/>
          <p:cNvGrpSpPr>
            <a:grpSpLocks/>
          </p:cNvGrpSpPr>
          <p:nvPr/>
        </p:nvGrpSpPr>
        <p:grpSpPr bwMode="auto">
          <a:xfrm>
            <a:off x="2772014" y="282575"/>
            <a:ext cx="6647975" cy="809625"/>
            <a:chOff x="-109301" y="0"/>
            <a:chExt cx="6648096" cy="808970"/>
          </a:xfrm>
        </p:grpSpPr>
        <p:sp>
          <p:nvSpPr>
            <p:cNvPr id="17417" name="文本框 24"/>
            <p:cNvSpPr txBox="1">
              <a:spLocks noChangeArrowheads="1"/>
            </p:cNvSpPr>
            <p:nvPr/>
          </p:nvSpPr>
          <p:spPr bwMode="auto">
            <a:xfrm>
              <a:off x="-109301" y="0"/>
              <a:ext cx="6648096" cy="64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r>
                <a:rPr lang="zh-CN" altLang="en-US" sz="3600" b="1" dirty="0" smtClean="0">
                  <a:solidFill>
                    <a:schemeClr val="accent1"/>
                  </a:solidFill>
                  <a:latin typeface="微软雅黑" panose="020B0503020204020204" pitchFamily="34" charset="-122"/>
                  <a:ea typeface="微软雅黑" panose="020B0503020204020204" pitchFamily="34" charset="-122"/>
                </a:rPr>
                <a:t>不平衡数据集分类结果评价标准</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17418" name="直接连接符 25"/>
            <p:cNvCxnSpPr>
              <a:cxnSpLocks noChangeShapeType="1"/>
            </p:cNvCxnSpPr>
            <p:nvPr/>
          </p:nvCxnSpPr>
          <p:spPr bwMode="auto">
            <a:xfrm>
              <a:off x="0" y="808970"/>
              <a:ext cx="6429492" cy="0"/>
            </a:xfrm>
            <a:prstGeom prst="line">
              <a:avLst/>
            </a:prstGeom>
            <a:noFill/>
            <a:ln w="6350">
              <a:solidFill>
                <a:srgbClr val="BFBFBF"/>
              </a:solidFill>
              <a:prstDash val="dash"/>
              <a:round/>
              <a:headEnd type="oval" w="med" len="med"/>
              <a:tailEnd type="oval" w="med" len="med"/>
            </a:ln>
            <a:extLst>
              <a:ext uri="{909E8E84-426E-40DD-AFC4-6F175D3DCCD1}">
                <a14:hiddenFill xmlns:a14="http://schemas.microsoft.com/office/drawing/2010/main">
                  <a:noFill/>
                </a14:hiddenFill>
              </a:ext>
            </a:extLst>
          </p:spPr>
        </p:cxnSp>
      </p:grpSp>
      <p:grpSp>
        <p:nvGrpSpPr>
          <p:cNvPr id="17" name="组合 36"/>
          <p:cNvGrpSpPr>
            <a:grpSpLocks/>
          </p:cNvGrpSpPr>
          <p:nvPr/>
        </p:nvGrpSpPr>
        <p:grpSpPr bwMode="auto">
          <a:xfrm>
            <a:off x="142688" y="1757639"/>
            <a:ext cx="5258652" cy="461665"/>
            <a:chOff x="250213" y="7799"/>
            <a:chExt cx="4257047" cy="547690"/>
          </a:xfrm>
        </p:grpSpPr>
        <p:sp>
          <p:nvSpPr>
            <p:cNvPr id="18" name="矩形 18"/>
            <p:cNvSpPr>
              <a:spLocks noChangeArrowheads="1"/>
            </p:cNvSpPr>
            <p:nvPr/>
          </p:nvSpPr>
          <p:spPr bwMode="auto">
            <a:xfrm>
              <a:off x="329295" y="494286"/>
              <a:ext cx="4177965" cy="542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19" name="文本框 30"/>
            <p:cNvSpPr txBox="1">
              <a:spLocks noChangeArrowheads="1"/>
            </p:cNvSpPr>
            <p:nvPr/>
          </p:nvSpPr>
          <p:spPr bwMode="auto">
            <a:xfrm>
              <a:off x="250213" y="7799"/>
              <a:ext cx="1395268"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zh-CN" altLang="en-US" sz="2400" dirty="0">
                  <a:solidFill>
                    <a:srgbClr val="34457A"/>
                  </a:solidFill>
                </a:rPr>
                <a:t>全局准确率</a:t>
              </a:r>
            </a:p>
          </p:txBody>
        </p:sp>
      </p:grpSp>
      <p:sp>
        <p:nvSpPr>
          <p:cNvPr id="3" name="Rectangle 2"/>
          <p:cNvSpPr>
            <a:spLocks noChangeArrowheads="1"/>
          </p:cNvSpPr>
          <p:nvPr/>
        </p:nvSpPr>
        <p:spPr bwMode="auto">
          <a:xfrm>
            <a:off x="6451600" y="18173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
          <p:cNvSpPr>
            <a:spLocks noChangeArrowheads="1"/>
          </p:cNvSpPr>
          <p:nvPr/>
        </p:nvSpPr>
        <p:spPr bwMode="auto">
          <a:xfrm>
            <a:off x="6451600" y="38938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800" b="0" i="0" u="none" strike="noStrike" cap="none" normalizeH="0" baseline="0" smtClean="0">
                <a:ln>
                  <a:noFill/>
                </a:ln>
                <a:solidFill>
                  <a:schemeClr val="tx1"/>
                </a:solidFill>
                <a:effectLst/>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815225349"/>
              </p:ext>
            </p:extLst>
          </p:nvPr>
        </p:nvGraphicFramePr>
        <p:xfrm>
          <a:off x="236192" y="2269311"/>
          <a:ext cx="5427663" cy="360362"/>
        </p:xfrm>
        <a:graphic>
          <a:graphicData uri="http://schemas.openxmlformats.org/presentationml/2006/ole">
            <mc:AlternateContent xmlns:mc="http://schemas.openxmlformats.org/markup-compatibility/2006">
              <mc:Choice xmlns:v="urn:schemas-microsoft-com:vml" Requires="v">
                <p:oleObj spid="_x0000_s1725" name="Equation" r:id="rId4" imgW="6197400" imgH="419040" progId="Equation.DSMT4">
                  <p:embed/>
                </p:oleObj>
              </mc:Choice>
              <mc:Fallback>
                <p:oleObj name="Equation" r:id="rId4" imgW="6197400" imgH="419040" progId="Equation.DSMT4">
                  <p:embed/>
                  <p:pic>
                    <p:nvPicPr>
                      <p:cNvPr id="0" name="Object 1"/>
                      <p:cNvPicPr>
                        <a:picLocks noChangeAspect="1" noChangeArrowheads="1"/>
                      </p:cNvPicPr>
                      <p:nvPr/>
                    </p:nvPicPr>
                    <p:blipFill>
                      <a:blip r:embed="rId5"/>
                      <a:srcRect/>
                      <a:stretch>
                        <a:fillRect/>
                      </a:stretch>
                    </p:blipFill>
                    <p:spPr bwMode="auto">
                      <a:xfrm>
                        <a:off x="236192" y="2269311"/>
                        <a:ext cx="5427663" cy="360362"/>
                      </a:xfrm>
                      <a:prstGeom prst="rect">
                        <a:avLst/>
                      </a:prstGeom>
                      <a:noFill/>
                    </p:spPr>
                  </p:pic>
                </p:oleObj>
              </mc:Fallback>
            </mc:AlternateContent>
          </a:graphicData>
        </a:graphic>
      </p:graphicFrame>
      <p:grpSp>
        <p:nvGrpSpPr>
          <p:cNvPr id="2" name="组合 1"/>
          <p:cNvGrpSpPr/>
          <p:nvPr/>
        </p:nvGrpSpPr>
        <p:grpSpPr>
          <a:xfrm>
            <a:off x="5749138" y="1394279"/>
            <a:ext cx="5780417" cy="1654897"/>
            <a:chOff x="5749138" y="1394279"/>
            <a:chExt cx="5780417" cy="1654897"/>
          </a:xfrm>
        </p:grpSpPr>
        <p:pic>
          <p:nvPicPr>
            <p:cNvPr id="6" name="图片 5"/>
            <p:cNvPicPr>
              <a:picLocks noChangeAspect="1"/>
            </p:cNvPicPr>
            <p:nvPr/>
          </p:nvPicPr>
          <p:blipFill>
            <a:blip r:embed="rId6"/>
            <a:stretch>
              <a:fillRect/>
            </a:stretch>
          </p:blipFill>
          <p:spPr>
            <a:xfrm>
              <a:off x="5749138" y="1978469"/>
              <a:ext cx="5780417" cy="1070707"/>
            </a:xfrm>
            <a:prstGeom prst="rect">
              <a:avLst/>
            </a:prstGeom>
          </p:spPr>
        </p:pic>
        <p:sp>
          <p:nvSpPr>
            <p:cNvPr id="21" name="文本框 30"/>
            <p:cNvSpPr txBox="1">
              <a:spLocks noChangeArrowheads="1"/>
            </p:cNvSpPr>
            <p:nvPr/>
          </p:nvSpPr>
          <p:spPr bwMode="auto">
            <a:xfrm>
              <a:off x="7559119" y="139427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zh-CN" altLang="en-US" sz="2400" dirty="0" smtClean="0">
                  <a:solidFill>
                    <a:srgbClr val="34457A"/>
                  </a:solidFill>
                </a:rPr>
                <a:t>混淆矩阵</a:t>
              </a:r>
              <a:endParaRPr lang="zh-CN" altLang="en-US" sz="2400" dirty="0">
                <a:solidFill>
                  <a:srgbClr val="34457A"/>
                </a:solidFill>
              </a:endParaRPr>
            </a:p>
          </p:txBody>
        </p:sp>
      </p:grpSp>
      <p:grpSp>
        <p:nvGrpSpPr>
          <p:cNvPr id="22" name="组合 36"/>
          <p:cNvGrpSpPr>
            <a:grpSpLocks/>
          </p:cNvGrpSpPr>
          <p:nvPr/>
        </p:nvGrpSpPr>
        <p:grpSpPr bwMode="auto">
          <a:xfrm>
            <a:off x="142688" y="2973325"/>
            <a:ext cx="5258652" cy="461665"/>
            <a:chOff x="250213" y="7799"/>
            <a:chExt cx="4257047" cy="547690"/>
          </a:xfrm>
        </p:grpSpPr>
        <p:sp>
          <p:nvSpPr>
            <p:cNvPr id="23" name="矩形 18"/>
            <p:cNvSpPr>
              <a:spLocks noChangeArrowheads="1"/>
            </p:cNvSpPr>
            <p:nvPr/>
          </p:nvSpPr>
          <p:spPr bwMode="auto">
            <a:xfrm>
              <a:off x="329295" y="494286"/>
              <a:ext cx="4177965" cy="542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24" name="文本框 30"/>
            <p:cNvSpPr txBox="1">
              <a:spLocks noChangeArrowheads="1"/>
            </p:cNvSpPr>
            <p:nvPr/>
          </p:nvSpPr>
          <p:spPr bwMode="auto">
            <a:xfrm>
              <a:off x="250213" y="7799"/>
              <a:ext cx="1393814"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en-US" altLang="zh-CN" sz="2400" dirty="0" smtClean="0">
                  <a:solidFill>
                    <a:srgbClr val="34457A"/>
                  </a:solidFill>
                </a:rPr>
                <a:t>G-measure</a:t>
              </a:r>
              <a:endParaRPr lang="zh-CN" altLang="en-US" sz="2400" dirty="0">
                <a:solidFill>
                  <a:srgbClr val="34457A"/>
                </a:solidFill>
              </a:endParaRPr>
            </a:p>
          </p:txBody>
        </p:sp>
      </p:grpSp>
      <p:grpSp>
        <p:nvGrpSpPr>
          <p:cNvPr id="26" name="组合 36"/>
          <p:cNvGrpSpPr>
            <a:grpSpLocks/>
          </p:cNvGrpSpPr>
          <p:nvPr/>
        </p:nvGrpSpPr>
        <p:grpSpPr bwMode="auto">
          <a:xfrm>
            <a:off x="142688" y="4189011"/>
            <a:ext cx="5258652" cy="461665"/>
            <a:chOff x="250213" y="7799"/>
            <a:chExt cx="4257047" cy="547690"/>
          </a:xfrm>
        </p:grpSpPr>
        <p:sp>
          <p:nvSpPr>
            <p:cNvPr id="27" name="矩形 18"/>
            <p:cNvSpPr>
              <a:spLocks noChangeArrowheads="1"/>
            </p:cNvSpPr>
            <p:nvPr/>
          </p:nvSpPr>
          <p:spPr bwMode="auto">
            <a:xfrm>
              <a:off x="329295" y="494286"/>
              <a:ext cx="4177965" cy="542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28" name="文本框 30"/>
            <p:cNvSpPr txBox="1">
              <a:spLocks noChangeArrowheads="1"/>
            </p:cNvSpPr>
            <p:nvPr/>
          </p:nvSpPr>
          <p:spPr bwMode="auto">
            <a:xfrm>
              <a:off x="250213" y="7799"/>
              <a:ext cx="1059168"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en-US" altLang="zh-CN" sz="2400" dirty="0" smtClean="0">
                  <a:solidFill>
                    <a:srgbClr val="34457A"/>
                  </a:solidFill>
                </a:rPr>
                <a:t>A-mean</a:t>
              </a:r>
              <a:endParaRPr lang="zh-CN" altLang="en-US" sz="2400" dirty="0">
                <a:solidFill>
                  <a:srgbClr val="34457A"/>
                </a:solidFill>
              </a:endParaRPr>
            </a:p>
          </p:txBody>
        </p:sp>
      </p:grpSp>
      <p:grpSp>
        <p:nvGrpSpPr>
          <p:cNvPr id="29" name="组合 36"/>
          <p:cNvGrpSpPr>
            <a:grpSpLocks/>
          </p:cNvGrpSpPr>
          <p:nvPr/>
        </p:nvGrpSpPr>
        <p:grpSpPr bwMode="auto">
          <a:xfrm>
            <a:off x="142688" y="5404698"/>
            <a:ext cx="5258652" cy="461665"/>
            <a:chOff x="250213" y="7799"/>
            <a:chExt cx="4257047" cy="547690"/>
          </a:xfrm>
        </p:grpSpPr>
        <p:sp>
          <p:nvSpPr>
            <p:cNvPr id="30" name="矩形 18"/>
            <p:cNvSpPr>
              <a:spLocks noChangeArrowheads="1"/>
            </p:cNvSpPr>
            <p:nvPr/>
          </p:nvSpPr>
          <p:spPr bwMode="auto">
            <a:xfrm>
              <a:off x="329295" y="494286"/>
              <a:ext cx="4177965" cy="542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31" name="文本框 30"/>
            <p:cNvSpPr txBox="1">
              <a:spLocks noChangeArrowheads="1"/>
            </p:cNvSpPr>
            <p:nvPr/>
          </p:nvSpPr>
          <p:spPr bwMode="auto">
            <a:xfrm>
              <a:off x="250213" y="7799"/>
              <a:ext cx="1339312"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en-US" altLang="zh-CN" sz="2400" dirty="0" smtClean="0">
                  <a:solidFill>
                    <a:srgbClr val="34457A"/>
                  </a:solidFill>
                </a:rPr>
                <a:t>F-measure</a:t>
              </a:r>
              <a:endParaRPr lang="zh-CN" altLang="en-US" sz="2400" dirty="0">
                <a:solidFill>
                  <a:srgbClr val="34457A"/>
                </a:solidFill>
              </a:endParaRPr>
            </a:p>
          </p:txBody>
        </p:sp>
      </p:grpSp>
      <p:sp>
        <p:nvSpPr>
          <p:cNvPr id="11" name="Rectangle 7"/>
          <p:cNvSpPr>
            <a:spLocks noChangeArrowheads="1"/>
          </p:cNvSpPr>
          <p:nvPr/>
        </p:nvSpPr>
        <p:spPr bwMode="auto">
          <a:xfrm>
            <a:off x="237339" y="3337940"/>
            <a:ext cx="1560124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3829946911"/>
              </p:ext>
            </p:extLst>
          </p:nvPr>
        </p:nvGraphicFramePr>
        <p:xfrm>
          <a:off x="236192" y="3482667"/>
          <a:ext cx="3240001" cy="432000"/>
        </p:xfrm>
        <a:graphic>
          <a:graphicData uri="http://schemas.openxmlformats.org/presentationml/2006/ole">
            <mc:AlternateContent xmlns:mc="http://schemas.openxmlformats.org/markup-compatibility/2006">
              <mc:Choice xmlns:v="urn:schemas-microsoft-com:vml" Requires="v">
                <p:oleObj spid="_x0000_s1726" name="Equation" r:id="rId7" imgW="1714320" imgH="228600" progId="Equation.DSMT4">
                  <p:embed/>
                </p:oleObj>
              </mc:Choice>
              <mc:Fallback>
                <p:oleObj name="Equation" r:id="rId7" imgW="1714320" imgH="228600" progId="Equation.DSMT4">
                  <p:embed/>
                  <p:pic>
                    <p:nvPicPr>
                      <p:cNvPr id="0" name="Object 6"/>
                      <p:cNvPicPr>
                        <a:picLocks noChangeAspect="1" noChangeArrowheads="1"/>
                      </p:cNvPicPr>
                      <p:nvPr/>
                    </p:nvPicPr>
                    <p:blipFill>
                      <a:blip r:embed="rId8"/>
                      <a:srcRect/>
                      <a:stretch>
                        <a:fillRect/>
                      </a:stretch>
                    </p:blipFill>
                    <p:spPr bwMode="auto">
                      <a:xfrm>
                        <a:off x="236192" y="3482667"/>
                        <a:ext cx="3240001" cy="432000"/>
                      </a:xfrm>
                      <a:prstGeom prst="rect">
                        <a:avLst/>
                      </a:prstGeom>
                      <a:noFill/>
                    </p:spPr>
                  </p:pic>
                </p:oleObj>
              </mc:Fallback>
            </mc:AlternateContent>
          </a:graphicData>
        </a:graphic>
      </p:graphicFrame>
      <p:sp>
        <p:nvSpPr>
          <p:cNvPr id="13" name="Rectangle 9" hidden="1"/>
          <p:cNvSpPr>
            <a:spLocks noChangeArrowheads="1"/>
          </p:cNvSpPr>
          <p:nvPr/>
        </p:nvSpPr>
        <p:spPr bwMode="auto">
          <a:xfrm>
            <a:off x="236192" y="4388112"/>
            <a:ext cx="1463319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4200505026"/>
              </p:ext>
            </p:extLst>
          </p:nvPr>
        </p:nvGraphicFramePr>
        <p:xfrm>
          <a:off x="236538" y="4767263"/>
          <a:ext cx="3702050" cy="431800"/>
        </p:xfrm>
        <a:graphic>
          <a:graphicData uri="http://schemas.openxmlformats.org/presentationml/2006/ole">
            <mc:AlternateContent xmlns:mc="http://schemas.openxmlformats.org/markup-compatibility/2006">
              <mc:Choice xmlns:v="urn:schemas-microsoft-com:vml" Requires="v">
                <p:oleObj spid="_x0000_s1727" name="Equation" r:id="rId9" imgW="1714320" imgH="203040" progId="Equation.DSMT4">
                  <p:embed/>
                </p:oleObj>
              </mc:Choice>
              <mc:Fallback>
                <p:oleObj name="Equation" r:id="rId9" imgW="1714320" imgH="203040" progId="Equation.DSMT4">
                  <p:embed/>
                  <p:pic>
                    <p:nvPicPr>
                      <p:cNvPr id="0" name="Object 8"/>
                      <p:cNvPicPr>
                        <a:picLocks noChangeAspect="1" noChangeArrowheads="1"/>
                      </p:cNvPicPr>
                      <p:nvPr/>
                    </p:nvPicPr>
                    <p:blipFill>
                      <a:blip r:embed="rId10"/>
                      <a:srcRect/>
                      <a:stretch>
                        <a:fillRect/>
                      </a:stretch>
                    </p:blipFill>
                    <p:spPr bwMode="auto">
                      <a:xfrm>
                        <a:off x="236538" y="4767263"/>
                        <a:ext cx="3702050" cy="431800"/>
                      </a:xfrm>
                      <a:prstGeom prst="rect">
                        <a:avLst/>
                      </a:prstGeom>
                      <a:noFill/>
                    </p:spPr>
                  </p:pic>
                </p:oleObj>
              </mc:Fallback>
            </mc:AlternateContent>
          </a:graphicData>
        </a:graphic>
      </p:graphicFrame>
      <p:sp>
        <p:nvSpPr>
          <p:cNvPr id="16" name="Rectangle 11"/>
          <p:cNvSpPr>
            <a:spLocks noChangeArrowheads="1"/>
          </p:cNvSpPr>
          <p:nvPr/>
        </p:nvSpPr>
        <p:spPr bwMode="auto">
          <a:xfrm>
            <a:off x="6743464" y="43815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5" name="对象 34"/>
          <p:cNvGraphicFramePr>
            <a:graphicFrameLocks noChangeAspect="1"/>
          </p:cNvGraphicFramePr>
          <p:nvPr>
            <p:extLst>
              <p:ext uri="{D42A27DB-BD31-4B8C-83A1-F6EECF244321}">
                <p14:modId xmlns:p14="http://schemas.microsoft.com/office/powerpoint/2010/main" val="752180306"/>
              </p:ext>
            </p:extLst>
          </p:nvPr>
        </p:nvGraphicFramePr>
        <p:xfrm>
          <a:off x="222024" y="5985103"/>
          <a:ext cx="4891087" cy="817562"/>
        </p:xfrm>
        <a:graphic>
          <a:graphicData uri="http://schemas.openxmlformats.org/presentationml/2006/ole">
            <mc:AlternateContent xmlns:mc="http://schemas.openxmlformats.org/markup-compatibility/2006">
              <mc:Choice xmlns:v="urn:schemas-microsoft-com:vml" Requires="v">
                <p:oleObj spid="_x0000_s1728" name="Equation" r:id="rId11" imgW="2679480" imgH="444240" progId="Equation.DSMT4">
                  <p:embed/>
                </p:oleObj>
              </mc:Choice>
              <mc:Fallback>
                <p:oleObj name="Equation" r:id="rId11" imgW="2679480" imgH="444240" progId="Equation.DSMT4">
                  <p:embed/>
                  <p:pic>
                    <p:nvPicPr>
                      <p:cNvPr id="0" name="Object 10"/>
                      <p:cNvPicPr>
                        <a:picLocks noChangeAspect="1" noChangeArrowheads="1"/>
                      </p:cNvPicPr>
                      <p:nvPr/>
                    </p:nvPicPr>
                    <p:blipFill>
                      <a:blip r:embed="rId12"/>
                      <a:srcRect/>
                      <a:stretch>
                        <a:fillRect/>
                      </a:stretch>
                    </p:blipFill>
                    <p:spPr bwMode="auto">
                      <a:xfrm>
                        <a:off x="222024" y="5985103"/>
                        <a:ext cx="4891087" cy="817562"/>
                      </a:xfrm>
                      <a:prstGeom prst="rect">
                        <a:avLst/>
                      </a:prstGeom>
                      <a:noFill/>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2797801402"/>
              </p:ext>
            </p:extLst>
          </p:nvPr>
        </p:nvGraphicFramePr>
        <p:xfrm>
          <a:off x="5803286" y="3567716"/>
          <a:ext cx="4119563" cy="430213"/>
        </p:xfrm>
        <a:graphic>
          <a:graphicData uri="http://schemas.openxmlformats.org/presentationml/2006/ole">
            <mc:AlternateContent xmlns:mc="http://schemas.openxmlformats.org/markup-compatibility/2006">
              <mc:Choice xmlns:v="urn:schemas-microsoft-com:vml" Requires="v">
                <p:oleObj spid="_x0000_s1729" name="Equation" r:id="rId13" imgW="1917360" imgH="203040" progId="Equation.DSMT4">
                  <p:embed/>
                </p:oleObj>
              </mc:Choice>
              <mc:Fallback>
                <p:oleObj name="Equation" r:id="rId13" imgW="1917360" imgH="203040" progId="Equation.DSMT4">
                  <p:embed/>
                  <p:pic>
                    <p:nvPicPr>
                      <p:cNvPr id="0" name="Object 17"/>
                      <p:cNvPicPr>
                        <a:picLocks noChangeAspect="1" noChangeArrowheads="1"/>
                      </p:cNvPicPr>
                      <p:nvPr/>
                    </p:nvPicPr>
                    <p:blipFill>
                      <a:blip r:embed="rId14"/>
                      <a:srcRect/>
                      <a:stretch>
                        <a:fillRect/>
                      </a:stretch>
                    </p:blipFill>
                    <p:spPr bwMode="auto">
                      <a:xfrm>
                        <a:off x="5803286" y="3567716"/>
                        <a:ext cx="4119563" cy="430213"/>
                      </a:xfrm>
                      <a:prstGeom prst="rect">
                        <a:avLst/>
                      </a:prstGeom>
                      <a:noFill/>
                    </p:spPr>
                  </p:pic>
                </p:oleObj>
              </mc:Fallback>
            </mc:AlternateContent>
          </a:graphicData>
        </a:graphic>
      </p:graphicFrame>
      <p:grpSp>
        <p:nvGrpSpPr>
          <p:cNvPr id="47" name="组合 36"/>
          <p:cNvGrpSpPr>
            <a:grpSpLocks/>
          </p:cNvGrpSpPr>
          <p:nvPr/>
        </p:nvGrpSpPr>
        <p:grpSpPr bwMode="auto">
          <a:xfrm>
            <a:off x="5749139" y="2992289"/>
            <a:ext cx="5258652" cy="461665"/>
            <a:chOff x="250213" y="7799"/>
            <a:chExt cx="4257047" cy="547690"/>
          </a:xfrm>
        </p:grpSpPr>
        <p:sp>
          <p:nvSpPr>
            <p:cNvPr id="48" name="矩形 18"/>
            <p:cNvSpPr>
              <a:spLocks noChangeArrowheads="1"/>
            </p:cNvSpPr>
            <p:nvPr/>
          </p:nvSpPr>
          <p:spPr bwMode="auto">
            <a:xfrm>
              <a:off x="329295" y="494285"/>
              <a:ext cx="4177965" cy="512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49" name="文本框 30"/>
            <p:cNvSpPr txBox="1">
              <a:spLocks noChangeArrowheads="1"/>
            </p:cNvSpPr>
            <p:nvPr/>
          </p:nvSpPr>
          <p:spPr bwMode="auto">
            <a:xfrm>
              <a:off x="250213" y="7799"/>
              <a:ext cx="1893578"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zh-CN" altLang="en-US" sz="2400" dirty="0">
                  <a:solidFill>
                    <a:srgbClr val="34457A"/>
                  </a:solidFill>
                </a:rPr>
                <a:t>真阳</a:t>
              </a:r>
              <a:r>
                <a:rPr lang="zh-CN" altLang="en-US" sz="2400" dirty="0" smtClean="0">
                  <a:solidFill>
                    <a:srgbClr val="34457A"/>
                  </a:solidFill>
                </a:rPr>
                <a:t>率、召回率</a:t>
              </a:r>
              <a:endParaRPr lang="zh-CN" altLang="en-US" sz="2400" dirty="0">
                <a:solidFill>
                  <a:srgbClr val="34457A"/>
                </a:solidFill>
              </a:endParaRPr>
            </a:p>
          </p:txBody>
        </p:sp>
      </p:grpSp>
      <p:sp>
        <p:nvSpPr>
          <p:cNvPr id="38"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 name="对象 38"/>
          <p:cNvGraphicFramePr>
            <a:graphicFrameLocks noChangeAspect="1"/>
          </p:cNvGraphicFramePr>
          <p:nvPr>
            <p:extLst>
              <p:ext uri="{D42A27DB-BD31-4B8C-83A1-F6EECF244321}">
                <p14:modId xmlns:p14="http://schemas.microsoft.com/office/powerpoint/2010/main" val="4052079523"/>
              </p:ext>
            </p:extLst>
          </p:nvPr>
        </p:nvGraphicFramePr>
        <p:xfrm>
          <a:off x="5803286" y="4717347"/>
          <a:ext cx="3325812" cy="468312"/>
        </p:xfrm>
        <a:graphic>
          <a:graphicData uri="http://schemas.openxmlformats.org/presentationml/2006/ole">
            <mc:AlternateContent xmlns:mc="http://schemas.openxmlformats.org/markup-compatibility/2006">
              <mc:Choice xmlns:v="urn:schemas-microsoft-com:vml" Requires="v">
                <p:oleObj spid="_x0000_s1730" name="Equation" r:id="rId15" imgW="1422360" imgH="203040" progId="Equation.DSMT4">
                  <p:embed/>
                </p:oleObj>
              </mc:Choice>
              <mc:Fallback>
                <p:oleObj name="Equation" r:id="rId15" imgW="1422360" imgH="203040" progId="Equation.DSMT4">
                  <p:embed/>
                  <p:pic>
                    <p:nvPicPr>
                      <p:cNvPr id="0" name="Object 19"/>
                      <p:cNvPicPr>
                        <a:picLocks noChangeAspect="1" noChangeArrowheads="1"/>
                      </p:cNvPicPr>
                      <p:nvPr/>
                    </p:nvPicPr>
                    <p:blipFill>
                      <a:blip r:embed="rId16"/>
                      <a:srcRect/>
                      <a:stretch>
                        <a:fillRect/>
                      </a:stretch>
                    </p:blipFill>
                    <p:spPr bwMode="auto">
                      <a:xfrm>
                        <a:off x="5803286" y="4717347"/>
                        <a:ext cx="3325812" cy="468312"/>
                      </a:xfrm>
                      <a:prstGeom prst="rect">
                        <a:avLst/>
                      </a:prstGeom>
                      <a:noFill/>
                    </p:spPr>
                  </p:pic>
                </p:oleObj>
              </mc:Fallback>
            </mc:AlternateContent>
          </a:graphicData>
        </a:graphic>
      </p:graphicFrame>
      <p:grpSp>
        <p:nvGrpSpPr>
          <p:cNvPr id="55" name="组合 36"/>
          <p:cNvGrpSpPr>
            <a:grpSpLocks/>
          </p:cNvGrpSpPr>
          <p:nvPr/>
        </p:nvGrpSpPr>
        <p:grpSpPr bwMode="auto">
          <a:xfrm>
            <a:off x="5749139" y="4207857"/>
            <a:ext cx="5258652" cy="461665"/>
            <a:chOff x="250213" y="7799"/>
            <a:chExt cx="4257047" cy="547690"/>
          </a:xfrm>
        </p:grpSpPr>
        <p:sp>
          <p:nvSpPr>
            <p:cNvPr id="56" name="矩形 18"/>
            <p:cNvSpPr>
              <a:spLocks noChangeArrowheads="1"/>
            </p:cNvSpPr>
            <p:nvPr/>
          </p:nvSpPr>
          <p:spPr bwMode="auto">
            <a:xfrm>
              <a:off x="329295" y="494285"/>
              <a:ext cx="4177965" cy="512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57" name="文本框 30"/>
            <p:cNvSpPr txBox="1">
              <a:spLocks noChangeArrowheads="1"/>
            </p:cNvSpPr>
            <p:nvPr/>
          </p:nvSpPr>
          <p:spPr bwMode="auto">
            <a:xfrm>
              <a:off x="250213" y="7799"/>
              <a:ext cx="896958"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zh-CN" altLang="en-US" sz="2400" dirty="0" smtClean="0">
                  <a:solidFill>
                    <a:srgbClr val="34457A"/>
                  </a:solidFill>
                </a:rPr>
                <a:t>真阴率</a:t>
              </a:r>
              <a:endParaRPr lang="zh-CN" altLang="en-US" sz="2400" dirty="0">
                <a:solidFill>
                  <a:srgbClr val="34457A"/>
                </a:solidFill>
              </a:endParaRPr>
            </a:p>
          </p:txBody>
        </p:sp>
      </p:grpSp>
      <p:grpSp>
        <p:nvGrpSpPr>
          <p:cNvPr id="58" name="组合 36"/>
          <p:cNvGrpSpPr>
            <a:grpSpLocks/>
          </p:cNvGrpSpPr>
          <p:nvPr/>
        </p:nvGrpSpPr>
        <p:grpSpPr bwMode="auto">
          <a:xfrm>
            <a:off x="5749139" y="5423426"/>
            <a:ext cx="5258652" cy="461665"/>
            <a:chOff x="250213" y="7799"/>
            <a:chExt cx="4257047" cy="547690"/>
          </a:xfrm>
        </p:grpSpPr>
        <p:sp>
          <p:nvSpPr>
            <p:cNvPr id="59" name="矩形 18"/>
            <p:cNvSpPr>
              <a:spLocks noChangeArrowheads="1"/>
            </p:cNvSpPr>
            <p:nvPr/>
          </p:nvSpPr>
          <p:spPr bwMode="auto">
            <a:xfrm>
              <a:off x="329295" y="494285"/>
              <a:ext cx="4177965" cy="512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60" name="文本框 30"/>
            <p:cNvSpPr txBox="1">
              <a:spLocks noChangeArrowheads="1"/>
            </p:cNvSpPr>
            <p:nvPr/>
          </p:nvSpPr>
          <p:spPr bwMode="auto">
            <a:xfrm>
              <a:off x="250213" y="7799"/>
              <a:ext cx="896958" cy="54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None/>
              </a:pPr>
              <a:r>
                <a:rPr lang="zh-CN" altLang="en-US" sz="2400" dirty="0">
                  <a:solidFill>
                    <a:srgbClr val="34457A"/>
                  </a:solidFill>
                </a:rPr>
                <a:t>精确率</a:t>
              </a:r>
            </a:p>
          </p:txBody>
        </p:sp>
      </p:grpSp>
      <p:sp>
        <p:nvSpPr>
          <p:cNvPr id="42" name="Rectangle 2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 name="对象 42"/>
          <p:cNvGraphicFramePr>
            <a:graphicFrameLocks noChangeAspect="1"/>
          </p:cNvGraphicFramePr>
          <p:nvPr>
            <p:extLst>
              <p:ext uri="{D42A27DB-BD31-4B8C-83A1-F6EECF244321}">
                <p14:modId xmlns:p14="http://schemas.microsoft.com/office/powerpoint/2010/main" val="608610742"/>
              </p:ext>
            </p:extLst>
          </p:nvPr>
        </p:nvGraphicFramePr>
        <p:xfrm>
          <a:off x="5803286" y="5905078"/>
          <a:ext cx="3944573" cy="468000"/>
        </p:xfrm>
        <a:graphic>
          <a:graphicData uri="http://schemas.openxmlformats.org/presentationml/2006/ole">
            <mc:AlternateContent xmlns:mc="http://schemas.openxmlformats.org/markup-compatibility/2006">
              <mc:Choice xmlns:v="urn:schemas-microsoft-com:vml" Requires="v">
                <p:oleObj spid="_x0000_s1731" name="Equation" r:id="rId17" imgW="1688760" imgH="203040" progId="Equation.DSMT4">
                  <p:embed/>
                </p:oleObj>
              </mc:Choice>
              <mc:Fallback>
                <p:oleObj name="Equation" r:id="rId17" imgW="1688760" imgH="203040" progId="Equation.DSMT4">
                  <p:embed/>
                  <p:pic>
                    <p:nvPicPr>
                      <p:cNvPr id="0" name="Object 27"/>
                      <p:cNvPicPr>
                        <a:picLocks noChangeAspect="1" noChangeArrowheads="1"/>
                      </p:cNvPicPr>
                      <p:nvPr/>
                    </p:nvPicPr>
                    <p:blipFill>
                      <a:blip r:embed="rId18"/>
                      <a:srcRect/>
                      <a:stretch>
                        <a:fillRect/>
                      </a:stretch>
                    </p:blipFill>
                    <p:spPr bwMode="auto">
                      <a:xfrm>
                        <a:off x="5803286" y="5905078"/>
                        <a:ext cx="3944573" cy="468000"/>
                      </a:xfrm>
                      <a:prstGeom prst="rect">
                        <a:avLst/>
                      </a:prstGeom>
                      <a:noFill/>
                    </p:spPr>
                  </p:pic>
                </p:oleObj>
              </mc:Fallback>
            </mc:AlternateContent>
          </a:graphicData>
        </a:graphic>
      </p:graphicFrame>
    </p:spTree>
    <p:extLst>
      <p:ext uri="{BB962C8B-B14F-4D97-AF65-F5344CB8AC3E}">
        <p14:creationId xmlns:p14="http://schemas.microsoft.com/office/powerpoint/2010/main" val="370666889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withEffect">
                                  <p:stCondLst>
                                    <p:cond delay="0"/>
                                  </p:stCondLst>
                                  <p:childTnLst>
                                    <p:set>
                                      <p:cBhvr>
                                        <p:cTn id="6" dur="1" fill="hold">
                                          <p:stCondLst>
                                            <p:cond delay="0"/>
                                          </p:stCondLst>
                                        </p:cTn>
                                        <p:tgtEl>
                                          <p:spTgt spid="16394"/>
                                        </p:tgtEl>
                                        <p:attrNameLst>
                                          <p:attrName>style.visibility</p:attrName>
                                        </p:attrNameLst>
                                      </p:cBhvr>
                                      <p:to>
                                        <p:strVal val="visible"/>
                                      </p:to>
                                    </p:set>
                                    <p:animEffect transition="in" filter="barn(outVertical)">
                                      <p:cBhvr>
                                        <p:cTn id="7" dur="500"/>
                                        <p:tgtEl>
                                          <p:spTgt spid="1639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par>
                                <p:cTn id="12" presetID="22" presetClass="entr" presetSubtype="8"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500"/>
                                        <p:tgtEl>
                                          <p:spTgt spid="22"/>
                                        </p:tgtEl>
                                      </p:cBhvr>
                                    </p:animEffect>
                                  </p:childTnLst>
                                </p:cTn>
                              </p:par>
                              <p:par>
                                <p:cTn id="19" presetID="22" presetClass="entr" presetSubtype="8"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22" presetClass="entr" presetSubtype="8"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par>
                                <p:cTn id="33" presetID="22" presetClass="entr" presetSubtype="8"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500"/>
                                        <p:tgtEl>
                                          <p:spTgt spid="35"/>
                                        </p:tgtEl>
                                      </p:cBhvr>
                                    </p:animEffect>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500"/>
                                        <p:tgtEl>
                                          <p:spTgt spid="47"/>
                                        </p:tgtEl>
                                      </p:cBhvr>
                                    </p:animEffect>
                                  </p:childTnLst>
                                </p:cTn>
                              </p:par>
                              <p:par>
                                <p:cTn id="40" presetID="22" presetClass="entr" presetSubtype="8"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left)">
                                      <p:cBhvr>
                                        <p:cTn id="42" dur="500"/>
                                        <p:tgtEl>
                                          <p:spTgt spid="37"/>
                                        </p:tgtEl>
                                      </p:cBhvr>
                                    </p:animEffect>
                                  </p:childTnLst>
                                </p:cTn>
                              </p:par>
                            </p:childTnLst>
                          </p:cTn>
                        </p:par>
                        <p:par>
                          <p:cTn id="43" fill="hold">
                            <p:stCondLst>
                              <p:cond delay="3000"/>
                            </p:stCondLst>
                            <p:childTnLst>
                              <p:par>
                                <p:cTn id="44" presetID="22" presetClass="entr" presetSubtype="8" fill="hold" nodeType="after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wipe(left)">
                                      <p:cBhvr>
                                        <p:cTn id="46" dur="500"/>
                                        <p:tgtEl>
                                          <p:spTgt spid="55"/>
                                        </p:tgtEl>
                                      </p:cBhvr>
                                    </p:animEffect>
                                  </p:childTnLst>
                                </p:cTn>
                              </p:par>
                              <p:par>
                                <p:cTn id="47" presetID="22" presetClass="entr" presetSubtype="8"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ipe(left)">
                                      <p:cBhvr>
                                        <p:cTn id="49" dur="500"/>
                                        <p:tgtEl>
                                          <p:spTgt spid="39"/>
                                        </p:tgtEl>
                                      </p:cBhvr>
                                    </p:animEffect>
                                  </p:childTnLst>
                                </p:cTn>
                              </p:par>
                            </p:childTnLst>
                          </p:cTn>
                        </p:par>
                        <p:par>
                          <p:cTn id="50" fill="hold">
                            <p:stCondLst>
                              <p:cond delay="3500"/>
                            </p:stCondLst>
                            <p:childTnLst>
                              <p:par>
                                <p:cTn id="51" presetID="22" presetClass="entr" presetSubtype="8" fill="hold" nodeType="after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wipe(left)">
                                      <p:cBhvr>
                                        <p:cTn id="53" dur="500"/>
                                        <p:tgtEl>
                                          <p:spTgt spid="58"/>
                                        </p:tgtEl>
                                      </p:cBhvr>
                                    </p:animEffect>
                                  </p:childTnLst>
                                </p:cTn>
                              </p:par>
                              <p:par>
                                <p:cTn id="54" presetID="22" presetClass="entr" presetSubtype="8" fill="hold" nodeType="with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wipe(left)">
                                      <p:cBhvr>
                                        <p:cTn id="56" dur="500"/>
                                        <p:tgtEl>
                                          <p:spTgt spid="43"/>
                                        </p:tgtEl>
                                      </p:cBhvr>
                                    </p:animEffect>
                                  </p:childTnLst>
                                </p:cTn>
                              </p:par>
                            </p:childTnLst>
                          </p:cTn>
                        </p:par>
                        <p:par>
                          <p:cTn id="57" fill="hold">
                            <p:stCondLst>
                              <p:cond delay="4000"/>
                            </p:stCondLst>
                            <p:childTnLst>
                              <p:par>
                                <p:cTn id="58" presetID="14" presetClass="entr" presetSubtype="10" fill="hold" nodeType="after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randombar(horizontal)">
                                      <p:cBhvr>
                                        <p:cTn id="6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1266" name="组合 159"/>
          <p:cNvGrpSpPr>
            <a:grpSpLocks/>
          </p:cNvGrpSpPr>
          <p:nvPr/>
        </p:nvGrpSpPr>
        <p:grpSpPr bwMode="auto">
          <a:xfrm>
            <a:off x="4346575" y="1397000"/>
            <a:ext cx="3498850" cy="5353050"/>
            <a:chOff x="0" y="0"/>
            <a:chExt cx="3499407" cy="5352521"/>
          </a:xfrm>
        </p:grpSpPr>
        <p:grpSp>
          <p:nvGrpSpPr>
            <p:cNvPr id="12316" name="组合 125"/>
            <p:cNvGrpSpPr>
              <a:grpSpLocks/>
            </p:cNvGrpSpPr>
            <p:nvPr/>
          </p:nvGrpSpPr>
          <p:grpSpPr bwMode="auto">
            <a:xfrm>
              <a:off x="306740" y="0"/>
              <a:ext cx="2885926" cy="3587774"/>
              <a:chOff x="0" y="0"/>
              <a:chExt cx="2885926" cy="3587774"/>
            </a:xfrm>
          </p:grpSpPr>
          <p:sp>
            <p:nvSpPr>
              <p:cNvPr id="12342" name="Freeform 5"/>
              <p:cNvSpPr>
                <a:spLocks/>
              </p:cNvSpPr>
              <p:nvPr/>
            </p:nvSpPr>
            <p:spPr bwMode="auto">
              <a:xfrm>
                <a:off x="0" y="0"/>
                <a:ext cx="2862480" cy="3587774"/>
              </a:xfrm>
              <a:custGeom>
                <a:avLst/>
                <a:gdLst>
                  <a:gd name="T0" fmla="*/ 1431240 w 498"/>
                  <a:gd name="T1" fmla="*/ 0 h 625"/>
                  <a:gd name="T2" fmla="*/ 0 w 498"/>
                  <a:gd name="T3" fmla="*/ 1377705 h 625"/>
                  <a:gd name="T4" fmla="*/ 97715 w 498"/>
                  <a:gd name="T5" fmla="*/ 1882864 h 625"/>
                  <a:gd name="T6" fmla="*/ 97715 w 498"/>
                  <a:gd name="T7" fmla="*/ 1882864 h 625"/>
                  <a:gd name="T8" fmla="*/ 178187 w 498"/>
                  <a:gd name="T9" fmla="*/ 2043596 h 625"/>
                  <a:gd name="T10" fmla="*/ 546055 w 498"/>
                  <a:gd name="T11" fmla="*/ 2801334 h 625"/>
                  <a:gd name="T12" fmla="*/ 620779 w 498"/>
                  <a:gd name="T13" fmla="*/ 3094096 h 625"/>
                  <a:gd name="T14" fmla="*/ 661014 w 498"/>
                  <a:gd name="T15" fmla="*/ 3375378 h 625"/>
                  <a:gd name="T16" fmla="*/ 879437 w 498"/>
                  <a:gd name="T17" fmla="*/ 3587774 h 625"/>
                  <a:gd name="T18" fmla="*/ 1431240 w 498"/>
                  <a:gd name="T19" fmla="*/ 3587774 h 625"/>
                  <a:gd name="T20" fmla="*/ 1977295 w 498"/>
                  <a:gd name="T21" fmla="*/ 3587774 h 625"/>
                  <a:gd name="T22" fmla="*/ 2195718 w 498"/>
                  <a:gd name="T23" fmla="*/ 3375378 h 625"/>
                  <a:gd name="T24" fmla="*/ 2241701 w 498"/>
                  <a:gd name="T25" fmla="*/ 3094096 h 625"/>
                  <a:gd name="T26" fmla="*/ 2316425 w 498"/>
                  <a:gd name="T27" fmla="*/ 2801334 h 625"/>
                  <a:gd name="T28" fmla="*/ 2684293 w 498"/>
                  <a:gd name="T29" fmla="*/ 2043596 h 625"/>
                  <a:gd name="T30" fmla="*/ 2759017 w 498"/>
                  <a:gd name="T31" fmla="*/ 1882864 h 625"/>
                  <a:gd name="T32" fmla="*/ 2759017 w 498"/>
                  <a:gd name="T33" fmla="*/ 1882864 h 625"/>
                  <a:gd name="T34" fmla="*/ 2862480 w 498"/>
                  <a:gd name="T35" fmla="*/ 1377705 h 625"/>
                  <a:gd name="T36" fmla="*/ 1431240 w 498"/>
                  <a:gd name="T37" fmla="*/ 0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98" h="625">
                    <a:moveTo>
                      <a:pt x="249" y="0"/>
                    </a:moveTo>
                    <a:cubicBezTo>
                      <a:pt x="113" y="0"/>
                      <a:pt x="0" y="107"/>
                      <a:pt x="0" y="240"/>
                    </a:cubicBezTo>
                    <a:cubicBezTo>
                      <a:pt x="0" y="271"/>
                      <a:pt x="6" y="301"/>
                      <a:pt x="17" y="328"/>
                    </a:cubicBezTo>
                    <a:cubicBezTo>
                      <a:pt x="17" y="328"/>
                      <a:pt x="17" y="328"/>
                      <a:pt x="17" y="328"/>
                    </a:cubicBezTo>
                    <a:cubicBezTo>
                      <a:pt x="21" y="338"/>
                      <a:pt x="26" y="347"/>
                      <a:pt x="31" y="356"/>
                    </a:cubicBezTo>
                    <a:cubicBezTo>
                      <a:pt x="48" y="391"/>
                      <a:pt x="77" y="451"/>
                      <a:pt x="95" y="488"/>
                    </a:cubicBezTo>
                    <a:cubicBezTo>
                      <a:pt x="95" y="488"/>
                      <a:pt x="108" y="525"/>
                      <a:pt x="108" y="539"/>
                    </a:cubicBezTo>
                    <a:cubicBezTo>
                      <a:pt x="108" y="554"/>
                      <a:pt x="109" y="576"/>
                      <a:pt x="115" y="588"/>
                    </a:cubicBezTo>
                    <a:cubicBezTo>
                      <a:pt x="119" y="595"/>
                      <a:pt x="129" y="612"/>
                      <a:pt x="153" y="625"/>
                    </a:cubicBezTo>
                    <a:cubicBezTo>
                      <a:pt x="249" y="625"/>
                      <a:pt x="249" y="625"/>
                      <a:pt x="249" y="625"/>
                    </a:cubicBezTo>
                    <a:cubicBezTo>
                      <a:pt x="344" y="625"/>
                      <a:pt x="344" y="625"/>
                      <a:pt x="344" y="625"/>
                    </a:cubicBezTo>
                    <a:cubicBezTo>
                      <a:pt x="368" y="612"/>
                      <a:pt x="379" y="595"/>
                      <a:pt x="382" y="588"/>
                    </a:cubicBezTo>
                    <a:cubicBezTo>
                      <a:pt x="388" y="576"/>
                      <a:pt x="390" y="554"/>
                      <a:pt x="390" y="539"/>
                    </a:cubicBezTo>
                    <a:cubicBezTo>
                      <a:pt x="390" y="525"/>
                      <a:pt x="403" y="488"/>
                      <a:pt x="403" y="488"/>
                    </a:cubicBezTo>
                    <a:cubicBezTo>
                      <a:pt x="420" y="451"/>
                      <a:pt x="450" y="391"/>
                      <a:pt x="467" y="356"/>
                    </a:cubicBezTo>
                    <a:cubicBezTo>
                      <a:pt x="472" y="347"/>
                      <a:pt x="476" y="338"/>
                      <a:pt x="480" y="328"/>
                    </a:cubicBezTo>
                    <a:cubicBezTo>
                      <a:pt x="480" y="328"/>
                      <a:pt x="480" y="328"/>
                      <a:pt x="480" y="328"/>
                    </a:cubicBezTo>
                    <a:cubicBezTo>
                      <a:pt x="492" y="301"/>
                      <a:pt x="498" y="271"/>
                      <a:pt x="498" y="240"/>
                    </a:cubicBezTo>
                    <a:cubicBezTo>
                      <a:pt x="498" y="107"/>
                      <a:pt x="385" y="0"/>
                      <a:pt x="249" y="0"/>
                    </a:cubicBezTo>
                    <a:close/>
                  </a:path>
                </a:pathLst>
              </a:custGeom>
              <a:solidFill>
                <a:srgbClr val="FBFBFB"/>
              </a:solidFill>
              <a:ln>
                <a:noFill/>
              </a:ln>
              <a:effectLst>
                <a:outerShdw sx="102000" sy="102000" algn="ctr" rotWithShape="0">
                  <a:srgbClr val="000000">
                    <a:alpha val="25998"/>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2343" name="组合 12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0" y="29425"/>
                <a:ext cx="2871216" cy="346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17" name="组合 152"/>
            <p:cNvGrpSpPr>
              <a:grpSpLocks/>
            </p:cNvGrpSpPr>
            <p:nvPr/>
          </p:nvGrpSpPr>
          <p:grpSpPr bwMode="auto">
            <a:xfrm>
              <a:off x="1187073" y="3636226"/>
              <a:ext cx="1125260" cy="1104456"/>
              <a:chOff x="0" y="0"/>
              <a:chExt cx="1717677" cy="1685925"/>
            </a:xfrm>
          </p:grpSpPr>
          <p:sp>
            <p:nvSpPr>
              <p:cNvPr id="12319" name="Freeform 126"/>
              <p:cNvSpPr>
                <a:spLocks/>
              </p:cNvSpPr>
              <p:nvPr/>
            </p:nvSpPr>
            <p:spPr bwMode="auto">
              <a:xfrm>
                <a:off x="0" y="0"/>
                <a:ext cx="1717677" cy="1576388"/>
              </a:xfrm>
              <a:custGeom>
                <a:avLst/>
                <a:gdLst>
                  <a:gd name="T0" fmla="*/ 1686447 w 220"/>
                  <a:gd name="T1" fmla="*/ 0 h 202"/>
                  <a:gd name="T2" fmla="*/ 1663024 w 220"/>
                  <a:gd name="T3" fmla="*/ 23412 h 202"/>
                  <a:gd name="T4" fmla="*/ 1663024 w 220"/>
                  <a:gd name="T5" fmla="*/ 109255 h 202"/>
                  <a:gd name="T6" fmla="*/ 1647408 w 220"/>
                  <a:gd name="T7" fmla="*/ 124862 h 202"/>
                  <a:gd name="T8" fmla="*/ 1702062 w 220"/>
                  <a:gd name="T9" fmla="*/ 187294 h 202"/>
                  <a:gd name="T10" fmla="*/ 1694254 w 220"/>
                  <a:gd name="T11" fmla="*/ 273137 h 202"/>
                  <a:gd name="T12" fmla="*/ 1639601 w 220"/>
                  <a:gd name="T13" fmla="*/ 327764 h 202"/>
                  <a:gd name="T14" fmla="*/ 1631793 w 220"/>
                  <a:gd name="T15" fmla="*/ 374587 h 202"/>
                  <a:gd name="T16" fmla="*/ 1694254 w 220"/>
                  <a:gd name="T17" fmla="*/ 429215 h 202"/>
                  <a:gd name="T18" fmla="*/ 1686447 w 220"/>
                  <a:gd name="T19" fmla="*/ 515057 h 202"/>
                  <a:gd name="T20" fmla="*/ 1639601 w 220"/>
                  <a:gd name="T21" fmla="*/ 554077 h 202"/>
                  <a:gd name="T22" fmla="*/ 1639601 w 220"/>
                  <a:gd name="T23" fmla="*/ 624312 h 202"/>
                  <a:gd name="T24" fmla="*/ 1702062 w 220"/>
                  <a:gd name="T25" fmla="*/ 694547 h 202"/>
                  <a:gd name="T26" fmla="*/ 1670831 w 220"/>
                  <a:gd name="T27" fmla="*/ 756978 h 202"/>
                  <a:gd name="T28" fmla="*/ 1631793 w 220"/>
                  <a:gd name="T29" fmla="*/ 795998 h 202"/>
                  <a:gd name="T30" fmla="*/ 1639601 w 220"/>
                  <a:gd name="T31" fmla="*/ 842821 h 202"/>
                  <a:gd name="T32" fmla="*/ 1694254 w 220"/>
                  <a:gd name="T33" fmla="*/ 905253 h 202"/>
                  <a:gd name="T34" fmla="*/ 1678639 w 220"/>
                  <a:gd name="T35" fmla="*/ 975488 h 202"/>
                  <a:gd name="T36" fmla="*/ 1631793 w 220"/>
                  <a:gd name="T37" fmla="*/ 1022311 h 202"/>
                  <a:gd name="T38" fmla="*/ 1631793 w 220"/>
                  <a:gd name="T39" fmla="*/ 1076938 h 202"/>
                  <a:gd name="T40" fmla="*/ 1670831 w 220"/>
                  <a:gd name="T41" fmla="*/ 1131566 h 202"/>
                  <a:gd name="T42" fmla="*/ 1608370 w 220"/>
                  <a:gd name="T43" fmla="*/ 1256428 h 202"/>
                  <a:gd name="T44" fmla="*/ 1241412 w 220"/>
                  <a:gd name="T45" fmla="*/ 1576388 h 202"/>
                  <a:gd name="T46" fmla="*/ 476265 w 220"/>
                  <a:gd name="T47" fmla="*/ 1576388 h 202"/>
                  <a:gd name="T48" fmla="*/ 101499 w 220"/>
                  <a:gd name="T49" fmla="*/ 1256428 h 202"/>
                  <a:gd name="T50" fmla="*/ 93691 w 220"/>
                  <a:gd name="T51" fmla="*/ 1186193 h 202"/>
                  <a:gd name="T52" fmla="*/ 70269 w 220"/>
                  <a:gd name="T53" fmla="*/ 1108154 h 202"/>
                  <a:gd name="T54" fmla="*/ 15615 w 220"/>
                  <a:gd name="T55" fmla="*/ 1053527 h 202"/>
                  <a:gd name="T56" fmla="*/ 39038 w 220"/>
                  <a:gd name="T57" fmla="*/ 983292 h 202"/>
                  <a:gd name="T58" fmla="*/ 62461 w 220"/>
                  <a:gd name="T59" fmla="*/ 928664 h 202"/>
                  <a:gd name="T60" fmla="*/ 31230 w 220"/>
                  <a:gd name="T61" fmla="*/ 842821 h 202"/>
                  <a:gd name="T62" fmla="*/ 23423 w 220"/>
                  <a:gd name="T63" fmla="*/ 756978 h 202"/>
                  <a:gd name="T64" fmla="*/ 62461 w 220"/>
                  <a:gd name="T65" fmla="*/ 710155 h 202"/>
                  <a:gd name="T66" fmla="*/ 62461 w 220"/>
                  <a:gd name="T67" fmla="*/ 663332 h 202"/>
                  <a:gd name="T68" fmla="*/ 15615 w 220"/>
                  <a:gd name="T69" fmla="*/ 593096 h 202"/>
                  <a:gd name="T70" fmla="*/ 39038 w 220"/>
                  <a:gd name="T71" fmla="*/ 515057 h 202"/>
                  <a:gd name="T72" fmla="*/ 70269 w 220"/>
                  <a:gd name="T73" fmla="*/ 476038 h 202"/>
                  <a:gd name="T74" fmla="*/ 62461 w 220"/>
                  <a:gd name="T75" fmla="*/ 421411 h 202"/>
                  <a:gd name="T76" fmla="*/ 15615 w 220"/>
                  <a:gd name="T77" fmla="*/ 343372 h 202"/>
                  <a:gd name="T78" fmla="*/ 15615 w 220"/>
                  <a:gd name="T79" fmla="*/ 124862 h 202"/>
                  <a:gd name="T80" fmla="*/ 15615 w 220"/>
                  <a:gd name="T81" fmla="*/ 85843 h 202"/>
                  <a:gd name="T82" fmla="*/ 15615 w 220"/>
                  <a:gd name="T83" fmla="*/ 7804 h 202"/>
                  <a:gd name="T84" fmla="*/ 0 w 220"/>
                  <a:gd name="T85" fmla="*/ 0 h 202"/>
                  <a:gd name="T86" fmla="*/ 1686447 w 220"/>
                  <a:gd name="T87" fmla="*/ 0 h 2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20" h="202">
                    <a:moveTo>
                      <a:pt x="216" y="0"/>
                    </a:moveTo>
                    <a:cubicBezTo>
                      <a:pt x="213" y="3"/>
                      <a:pt x="213" y="3"/>
                      <a:pt x="213" y="3"/>
                    </a:cubicBezTo>
                    <a:cubicBezTo>
                      <a:pt x="213" y="14"/>
                      <a:pt x="213" y="14"/>
                      <a:pt x="213" y="14"/>
                    </a:cubicBezTo>
                    <a:cubicBezTo>
                      <a:pt x="211" y="16"/>
                      <a:pt x="211" y="16"/>
                      <a:pt x="211" y="16"/>
                    </a:cubicBezTo>
                    <a:cubicBezTo>
                      <a:pt x="211" y="16"/>
                      <a:pt x="216" y="20"/>
                      <a:pt x="218" y="24"/>
                    </a:cubicBezTo>
                    <a:cubicBezTo>
                      <a:pt x="220" y="28"/>
                      <a:pt x="220" y="33"/>
                      <a:pt x="217" y="35"/>
                    </a:cubicBezTo>
                    <a:cubicBezTo>
                      <a:pt x="214" y="38"/>
                      <a:pt x="210" y="39"/>
                      <a:pt x="210" y="42"/>
                    </a:cubicBezTo>
                    <a:cubicBezTo>
                      <a:pt x="210" y="44"/>
                      <a:pt x="209" y="48"/>
                      <a:pt x="209" y="48"/>
                    </a:cubicBezTo>
                    <a:cubicBezTo>
                      <a:pt x="209" y="48"/>
                      <a:pt x="216" y="51"/>
                      <a:pt x="217" y="55"/>
                    </a:cubicBezTo>
                    <a:cubicBezTo>
                      <a:pt x="219" y="60"/>
                      <a:pt x="218" y="64"/>
                      <a:pt x="216" y="66"/>
                    </a:cubicBezTo>
                    <a:cubicBezTo>
                      <a:pt x="213" y="67"/>
                      <a:pt x="210" y="71"/>
                      <a:pt x="210" y="71"/>
                    </a:cubicBezTo>
                    <a:cubicBezTo>
                      <a:pt x="210" y="80"/>
                      <a:pt x="210" y="80"/>
                      <a:pt x="210" y="80"/>
                    </a:cubicBezTo>
                    <a:cubicBezTo>
                      <a:pt x="210" y="80"/>
                      <a:pt x="218" y="85"/>
                      <a:pt x="218" y="89"/>
                    </a:cubicBezTo>
                    <a:cubicBezTo>
                      <a:pt x="218" y="94"/>
                      <a:pt x="214" y="97"/>
                      <a:pt x="214" y="97"/>
                    </a:cubicBezTo>
                    <a:cubicBezTo>
                      <a:pt x="209" y="102"/>
                      <a:pt x="209" y="102"/>
                      <a:pt x="209" y="102"/>
                    </a:cubicBezTo>
                    <a:cubicBezTo>
                      <a:pt x="210" y="108"/>
                      <a:pt x="210" y="108"/>
                      <a:pt x="210" y="108"/>
                    </a:cubicBezTo>
                    <a:cubicBezTo>
                      <a:pt x="210" y="108"/>
                      <a:pt x="216" y="112"/>
                      <a:pt x="217" y="116"/>
                    </a:cubicBezTo>
                    <a:cubicBezTo>
                      <a:pt x="218" y="120"/>
                      <a:pt x="217" y="123"/>
                      <a:pt x="215" y="125"/>
                    </a:cubicBezTo>
                    <a:cubicBezTo>
                      <a:pt x="213" y="127"/>
                      <a:pt x="209" y="131"/>
                      <a:pt x="209" y="131"/>
                    </a:cubicBezTo>
                    <a:cubicBezTo>
                      <a:pt x="209" y="138"/>
                      <a:pt x="209" y="138"/>
                      <a:pt x="209" y="138"/>
                    </a:cubicBezTo>
                    <a:cubicBezTo>
                      <a:pt x="209" y="138"/>
                      <a:pt x="213" y="141"/>
                      <a:pt x="214" y="145"/>
                    </a:cubicBezTo>
                    <a:cubicBezTo>
                      <a:pt x="214" y="148"/>
                      <a:pt x="209" y="158"/>
                      <a:pt x="206" y="161"/>
                    </a:cubicBezTo>
                    <a:cubicBezTo>
                      <a:pt x="203" y="163"/>
                      <a:pt x="159" y="202"/>
                      <a:pt x="159" y="202"/>
                    </a:cubicBezTo>
                    <a:cubicBezTo>
                      <a:pt x="61" y="202"/>
                      <a:pt x="61" y="202"/>
                      <a:pt x="61" y="202"/>
                    </a:cubicBezTo>
                    <a:cubicBezTo>
                      <a:pt x="13" y="161"/>
                      <a:pt x="13" y="161"/>
                      <a:pt x="13" y="161"/>
                    </a:cubicBezTo>
                    <a:cubicBezTo>
                      <a:pt x="13" y="161"/>
                      <a:pt x="12" y="155"/>
                      <a:pt x="12" y="152"/>
                    </a:cubicBezTo>
                    <a:cubicBezTo>
                      <a:pt x="11" y="149"/>
                      <a:pt x="12" y="144"/>
                      <a:pt x="9" y="142"/>
                    </a:cubicBezTo>
                    <a:cubicBezTo>
                      <a:pt x="7" y="140"/>
                      <a:pt x="2" y="139"/>
                      <a:pt x="2" y="135"/>
                    </a:cubicBezTo>
                    <a:cubicBezTo>
                      <a:pt x="2" y="130"/>
                      <a:pt x="3" y="127"/>
                      <a:pt x="5" y="126"/>
                    </a:cubicBezTo>
                    <a:cubicBezTo>
                      <a:pt x="7" y="125"/>
                      <a:pt x="9" y="122"/>
                      <a:pt x="8" y="119"/>
                    </a:cubicBezTo>
                    <a:cubicBezTo>
                      <a:pt x="8" y="116"/>
                      <a:pt x="6" y="112"/>
                      <a:pt x="4" y="108"/>
                    </a:cubicBezTo>
                    <a:cubicBezTo>
                      <a:pt x="2" y="104"/>
                      <a:pt x="2" y="100"/>
                      <a:pt x="3" y="97"/>
                    </a:cubicBezTo>
                    <a:cubicBezTo>
                      <a:pt x="5" y="94"/>
                      <a:pt x="8" y="91"/>
                      <a:pt x="8" y="91"/>
                    </a:cubicBezTo>
                    <a:cubicBezTo>
                      <a:pt x="8" y="85"/>
                      <a:pt x="8" y="85"/>
                      <a:pt x="8" y="85"/>
                    </a:cubicBezTo>
                    <a:cubicBezTo>
                      <a:pt x="8" y="85"/>
                      <a:pt x="2" y="81"/>
                      <a:pt x="2" y="76"/>
                    </a:cubicBezTo>
                    <a:cubicBezTo>
                      <a:pt x="2" y="70"/>
                      <a:pt x="3" y="67"/>
                      <a:pt x="5" y="66"/>
                    </a:cubicBezTo>
                    <a:cubicBezTo>
                      <a:pt x="7" y="64"/>
                      <a:pt x="9" y="61"/>
                      <a:pt x="9" y="61"/>
                    </a:cubicBezTo>
                    <a:cubicBezTo>
                      <a:pt x="9" y="61"/>
                      <a:pt x="10" y="57"/>
                      <a:pt x="8" y="54"/>
                    </a:cubicBezTo>
                    <a:cubicBezTo>
                      <a:pt x="7" y="52"/>
                      <a:pt x="3" y="48"/>
                      <a:pt x="2" y="44"/>
                    </a:cubicBezTo>
                    <a:cubicBezTo>
                      <a:pt x="2" y="16"/>
                      <a:pt x="2" y="16"/>
                      <a:pt x="2" y="16"/>
                    </a:cubicBezTo>
                    <a:cubicBezTo>
                      <a:pt x="2" y="16"/>
                      <a:pt x="2" y="14"/>
                      <a:pt x="2" y="11"/>
                    </a:cubicBezTo>
                    <a:cubicBezTo>
                      <a:pt x="2" y="8"/>
                      <a:pt x="2" y="1"/>
                      <a:pt x="2" y="1"/>
                    </a:cubicBezTo>
                    <a:cubicBezTo>
                      <a:pt x="0" y="0"/>
                      <a:pt x="0" y="0"/>
                      <a:pt x="0" y="0"/>
                    </a:cubicBezTo>
                    <a:lnTo>
                      <a:pt x="216" y="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20" name="Freeform 127"/>
              <p:cNvSpPr>
                <a:spLocks/>
              </p:cNvSpPr>
              <p:nvPr/>
            </p:nvSpPr>
            <p:spPr bwMode="auto">
              <a:xfrm>
                <a:off x="484187" y="1584325"/>
                <a:ext cx="733425" cy="101600"/>
              </a:xfrm>
              <a:custGeom>
                <a:avLst/>
                <a:gdLst>
                  <a:gd name="T0" fmla="*/ 0 w 94"/>
                  <a:gd name="T1" fmla="*/ 0 h 13"/>
                  <a:gd name="T2" fmla="*/ 733425 w 94"/>
                  <a:gd name="T3" fmla="*/ 0 h 13"/>
                  <a:gd name="T4" fmla="*/ 663203 w 94"/>
                  <a:gd name="T5" fmla="*/ 70338 h 13"/>
                  <a:gd name="T6" fmla="*/ 577377 w 94"/>
                  <a:gd name="T7" fmla="*/ 101600 h 13"/>
                  <a:gd name="T8" fmla="*/ 148245 w 94"/>
                  <a:gd name="T9" fmla="*/ 101600 h 13"/>
                  <a:gd name="T10" fmla="*/ 62419 w 94"/>
                  <a:gd name="T11" fmla="*/ 70338 h 13"/>
                  <a:gd name="T12" fmla="*/ 0 w 94"/>
                  <a:gd name="T13" fmla="*/ 0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 h="13">
                    <a:moveTo>
                      <a:pt x="0" y="0"/>
                    </a:moveTo>
                    <a:cubicBezTo>
                      <a:pt x="94" y="0"/>
                      <a:pt x="94" y="0"/>
                      <a:pt x="94" y="0"/>
                    </a:cubicBezTo>
                    <a:cubicBezTo>
                      <a:pt x="94" y="0"/>
                      <a:pt x="88" y="6"/>
                      <a:pt x="85" y="9"/>
                    </a:cubicBezTo>
                    <a:cubicBezTo>
                      <a:pt x="82" y="11"/>
                      <a:pt x="77" y="13"/>
                      <a:pt x="74" y="13"/>
                    </a:cubicBezTo>
                    <a:cubicBezTo>
                      <a:pt x="71" y="13"/>
                      <a:pt x="19" y="13"/>
                      <a:pt x="19" y="13"/>
                    </a:cubicBezTo>
                    <a:cubicBezTo>
                      <a:pt x="19" y="13"/>
                      <a:pt x="11" y="13"/>
                      <a:pt x="8" y="9"/>
                    </a:cubicBezTo>
                    <a:cubicBezTo>
                      <a:pt x="5" y="6"/>
                      <a:pt x="0" y="0"/>
                      <a:pt x="0" y="0"/>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21" name="Freeform 128"/>
              <p:cNvSpPr>
                <a:spLocks/>
              </p:cNvSpPr>
              <p:nvPr/>
            </p:nvSpPr>
            <p:spPr bwMode="auto">
              <a:xfrm>
                <a:off x="890587" y="38100"/>
                <a:ext cx="514350" cy="71438"/>
              </a:xfrm>
              <a:custGeom>
                <a:avLst/>
                <a:gdLst>
                  <a:gd name="T0" fmla="*/ 31173 w 66"/>
                  <a:gd name="T1" fmla="*/ 7938 h 9"/>
                  <a:gd name="T2" fmla="*/ 498764 w 66"/>
                  <a:gd name="T3" fmla="*/ 7938 h 9"/>
                  <a:gd name="T4" fmla="*/ 483177 w 66"/>
                  <a:gd name="T5" fmla="*/ 55563 h 9"/>
                  <a:gd name="T6" fmla="*/ 0 w 66"/>
                  <a:gd name="T7" fmla="*/ 71438 h 9"/>
                  <a:gd name="T8" fmla="*/ 155864 w 66"/>
                  <a:gd name="T9" fmla="*/ 39688 h 9"/>
                  <a:gd name="T10" fmla="*/ 132484 w 66"/>
                  <a:gd name="T11" fmla="*/ 23813 h 9"/>
                  <a:gd name="T12" fmla="*/ 31173 w 66"/>
                  <a:gd name="T13" fmla="*/ 7938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9">
                    <a:moveTo>
                      <a:pt x="4" y="1"/>
                    </a:moveTo>
                    <a:cubicBezTo>
                      <a:pt x="4" y="1"/>
                      <a:pt x="62" y="0"/>
                      <a:pt x="64" y="1"/>
                    </a:cubicBezTo>
                    <a:cubicBezTo>
                      <a:pt x="66" y="3"/>
                      <a:pt x="66" y="5"/>
                      <a:pt x="62" y="7"/>
                    </a:cubicBezTo>
                    <a:cubicBezTo>
                      <a:pt x="58" y="8"/>
                      <a:pt x="0" y="9"/>
                      <a:pt x="0" y="9"/>
                    </a:cubicBezTo>
                    <a:cubicBezTo>
                      <a:pt x="0" y="9"/>
                      <a:pt x="20" y="7"/>
                      <a:pt x="20" y="5"/>
                    </a:cubicBezTo>
                    <a:cubicBezTo>
                      <a:pt x="20" y="3"/>
                      <a:pt x="21" y="4"/>
                      <a:pt x="17" y="3"/>
                    </a:cubicBezTo>
                    <a:cubicBezTo>
                      <a:pt x="13" y="3"/>
                      <a:pt x="4" y="1"/>
                      <a:pt x="4"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22" name="Freeform 129"/>
              <p:cNvSpPr>
                <a:spLocks/>
              </p:cNvSpPr>
              <p:nvPr/>
            </p:nvSpPr>
            <p:spPr bwMode="auto">
              <a:xfrm>
                <a:off x="890587" y="131763"/>
                <a:ext cx="506413" cy="195263"/>
              </a:xfrm>
              <a:custGeom>
                <a:avLst/>
                <a:gdLst>
                  <a:gd name="T0" fmla="*/ 85701 w 65"/>
                  <a:gd name="T1" fmla="*/ 0 h 25"/>
                  <a:gd name="T2" fmla="*/ 467458 w 65"/>
                  <a:gd name="T3" fmla="*/ 7811 h 25"/>
                  <a:gd name="T4" fmla="*/ 506413 w 65"/>
                  <a:gd name="T5" fmla="*/ 78105 h 25"/>
                  <a:gd name="T6" fmla="*/ 444085 w 65"/>
                  <a:gd name="T7" fmla="*/ 164021 h 25"/>
                  <a:gd name="T8" fmla="*/ 0 w 65"/>
                  <a:gd name="T9" fmla="*/ 195263 h 25"/>
                  <a:gd name="T10" fmla="*/ 163610 w 65"/>
                  <a:gd name="T11" fmla="*/ 156210 h 25"/>
                  <a:gd name="T12" fmla="*/ 171401 w 65"/>
                  <a:gd name="T13" fmla="*/ 93726 h 25"/>
                  <a:gd name="T14" fmla="*/ 179192 w 65"/>
                  <a:gd name="T15" fmla="*/ 46863 h 25"/>
                  <a:gd name="T16" fmla="*/ 179192 w 65"/>
                  <a:gd name="T17" fmla="*/ 23432 h 25"/>
                  <a:gd name="T18" fmla="*/ 85701 w 65"/>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5" h="25">
                    <a:moveTo>
                      <a:pt x="11" y="0"/>
                    </a:moveTo>
                    <a:cubicBezTo>
                      <a:pt x="11" y="0"/>
                      <a:pt x="58" y="0"/>
                      <a:pt x="60" y="1"/>
                    </a:cubicBezTo>
                    <a:cubicBezTo>
                      <a:pt x="63" y="2"/>
                      <a:pt x="65" y="7"/>
                      <a:pt x="65" y="10"/>
                    </a:cubicBezTo>
                    <a:cubicBezTo>
                      <a:pt x="65" y="14"/>
                      <a:pt x="65" y="19"/>
                      <a:pt x="57" y="21"/>
                    </a:cubicBezTo>
                    <a:cubicBezTo>
                      <a:pt x="49" y="23"/>
                      <a:pt x="0" y="25"/>
                      <a:pt x="0" y="25"/>
                    </a:cubicBezTo>
                    <a:cubicBezTo>
                      <a:pt x="0" y="25"/>
                      <a:pt x="20" y="22"/>
                      <a:pt x="21" y="20"/>
                    </a:cubicBezTo>
                    <a:cubicBezTo>
                      <a:pt x="23" y="18"/>
                      <a:pt x="21" y="14"/>
                      <a:pt x="22" y="12"/>
                    </a:cubicBezTo>
                    <a:cubicBezTo>
                      <a:pt x="23" y="10"/>
                      <a:pt x="24" y="10"/>
                      <a:pt x="23" y="6"/>
                    </a:cubicBezTo>
                    <a:cubicBezTo>
                      <a:pt x="23" y="3"/>
                      <a:pt x="23" y="3"/>
                      <a:pt x="23" y="3"/>
                    </a:cubicBez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23" name="Freeform 130"/>
              <p:cNvSpPr>
                <a:spLocks/>
              </p:cNvSpPr>
              <p:nvPr/>
            </p:nvSpPr>
            <p:spPr bwMode="auto">
              <a:xfrm>
                <a:off x="749300" y="398463"/>
                <a:ext cx="633413" cy="69850"/>
              </a:xfrm>
              <a:custGeom>
                <a:avLst/>
                <a:gdLst>
                  <a:gd name="T0" fmla="*/ 156398 w 81"/>
                  <a:gd name="T1" fmla="*/ 7761 h 9"/>
                  <a:gd name="T2" fmla="*/ 570854 w 81"/>
                  <a:gd name="T3" fmla="*/ 0 h 9"/>
                  <a:gd name="T4" fmla="*/ 625593 w 81"/>
                  <a:gd name="T5" fmla="*/ 23283 h 9"/>
                  <a:gd name="T6" fmla="*/ 23460 w 81"/>
                  <a:gd name="T7" fmla="*/ 69850 h 9"/>
                  <a:gd name="T8" fmla="*/ 187678 w 81"/>
                  <a:gd name="T9" fmla="*/ 38806 h 9"/>
                  <a:gd name="T10" fmla="*/ 156398 w 81"/>
                  <a:gd name="T11" fmla="*/ 7761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9">
                    <a:moveTo>
                      <a:pt x="20" y="1"/>
                    </a:moveTo>
                    <a:cubicBezTo>
                      <a:pt x="20" y="1"/>
                      <a:pt x="66" y="0"/>
                      <a:pt x="73" y="0"/>
                    </a:cubicBezTo>
                    <a:cubicBezTo>
                      <a:pt x="81" y="0"/>
                      <a:pt x="81" y="3"/>
                      <a:pt x="80" y="3"/>
                    </a:cubicBezTo>
                    <a:cubicBezTo>
                      <a:pt x="78" y="4"/>
                      <a:pt x="5" y="9"/>
                      <a:pt x="3" y="9"/>
                    </a:cubicBezTo>
                    <a:cubicBezTo>
                      <a:pt x="0" y="9"/>
                      <a:pt x="21" y="6"/>
                      <a:pt x="24" y="5"/>
                    </a:cubicBezTo>
                    <a:cubicBezTo>
                      <a:pt x="27" y="4"/>
                      <a:pt x="26" y="2"/>
                      <a:pt x="2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24" name="Freeform 131"/>
              <p:cNvSpPr>
                <a:spLocks/>
              </p:cNvSpPr>
              <p:nvPr/>
            </p:nvSpPr>
            <p:spPr bwMode="auto">
              <a:xfrm>
                <a:off x="819150" y="514350"/>
                <a:ext cx="563563" cy="55563"/>
              </a:xfrm>
              <a:custGeom>
                <a:avLst/>
                <a:gdLst>
                  <a:gd name="T0" fmla="*/ 203509 w 72"/>
                  <a:gd name="T1" fmla="*/ 7938 h 7"/>
                  <a:gd name="T2" fmla="*/ 563563 w 72"/>
                  <a:gd name="T3" fmla="*/ 0 h 7"/>
                  <a:gd name="T4" fmla="*/ 383536 w 72"/>
                  <a:gd name="T5" fmla="*/ 39688 h 7"/>
                  <a:gd name="T6" fmla="*/ 31309 w 72"/>
                  <a:gd name="T7" fmla="*/ 55563 h 7"/>
                  <a:gd name="T8" fmla="*/ 203509 w 72"/>
                  <a:gd name="T9" fmla="*/ 7938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 h="7">
                    <a:moveTo>
                      <a:pt x="26" y="1"/>
                    </a:moveTo>
                    <a:cubicBezTo>
                      <a:pt x="72" y="0"/>
                      <a:pt x="72" y="0"/>
                      <a:pt x="72" y="0"/>
                    </a:cubicBezTo>
                    <a:cubicBezTo>
                      <a:pt x="72" y="0"/>
                      <a:pt x="51" y="5"/>
                      <a:pt x="49" y="5"/>
                    </a:cubicBezTo>
                    <a:cubicBezTo>
                      <a:pt x="47" y="5"/>
                      <a:pt x="9" y="7"/>
                      <a:pt x="4" y="7"/>
                    </a:cubicBezTo>
                    <a:cubicBezTo>
                      <a:pt x="0" y="7"/>
                      <a:pt x="35" y="3"/>
                      <a:pt x="26"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25" name="Freeform 132"/>
              <p:cNvSpPr>
                <a:spLocks/>
              </p:cNvSpPr>
              <p:nvPr/>
            </p:nvSpPr>
            <p:spPr bwMode="auto">
              <a:xfrm>
                <a:off x="788987" y="631825"/>
                <a:ext cx="600075" cy="77788"/>
              </a:xfrm>
              <a:custGeom>
                <a:avLst/>
                <a:gdLst>
                  <a:gd name="T0" fmla="*/ 116898 w 77"/>
                  <a:gd name="T1" fmla="*/ 15558 h 10"/>
                  <a:gd name="T2" fmla="*/ 568902 w 77"/>
                  <a:gd name="T3" fmla="*/ 0 h 10"/>
                  <a:gd name="T4" fmla="*/ 561109 w 77"/>
                  <a:gd name="T5" fmla="*/ 38894 h 10"/>
                  <a:gd name="T6" fmla="*/ 0 w 77"/>
                  <a:gd name="T7" fmla="*/ 77788 h 10"/>
                  <a:gd name="T8" fmla="*/ 241589 w 77"/>
                  <a:gd name="T9" fmla="*/ 38894 h 10"/>
                  <a:gd name="T10" fmla="*/ 116898 w 77"/>
                  <a:gd name="T11" fmla="*/ 15558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10">
                    <a:moveTo>
                      <a:pt x="15" y="2"/>
                    </a:moveTo>
                    <a:cubicBezTo>
                      <a:pt x="15" y="2"/>
                      <a:pt x="69" y="0"/>
                      <a:pt x="73" y="0"/>
                    </a:cubicBezTo>
                    <a:cubicBezTo>
                      <a:pt x="77" y="0"/>
                      <a:pt x="75" y="4"/>
                      <a:pt x="72" y="5"/>
                    </a:cubicBezTo>
                    <a:cubicBezTo>
                      <a:pt x="68" y="6"/>
                      <a:pt x="0" y="10"/>
                      <a:pt x="0" y="10"/>
                    </a:cubicBezTo>
                    <a:cubicBezTo>
                      <a:pt x="0" y="10"/>
                      <a:pt x="29" y="6"/>
                      <a:pt x="31" y="5"/>
                    </a:cubicBezTo>
                    <a:cubicBezTo>
                      <a:pt x="32" y="4"/>
                      <a:pt x="15" y="2"/>
                      <a:pt x="1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26" name="Freeform 133"/>
              <p:cNvSpPr>
                <a:spLocks/>
              </p:cNvSpPr>
              <p:nvPr/>
            </p:nvSpPr>
            <p:spPr bwMode="auto">
              <a:xfrm>
                <a:off x="936625" y="749300"/>
                <a:ext cx="452438" cy="69850"/>
              </a:xfrm>
              <a:custGeom>
                <a:avLst/>
                <a:gdLst>
                  <a:gd name="T0" fmla="*/ 0 w 58"/>
                  <a:gd name="T1" fmla="*/ 31044 h 9"/>
                  <a:gd name="T2" fmla="*/ 436837 w 58"/>
                  <a:gd name="T3" fmla="*/ 0 h 9"/>
                  <a:gd name="T4" fmla="*/ 0 w 58"/>
                  <a:gd name="T5" fmla="*/ 31044 h 9"/>
                  <a:gd name="T6" fmla="*/ 0 60000 65536"/>
                  <a:gd name="T7" fmla="*/ 0 60000 65536"/>
                  <a:gd name="T8" fmla="*/ 0 60000 65536"/>
                </a:gdLst>
                <a:ahLst/>
                <a:cxnLst>
                  <a:cxn ang="T6">
                    <a:pos x="T0" y="T1"/>
                  </a:cxn>
                  <a:cxn ang="T7">
                    <a:pos x="T2" y="T3"/>
                  </a:cxn>
                  <a:cxn ang="T8">
                    <a:pos x="T4" y="T5"/>
                  </a:cxn>
                </a:cxnLst>
                <a:rect l="0" t="0" r="r" b="b"/>
                <a:pathLst>
                  <a:path w="58" h="9">
                    <a:moveTo>
                      <a:pt x="0" y="4"/>
                    </a:moveTo>
                    <a:cubicBezTo>
                      <a:pt x="0" y="4"/>
                      <a:pt x="55" y="0"/>
                      <a:pt x="56" y="0"/>
                    </a:cubicBezTo>
                    <a:cubicBezTo>
                      <a:pt x="58" y="0"/>
                      <a:pt x="22" y="9"/>
                      <a:pt x="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27" name="Freeform 134"/>
              <p:cNvSpPr>
                <a:spLocks/>
              </p:cNvSpPr>
              <p:nvPr/>
            </p:nvSpPr>
            <p:spPr bwMode="auto">
              <a:xfrm>
                <a:off x="773112" y="889000"/>
                <a:ext cx="585788" cy="63500"/>
              </a:xfrm>
              <a:custGeom>
                <a:avLst/>
                <a:gdLst>
                  <a:gd name="T0" fmla="*/ 179642 w 75"/>
                  <a:gd name="T1" fmla="*/ 0 h 8"/>
                  <a:gd name="T2" fmla="*/ 554546 w 75"/>
                  <a:gd name="T3" fmla="*/ 0 h 8"/>
                  <a:gd name="T4" fmla="*/ 507683 w 75"/>
                  <a:gd name="T5" fmla="*/ 31750 h 8"/>
                  <a:gd name="T6" fmla="*/ 0 w 75"/>
                  <a:gd name="T7" fmla="*/ 63500 h 8"/>
                  <a:gd name="T8" fmla="*/ 242126 w 75"/>
                  <a:gd name="T9" fmla="*/ 23813 h 8"/>
                  <a:gd name="T10" fmla="*/ 179642 w 75"/>
                  <a:gd name="T11" fmla="*/ 0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5" h="8">
                    <a:moveTo>
                      <a:pt x="23" y="0"/>
                    </a:moveTo>
                    <a:cubicBezTo>
                      <a:pt x="23" y="0"/>
                      <a:pt x="67" y="0"/>
                      <a:pt x="71" y="0"/>
                    </a:cubicBezTo>
                    <a:cubicBezTo>
                      <a:pt x="75" y="1"/>
                      <a:pt x="68" y="3"/>
                      <a:pt x="65" y="4"/>
                    </a:cubicBezTo>
                    <a:cubicBezTo>
                      <a:pt x="62" y="5"/>
                      <a:pt x="0" y="8"/>
                      <a:pt x="0" y="8"/>
                    </a:cubicBezTo>
                    <a:cubicBezTo>
                      <a:pt x="0" y="8"/>
                      <a:pt x="28" y="4"/>
                      <a:pt x="31" y="3"/>
                    </a:cubicBezTo>
                    <a:cubicBezTo>
                      <a:pt x="33" y="3"/>
                      <a:pt x="33" y="3"/>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28" name="Freeform 135"/>
              <p:cNvSpPr>
                <a:spLocks/>
              </p:cNvSpPr>
              <p:nvPr/>
            </p:nvSpPr>
            <p:spPr bwMode="auto">
              <a:xfrm>
                <a:off x="960437" y="990600"/>
                <a:ext cx="428625" cy="55563"/>
              </a:xfrm>
              <a:custGeom>
                <a:avLst/>
                <a:gdLst>
                  <a:gd name="T0" fmla="*/ 0 w 55"/>
                  <a:gd name="T1" fmla="*/ 23813 h 7"/>
                  <a:gd name="T2" fmla="*/ 413039 w 55"/>
                  <a:gd name="T3" fmla="*/ 0 h 7"/>
                  <a:gd name="T4" fmla="*/ 0 w 55"/>
                  <a:gd name="T5" fmla="*/ 23813 h 7"/>
                  <a:gd name="T6" fmla="*/ 0 60000 65536"/>
                  <a:gd name="T7" fmla="*/ 0 60000 65536"/>
                  <a:gd name="T8" fmla="*/ 0 60000 65536"/>
                </a:gdLst>
                <a:ahLst/>
                <a:cxnLst>
                  <a:cxn ang="T6">
                    <a:pos x="T0" y="T1"/>
                  </a:cxn>
                  <a:cxn ang="T7">
                    <a:pos x="T2" y="T3"/>
                  </a:cxn>
                  <a:cxn ang="T8">
                    <a:pos x="T4" y="T5"/>
                  </a:cxn>
                </a:cxnLst>
                <a:rect l="0" t="0" r="r" b="b"/>
                <a:pathLst>
                  <a:path w="55" h="7">
                    <a:moveTo>
                      <a:pt x="0" y="3"/>
                    </a:moveTo>
                    <a:cubicBezTo>
                      <a:pt x="0" y="3"/>
                      <a:pt x="51" y="0"/>
                      <a:pt x="53" y="0"/>
                    </a:cubicBezTo>
                    <a:cubicBezTo>
                      <a:pt x="55" y="0"/>
                      <a:pt x="28"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29" name="Freeform 136"/>
              <p:cNvSpPr>
                <a:spLocks/>
              </p:cNvSpPr>
              <p:nvPr/>
            </p:nvSpPr>
            <p:spPr bwMode="auto">
              <a:xfrm>
                <a:off x="992187" y="1116013"/>
                <a:ext cx="334963" cy="61913"/>
              </a:xfrm>
              <a:custGeom>
                <a:avLst/>
                <a:gdLst>
                  <a:gd name="T0" fmla="*/ 0 w 43"/>
                  <a:gd name="T1" fmla="*/ 15478 h 8"/>
                  <a:gd name="T2" fmla="*/ 319383 w 43"/>
                  <a:gd name="T3" fmla="*/ 7739 h 8"/>
                  <a:gd name="T4" fmla="*/ 202536 w 43"/>
                  <a:gd name="T5" fmla="*/ 54174 h 8"/>
                  <a:gd name="T6" fmla="*/ 0 w 43"/>
                  <a:gd name="T7" fmla="*/ 15478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 h="8">
                    <a:moveTo>
                      <a:pt x="0" y="2"/>
                    </a:moveTo>
                    <a:cubicBezTo>
                      <a:pt x="0" y="2"/>
                      <a:pt x="38" y="0"/>
                      <a:pt x="41" y="1"/>
                    </a:cubicBezTo>
                    <a:cubicBezTo>
                      <a:pt x="43" y="1"/>
                      <a:pt x="31" y="5"/>
                      <a:pt x="26" y="7"/>
                    </a:cubicBezTo>
                    <a:cubicBezTo>
                      <a:pt x="20" y="8"/>
                      <a:pt x="12" y="7"/>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30" name="Freeform 137"/>
              <p:cNvSpPr>
                <a:spLocks/>
              </p:cNvSpPr>
              <p:nvPr/>
            </p:nvSpPr>
            <p:spPr bwMode="auto">
              <a:xfrm>
                <a:off x="842962" y="1169988"/>
                <a:ext cx="655638" cy="63500"/>
              </a:xfrm>
              <a:custGeom>
                <a:avLst/>
                <a:gdLst>
                  <a:gd name="T0" fmla="*/ 0 w 84"/>
                  <a:gd name="T1" fmla="*/ 39688 h 8"/>
                  <a:gd name="T2" fmla="*/ 655638 w 84"/>
                  <a:gd name="T3" fmla="*/ 0 h 8"/>
                  <a:gd name="T4" fmla="*/ 249767 w 84"/>
                  <a:gd name="T5" fmla="*/ 63500 h 8"/>
                  <a:gd name="T6" fmla="*/ 0 w 84"/>
                  <a:gd name="T7" fmla="*/ 39688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4" h="8">
                    <a:moveTo>
                      <a:pt x="0" y="5"/>
                    </a:moveTo>
                    <a:cubicBezTo>
                      <a:pt x="0" y="5"/>
                      <a:pt x="76" y="2"/>
                      <a:pt x="84" y="0"/>
                    </a:cubicBezTo>
                    <a:cubicBezTo>
                      <a:pt x="84" y="0"/>
                      <a:pt x="75" y="6"/>
                      <a:pt x="32" y="8"/>
                    </a:cubicBezTo>
                    <a:cubicBezTo>
                      <a:pt x="32" y="8"/>
                      <a:pt x="9" y="7"/>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31" name="Freeform 138"/>
              <p:cNvSpPr>
                <a:spLocks/>
              </p:cNvSpPr>
              <p:nvPr/>
            </p:nvSpPr>
            <p:spPr bwMode="auto">
              <a:xfrm>
                <a:off x="1600200" y="406400"/>
                <a:ext cx="77788" cy="46038"/>
              </a:xfrm>
              <a:custGeom>
                <a:avLst/>
                <a:gdLst>
                  <a:gd name="T0" fmla="*/ 54452 w 10"/>
                  <a:gd name="T1" fmla="*/ 0 h 6"/>
                  <a:gd name="T2" fmla="*/ 0 w 10"/>
                  <a:gd name="T3" fmla="*/ 46038 h 6"/>
                  <a:gd name="T4" fmla="*/ 54452 w 10"/>
                  <a:gd name="T5" fmla="*/ 0 h 6"/>
                  <a:gd name="T6" fmla="*/ 0 60000 65536"/>
                  <a:gd name="T7" fmla="*/ 0 60000 65536"/>
                  <a:gd name="T8" fmla="*/ 0 60000 65536"/>
                </a:gdLst>
                <a:ahLst/>
                <a:cxnLst>
                  <a:cxn ang="T6">
                    <a:pos x="T0" y="T1"/>
                  </a:cxn>
                  <a:cxn ang="T7">
                    <a:pos x="T2" y="T3"/>
                  </a:cxn>
                  <a:cxn ang="T8">
                    <a:pos x="T4" y="T5"/>
                  </a:cxn>
                </a:cxnLst>
                <a:rect l="0" t="0" r="r" b="b"/>
                <a:pathLst>
                  <a:path w="10" h="6">
                    <a:moveTo>
                      <a:pt x="7" y="0"/>
                    </a:moveTo>
                    <a:cubicBezTo>
                      <a:pt x="7" y="0"/>
                      <a:pt x="10" y="5"/>
                      <a:pt x="0" y="6"/>
                    </a:cubicBez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32" name="Freeform 139"/>
              <p:cNvSpPr>
                <a:spLocks/>
              </p:cNvSpPr>
              <p:nvPr/>
            </p:nvSpPr>
            <p:spPr bwMode="auto">
              <a:xfrm>
                <a:off x="1592262" y="147638"/>
                <a:ext cx="85725" cy="39688"/>
              </a:xfrm>
              <a:custGeom>
                <a:avLst/>
                <a:gdLst>
                  <a:gd name="T0" fmla="*/ 62345 w 11"/>
                  <a:gd name="T1" fmla="*/ 0 h 5"/>
                  <a:gd name="T2" fmla="*/ 0 w 11"/>
                  <a:gd name="T3" fmla="*/ 39688 h 5"/>
                  <a:gd name="T4" fmla="*/ 62345 w 11"/>
                  <a:gd name="T5" fmla="*/ 0 h 5"/>
                  <a:gd name="T6" fmla="*/ 0 60000 65536"/>
                  <a:gd name="T7" fmla="*/ 0 60000 65536"/>
                  <a:gd name="T8" fmla="*/ 0 60000 65536"/>
                </a:gdLst>
                <a:ahLst/>
                <a:cxnLst>
                  <a:cxn ang="T6">
                    <a:pos x="T0" y="T1"/>
                  </a:cxn>
                  <a:cxn ang="T7">
                    <a:pos x="T2" y="T3"/>
                  </a:cxn>
                  <a:cxn ang="T8">
                    <a:pos x="T4" y="T5"/>
                  </a:cxn>
                </a:cxnLst>
                <a:rect l="0" t="0" r="r" b="b"/>
                <a:pathLst>
                  <a:path w="11" h="5">
                    <a:moveTo>
                      <a:pt x="8" y="0"/>
                    </a:moveTo>
                    <a:cubicBezTo>
                      <a:pt x="8" y="0"/>
                      <a:pt x="11" y="4"/>
                      <a:pt x="0" y="5"/>
                    </a:cubicBez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33" name="Freeform 140"/>
              <p:cNvSpPr>
                <a:spLocks/>
              </p:cNvSpPr>
              <p:nvPr/>
            </p:nvSpPr>
            <p:spPr bwMode="auto">
              <a:xfrm>
                <a:off x="1562100" y="647700"/>
                <a:ext cx="115888" cy="39688"/>
              </a:xfrm>
              <a:custGeom>
                <a:avLst/>
                <a:gdLst>
                  <a:gd name="T0" fmla="*/ 84985 w 15"/>
                  <a:gd name="T1" fmla="*/ 0 h 5"/>
                  <a:gd name="T2" fmla="*/ 0 w 15"/>
                  <a:gd name="T3" fmla="*/ 39688 h 5"/>
                  <a:gd name="T4" fmla="*/ 84985 w 15"/>
                  <a:gd name="T5" fmla="*/ 0 h 5"/>
                  <a:gd name="T6" fmla="*/ 0 60000 65536"/>
                  <a:gd name="T7" fmla="*/ 0 60000 65536"/>
                  <a:gd name="T8" fmla="*/ 0 60000 65536"/>
                </a:gdLst>
                <a:ahLst/>
                <a:cxnLst>
                  <a:cxn ang="T6">
                    <a:pos x="T0" y="T1"/>
                  </a:cxn>
                  <a:cxn ang="T7">
                    <a:pos x="T2" y="T3"/>
                  </a:cxn>
                  <a:cxn ang="T8">
                    <a:pos x="T4" y="T5"/>
                  </a:cxn>
                </a:cxnLst>
                <a:rect l="0" t="0" r="r" b="b"/>
                <a:pathLst>
                  <a:path w="15" h="5">
                    <a:moveTo>
                      <a:pt x="11" y="0"/>
                    </a:moveTo>
                    <a:cubicBezTo>
                      <a:pt x="11" y="0"/>
                      <a:pt x="15" y="4"/>
                      <a:pt x="0" y="5"/>
                    </a:cubicBez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34" name="Freeform 141"/>
              <p:cNvSpPr>
                <a:spLocks/>
              </p:cNvSpPr>
              <p:nvPr/>
            </p:nvSpPr>
            <p:spPr bwMode="auto">
              <a:xfrm>
                <a:off x="1570037" y="803275"/>
                <a:ext cx="93663" cy="117475"/>
              </a:xfrm>
              <a:custGeom>
                <a:avLst/>
                <a:gdLst>
                  <a:gd name="T0" fmla="*/ 46832 w 12"/>
                  <a:gd name="T1" fmla="*/ 0 h 15"/>
                  <a:gd name="T2" fmla="*/ 54637 w 12"/>
                  <a:gd name="T3" fmla="*/ 46990 h 15"/>
                  <a:gd name="T4" fmla="*/ 93663 w 12"/>
                  <a:gd name="T5" fmla="*/ 93980 h 15"/>
                  <a:gd name="T6" fmla="*/ 0 w 12"/>
                  <a:gd name="T7" fmla="*/ 109643 h 15"/>
                  <a:gd name="T8" fmla="*/ 46832 w 12"/>
                  <a:gd name="T9" fmla="*/ 78317 h 15"/>
                  <a:gd name="T10" fmla="*/ 46832 w 12"/>
                  <a:gd name="T11" fmla="*/ 0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5">
                    <a:moveTo>
                      <a:pt x="6" y="0"/>
                    </a:moveTo>
                    <a:cubicBezTo>
                      <a:pt x="6" y="0"/>
                      <a:pt x="6" y="5"/>
                      <a:pt x="7" y="6"/>
                    </a:cubicBezTo>
                    <a:cubicBezTo>
                      <a:pt x="8" y="7"/>
                      <a:pt x="12" y="12"/>
                      <a:pt x="12" y="12"/>
                    </a:cubicBezTo>
                    <a:cubicBezTo>
                      <a:pt x="12" y="12"/>
                      <a:pt x="3" y="15"/>
                      <a:pt x="0" y="14"/>
                    </a:cubicBezTo>
                    <a:cubicBezTo>
                      <a:pt x="0" y="14"/>
                      <a:pt x="5" y="12"/>
                      <a:pt x="6" y="10"/>
                    </a:cubicBezTo>
                    <a:cubicBezTo>
                      <a:pt x="6" y="9"/>
                      <a:pt x="5" y="1"/>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35" name="Freeform 142"/>
              <p:cNvSpPr>
                <a:spLocks/>
              </p:cNvSpPr>
              <p:nvPr/>
            </p:nvSpPr>
            <p:spPr bwMode="auto">
              <a:xfrm>
                <a:off x="1608137" y="1100138"/>
                <a:ext cx="47625" cy="39688"/>
              </a:xfrm>
              <a:custGeom>
                <a:avLst/>
                <a:gdLst>
                  <a:gd name="T0" fmla="*/ 23813 w 6"/>
                  <a:gd name="T1" fmla="*/ 0 h 5"/>
                  <a:gd name="T2" fmla="*/ 0 w 6"/>
                  <a:gd name="T3" fmla="*/ 39688 h 5"/>
                  <a:gd name="T4" fmla="*/ 23813 w 6"/>
                  <a:gd name="T5" fmla="*/ 0 h 5"/>
                  <a:gd name="T6" fmla="*/ 0 60000 65536"/>
                  <a:gd name="T7" fmla="*/ 0 60000 65536"/>
                  <a:gd name="T8" fmla="*/ 0 60000 65536"/>
                </a:gdLst>
                <a:ahLst/>
                <a:cxnLst>
                  <a:cxn ang="T6">
                    <a:pos x="T0" y="T1"/>
                  </a:cxn>
                  <a:cxn ang="T7">
                    <a:pos x="T2" y="T3"/>
                  </a:cxn>
                  <a:cxn ang="T8">
                    <a:pos x="T4" y="T5"/>
                  </a:cxn>
                </a:cxnLst>
                <a:rect l="0" t="0" r="r" b="b"/>
                <a:pathLst>
                  <a:path w="6" h="5">
                    <a:moveTo>
                      <a:pt x="3" y="0"/>
                    </a:moveTo>
                    <a:cubicBezTo>
                      <a:pt x="3" y="0"/>
                      <a:pt x="6" y="4"/>
                      <a:pt x="0" y="5"/>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36" name="Freeform 143"/>
              <p:cNvSpPr>
                <a:spLocks/>
              </p:cNvSpPr>
              <p:nvPr/>
            </p:nvSpPr>
            <p:spPr bwMode="auto">
              <a:xfrm>
                <a:off x="141287" y="101600"/>
                <a:ext cx="428625" cy="46038"/>
              </a:xfrm>
              <a:custGeom>
                <a:avLst/>
                <a:gdLst>
                  <a:gd name="T0" fmla="*/ 0 w 55"/>
                  <a:gd name="T1" fmla="*/ 0 h 6"/>
                  <a:gd name="T2" fmla="*/ 428625 w 55"/>
                  <a:gd name="T3" fmla="*/ 23019 h 6"/>
                  <a:gd name="T4" fmla="*/ 0 w 55"/>
                  <a:gd name="T5" fmla="*/ 0 h 6"/>
                  <a:gd name="T6" fmla="*/ 0 60000 65536"/>
                  <a:gd name="T7" fmla="*/ 0 60000 65536"/>
                  <a:gd name="T8" fmla="*/ 0 60000 65536"/>
                </a:gdLst>
                <a:ahLst/>
                <a:cxnLst>
                  <a:cxn ang="T6">
                    <a:pos x="T0" y="T1"/>
                  </a:cxn>
                  <a:cxn ang="T7">
                    <a:pos x="T2" y="T3"/>
                  </a:cxn>
                  <a:cxn ang="T8">
                    <a:pos x="T4" y="T5"/>
                  </a:cxn>
                </a:cxnLst>
                <a:rect l="0" t="0" r="r" b="b"/>
                <a:pathLst>
                  <a:path w="55" h="6">
                    <a:moveTo>
                      <a:pt x="0" y="0"/>
                    </a:moveTo>
                    <a:cubicBezTo>
                      <a:pt x="55" y="3"/>
                      <a:pt x="55" y="3"/>
                      <a:pt x="55" y="3"/>
                    </a:cubicBezTo>
                    <a:cubicBezTo>
                      <a:pt x="55" y="3"/>
                      <a:pt x="15" y="6"/>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37" name="Freeform 144"/>
              <p:cNvSpPr>
                <a:spLocks/>
              </p:cNvSpPr>
              <p:nvPr/>
            </p:nvSpPr>
            <p:spPr bwMode="auto">
              <a:xfrm>
                <a:off x="31750" y="492125"/>
                <a:ext cx="147638" cy="38100"/>
              </a:xfrm>
              <a:custGeom>
                <a:avLst/>
                <a:gdLst>
                  <a:gd name="T0" fmla="*/ 54393 w 19"/>
                  <a:gd name="T1" fmla="*/ 0 h 5"/>
                  <a:gd name="T2" fmla="*/ 147638 w 19"/>
                  <a:gd name="T3" fmla="*/ 7620 h 5"/>
                  <a:gd name="T4" fmla="*/ 31082 w 19"/>
                  <a:gd name="T5" fmla="*/ 30480 h 5"/>
                  <a:gd name="T6" fmla="*/ 54393 w 19"/>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5">
                    <a:moveTo>
                      <a:pt x="7" y="0"/>
                    </a:moveTo>
                    <a:cubicBezTo>
                      <a:pt x="19" y="1"/>
                      <a:pt x="19" y="1"/>
                      <a:pt x="19" y="1"/>
                    </a:cubicBezTo>
                    <a:cubicBezTo>
                      <a:pt x="19" y="1"/>
                      <a:pt x="7" y="4"/>
                      <a:pt x="4" y="4"/>
                    </a:cubicBezTo>
                    <a:cubicBezTo>
                      <a:pt x="0" y="5"/>
                      <a:pt x="7"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38" name="Freeform 145"/>
              <p:cNvSpPr>
                <a:spLocks/>
              </p:cNvSpPr>
              <p:nvPr/>
            </p:nvSpPr>
            <p:spPr bwMode="auto">
              <a:xfrm>
                <a:off x="31750" y="725488"/>
                <a:ext cx="155575" cy="31750"/>
              </a:xfrm>
              <a:custGeom>
                <a:avLst/>
                <a:gdLst>
                  <a:gd name="T0" fmla="*/ 46673 w 20"/>
                  <a:gd name="T1" fmla="*/ 0 h 4"/>
                  <a:gd name="T2" fmla="*/ 155575 w 20"/>
                  <a:gd name="T3" fmla="*/ 0 h 4"/>
                  <a:gd name="T4" fmla="*/ 15558 w 20"/>
                  <a:gd name="T5" fmla="*/ 31750 h 4"/>
                  <a:gd name="T6" fmla="*/ 46673 w 20"/>
                  <a:gd name="T7" fmla="*/ 0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6" y="0"/>
                    </a:moveTo>
                    <a:cubicBezTo>
                      <a:pt x="20" y="0"/>
                      <a:pt x="20" y="0"/>
                      <a:pt x="20" y="0"/>
                    </a:cubicBezTo>
                    <a:cubicBezTo>
                      <a:pt x="20" y="0"/>
                      <a:pt x="4" y="4"/>
                      <a:pt x="2" y="4"/>
                    </a:cubicBezTo>
                    <a:cubicBezTo>
                      <a:pt x="0" y="4"/>
                      <a:pt x="6"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39" name="Freeform 146"/>
              <p:cNvSpPr>
                <a:spLocks/>
              </p:cNvSpPr>
              <p:nvPr/>
            </p:nvSpPr>
            <p:spPr bwMode="auto">
              <a:xfrm>
                <a:off x="23812" y="982663"/>
                <a:ext cx="155575" cy="39688"/>
              </a:xfrm>
              <a:custGeom>
                <a:avLst/>
                <a:gdLst>
                  <a:gd name="T0" fmla="*/ 46673 w 20"/>
                  <a:gd name="T1" fmla="*/ 0 h 5"/>
                  <a:gd name="T2" fmla="*/ 155575 w 20"/>
                  <a:gd name="T3" fmla="*/ 7938 h 5"/>
                  <a:gd name="T4" fmla="*/ 15558 w 20"/>
                  <a:gd name="T5" fmla="*/ 39688 h 5"/>
                  <a:gd name="T6" fmla="*/ 46673 w 20"/>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5">
                    <a:moveTo>
                      <a:pt x="6" y="0"/>
                    </a:moveTo>
                    <a:cubicBezTo>
                      <a:pt x="20" y="1"/>
                      <a:pt x="20" y="1"/>
                      <a:pt x="20" y="1"/>
                    </a:cubicBezTo>
                    <a:cubicBezTo>
                      <a:pt x="20" y="1"/>
                      <a:pt x="3" y="5"/>
                      <a:pt x="2" y="5"/>
                    </a:cubicBezTo>
                    <a:cubicBezTo>
                      <a:pt x="0" y="5"/>
                      <a:pt x="6"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40" name="Freeform 147"/>
              <p:cNvSpPr>
                <a:spLocks/>
              </p:cNvSpPr>
              <p:nvPr/>
            </p:nvSpPr>
            <p:spPr bwMode="auto">
              <a:xfrm>
                <a:off x="155575" y="1201738"/>
                <a:ext cx="563563" cy="69850"/>
              </a:xfrm>
              <a:custGeom>
                <a:avLst/>
                <a:gdLst>
                  <a:gd name="T0" fmla="*/ 0 w 72"/>
                  <a:gd name="T1" fmla="*/ 0 h 9"/>
                  <a:gd name="T2" fmla="*/ 532254 w 72"/>
                  <a:gd name="T3" fmla="*/ 7761 h 9"/>
                  <a:gd name="T4" fmla="*/ 0 w 72"/>
                  <a:gd name="T5" fmla="*/ 0 h 9"/>
                  <a:gd name="T6" fmla="*/ 0 60000 65536"/>
                  <a:gd name="T7" fmla="*/ 0 60000 65536"/>
                  <a:gd name="T8" fmla="*/ 0 60000 65536"/>
                </a:gdLst>
                <a:ahLst/>
                <a:cxnLst>
                  <a:cxn ang="T6">
                    <a:pos x="T0" y="T1"/>
                  </a:cxn>
                  <a:cxn ang="T7">
                    <a:pos x="T2" y="T3"/>
                  </a:cxn>
                  <a:cxn ang="T8">
                    <a:pos x="T4" y="T5"/>
                  </a:cxn>
                </a:cxnLst>
                <a:rect l="0" t="0" r="r" b="b"/>
                <a:pathLst>
                  <a:path w="72" h="9">
                    <a:moveTo>
                      <a:pt x="0" y="0"/>
                    </a:moveTo>
                    <a:cubicBezTo>
                      <a:pt x="0" y="0"/>
                      <a:pt x="65" y="2"/>
                      <a:pt x="68" y="1"/>
                    </a:cubicBezTo>
                    <a:cubicBezTo>
                      <a:pt x="72" y="1"/>
                      <a:pt x="24" y="9"/>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41" name="Freeform 148"/>
              <p:cNvSpPr>
                <a:spLocks/>
              </p:cNvSpPr>
              <p:nvPr/>
            </p:nvSpPr>
            <p:spPr bwMode="auto">
              <a:xfrm>
                <a:off x="1155700" y="1263650"/>
                <a:ext cx="280988" cy="250825"/>
              </a:xfrm>
              <a:custGeom>
                <a:avLst/>
                <a:gdLst>
                  <a:gd name="T0" fmla="*/ 280988 w 36"/>
                  <a:gd name="T1" fmla="*/ 0 h 32"/>
                  <a:gd name="T2" fmla="*/ 23416 w 36"/>
                  <a:gd name="T3" fmla="*/ 242987 h 32"/>
                  <a:gd name="T4" fmla="*/ 280988 w 36"/>
                  <a:gd name="T5" fmla="*/ 0 h 32"/>
                  <a:gd name="T6" fmla="*/ 0 60000 65536"/>
                  <a:gd name="T7" fmla="*/ 0 60000 65536"/>
                  <a:gd name="T8" fmla="*/ 0 60000 65536"/>
                </a:gdLst>
                <a:ahLst/>
                <a:cxnLst>
                  <a:cxn ang="T6">
                    <a:pos x="T0" y="T1"/>
                  </a:cxn>
                  <a:cxn ang="T7">
                    <a:pos x="T2" y="T3"/>
                  </a:cxn>
                  <a:cxn ang="T8">
                    <a:pos x="T4" y="T5"/>
                  </a:cxn>
                </a:cxnLst>
                <a:rect l="0" t="0" r="r" b="b"/>
                <a:pathLst>
                  <a:path w="36" h="32">
                    <a:moveTo>
                      <a:pt x="36" y="0"/>
                    </a:moveTo>
                    <a:cubicBezTo>
                      <a:pt x="36" y="0"/>
                      <a:pt x="5" y="30"/>
                      <a:pt x="3" y="31"/>
                    </a:cubicBezTo>
                    <a:cubicBezTo>
                      <a:pt x="0" y="32"/>
                      <a:pt x="21" y="8"/>
                      <a:pt x="3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12318" name="图片 1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791640"/>
              <a:ext cx="3499407" cy="560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3"/>
          <p:cNvGrpSpPr/>
          <p:nvPr/>
        </p:nvGrpSpPr>
        <p:grpSpPr>
          <a:xfrm>
            <a:off x="863264" y="1793346"/>
            <a:ext cx="2991186" cy="746691"/>
            <a:chOff x="863264" y="1793346"/>
            <a:chExt cx="2991186" cy="746691"/>
          </a:xfrm>
        </p:grpSpPr>
        <p:sp>
          <p:nvSpPr>
            <p:cNvPr id="12303" name="椭圆 160"/>
            <p:cNvSpPr>
              <a:spLocks noChangeArrowheads="1"/>
            </p:cNvSpPr>
            <p:nvPr/>
          </p:nvSpPr>
          <p:spPr bwMode="auto">
            <a:xfrm>
              <a:off x="3108292" y="1793346"/>
              <a:ext cx="746158" cy="746691"/>
            </a:xfrm>
            <a:prstGeom prst="ellipse">
              <a:avLst/>
            </a:prstGeom>
            <a:solidFill>
              <a:srgbClr val="34457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12304" name="Freeform 54"/>
            <p:cNvSpPr>
              <a:spLocks noEditPoints="1"/>
            </p:cNvSpPr>
            <p:nvPr/>
          </p:nvSpPr>
          <p:spPr bwMode="auto">
            <a:xfrm>
              <a:off x="3281220" y="1970178"/>
              <a:ext cx="400300" cy="393025"/>
            </a:xfrm>
            <a:custGeom>
              <a:avLst/>
              <a:gdLst>
                <a:gd name="T0" fmla="*/ 400450 w 112"/>
                <a:gd name="T1" fmla="*/ 332171 h 110"/>
                <a:gd name="T2" fmla="*/ 0 w 112"/>
                <a:gd name="T3" fmla="*/ 332171 h 110"/>
                <a:gd name="T4" fmla="*/ 32179 w 112"/>
                <a:gd name="T5" fmla="*/ 307169 h 110"/>
                <a:gd name="T6" fmla="*/ 368271 w 112"/>
                <a:gd name="T7" fmla="*/ 307169 h 110"/>
                <a:gd name="T8" fmla="*/ 103688 w 112"/>
                <a:gd name="T9" fmla="*/ 14287 h 110"/>
                <a:gd name="T10" fmla="*/ 103688 w 112"/>
                <a:gd name="T11" fmla="*/ 85722 h 110"/>
                <a:gd name="T12" fmla="*/ 103688 w 112"/>
                <a:gd name="T13" fmla="*/ 14287 h 110"/>
                <a:gd name="T14" fmla="*/ 261008 w 112"/>
                <a:gd name="T15" fmla="*/ 50004 h 110"/>
                <a:gd name="T16" fmla="*/ 332517 w 112"/>
                <a:gd name="T17" fmla="*/ 50004 h 110"/>
                <a:gd name="T18" fmla="*/ 261008 w 112"/>
                <a:gd name="T19" fmla="*/ 221448 h 110"/>
                <a:gd name="T20" fmla="*/ 286036 w 112"/>
                <a:gd name="T21" fmla="*/ 317885 h 110"/>
                <a:gd name="T22" fmla="*/ 307488 w 112"/>
                <a:gd name="T23" fmla="*/ 317885 h 110"/>
                <a:gd name="T24" fmla="*/ 336092 w 112"/>
                <a:gd name="T25" fmla="*/ 210732 h 110"/>
                <a:gd name="T26" fmla="*/ 353969 w 112"/>
                <a:gd name="T27" fmla="*/ 128583 h 110"/>
                <a:gd name="T28" fmla="*/ 278885 w 112"/>
                <a:gd name="T29" fmla="*/ 92865 h 110"/>
                <a:gd name="T30" fmla="*/ 278885 w 112"/>
                <a:gd name="T31" fmla="*/ 125011 h 110"/>
                <a:gd name="T32" fmla="*/ 261008 w 112"/>
                <a:gd name="T33" fmla="*/ 221448 h 110"/>
                <a:gd name="T34" fmla="*/ 239555 w 112"/>
                <a:gd name="T35" fmla="*/ 39289 h 110"/>
                <a:gd name="T36" fmla="*/ 160895 w 112"/>
                <a:gd name="T37" fmla="*/ 39289 h 110"/>
                <a:gd name="T38" fmla="*/ 239555 w 112"/>
                <a:gd name="T39" fmla="*/ 214304 h 110"/>
                <a:gd name="T40" fmla="*/ 261008 w 112"/>
                <a:gd name="T41" fmla="*/ 125011 h 110"/>
                <a:gd name="T42" fmla="*/ 175197 w 112"/>
                <a:gd name="T43" fmla="*/ 85722 h 110"/>
                <a:gd name="T44" fmla="*/ 139442 w 112"/>
                <a:gd name="T45" fmla="*/ 182159 h 110"/>
                <a:gd name="T46" fmla="*/ 160895 w 112"/>
                <a:gd name="T47" fmla="*/ 332171 h 110"/>
                <a:gd name="T48" fmla="*/ 200225 w 112"/>
                <a:gd name="T49" fmla="*/ 257165 h 110"/>
                <a:gd name="T50" fmla="*/ 239555 w 112"/>
                <a:gd name="T51" fmla="*/ 332171 h 110"/>
                <a:gd name="T52" fmla="*/ 139442 w 112"/>
                <a:gd name="T53" fmla="*/ 221448 h 110"/>
                <a:gd name="T54" fmla="*/ 121565 w 112"/>
                <a:gd name="T55" fmla="*/ 125011 h 110"/>
                <a:gd name="T56" fmla="*/ 121565 w 112"/>
                <a:gd name="T57" fmla="*/ 92865 h 110"/>
                <a:gd name="T58" fmla="*/ 46481 w 112"/>
                <a:gd name="T59" fmla="*/ 128583 h 110"/>
                <a:gd name="T60" fmla="*/ 64358 w 112"/>
                <a:gd name="T61" fmla="*/ 210732 h 110"/>
                <a:gd name="T62" fmla="*/ 92962 w 112"/>
                <a:gd name="T63" fmla="*/ 317885 h 110"/>
                <a:gd name="T64" fmla="*/ 114414 w 112"/>
                <a:gd name="T65" fmla="*/ 317885 h 110"/>
                <a:gd name="T66" fmla="*/ 139442 w 112"/>
                <a:gd name="T67" fmla="*/ 221448 h 11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2" h="110">
                  <a:moveTo>
                    <a:pt x="100" y="82"/>
                  </a:moveTo>
                  <a:cubicBezTo>
                    <a:pt x="107" y="85"/>
                    <a:pt x="112" y="89"/>
                    <a:pt x="112" y="93"/>
                  </a:cubicBezTo>
                  <a:cubicBezTo>
                    <a:pt x="112" y="102"/>
                    <a:pt x="87" y="110"/>
                    <a:pt x="56" y="110"/>
                  </a:cubicBezTo>
                  <a:cubicBezTo>
                    <a:pt x="25" y="110"/>
                    <a:pt x="0" y="102"/>
                    <a:pt x="0" y="93"/>
                  </a:cubicBezTo>
                  <a:cubicBezTo>
                    <a:pt x="0" y="89"/>
                    <a:pt x="5" y="85"/>
                    <a:pt x="12" y="82"/>
                  </a:cubicBezTo>
                  <a:cubicBezTo>
                    <a:pt x="10" y="83"/>
                    <a:pt x="9" y="85"/>
                    <a:pt x="9" y="86"/>
                  </a:cubicBezTo>
                  <a:cubicBezTo>
                    <a:pt x="9" y="92"/>
                    <a:pt x="30" y="98"/>
                    <a:pt x="56" y="98"/>
                  </a:cubicBezTo>
                  <a:cubicBezTo>
                    <a:pt x="82" y="98"/>
                    <a:pt x="103" y="92"/>
                    <a:pt x="103" y="86"/>
                  </a:cubicBezTo>
                  <a:cubicBezTo>
                    <a:pt x="103" y="85"/>
                    <a:pt x="102" y="83"/>
                    <a:pt x="100" y="82"/>
                  </a:cubicBezTo>
                  <a:close/>
                  <a:moveTo>
                    <a:pt x="29" y="4"/>
                  </a:moveTo>
                  <a:cubicBezTo>
                    <a:pt x="34" y="4"/>
                    <a:pt x="39" y="9"/>
                    <a:pt x="39" y="14"/>
                  </a:cubicBezTo>
                  <a:cubicBezTo>
                    <a:pt x="39" y="20"/>
                    <a:pt x="34" y="24"/>
                    <a:pt x="29" y="24"/>
                  </a:cubicBezTo>
                  <a:cubicBezTo>
                    <a:pt x="23" y="24"/>
                    <a:pt x="19" y="20"/>
                    <a:pt x="19" y="14"/>
                  </a:cubicBezTo>
                  <a:cubicBezTo>
                    <a:pt x="19" y="9"/>
                    <a:pt x="23" y="4"/>
                    <a:pt x="29" y="4"/>
                  </a:cubicBezTo>
                  <a:close/>
                  <a:moveTo>
                    <a:pt x="83" y="4"/>
                  </a:moveTo>
                  <a:cubicBezTo>
                    <a:pt x="78" y="4"/>
                    <a:pt x="73" y="9"/>
                    <a:pt x="73" y="14"/>
                  </a:cubicBezTo>
                  <a:cubicBezTo>
                    <a:pt x="73" y="20"/>
                    <a:pt x="78" y="24"/>
                    <a:pt x="83" y="24"/>
                  </a:cubicBezTo>
                  <a:cubicBezTo>
                    <a:pt x="89" y="24"/>
                    <a:pt x="93" y="20"/>
                    <a:pt x="93" y="14"/>
                  </a:cubicBezTo>
                  <a:cubicBezTo>
                    <a:pt x="93" y="9"/>
                    <a:pt x="89" y="4"/>
                    <a:pt x="83" y="4"/>
                  </a:cubicBezTo>
                  <a:close/>
                  <a:moveTo>
                    <a:pt x="73" y="62"/>
                  </a:moveTo>
                  <a:cubicBezTo>
                    <a:pt x="73" y="89"/>
                    <a:pt x="73" y="89"/>
                    <a:pt x="73" y="89"/>
                  </a:cubicBezTo>
                  <a:cubicBezTo>
                    <a:pt x="80" y="89"/>
                    <a:pt x="80" y="89"/>
                    <a:pt x="80" y="89"/>
                  </a:cubicBezTo>
                  <a:cubicBezTo>
                    <a:pt x="83" y="70"/>
                    <a:pt x="83" y="70"/>
                    <a:pt x="83" y="70"/>
                  </a:cubicBezTo>
                  <a:cubicBezTo>
                    <a:pt x="86" y="89"/>
                    <a:pt x="86" y="89"/>
                    <a:pt x="86" y="89"/>
                  </a:cubicBezTo>
                  <a:cubicBezTo>
                    <a:pt x="94" y="89"/>
                    <a:pt x="94" y="89"/>
                    <a:pt x="94" y="89"/>
                  </a:cubicBezTo>
                  <a:cubicBezTo>
                    <a:pt x="94" y="59"/>
                    <a:pt x="94" y="59"/>
                    <a:pt x="94" y="59"/>
                  </a:cubicBezTo>
                  <a:cubicBezTo>
                    <a:pt x="97" y="58"/>
                    <a:pt x="99" y="55"/>
                    <a:pt x="99" y="51"/>
                  </a:cubicBezTo>
                  <a:cubicBezTo>
                    <a:pt x="99" y="36"/>
                    <a:pt x="99" y="36"/>
                    <a:pt x="99" y="36"/>
                  </a:cubicBezTo>
                  <a:cubicBezTo>
                    <a:pt x="99" y="30"/>
                    <a:pt x="95" y="26"/>
                    <a:pt x="89" y="26"/>
                  </a:cubicBezTo>
                  <a:cubicBezTo>
                    <a:pt x="78" y="26"/>
                    <a:pt x="78" y="26"/>
                    <a:pt x="78" y="26"/>
                  </a:cubicBezTo>
                  <a:cubicBezTo>
                    <a:pt x="77" y="26"/>
                    <a:pt x="76" y="26"/>
                    <a:pt x="75" y="26"/>
                  </a:cubicBezTo>
                  <a:cubicBezTo>
                    <a:pt x="77" y="29"/>
                    <a:pt x="78" y="32"/>
                    <a:pt x="78" y="35"/>
                  </a:cubicBezTo>
                  <a:cubicBezTo>
                    <a:pt x="78" y="51"/>
                    <a:pt x="78" y="51"/>
                    <a:pt x="78" y="51"/>
                  </a:cubicBezTo>
                  <a:cubicBezTo>
                    <a:pt x="78" y="55"/>
                    <a:pt x="76" y="59"/>
                    <a:pt x="73" y="62"/>
                  </a:cubicBezTo>
                  <a:close/>
                  <a:moveTo>
                    <a:pt x="56" y="0"/>
                  </a:moveTo>
                  <a:cubicBezTo>
                    <a:pt x="62" y="0"/>
                    <a:pt x="67" y="5"/>
                    <a:pt x="67" y="11"/>
                  </a:cubicBezTo>
                  <a:cubicBezTo>
                    <a:pt x="67" y="17"/>
                    <a:pt x="62" y="22"/>
                    <a:pt x="56" y="22"/>
                  </a:cubicBezTo>
                  <a:cubicBezTo>
                    <a:pt x="50" y="22"/>
                    <a:pt x="45" y="17"/>
                    <a:pt x="45" y="11"/>
                  </a:cubicBezTo>
                  <a:cubicBezTo>
                    <a:pt x="45" y="5"/>
                    <a:pt x="50" y="0"/>
                    <a:pt x="56" y="0"/>
                  </a:cubicBezTo>
                  <a:close/>
                  <a:moveTo>
                    <a:pt x="67" y="60"/>
                  </a:moveTo>
                  <a:cubicBezTo>
                    <a:pt x="70" y="59"/>
                    <a:pt x="73" y="55"/>
                    <a:pt x="73" y="51"/>
                  </a:cubicBezTo>
                  <a:cubicBezTo>
                    <a:pt x="73" y="35"/>
                    <a:pt x="73" y="35"/>
                    <a:pt x="73" y="35"/>
                  </a:cubicBezTo>
                  <a:cubicBezTo>
                    <a:pt x="73" y="29"/>
                    <a:pt x="68" y="24"/>
                    <a:pt x="62" y="24"/>
                  </a:cubicBezTo>
                  <a:cubicBezTo>
                    <a:pt x="49" y="24"/>
                    <a:pt x="49" y="24"/>
                    <a:pt x="49" y="24"/>
                  </a:cubicBezTo>
                  <a:cubicBezTo>
                    <a:pt x="44" y="24"/>
                    <a:pt x="39" y="29"/>
                    <a:pt x="39" y="35"/>
                  </a:cubicBezTo>
                  <a:cubicBezTo>
                    <a:pt x="39" y="51"/>
                    <a:pt x="39" y="51"/>
                    <a:pt x="39" y="51"/>
                  </a:cubicBezTo>
                  <a:cubicBezTo>
                    <a:pt x="39" y="55"/>
                    <a:pt x="41" y="59"/>
                    <a:pt x="45" y="60"/>
                  </a:cubicBezTo>
                  <a:cubicBezTo>
                    <a:pt x="45" y="93"/>
                    <a:pt x="45" y="93"/>
                    <a:pt x="45" y="93"/>
                  </a:cubicBezTo>
                  <a:cubicBezTo>
                    <a:pt x="53" y="93"/>
                    <a:pt x="53" y="93"/>
                    <a:pt x="53" y="93"/>
                  </a:cubicBezTo>
                  <a:cubicBezTo>
                    <a:pt x="56" y="72"/>
                    <a:pt x="56" y="72"/>
                    <a:pt x="56" y="72"/>
                  </a:cubicBezTo>
                  <a:cubicBezTo>
                    <a:pt x="59" y="93"/>
                    <a:pt x="59" y="93"/>
                    <a:pt x="59" y="93"/>
                  </a:cubicBezTo>
                  <a:cubicBezTo>
                    <a:pt x="67" y="93"/>
                    <a:pt x="67" y="93"/>
                    <a:pt x="67" y="93"/>
                  </a:cubicBezTo>
                  <a:cubicBezTo>
                    <a:pt x="67" y="60"/>
                    <a:pt x="67" y="60"/>
                    <a:pt x="67" y="60"/>
                  </a:cubicBezTo>
                  <a:close/>
                  <a:moveTo>
                    <a:pt x="39" y="62"/>
                  </a:moveTo>
                  <a:cubicBezTo>
                    <a:pt x="36" y="59"/>
                    <a:pt x="34" y="55"/>
                    <a:pt x="34" y="51"/>
                  </a:cubicBezTo>
                  <a:cubicBezTo>
                    <a:pt x="34" y="35"/>
                    <a:pt x="34" y="35"/>
                    <a:pt x="34" y="35"/>
                  </a:cubicBezTo>
                  <a:cubicBezTo>
                    <a:pt x="34" y="32"/>
                    <a:pt x="35" y="29"/>
                    <a:pt x="37" y="26"/>
                  </a:cubicBezTo>
                  <a:cubicBezTo>
                    <a:pt x="36" y="26"/>
                    <a:pt x="35" y="26"/>
                    <a:pt x="34" y="26"/>
                  </a:cubicBezTo>
                  <a:cubicBezTo>
                    <a:pt x="23" y="26"/>
                    <a:pt x="23" y="26"/>
                    <a:pt x="23" y="26"/>
                  </a:cubicBezTo>
                  <a:cubicBezTo>
                    <a:pt x="17" y="26"/>
                    <a:pt x="13" y="30"/>
                    <a:pt x="13" y="36"/>
                  </a:cubicBezTo>
                  <a:cubicBezTo>
                    <a:pt x="13" y="51"/>
                    <a:pt x="13" y="51"/>
                    <a:pt x="13" y="51"/>
                  </a:cubicBezTo>
                  <a:cubicBezTo>
                    <a:pt x="13" y="55"/>
                    <a:pt x="15" y="58"/>
                    <a:pt x="18" y="59"/>
                  </a:cubicBezTo>
                  <a:cubicBezTo>
                    <a:pt x="18" y="89"/>
                    <a:pt x="18" y="89"/>
                    <a:pt x="18" y="89"/>
                  </a:cubicBezTo>
                  <a:cubicBezTo>
                    <a:pt x="26" y="89"/>
                    <a:pt x="26" y="89"/>
                    <a:pt x="26" y="89"/>
                  </a:cubicBezTo>
                  <a:cubicBezTo>
                    <a:pt x="29" y="70"/>
                    <a:pt x="29" y="70"/>
                    <a:pt x="29" y="70"/>
                  </a:cubicBezTo>
                  <a:cubicBezTo>
                    <a:pt x="32" y="89"/>
                    <a:pt x="32" y="89"/>
                    <a:pt x="32" y="89"/>
                  </a:cubicBezTo>
                  <a:cubicBezTo>
                    <a:pt x="39" y="89"/>
                    <a:pt x="39" y="89"/>
                    <a:pt x="39" y="89"/>
                  </a:cubicBezTo>
                  <a:lnTo>
                    <a:pt x="39" y="6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05" name="文本框 180"/>
            <p:cNvSpPr txBox="1">
              <a:spLocks noChangeArrowheads="1"/>
            </p:cNvSpPr>
            <p:nvPr/>
          </p:nvSpPr>
          <p:spPr bwMode="auto">
            <a:xfrm>
              <a:off x="863264" y="1940652"/>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r" eaLnBrk="1" hangingPunct="1">
                <a:lnSpc>
                  <a:spcPct val="100000"/>
                </a:lnSpc>
                <a:spcBef>
                  <a:spcPct val="0"/>
                </a:spcBef>
                <a:buFont typeface="Arial" panose="020B0604020202020204" pitchFamily="34" charset="0"/>
                <a:buNone/>
              </a:pPr>
              <a:r>
                <a:rPr lang="zh-CN" altLang="en-US" sz="2400" dirty="0" smtClean="0">
                  <a:solidFill>
                    <a:schemeClr val="accent6">
                      <a:lumMod val="60000"/>
                      <a:lumOff val="40000"/>
                    </a:schemeClr>
                  </a:solidFill>
                </a:rPr>
                <a:t>传统分类方法</a:t>
              </a:r>
              <a:endParaRPr lang="zh-CN" altLang="en-US" sz="2400" dirty="0">
                <a:solidFill>
                  <a:schemeClr val="accent6">
                    <a:lumMod val="60000"/>
                    <a:lumOff val="40000"/>
                  </a:schemeClr>
                </a:solidFill>
              </a:endParaRPr>
            </a:p>
          </p:txBody>
        </p:sp>
      </p:grpSp>
      <p:grpSp>
        <p:nvGrpSpPr>
          <p:cNvPr id="11316" name="组合 174"/>
          <p:cNvGrpSpPr>
            <a:grpSpLocks/>
          </p:cNvGrpSpPr>
          <p:nvPr/>
        </p:nvGrpSpPr>
        <p:grpSpPr bwMode="auto">
          <a:xfrm>
            <a:off x="2881313" y="282575"/>
            <a:ext cx="6429375" cy="809625"/>
            <a:chOff x="0" y="0"/>
            <a:chExt cx="6429492" cy="808970"/>
          </a:xfrm>
        </p:grpSpPr>
        <p:sp>
          <p:nvSpPr>
            <p:cNvPr id="12296" name="文本框 175"/>
            <p:cNvSpPr txBox="1">
              <a:spLocks noChangeArrowheads="1"/>
            </p:cNvSpPr>
            <p:nvPr/>
          </p:nvSpPr>
          <p:spPr bwMode="auto">
            <a:xfrm>
              <a:off x="967941" y="0"/>
              <a:ext cx="4493620" cy="52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r>
                <a:rPr lang="zh-CN" altLang="en-US" b="1" dirty="0" smtClean="0">
                  <a:solidFill>
                    <a:schemeClr val="accent1"/>
                  </a:solidFill>
                  <a:latin typeface="微软雅黑" panose="020B0503020204020204" pitchFamily="34" charset="-122"/>
                  <a:ea typeface="微软雅黑" panose="020B0503020204020204" pitchFamily="34" charset="-122"/>
                </a:rPr>
                <a:t>不平衡数据集分类问题难点</a:t>
              </a:r>
              <a:endParaRPr lang="zh-CN" altLang="en-US" b="1" dirty="0">
                <a:solidFill>
                  <a:schemeClr val="accent1"/>
                </a:solidFill>
                <a:latin typeface="微软雅黑" panose="020B0503020204020204" pitchFamily="34" charset="-122"/>
                <a:ea typeface="微软雅黑" panose="020B0503020204020204" pitchFamily="34" charset="-122"/>
              </a:endParaRPr>
            </a:p>
          </p:txBody>
        </p:sp>
        <p:cxnSp>
          <p:nvCxnSpPr>
            <p:cNvPr id="12297" name="直接连接符 177"/>
            <p:cNvCxnSpPr>
              <a:cxnSpLocks noChangeShapeType="1"/>
            </p:cNvCxnSpPr>
            <p:nvPr/>
          </p:nvCxnSpPr>
          <p:spPr bwMode="auto">
            <a:xfrm>
              <a:off x="0" y="808970"/>
              <a:ext cx="6429492" cy="0"/>
            </a:xfrm>
            <a:prstGeom prst="line">
              <a:avLst/>
            </a:prstGeom>
            <a:noFill/>
            <a:ln w="6350">
              <a:solidFill>
                <a:srgbClr val="BFBFBF"/>
              </a:solidFill>
              <a:prstDash val="dash"/>
              <a:round/>
              <a:headEnd type="oval" w="med" len="med"/>
              <a:tailEnd type="oval" w="med" len="med"/>
            </a:ln>
            <a:extLst>
              <a:ext uri="{909E8E84-426E-40DD-AFC4-6F175D3DCCD1}">
                <a14:hiddenFill xmlns:a14="http://schemas.microsoft.com/office/drawing/2010/main">
                  <a:noFill/>
                </a14:hiddenFill>
              </a:ext>
            </a:extLst>
          </p:spPr>
        </p:cxnSp>
        <p:sp>
          <p:nvSpPr>
            <p:cNvPr id="12298" name="文本框 191"/>
            <p:cNvSpPr txBox="1">
              <a:spLocks noChangeArrowheads="1"/>
            </p:cNvSpPr>
            <p:nvPr/>
          </p:nvSpPr>
          <p:spPr bwMode="auto">
            <a:xfrm>
              <a:off x="3122381" y="377674"/>
              <a:ext cx="184733" cy="39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2000" dirty="0">
                <a:solidFill>
                  <a:srgbClr val="7F7F7F"/>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8258384" y="1793346"/>
            <a:ext cx="3391406" cy="859148"/>
            <a:chOff x="8258384" y="1793346"/>
            <a:chExt cx="3391406" cy="859148"/>
          </a:xfrm>
        </p:grpSpPr>
        <p:grpSp>
          <p:nvGrpSpPr>
            <p:cNvPr id="2" name="组合 1"/>
            <p:cNvGrpSpPr/>
            <p:nvPr/>
          </p:nvGrpSpPr>
          <p:grpSpPr>
            <a:xfrm>
              <a:off x="8258384" y="1793346"/>
              <a:ext cx="3391406" cy="859148"/>
              <a:chOff x="8258384" y="1793346"/>
              <a:chExt cx="3391406" cy="859148"/>
            </a:xfrm>
          </p:grpSpPr>
          <p:grpSp>
            <p:nvGrpSpPr>
              <p:cNvPr id="11295" name="组合 184"/>
              <p:cNvGrpSpPr>
                <a:grpSpLocks/>
              </p:cNvGrpSpPr>
              <p:nvPr/>
            </p:nvGrpSpPr>
            <p:grpSpPr bwMode="auto">
              <a:xfrm>
                <a:off x="9310688" y="1928248"/>
                <a:ext cx="2339102" cy="724246"/>
                <a:chOff x="937074" y="-50784"/>
                <a:chExt cx="2339326" cy="724000"/>
              </a:xfrm>
            </p:grpSpPr>
            <p:sp>
              <p:nvSpPr>
                <p:cNvPr id="12314" name="文本框 172"/>
                <p:cNvSpPr txBox="1">
                  <a:spLocks noChangeArrowheads="1"/>
                </p:cNvSpPr>
                <p:nvPr/>
              </p:nvSpPr>
              <p:spPr bwMode="auto">
                <a:xfrm>
                  <a:off x="937074" y="-50784"/>
                  <a:ext cx="2339326" cy="46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C63E55"/>
                      </a:solidFill>
                    </a:rPr>
                    <a:t>经典不平衡策略</a:t>
                  </a:r>
                  <a:endParaRPr lang="zh-CN" altLang="en-US" sz="2400" dirty="0">
                    <a:solidFill>
                      <a:srgbClr val="C63E55"/>
                    </a:solidFill>
                  </a:endParaRPr>
                </a:p>
              </p:txBody>
            </p:sp>
            <p:sp>
              <p:nvSpPr>
                <p:cNvPr id="12315" name="矩形 173"/>
                <p:cNvSpPr>
                  <a:spLocks noChangeArrowheads="1"/>
                </p:cNvSpPr>
                <p:nvPr/>
              </p:nvSpPr>
              <p:spPr bwMode="auto">
                <a:xfrm>
                  <a:off x="937074" y="342918"/>
                  <a:ext cx="2330313" cy="330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20000"/>
                    </a:lnSpc>
                    <a:spcBef>
                      <a:spcPct val="0"/>
                    </a:spcBef>
                    <a:buFont typeface="Arial" panose="020B0604020202020204" pitchFamily="34" charset="0"/>
                    <a:buNone/>
                  </a:pPr>
                  <a:endParaRPr lang="en-US" altLang="zh-CN" sz="1400" dirty="0">
                    <a:solidFill>
                      <a:srgbClr val="7F7F7F"/>
                    </a:solidFill>
                  </a:endParaRPr>
                </a:p>
              </p:txBody>
            </p:sp>
          </p:grpSp>
          <p:sp>
            <p:nvSpPr>
              <p:cNvPr id="59" name="椭圆 162"/>
              <p:cNvSpPr>
                <a:spLocks noChangeArrowheads="1"/>
              </p:cNvSpPr>
              <p:nvPr/>
            </p:nvSpPr>
            <p:spPr bwMode="auto">
              <a:xfrm>
                <a:off x="8258384" y="1793346"/>
                <a:ext cx="746158" cy="687496"/>
              </a:xfrm>
              <a:prstGeom prst="ellipse">
                <a:avLst/>
              </a:prstGeom>
              <a:solidFill>
                <a:srgbClr val="C63E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grpSp>
        <p:sp>
          <p:nvSpPr>
            <p:cNvPr id="60" name="Freeform 96"/>
            <p:cNvSpPr>
              <a:spLocks noEditPoints="1"/>
            </p:cNvSpPr>
            <p:nvPr/>
          </p:nvSpPr>
          <p:spPr bwMode="auto">
            <a:xfrm>
              <a:off x="8447772" y="1983125"/>
              <a:ext cx="367381" cy="307940"/>
            </a:xfrm>
            <a:custGeom>
              <a:avLst/>
              <a:gdLst>
                <a:gd name="T0" fmla="*/ 24100 w 122"/>
                <a:gd name="T1" fmla="*/ 93374 h 111"/>
                <a:gd name="T2" fmla="*/ 159660 w 122"/>
                <a:gd name="T3" fmla="*/ 81326 h 111"/>
                <a:gd name="T4" fmla="*/ 180747 w 122"/>
                <a:gd name="T5" fmla="*/ 18072 h 111"/>
                <a:gd name="T6" fmla="*/ 349444 w 122"/>
                <a:gd name="T7" fmla="*/ 15060 h 111"/>
                <a:gd name="T8" fmla="*/ 286183 w 122"/>
                <a:gd name="T9" fmla="*/ 334339 h 111"/>
                <a:gd name="T10" fmla="*/ 210872 w 122"/>
                <a:gd name="T11" fmla="*/ 42169 h 111"/>
                <a:gd name="T12" fmla="*/ 159660 w 122"/>
                <a:gd name="T13" fmla="*/ 334339 h 111"/>
                <a:gd name="T14" fmla="*/ 111461 w 122"/>
                <a:gd name="T15" fmla="*/ 108434 h 111"/>
                <a:gd name="T16" fmla="*/ 36149 w 122"/>
                <a:gd name="T17" fmla="*/ 334339 h 111"/>
                <a:gd name="T18" fmla="*/ 247021 w 122"/>
                <a:gd name="T19" fmla="*/ 114458 h 111"/>
                <a:gd name="T20" fmla="*/ 253046 w 122"/>
                <a:gd name="T21" fmla="*/ 90362 h 111"/>
                <a:gd name="T22" fmla="*/ 253046 w 122"/>
                <a:gd name="T23" fmla="*/ 72290 h 111"/>
                <a:gd name="T24" fmla="*/ 247021 w 122"/>
                <a:gd name="T25" fmla="*/ 51205 h 111"/>
                <a:gd name="T26" fmla="*/ 259071 w 122"/>
                <a:gd name="T27" fmla="*/ 150603 h 111"/>
                <a:gd name="T28" fmla="*/ 247021 w 122"/>
                <a:gd name="T29" fmla="*/ 168676 h 111"/>
                <a:gd name="T30" fmla="*/ 259071 w 122"/>
                <a:gd name="T31" fmla="*/ 168676 h 111"/>
                <a:gd name="T32" fmla="*/ 247021 w 122"/>
                <a:gd name="T33" fmla="*/ 231929 h 111"/>
                <a:gd name="T34" fmla="*/ 253046 w 122"/>
                <a:gd name="T35" fmla="*/ 207832 h 111"/>
                <a:gd name="T36" fmla="*/ 228946 w 122"/>
                <a:gd name="T37" fmla="*/ 114458 h 111"/>
                <a:gd name="T38" fmla="*/ 219909 w 122"/>
                <a:gd name="T39" fmla="*/ 93374 h 111"/>
                <a:gd name="T40" fmla="*/ 234971 w 122"/>
                <a:gd name="T41" fmla="*/ 75302 h 111"/>
                <a:gd name="T42" fmla="*/ 219909 w 122"/>
                <a:gd name="T43" fmla="*/ 132531 h 111"/>
                <a:gd name="T44" fmla="*/ 234971 w 122"/>
                <a:gd name="T45" fmla="*/ 129519 h 111"/>
                <a:gd name="T46" fmla="*/ 219909 w 122"/>
                <a:gd name="T47" fmla="*/ 192772 h 111"/>
                <a:gd name="T48" fmla="*/ 228946 w 122"/>
                <a:gd name="T49" fmla="*/ 171688 h 111"/>
                <a:gd name="T50" fmla="*/ 228946 w 122"/>
                <a:gd name="T51" fmla="*/ 231929 h 111"/>
                <a:gd name="T52" fmla="*/ 219909 w 122"/>
                <a:gd name="T53" fmla="*/ 207832 h 111"/>
                <a:gd name="T54" fmla="*/ 259071 w 122"/>
                <a:gd name="T55" fmla="*/ 271086 h 111"/>
                <a:gd name="T56" fmla="*/ 219909 w 122"/>
                <a:gd name="T57" fmla="*/ 246989 h 111"/>
                <a:gd name="T58" fmla="*/ 234971 w 122"/>
                <a:gd name="T59" fmla="*/ 246989 h 111"/>
                <a:gd name="T60" fmla="*/ 63261 w 122"/>
                <a:gd name="T61" fmla="*/ 189760 h 111"/>
                <a:gd name="T62" fmla="*/ 69286 w 122"/>
                <a:gd name="T63" fmla="*/ 165663 h 111"/>
                <a:gd name="T64" fmla="*/ 93386 w 122"/>
                <a:gd name="T65" fmla="*/ 186748 h 111"/>
                <a:gd name="T66" fmla="*/ 87361 w 122"/>
                <a:gd name="T67" fmla="*/ 165663 h 111"/>
                <a:gd name="T68" fmla="*/ 99411 w 122"/>
                <a:gd name="T69" fmla="*/ 147591 h 111"/>
                <a:gd name="T70" fmla="*/ 87361 w 122"/>
                <a:gd name="T71" fmla="*/ 204820 h 111"/>
                <a:gd name="T72" fmla="*/ 99411 w 122"/>
                <a:gd name="T73" fmla="*/ 201808 h 111"/>
                <a:gd name="T74" fmla="*/ 87361 w 122"/>
                <a:gd name="T75" fmla="*/ 265062 h 111"/>
                <a:gd name="T76" fmla="*/ 93386 w 122"/>
                <a:gd name="T77" fmla="*/ 243977 h 111"/>
                <a:gd name="T78" fmla="*/ 93386 w 122"/>
                <a:gd name="T79" fmla="*/ 304218 h 111"/>
                <a:gd name="T80" fmla="*/ 87361 w 122"/>
                <a:gd name="T81" fmla="*/ 283134 h 111"/>
                <a:gd name="T82" fmla="*/ 75311 w 122"/>
                <a:gd name="T83" fmla="*/ 150603 h 111"/>
                <a:gd name="T84" fmla="*/ 63261 w 122"/>
                <a:gd name="T85" fmla="*/ 204820 h 111"/>
                <a:gd name="T86" fmla="*/ 75311 w 122"/>
                <a:gd name="T87" fmla="*/ 204820 h 111"/>
                <a:gd name="T88" fmla="*/ 63261 w 122"/>
                <a:gd name="T89" fmla="*/ 265062 h 111"/>
                <a:gd name="T90" fmla="*/ 69286 w 122"/>
                <a:gd name="T91" fmla="*/ 243977 h 111"/>
                <a:gd name="T92" fmla="*/ 69286 w 122"/>
                <a:gd name="T93" fmla="*/ 304218 h 111"/>
                <a:gd name="T94" fmla="*/ 63261 w 122"/>
                <a:gd name="T95" fmla="*/ 283134 h 11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22" h="111">
                  <a:moveTo>
                    <a:pt x="0" y="102"/>
                  </a:moveTo>
                  <a:cubicBezTo>
                    <a:pt x="8" y="102"/>
                    <a:pt x="8" y="102"/>
                    <a:pt x="8" y="102"/>
                  </a:cubicBezTo>
                  <a:cubicBezTo>
                    <a:pt x="8" y="35"/>
                    <a:pt x="8" y="35"/>
                    <a:pt x="8" y="35"/>
                  </a:cubicBezTo>
                  <a:cubicBezTo>
                    <a:pt x="8" y="31"/>
                    <a:pt x="8" y="31"/>
                    <a:pt x="8" y="31"/>
                  </a:cubicBezTo>
                  <a:cubicBezTo>
                    <a:pt x="12" y="31"/>
                    <a:pt x="12" y="31"/>
                    <a:pt x="12" y="31"/>
                  </a:cubicBezTo>
                  <a:cubicBezTo>
                    <a:pt x="41" y="26"/>
                    <a:pt x="41" y="26"/>
                    <a:pt x="41" y="26"/>
                  </a:cubicBezTo>
                  <a:cubicBezTo>
                    <a:pt x="47" y="25"/>
                    <a:pt x="47" y="25"/>
                    <a:pt x="47" y="25"/>
                  </a:cubicBezTo>
                  <a:cubicBezTo>
                    <a:pt x="53" y="27"/>
                    <a:pt x="53" y="27"/>
                    <a:pt x="53" y="27"/>
                  </a:cubicBezTo>
                  <a:cubicBezTo>
                    <a:pt x="58" y="69"/>
                    <a:pt x="58" y="69"/>
                    <a:pt x="58" y="69"/>
                  </a:cubicBezTo>
                  <a:cubicBezTo>
                    <a:pt x="60" y="70"/>
                    <a:pt x="60" y="70"/>
                    <a:pt x="60" y="70"/>
                  </a:cubicBezTo>
                  <a:cubicBezTo>
                    <a:pt x="60" y="10"/>
                    <a:pt x="60" y="10"/>
                    <a:pt x="60" y="10"/>
                  </a:cubicBezTo>
                  <a:cubicBezTo>
                    <a:pt x="60" y="6"/>
                    <a:pt x="60" y="6"/>
                    <a:pt x="60" y="6"/>
                  </a:cubicBezTo>
                  <a:cubicBezTo>
                    <a:pt x="65" y="5"/>
                    <a:pt x="65" y="5"/>
                    <a:pt x="65" y="5"/>
                  </a:cubicBezTo>
                  <a:cubicBezTo>
                    <a:pt x="94" y="1"/>
                    <a:pt x="94" y="1"/>
                    <a:pt x="94" y="1"/>
                  </a:cubicBezTo>
                  <a:cubicBezTo>
                    <a:pt x="100" y="0"/>
                    <a:pt x="100" y="0"/>
                    <a:pt x="100" y="0"/>
                  </a:cubicBezTo>
                  <a:cubicBezTo>
                    <a:pt x="116" y="5"/>
                    <a:pt x="116" y="5"/>
                    <a:pt x="116" y="5"/>
                  </a:cubicBezTo>
                  <a:cubicBezTo>
                    <a:pt x="116" y="102"/>
                    <a:pt x="116" y="102"/>
                    <a:pt x="116" y="102"/>
                  </a:cubicBezTo>
                  <a:cubicBezTo>
                    <a:pt x="122" y="102"/>
                    <a:pt x="122" y="102"/>
                    <a:pt x="122" y="102"/>
                  </a:cubicBezTo>
                  <a:cubicBezTo>
                    <a:pt x="122" y="111"/>
                    <a:pt x="122" y="111"/>
                    <a:pt x="122" y="111"/>
                  </a:cubicBezTo>
                  <a:cubicBezTo>
                    <a:pt x="95" y="111"/>
                    <a:pt x="95" y="111"/>
                    <a:pt x="95" y="111"/>
                  </a:cubicBezTo>
                  <a:cubicBezTo>
                    <a:pt x="90" y="111"/>
                    <a:pt x="90" y="111"/>
                    <a:pt x="90" y="111"/>
                  </a:cubicBezTo>
                  <a:cubicBezTo>
                    <a:pt x="90" y="106"/>
                    <a:pt x="90" y="106"/>
                    <a:pt x="90" y="106"/>
                  </a:cubicBezTo>
                  <a:cubicBezTo>
                    <a:pt x="90" y="11"/>
                    <a:pt x="90" y="11"/>
                    <a:pt x="90" y="11"/>
                  </a:cubicBezTo>
                  <a:cubicBezTo>
                    <a:pt x="70" y="14"/>
                    <a:pt x="70" y="14"/>
                    <a:pt x="70" y="14"/>
                  </a:cubicBezTo>
                  <a:cubicBezTo>
                    <a:pt x="70" y="106"/>
                    <a:pt x="70" y="106"/>
                    <a:pt x="70" y="106"/>
                  </a:cubicBezTo>
                  <a:cubicBezTo>
                    <a:pt x="70" y="111"/>
                    <a:pt x="70" y="111"/>
                    <a:pt x="70" y="111"/>
                  </a:cubicBezTo>
                  <a:cubicBezTo>
                    <a:pt x="69" y="111"/>
                    <a:pt x="69" y="111"/>
                    <a:pt x="69" y="111"/>
                  </a:cubicBezTo>
                  <a:cubicBezTo>
                    <a:pt x="53" y="111"/>
                    <a:pt x="53" y="111"/>
                    <a:pt x="53" y="111"/>
                  </a:cubicBezTo>
                  <a:cubicBezTo>
                    <a:pt x="42" y="111"/>
                    <a:pt x="42" y="111"/>
                    <a:pt x="42" y="111"/>
                  </a:cubicBezTo>
                  <a:cubicBezTo>
                    <a:pt x="37" y="111"/>
                    <a:pt x="37" y="111"/>
                    <a:pt x="37" y="111"/>
                  </a:cubicBezTo>
                  <a:cubicBezTo>
                    <a:pt x="37" y="106"/>
                    <a:pt x="37" y="106"/>
                    <a:pt x="37" y="106"/>
                  </a:cubicBezTo>
                  <a:cubicBezTo>
                    <a:pt x="37" y="36"/>
                    <a:pt x="37" y="36"/>
                    <a:pt x="37" y="36"/>
                  </a:cubicBezTo>
                  <a:cubicBezTo>
                    <a:pt x="17" y="39"/>
                    <a:pt x="17" y="39"/>
                    <a:pt x="17" y="39"/>
                  </a:cubicBezTo>
                  <a:cubicBezTo>
                    <a:pt x="17" y="106"/>
                    <a:pt x="17" y="106"/>
                    <a:pt x="17" y="106"/>
                  </a:cubicBezTo>
                  <a:cubicBezTo>
                    <a:pt x="17" y="111"/>
                    <a:pt x="17" y="111"/>
                    <a:pt x="17" y="111"/>
                  </a:cubicBezTo>
                  <a:cubicBezTo>
                    <a:pt x="12" y="111"/>
                    <a:pt x="12" y="111"/>
                    <a:pt x="12" y="111"/>
                  </a:cubicBezTo>
                  <a:cubicBezTo>
                    <a:pt x="0" y="111"/>
                    <a:pt x="0" y="111"/>
                    <a:pt x="0" y="111"/>
                  </a:cubicBezTo>
                  <a:cubicBezTo>
                    <a:pt x="0" y="102"/>
                    <a:pt x="0" y="102"/>
                    <a:pt x="0" y="102"/>
                  </a:cubicBezTo>
                  <a:close/>
                  <a:moveTo>
                    <a:pt x="82" y="30"/>
                  </a:moveTo>
                  <a:cubicBezTo>
                    <a:pt x="82" y="33"/>
                    <a:pt x="82" y="35"/>
                    <a:pt x="82" y="38"/>
                  </a:cubicBezTo>
                  <a:cubicBezTo>
                    <a:pt x="82" y="37"/>
                    <a:pt x="83" y="37"/>
                    <a:pt x="84" y="37"/>
                  </a:cubicBezTo>
                  <a:cubicBezTo>
                    <a:pt x="85" y="37"/>
                    <a:pt x="86" y="37"/>
                    <a:pt x="86" y="37"/>
                  </a:cubicBezTo>
                  <a:cubicBezTo>
                    <a:pt x="86" y="35"/>
                    <a:pt x="86" y="32"/>
                    <a:pt x="86" y="30"/>
                  </a:cubicBezTo>
                  <a:cubicBezTo>
                    <a:pt x="86" y="30"/>
                    <a:pt x="85" y="30"/>
                    <a:pt x="84" y="30"/>
                  </a:cubicBezTo>
                  <a:cubicBezTo>
                    <a:pt x="83" y="30"/>
                    <a:pt x="82" y="30"/>
                    <a:pt x="82" y="30"/>
                  </a:cubicBezTo>
                  <a:close/>
                  <a:moveTo>
                    <a:pt x="82" y="17"/>
                  </a:moveTo>
                  <a:cubicBezTo>
                    <a:pt x="82" y="20"/>
                    <a:pt x="82" y="22"/>
                    <a:pt x="82" y="25"/>
                  </a:cubicBezTo>
                  <a:cubicBezTo>
                    <a:pt x="82" y="24"/>
                    <a:pt x="83" y="24"/>
                    <a:pt x="84" y="24"/>
                  </a:cubicBezTo>
                  <a:cubicBezTo>
                    <a:pt x="85" y="24"/>
                    <a:pt x="86" y="24"/>
                    <a:pt x="86" y="24"/>
                  </a:cubicBezTo>
                  <a:cubicBezTo>
                    <a:pt x="86" y="22"/>
                    <a:pt x="86" y="19"/>
                    <a:pt x="86" y="17"/>
                  </a:cubicBezTo>
                  <a:cubicBezTo>
                    <a:pt x="86" y="17"/>
                    <a:pt x="85" y="17"/>
                    <a:pt x="84" y="17"/>
                  </a:cubicBezTo>
                  <a:cubicBezTo>
                    <a:pt x="83" y="17"/>
                    <a:pt x="82" y="17"/>
                    <a:pt x="82" y="17"/>
                  </a:cubicBezTo>
                  <a:close/>
                  <a:moveTo>
                    <a:pt x="82" y="43"/>
                  </a:moveTo>
                  <a:cubicBezTo>
                    <a:pt x="82" y="46"/>
                    <a:pt x="82" y="48"/>
                    <a:pt x="82" y="51"/>
                  </a:cubicBezTo>
                  <a:cubicBezTo>
                    <a:pt x="82" y="50"/>
                    <a:pt x="83" y="50"/>
                    <a:pt x="84" y="50"/>
                  </a:cubicBezTo>
                  <a:cubicBezTo>
                    <a:pt x="85" y="50"/>
                    <a:pt x="86" y="50"/>
                    <a:pt x="86" y="50"/>
                  </a:cubicBezTo>
                  <a:cubicBezTo>
                    <a:pt x="86" y="48"/>
                    <a:pt x="86" y="45"/>
                    <a:pt x="86" y="43"/>
                  </a:cubicBezTo>
                  <a:cubicBezTo>
                    <a:pt x="86" y="43"/>
                    <a:pt x="85" y="43"/>
                    <a:pt x="84" y="43"/>
                  </a:cubicBezTo>
                  <a:cubicBezTo>
                    <a:pt x="83" y="43"/>
                    <a:pt x="82" y="43"/>
                    <a:pt x="82" y="43"/>
                  </a:cubicBezTo>
                  <a:close/>
                  <a:moveTo>
                    <a:pt x="82" y="56"/>
                  </a:moveTo>
                  <a:cubicBezTo>
                    <a:pt x="82" y="59"/>
                    <a:pt x="82" y="61"/>
                    <a:pt x="82" y="64"/>
                  </a:cubicBezTo>
                  <a:cubicBezTo>
                    <a:pt x="82" y="63"/>
                    <a:pt x="83" y="63"/>
                    <a:pt x="84" y="63"/>
                  </a:cubicBezTo>
                  <a:cubicBezTo>
                    <a:pt x="85" y="63"/>
                    <a:pt x="86" y="63"/>
                    <a:pt x="86" y="63"/>
                  </a:cubicBezTo>
                  <a:cubicBezTo>
                    <a:pt x="86" y="61"/>
                    <a:pt x="86" y="58"/>
                    <a:pt x="86" y="56"/>
                  </a:cubicBezTo>
                  <a:cubicBezTo>
                    <a:pt x="86" y="56"/>
                    <a:pt x="85" y="56"/>
                    <a:pt x="84" y="56"/>
                  </a:cubicBezTo>
                  <a:cubicBezTo>
                    <a:pt x="83" y="56"/>
                    <a:pt x="82" y="56"/>
                    <a:pt x="82" y="56"/>
                  </a:cubicBezTo>
                  <a:close/>
                  <a:moveTo>
                    <a:pt x="82" y="69"/>
                  </a:moveTo>
                  <a:cubicBezTo>
                    <a:pt x="82" y="72"/>
                    <a:pt x="82" y="74"/>
                    <a:pt x="82" y="77"/>
                  </a:cubicBezTo>
                  <a:cubicBezTo>
                    <a:pt x="82" y="76"/>
                    <a:pt x="83" y="76"/>
                    <a:pt x="84" y="76"/>
                  </a:cubicBezTo>
                  <a:cubicBezTo>
                    <a:pt x="85" y="76"/>
                    <a:pt x="86" y="76"/>
                    <a:pt x="86" y="76"/>
                  </a:cubicBezTo>
                  <a:cubicBezTo>
                    <a:pt x="86" y="74"/>
                    <a:pt x="86" y="71"/>
                    <a:pt x="86" y="69"/>
                  </a:cubicBezTo>
                  <a:cubicBezTo>
                    <a:pt x="86" y="69"/>
                    <a:pt x="85" y="69"/>
                    <a:pt x="84" y="69"/>
                  </a:cubicBezTo>
                  <a:cubicBezTo>
                    <a:pt x="83" y="69"/>
                    <a:pt x="82" y="69"/>
                    <a:pt x="82" y="69"/>
                  </a:cubicBezTo>
                  <a:close/>
                  <a:moveTo>
                    <a:pt x="73" y="31"/>
                  </a:moveTo>
                  <a:cubicBezTo>
                    <a:pt x="73" y="33"/>
                    <a:pt x="73" y="36"/>
                    <a:pt x="73" y="38"/>
                  </a:cubicBezTo>
                  <a:cubicBezTo>
                    <a:pt x="74" y="38"/>
                    <a:pt x="75" y="38"/>
                    <a:pt x="76" y="38"/>
                  </a:cubicBezTo>
                  <a:cubicBezTo>
                    <a:pt x="76" y="38"/>
                    <a:pt x="77" y="38"/>
                    <a:pt x="78" y="38"/>
                  </a:cubicBezTo>
                  <a:cubicBezTo>
                    <a:pt x="78" y="35"/>
                    <a:pt x="78" y="33"/>
                    <a:pt x="78" y="31"/>
                  </a:cubicBezTo>
                  <a:cubicBezTo>
                    <a:pt x="77" y="31"/>
                    <a:pt x="76" y="31"/>
                    <a:pt x="76" y="31"/>
                  </a:cubicBezTo>
                  <a:cubicBezTo>
                    <a:pt x="75" y="31"/>
                    <a:pt x="74" y="31"/>
                    <a:pt x="73" y="31"/>
                  </a:cubicBezTo>
                  <a:close/>
                  <a:moveTo>
                    <a:pt x="73" y="18"/>
                  </a:moveTo>
                  <a:cubicBezTo>
                    <a:pt x="73" y="21"/>
                    <a:pt x="73" y="23"/>
                    <a:pt x="73" y="26"/>
                  </a:cubicBezTo>
                  <a:cubicBezTo>
                    <a:pt x="74" y="25"/>
                    <a:pt x="75" y="25"/>
                    <a:pt x="76" y="25"/>
                  </a:cubicBezTo>
                  <a:cubicBezTo>
                    <a:pt x="76" y="25"/>
                    <a:pt x="77" y="25"/>
                    <a:pt x="78" y="25"/>
                  </a:cubicBezTo>
                  <a:cubicBezTo>
                    <a:pt x="78" y="23"/>
                    <a:pt x="78" y="20"/>
                    <a:pt x="78" y="18"/>
                  </a:cubicBezTo>
                  <a:cubicBezTo>
                    <a:pt x="77" y="18"/>
                    <a:pt x="76" y="18"/>
                    <a:pt x="76" y="18"/>
                  </a:cubicBezTo>
                  <a:cubicBezTo>
                    <a:pt x="75" y="18"/>
                    <a:pt x="74" y="18"/>
                    <a:pt x="73" y="18"/>
                  </a:cubicBezTo>
                  <a:close/>
                  <a:moveTo>
                    <a:pt x="73" y="44"/>
                  </a:moveTo>
                  <a:cubicBezTo>
                    <a:pt x="73" y="46"/>
                    <a:pt x="73" y="49"/>
                    <a:pt x="73" y="51"/>
                  </a:cubicBezTo>
                  <a:cubicBezTo>
                    <a:pt x="74" y="51"/>
                    <a:pt x="75" y="51"/>
                    <a:pt x="76" y="51"/>
                  </a:cubicBezTo>
                  <a:cubicBezTo>
                    <a:pt x="76" y="51"/>
                    <a:pt x="77" y="51"/>
                    <a:pt x="78" y="51"/>
                  </a:cubicBezTo>
                  <a:cubicBezTo>
                    <a:pt x="78" y="48"/>
                    <a:pt x="78" y="46"/>
                    <a:pt x="78" y="43"/>
                  </a:cubicBezTo>
                  <a:cubicBezTo>
                    <a:pt x="77" y="44"/>
                    <a:pt x="76" y="44"/>
                    <a:pt x="76" y="44"/>
                  </a:cubicBezTo>
                  <a:cubicBezTo>
                    <a:pt x="75" y="44"/>
                    <a:pt x="74" y="44"/>
                    <a:pt x="73" y="44"/>
                  </a:cubicBezTo>
                  <a:close/>
                  <a:moveTo>
                    <a:pt x="73" y="57"/>
                  </a:moveTo>
                  <a:cubicBezTo>
                    <a:pt x="73" y="59"/>
                    <a:pt x="73" y="61"/>
                    <a:pt x="73" y="64"/>
                  </a:cubicBezTo>
                  <a:cubicBezTo>
                    <a:pt x="74" y="64"/>
                    <a:pt x="75" y="64"/>
                    <a:pt x="76" y="64"/>
                  </a:cubicBezTo>
                  <a:cubicBezTo>
                    <a:pt x="76" y="64"/>
                    <a:pt x="77" y="64"/>
                    <a:pt x="78" y="64"/>
                  </a:cubicBezTo>
                  <a:cubicBezTo>
                    <a:pt x="78" y="61"/>
                    <a:pt x="78" y="59"/>
                    <a:pt x="78" y="56"/>
                  </a:cubicBezTo>
                  <a:cubicBezTo>
                    <a:pt x="77" y="56"/>
                    <a:pt x="76" y="56"/>
                    <a:pt x="76" y="57"/>
                  </a:cubicBezTo>
                  <a:cubicBezTo>
                    <a:pt x="75" y="57"/>
                    <a:pt x="74" y="57"/>
                    <a:pt x="73" y="57"/>
                  </a:cubicBezTo>
                  <a:close/>
                  <a:moveTo>
                    <a:pt x="73" y="69"/>
                  </a:moveTo>
                  <a:cubicBezTo>
                    <a:pt x="73" y="72"/>
                    <a:pt x="73" y="74"/>
                    <a:pt x="73" y="77"/>
                  </a:cubicBezTo>
                  <a:cubicBezTo>
                    <a:pt x="74" y="77"/>
                    <a:pt x="75" y="77"/>
                    <a:pt x="76" y="77"/>
                  </a:cubicBezTo>
                  <a:cubicBezTo>
                    <a:pt x="76" y="77"/>
                    <a:pt x="77" y="77"/>
                    <a:pt x="78" y="77"/>
                  </a:cubicBezTo>
                  <a:cubicBezTo>
                    <a:pt x="78" y="74"/>
                    <a:pt x="78" y="72"/>
                    <a:pt x="78" y="69"/>
                  </a:cubicBezTo>
                  <a:cubicBezTo>
                    <a:pt x="77" y="69"/>
                    <a:pt x="76" y="69"/>
                    <a:pt x="76" y="69"/>
                  </a:cubicBezTo>
                  <a:cubicBezTo>
                    <a:pt x="75" y="69"/>
                    <a:pt x="74" y="69"/>
                    <a:pt x="73" y="69"/>
                  </a:cubicBezTo>
                  <a:close/>
                  <a:moveTo>
                    <a:pt x="82" y="82"/>
                  </a:moveTo>
                  <a:cubicBezTo>
                    <a:pt x="82" y="85"/>
                    <a:pt x="82" y="87"/>
                    <a:pt x="82" y="90"/>
                  </a:cubicBezTo>
                  <a:cubicBezTo>
                    <a:pt x="82" y="90"/>
                    <a:pt x="83" y="90"/>
                    <a:pt x="84" y="90"/>
                  </a:cubicBezTo>
                  <a:cubicBezTo>
                    <a:pt x="85" y="90"/>
                    <a:pt x="86" y="90"/>
                    <a:pt x="86" y="90"/>
                  </a:cubicBezTo>
                  <a:cubicBezTo>
                    <a:pt x="86" y="87"/>
                    <a:pt x="86" y="85"/>
                    <a:pt x="86" y="82"/>
                  </a:cubicBezTo>
                  <a:cubicBezTo>
                    <a:pt x="86" y="82"/>
                    <a:pt x="85" y="82"/>
                    <a:pt x="84" y="82"/>
                  </a:cubicBezTo>
                  <a:cubicBezTo>
                    <a:pt x="83" y="82"/>
                    <a:pt x="82" y="82"/>
                    <a:pt x="82" y="82"/>
                  </a:cubicBezTo>
                  <a:close/>
                  <a:moveTo>
                    <a:pt x="73" y="82"/>
                  </a:moveTo>
                  <a:cubicBezTo>
                    <a:pt x="73" y="85"/>
                    <a:pt x="73" y="87"/>
                    <a:pt x="73" y="90"/>
                  </a:cubicBezTo>
                  <a:cubicBezTo>
                    <a:pt x="74" y="90"/>
                    <a:pt x="75" y="90"/>
                    <a:pt x="76" y="90"/>
                  </a:cubicBezTo>
                  <a:cubicBezTo>
                    <a:pt x="76" y="90"/>
                    <a:pt x="77" y="90"/>
                    <a:pt x="78" y="90"/>
                  </a:cubicBezTo>
                  <a:cubicBezTo>
                    <a:pt x="78" y="87"/>
                    <a:pt x="78" y="85"/>
                    <a:pt x="78" y="82"/>
                  </a:cubicBezTo>
                  <a:cubicBezTo>
                    <a:pt x="77" y="82"/>
                    <a:pt x="76" y="82"/>
                    <a:pt x="76" y="82"/>
                  </a:cubicBezTo>
                  <a:cubicBezTo>
                    <a:pt x="75" y="82"/>
                    <a:pt x="74" y="82"/>
                    <a:pt x="73" y="82"/>
                  </a:cubicBezTo>
                  <a:close/>
                  <a:moveTo>
                    <a:pt x="21" y="56"/>
                  </a:moveTo>
                  <a:cubicBezTo>
                    <a:pt x="21" y="58"/>
                    <a:pt x="21" y="60"/>
                    <a:pt x="21" y="63"/>
                  </a:cubicBezTo>
                  <a:cubicBezTo>
                    <a:pt x="21" y="63"/>
                    <a:pt x="22" y="63"/>
                    <a:pt x="23" y="63"/>
                  </a:cubicBezTo>
                  <a:cubicBezTo>
                    <a:pt x="23" y="63"/>
                    <a:pt x="24" y="63"/>
                    <a:pt x="25" y="63"/>
                  </a:cubicBezTo>
                  <a:cubicBezTo>
                    <a:pt x="25" y="60"/>
                    <a:pt x="25" y="58"/>
                    <a:pt x="25" y="55"/>
                  </a:cubicBezTo>
                  <a:cubicBezTo>
                    <a:pt x="24" y="55"/>
                    <a:pt x="23" y="55"/>
                    <a:pt x="23" y="55"/>
                  </a:cubicBezTo>
                  <a:cubicBezTo>
                    <a:pt x="22" y="55"/>
                    <a:pt x="21" y="56"/>
                    <a:pt x="21" y="56"/>
                  </a:cubicBezTo>
                  <a:close/>
                  <a:moveTo>
                    <a:pt x="29" y="55"/>
                  </a:moveTo>
                  <a:cubicBezTo>
                    <a:pt x="29" y="57"/>
                    <a:pt x="29" y="60"/>
                    <a:pt x="29" y="62"/>
                  </a:cubicBezTo>
                  <a:cubicBezTo>
                    <a:pt x="30" y="62"/>
                    <a:pt x="30" y="62"/>
                    <a:pt x="31" y="62"/>
                  </a:cubicBezTo>
                  <a:cubicBezTo>
                    <a:pt x="32" y="62"/>
                    <a:pt x="33" y="62"/>
                    <a:pt x="33" y="62"/>
                  </a:cubicBezTo>
                  <a:cubicBezTo>
                    <a:pt x="33" y="59"/>
                    <a:pt x="33" y="57"/>
                    <a:pt x="33" y="54"/>
                  </a:cubicBezTo>
                  <a:cubicBezTo>
                    <a:pt x="33" y="54"/>
                    <a:pt x="32" y="54"/>
                    <a:pt x="31" y="55"/>
                  </a:cubicBezTo>
                  <a:cubicBezTo>
                    <a:pt x="30" y="55"/>
                    <a:pt x="30" y="55"/>
                    <a:pt x="29" y="55"/>
                  </a:cubicBezTo>
                  <a:close/>
                  <a:moveTo>
                    <a:pt x="29" y="42"/>
                  </a:moveTo>
                  <a:cubicBezTo>
                    <a:pt x="29" y="44"/>
                    <a:pt x="29" y="47"/>
                    <a:pt x="29" y="49"/>
                  </a:cubicBezTo>
                  <a:cubicBezTo>
                    <a:pt x="30" y="49"/>
                    <a:pt x="30" y="49"/>
                    <a:pt x="31" y="49"/>
                  </a:cubicBezTo>
                  <a:cubicBezTo>
                    <a:pt x="32" y="49"/>
                    <a:pt x="33" y="49"/>
                    <a:pt x="33" y="49"/>
                  </a:cubicBezTo>
                  <a:cubicBezTo>
                    <a:pt x="33" y="46"/>
                    <a:pt x="33" y="44"/>
                    <a:pt x="33" y="41"/>
                  </a:cubicBezTo>
                  <a:cubicBezTo>
                    <a:pt x="33" y="41"/>
                    <a:pt x="32" y="41"/>
                    <a:pt x="31" y="41"/>
                  </a:cubicBezTo>
                  <a:cubicBezTo>
                    <a:pt x="30" y="42"/>
                    <a:pt x="30" y="42"/>
                    <a:pt x="29" y="42"/>
                  </a:cubicBezTo>
                  <a:close/>
                  <a:moveTo>
                    <a:pt x="29" y="68"/>
                  </a:moveTo>
                  <a:cubicBezTo>
                    <a:pt x="29" y="70"/>
                    <a:pt x="29" y="73"/>
                    <a:pt x="29" y="75"/>
                  </a:cubicBezTo>
                  <a:cubicBezTo>
                    <a:pt x="30" y="75"/>
                    <a:pt x="30" y="75"/>
                    <a:pt x="31" y="75"/>
                  </a:cubicBezTo>
                  <a:cubicBezTo>
                    <a:pt x="32" y="75"/>
                    <a:pt x="33" y="75"/>
                    <a:pt x="33" y="75"/>
                  </a:cubicBezTo>
                  <a:cubicBezTo>
                    <a:pt x="33" y="72"/>
                    <a:pt x="33" y="70"/>
                    <a:pt x="33" y="67"/>
                  </a:cubicBezTo>
                  <a:cubicBezTo>
                    <a:pt x="33" y="68"/>
                    <a:pt x="32" y="68"/>
                    <a:pt x="31" y="68"/>
                  </a:cubicBezTo>
                  <a:cubicBezTo>
                    <a:pt x="30" y="68"/>
                    <a:pt x="30" y="68"/>
                    <a:pt x="29" y="68"/>
                  </a:cubicBezTo>
                  <a:close/>
                  <a:moveTo>
                    <a:pt x="29" y="81"/>
                  </a:moveTo>
                  <a:cubicBezTo>
                    <a:pt x="29" y="83"/>
                    <a:pt x="29" y="86"/>
                    <a:pt x="29" y="88"/>
                  </a:cubicBezTo>
                  <a:cubicBezTo>
                    <a:pt x="30" y="88"/>
                    <a:pt x="30" y="88"/>
                    <a:pt x="31" y="88"/>
                  </a:cubicBezTo>
                  <a:cubicBezTo>
                    <a:pt x="32" y="88"/>
                    <a:pt x="33" y="88"/>
                    <a:pt x="33" y="88"/>
                  </a:cubicBezTo>
                  <a:cubicBezTo>
                    <a:pt x="33" y="86"/>
                    <a:pt x="33" y="83"/>
                    <a:pt x="33" y="81"/>
                  </a:cubicBezTo>
                  <a:cubicBezTo>
                    <a:pt x="33" y="81"/>
                    <a:pt x="32" y="81"/>
                    <a:pt x="31" y="81"/>
                  </a:cubicBezTo>
                  <a:cubicBezTo>
                    <a:pt x="30" y="81"/>
                    <a:pt x="30" y="81"/>
                    <a:pt x="29" y="81"/>
                  </a:cubicBezTo>
                  <a:close/>
                  <a:moveTo>
                    <a:pt x="29" y="94"/>
                  </a:moveTo>
                  <a:cubicBezTo>
                    <a:pt x="29" y="96"/>
                    <a:pt x="29" y="99"/>
                    <a:pt x="29" y="101"/>
                  </a:cubicBezTo>
                  <a:cubicBezTo>
                    <a:pt x="30" y="101"/>
                    <a:pt x="30" y="101"/>
                    <a:pt x="31" y="101"/>
                  </a:cubicBezTo>
                  <a:cubicBezTo>
                    <a:pt x="32" y="101"/>
                    <a:pt x="33" y="101"/>
                    <a:pt x="33" y="101"/>
                  </a:cubicBezTo>
                  <a:cubicBezTo>
                    <a:pt x="33" y="99"/>
                    <a:pt x="33" y="96"/>
                    <a:pt x="33" y="94"/>
                  </a:cubicBezTo>
                  <a:cubicBezTo>
                    <a:pt x="33" y="94"/>
                    <a:pt x="32" y="94"/>
                    <a:pt x="31" y="94"/>
                  </a:cubicBezTo>
                  <a:cubicBezTo>
                    <a:pt x="30" y="94"/>
                    <a:pt x="30" y="94"/>
                    <a:pt x="29" y="94"/>
                  </a:cubicBezTo>
                  <a:close/>
                  <a:moveTo>
                    <a:pt x="21" y="43"/>
                  </a:moveTo>
                  <a:cubicBezTo>
                    <a:pt x="21" y="45"/>
                    <a:pt x="21" y="48"/>
                    <a:pt x="21" y="50"/>
                  </a:cubicBezTo>
                  <a:cubicBezTo>
                    <a:pt x="21" y="50"/>
                    <a:pt x="22" y="50"/>
                    <a:pt x="23" y="50"/>
                  </a:cubicBezTo>
                  <a:cubicBezTo>
                    <a:pt x="23" y="50"/>
                    <a:pt x="24" y="50"/>
                    <a:pt x="25" y="50"/>
                  </a:cubicBezTo>
                  <a:cubicBezTo>
                    <a:pt x="25" y="47"/>
                    <a:pt x="25" y="45"/>
                    <a:pt x="25" y="42"/>
                  </a:cubicBezTo>
                  <a:cubicBezTo>
                    <a:pt x="24" y="42"/>
                    <a:pt x="23" y="42"/>
                    <a:pt x="23" y="43"/>
                  </a:cubicBezTo>
                  <a:cubicBezTo>
                    <a:pt x="22" y="43"/>
                    <a:pt x="21" y="43"/>
                    <a:pt x="21" y="43"/>
                  </a:cubicBezTo>
                  <a:close/>
                  <a:moveTo>
                    <a:pt x="21" y="68"/>
                  </a:moveTo>
                  <a:cubicBezTo>
                    <a:pt x="21" y="71"/>
                    <a:pt x="21" y="73"/>
                    <a:pt x="21" y="76"/>
                  </a:cubicBezTo>
                  <a:cubicBezTo>
                    <a:pt x="21" y="76"/>
                    <a:pt x="22" y="76"/>
                    <a:pt x="23" y="76"/>
                  </a:cubicBezTo>
                  <a:cubicBezTo>
                    <a:pt x="23" y="76"/>
                    <a:pt x="24" y="75"/>
                    <a:pt x="25" y="75"/>
                  </a:cubicBezTo>
                  <a:cubicBezTo>
                    <a:pt x="25" y="73"/>
                    <a:pt x="25" y="71"/>
                    <a:pt x="25" y="68"/>
                  </a:cubicBezTo>
                  <a:cubicBezTo>
                    <a:pt x="24" y="68"/>
                    <a:pt x="23" y="68"/>
                    <a:pt x="23" y="68"/>
                  </a:cubicBezTo>
                  <a:cubicBezTo>
                    <a:pt x="22" y="68"/>
                    <a:pt x="21" y="68"/>
                    <a:pt x="21" y="68"/>
                  </a:cubicBezTo>
                  <a:close/>
                  <a:moveTo>
                    <a:pt x="21" y="81"/>
                  </a:moveTo>
                  <a:cubicBezTo>
                    <a:pt x="21" y="84"/>
                    <a:pt x="21" y="86"/>
                    <a:pt x="21" y="88"/>
                  </a:cubicBezTo>
                  <a:cubicBezTo>
                    <a:pt x="21" y="88"/>
                    <a:pt x="22" y="88"/>
                    <a:pt x="23" y="88"/>
                  </a:cubicBezTo>
                  <a:cubicBezTo>
                    <a:pt x="23" y="88"/>
                    <a:pt x="24" y="88"/>
                    <a:pt x="25" y="88"/>
                  </a:cubicBezTo>
                  <a:cubicBezTo>
                    <a:pt x="25" y="86"/>
                    <a:pt x="25" y="83"/>
                    <a:pt x="25" y="81"/>
                  </a:cubicBezTo>
                  <a:cubicBezTo>
                    <a:pt x="24" y="81"/>
                    <a:pt x="23" y="81"/>
                    <a:pt x="23" y="81"/>
                  </a:cubicBezTo>
                  <a:cubicBezTo>
                    <a:pt x="22" y="81"/>
                    <a:pt x="21" y="81"/>
                    <a:pt x="21" y="81"/>
                  </a:cubicBezTo>
                  <a:close/>
                  <a:moveTo>
                    <a:pt x="21" y="94"/>
                  </a:moveTo>
                  <a:cubicBezTo>
                    <a:pt x="21" y="96"/>
                    <a:pt x="21" y="99"/>
                    <a:pt x="21" y="101"/>
                  </a:cubicBezTo>
                  <a:cubicBezTo>
                    <a:pt x="21" y="101"/>
                    <a:pt x="22" y="101"/>
                    <a:pt x="23" y="101"/>
                  </a:cubicBezTo>
                  <a:cubicBezTo>
                    <a:pt x="23" y="101"/>
                    <a:pt x="24" y="101"/>
                    <a:pt x="25" y="101"/>
                  </a:cubicBezTo>
                  <a:cubicBezTo>
                    <a:pt x="25" y="99"/>
                    <a:pt x="25" y="96"/>
                    <a:pt x="25" y="94"/>
                  </a:cubicBezTo>
                  <a:cubicBezTo>
                    <a:pt x="24" y="94"/>
                    <a:pt x="23" y="94"/>
                    <a:pt x="23" y="94"/>
                  </a:cubicBezTo>
                  <a:cubicBezTo>
                    <a:pt x="22" y="94"/>
                    <a:pt x="21" y="94"/>
                    <a:pt x="21" y="9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8" name="组合 23"/>
          <p:cNvGrpSpPr>
            <a:grpSpLocks/>
          </p:cNvGrpSpPr>
          <p:nvPr/>
        </p:nvGrpSpPr>
        <p:grpSpPr bwMode="auto">
          <a:xfrm>
            <a:off x="697418" y="4995579"/>
            <a:ext cx="3761870" cy="987280"/>
            <a:chOff x="-2092" y="-39359"/>
            <a:chExt cx="7272841" cy="1910179"/>
          </a:xfrm>
        </p:grpSpPr>
        <p:sp>
          <p:nvSpPr>
            <p:cNvPr id="49" name="矩形 10"/>
            <p:cNvSpPr>
              <a:spLocks noChangeArrowheads="1"/>
            </p:cNvSpPr>
            <p:nvPr/>
          </p:nvSpPr>
          <p:spPr bwMode="auto">
            <a:xfrm>
              <a:off x="1286838" y="578179"/>
              <a:ext cx="5983911" cy="78837"/>
            </a:xfrm>
            <a:prstGeom prst="rect">
              <a:avLst/>
            </a:prstGeom>
            <a:solidFill>
              <a:schemeClr val="accent2"/>
            </a:solidFill>
            <a:ln>
              <a:noFill/>
            </a:ln>
            <a:effectLst>
              <a:outerShdw dist="50800" dir="5400000" algn="ctr" rotWithShape="0">
                <a:srgbClr val="000000">
                  <a:alpha val="2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50" name="文本框 16"/>
            <p:cNvSpPr txBox="1">
              <a:spLocks noChangeArrowheads="1"/>
            </p:cNvSpPr>
            <p:nvPr/>
          </p:nvSpPr>
          <p:spPr bwMode="auto">
            <a:xfrm>
              <a:off x="1284163" y="-39359"/>
              <a:ext cx="3827999" cy="77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 typeface="Arial" panose="020B0604020202020204" pitchFamily="34" charset="0"/>
                <a:buNone/>
              </a:pPr>
              <a:r>
                <a:rPr lang="zh-CN" altLang="en-US" sz="2000" b="1" dirty="0" smtClean="0">
                  <a:solidFill>
                    <a:schemeClr val="accent2"/>
                  </a:solidFill>
                  <a:latin typeface="微软雅黑" panose="020B0503020204020204" pitchFamily="34" charset="-122"/>
                  <a:ea typeface="微软雅黑" panose="020B0503020204020204" pitchFamily="34" charset="-122"/>
                </a:rPr>
                <a:t>归纳偏置的总结</a:t>
              </a:r>
              <a:endParaRPr lang="zh-CN" altLang="en-US" sz="2000" b="1" dirty="0">
                <a:solidFill>
                  <a:schemeClr val="accent2"/>
                </a:solidFill>
                <a:latin typeface="微软雅黑" panose="020B0503020204020204" pitchFamily="34" charset="-122"/>
                <a:ea typeface="微软雅黑" panose="020B0503020204020204" pitchFamily="34" charset="-122"/>
              </a:endParaRPr>
            </a:p>
          </p:txBody>
        </p:sp>
        <p:sp>
          <p:nvSpPr>
            <p:cNvPr id="51" name="矩形 17"/>
            <p:cNvSpPr>
              <a:spLocks noChangeArrowheads="1"/>
            </p:cNvSpPr>
            <p:nvPr/>
          </p:nvSpPr>
          <p:spPr bwMode="auto">
            <a:xfrm>
              <a:off x="1286838" y="691763"/>
              <a:ext cx="4932986" cy="1179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20000"/>
                </a:lnSpc>
                <a:spcBef>
                  <a:spcPct val="0"/>
                </a:spcBef>
                <a:buFont typeface="Arial" panose="020B0604020202020204" pitchFamily="34" charset="0"/>
                <a:buNone/>
              </a:pPr>
              <a:r>
                <a:rPr lang="zh-CN" altLang="en-US" sz="1400" dirty="0" smtClean="0">
                  <a:solidFill>
                    <a:srgbClr val="34457A"/>
                  </a:solidFill>
                </a:rPr>
                <a:t>通过训练数据训练归纳偏置来对未知样本进行预测</a:t>
              </a:r>
              <a:endParaRPr lang="en-US" altLang="zh-CN" sz="1400" dirty="0">
                <a:solidFill>
                  <a:srgbClr val="34457A"/>
                </a:solidFill>
              </a:endParaRPr>
            </a:p>
          </p:txBody>
        </p:sp>
        <p:pic>
          <p:nvPicPr>
            <p:cNvPr id="52" name="组合 8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92" y="-920"/>
              <a:ext cx="1286256" cy="134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 name="组合 22"/>
          <p:cNvGrpSpPr>
            <a:grpSpLocks/>
          </p:cNvGrpSpPr>
          <p:nvPr/>
        </p:nvGrpSpPr>
        <p:grpSpPr bwMode="auto">
          <a:xfrm>
            <a:off x="697418" y="3095689"/>
            <a:ext cx="3761870" cy="1010239"/>
            <a:chOff x="-2092" y="-71482"/>
            <a:chExt cx="7272841" cy="1953107"/>
          </a:xfrm>
        </p:grpSpPr>
        <p:sp>
          <p:nvSpPr>
            <p:cNvPr id="54" name="矩形 6"/>
            <p:cNvSpPr>
              <a:spLocks noChangeArrowheads="1"/>
            </p:cNvSpPr>
            <p:nvPr/>
          </p:nvSpPr>
          <p:spPr bwMode="auto">
            <a:xfrm>
              <a:off x="1286838" y="578179"/>
              <a:ext cx="5983911" cy="78837"/>
            </a:xfrm>
            <a:prstGeom prst="rect">
              <a:avLst/>
            </a:prstGeom>
            <a:solidFill>
              <a:schemeClr val="accent1"/>
            </a:solidFill>
            <a:ln>
              <a:noFill/>
            </a:ln>
            <a:effectLst>
              <a:outerShdw dist="50800" dir="5400000" algn="ctr" rotWithShape="0">
                <a:srgbClr val="000000">
                  <a:alpha val="2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55" name="文本框 14"/>
            <p:cNvSpPr txBox="1">
              <a:spLocks noChangeArrowheads="1"/>
            </p:cNvSpPr>
            <p:nvPr/>
          </p:nvSpPr>
          <p:spPr bwMode="auto">
            <a:xfrm>
              <a:off x="1284165" y="-71482"/>
              <a:ext cx="2836289" cy="77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 typeface="Arial" panose="020B0604020202020204" pitchFamily="34" charset="0"/>
                <a:buNone/>
              </a:pPr>
              <a:r>
                <a:rPr lang="zh-CN" altLang="en-US" sz="2000" b="1" dirty="0" smtClean="0">
                  <a:solidFill>
                    <a:schemeClr val="accent1"/>
                  </a:solidFill>
                  <a:latin typeface="微软雅黑" panose="020B0503020204020204" pitchFamily="34" charset="-122"/>
                  <a:ea typeface="微软雅黑" panose="020B0503020204020204" pitchFamily="34" charset="-122"/>
                </a:rPr>
                <a:t>独立同分布</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57" name="矩形 15"/>
            <p:cNvSpPr>
              <a:spLocks noChangeArrowheads="1"/>
            </p:cNvSpPr>
            <p:nvPr/>
          </p:nvSpPr>
          <p:spPr bwMode="auto">
            <a:xfrm>
              <a:off x="1286838" y="703469"/>
              <a:ext cx="4932986" cy="1178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20000"/>
                </a:lnSpc>
                <a:spcBef>
                  <a:spcPct val="0"/>
                </a:spcBef>
                <a:buFont typeface="Arial" panose="020B0604020202020204" pitchFamily="34" charset="0"/>
                <a:buNone/>
              </a:pPr>
              <a:r>
                <a:rPr lang="zh-CN" altLang="en-US" sz="1400" dirty="0" smtClean="0">
                  <a:solidFill>
                    <a:srgbClr val="C63E55"/>
                  </a:solidFill>
                </a:rPr>
                <a:t>认为真实空间与训练空间中每一个样本均为独立同分布</a:t>
              </a:r>
              <a:endParaRPr lang="en-US" altLang="zh-CN" sz="1400" dirty="0">
                <a:solidFill>
                  <a:srgbClr val="C63E55"/>
                </a:solidFill>
              </a:endParaRPr>
            </a:p>
          </p:txBody>
        </p:sp>
        <p:pic>
          <p:nvPicPr>
            <p:cNvPr id="58" name="组合 8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92" y="1662"/>
              <a:ext cx="1286256" cy="134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 name="组合 60"/>
          <p:cNvGrpSpPr/>
          <p:nvPr/>
        </p:nvGrpSpPr>
        <p:grpSpPr>
          <a:xfrm>
            <a:off x="7845425" y="3014011"/>
            <a:ext cx="3760487" cy="1367871"/>
            <a:chOff x="5643856" y="1369743"/>
            <a:chExt cx="3760487" cy="1367871"/>
          </a:xfrm>
        </p:grpSpPr>
        <p:sp>
          <p:nvSpPr>
            <p:cNvPr id="63" name="矩形 6"/>
            <p:cNvSpPr>
              <a:spLocks noChangeArrowheads="1"/>
            </p:cNvSpPr>
            <p:nvPr/>
          </p:nvSpPr>
          <p:spPr bwMode="auto">
            <a:xfrm>
              <a:off x="5643856" y="1762298"/>
              <a:ext cx="3095172" cy="40778"/>
            </a:xfrm>
            <a:prstGeom prst="rect">
              <a:avLst/>
            </a:prstGeom>
            <a:solidFill>
              <a:schemeClr val="accent1"/>
            </a:solidFill>
            <a:ln>
              <a:noFill/>
            </a:ln>
            <a:effectLst>
              <a:outerShdw dist="50800" dir="5400000" algn="ctr" rotWithShape="0">
                <a:srgbClr val="000000">
                  <a:alpha val="2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64" name="文本框 14"/>
            <p:cNvSpPr txBox="1">
              <a:spLocks noChangeArrowheads="1"/>
            </p:cNvSpPr>
            <p:nvPr/>
          </p:nvSpPr>
          <p:spPr bwMode="auto">
            <a:xfrm>
              <a:off x="7458298" y="1369743"/>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 typeface="Arial" panose="020B0604020202020204" pitchFamily="34" charset="0"/>
                <a:buNone/>
              </a:pPr>
              <a:r>
                <a:rPr lang="zh-CN" altLang="en-US" sz="2000" b="1" dirty="0" smtClean="0">
                  <a:solidFill>
                    <a:schemeClr val="accent1"/>
                  </a:solidFill>
                  <a:latin typeface="微软雅黑" panose="020B0503020204020204" pitchFamily="34" charset="-122"/>
                  <a:ea typeface="微软雅黑" panose="020B0503020204020204" pitchFamily="34" charset="-122"/>
                </a:rPr>
                <a:t>重采样法</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65" name="矩形 15"/>
            <p:cNvSpPr>
              <a:spLocks noChangeArrowheads="1"/>
            </p:cNvSpPr>
            <p:nvPr/>
          </p:nvSpPr>
          <p:spPr bwMode="auto">
            <a:xfrm>
              <a:off x="6117304" y="1869684"/>
              <a:ext cx="2551582"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20000"/>
                </a:lnSpc>
                <a:spcBef>
                  <a:spcPct val="0"/>
                </a:spcBef>
                <a:buFont typeface="Arial" panose="020B0604020202020204" pitchFamily="34" charset="0"/>
                <a:buNone/>
              </a:pPr>
              <a:r>
                <a:rPr lang="zh-CN" altLang="en-US" sz="1400" dirty="0" smtClean="0">
                  <a:solidFill>
                    <a:srgbClr val="C63E55"/>
                  </a:solidFill>
                </a:rPr>
                <a:t>通过设定采样策略来训练数据集中的少数类样本或减少多数类样本。</a:t>
              </a:r>
              <a:endParaRPr lang="en-US" altLang="zh-CN" sz="1400" dirty="0">
                <a:solidFill>
                  <a:srgbClr val="C63E55"/>
                </a:solidFill>
              </a:endParaRPr>
            </a:p>
          </p:txBody>
        </p:sp>
        <p:pic>
          <p:nvPicPr>
            <p:cNvPr id="66" name="组合 8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39028" y="1423008"/>
              <a:ext cx="665315" cy="693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7" name="组合 66"/>
          <p:cNvGrpSpPr/>
          <p:nvPr/>
        </p:nvGrpSpPr>
        <p:grpSpPr>
          <a:xfrm>
            <a:off x="7804163" y="4983494"/>
            <a:ext cx="3822545" cy="1260198"/>
            <a:chOff x="1327458" y="2951562"/>
            <a:chExt cx="3822545" cy="1260198"/>
          </a:xfrm>
        </p:grpSpPr>
        <p:sp>
          <p:nvSpPr>
            <p:cNvPr id="68" name="矩形 10"/>
            <p:cNvSpPr>
              <a:spLocks noChangeArrowheads="1"/>
            </p:cNvSpPr>
            <p:nvPr/>
          </p:nvSpPr>
          <p:spPr bwMode="auto">
            <a:xfrm>
              <a:off x="1327458" y="3295455"/>
              <a:ext cx="3157230" cy="45719"/>
            </a:xfrm>
            <a:prstGeom prst="rect">
              <a:avLst/>
            </a:prstGeom>
            <a:solidFill>
              <a:schemeClr val="accent2"/>
            </a:solidFill>
            <a:ln>
              <a:noFill/>
            </a:ln>
            <a:effectLst>
              <a:outerShdw dist="50800" dir="5400000" algn="ctr" rotWithShape="0">
                <a:srgbClr val="000000">
                  <a:alpha val="2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69" name="文本框 16"/>
            <p:cNvSpPr txBox="1">
              <a:spLocks noChangeArrowheads="1"/>
            </p:cNvSpPr>
            <p:nvPr/>
          </p:nvSpPr>
          <p:spPr bwMode="auto">
            <a:xfrm>
              <a:off x="2846852" y="2951562"/>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 typeface="Arial" panose="020B0604020202020204" pitchFamily="34" charset="0"/>
                <a:buNone/>
              </a:pPr>
              <a:r>
                <a:rPr lang="zh-CN" altLang="en-US" sz="2000" b="1" dirty="0" smtClean="0">
                  <a:solidFill>
                    <a:schemeClr val="accent2"/>
                  </a:solidFill>
                  <a:latin typeface="微软雅黑" panose="020B0503020204020204" pitchFamily="34" charset="-122"/>
                  <a:ea typeface="微软雅黑" panose="020B0503020204020204" pitchFamily="34" charset="-122"/>
                </a:rPr>
                <a:t>集成学习法</a:t>
              </a:r>
              <a:endParaRPr lang="zh-CN" altLang="en-US" sz="2000" b="1" dirty="0">
                <a:solidFill>
                  <a:schemeClr val="accent2"/>
                </a:solidFill>
                <a:latin typeface="微软雅黑" panose="020B0503020204020204" pitchFamily="34" charset="-122"/>
                <a:ea typeface="微软雅黑" panose="020B0503020204020204" pitchFamily="34" charset="-122"/>
              </a:endParaRPr>
            </a:p>
          </p:txBody>
        </p:sp>
        <p:sp>
          <p:nvSpPr>
            <p:cNvPr id="70" name="矩形 17"/>
            <p:cNvSpPr>
              <a:spLocks noChangeArrowheads="1"/>
            </p:cNvSpPr>
            <p:nvPr/>
          </p:nvSpPr>
          <p:spPr bwMode="auto">
            <a:xfrm>
              <a:off x="1762338" y="3343830"/>
              <a:ext cx="2551582"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20000"/>
                </a:lnSpc>
                <a:spcBef>
                  <a:spcPct val="0"/>
                </a:spcBef>
                <a:buFont typeface="Arial" panose="020B0604020202020204" pitchFamily="34" charset="0"/>
                <a:buNone/>
              </a:pPr>
              <a:r>
                <a:rPr lang="zh-CN" altLang="en-US" sz="1400" dirty="0" smtClean="0">
                  <a:solidFill>
                    <a:srgbClr val="34457A"/>
                  </a:solidFill>
                </a:rPr>
                <a:t>通过将多数类样本根据少数类数目分割为多个集合，或者如</a:t>
              </a:r>
              <a:r>
                <a:rPr lang="en-US" altLang="zh-CN" sz="1400" dirty="0" err="1" smtClean="0">
                  <a:solidFill>
                    <a:srgbClr val="34457A"/>
                  </a:solidFill>
                </a:rPr>
                <a:t>Adaboost</a:t>
              </a:r>
              <a:r>
                <a:rPr lang="zh-CN" altLang="en-US" sz="1400" dirty="0" smtClean="0">
                  <a:solidFill>
                    <a:srgbClr val="34457A"/>
                  </a:solidFill>
                </a:rPr>
                <a:t>类的提升算法。</a:t>
              </a:r>
              <a:endParaRPr lang="en-US" altLang="zh-CN" sz="1400" dirty="0">
                <a:solidFill>
                  <a:srgbClr val="34457A"/>
                </a:solidFill>
              </a:endParaRPr>
            </a:p>
          </p:txBody>
        </p:sp>
        <p:pic>
          <p:nvPicPr>
            <p:cNvPr id="71" name="组合 8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4688" y="2982658"/>
              <a:ext cx="665315" cy="69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withEffect">
                                  <p:stCondLst>
                                    <p:cond delay="0"/>
                                  </p:stCondLst>
                                  <p:childTnLst>
                                    <p:set>
                                      <p:cBhvr>
                                        <p:cTn id="6" dur="1" fill="hold">
                                          <p:stCondLst>
                                            <p:cond delay="0"/>
                                          </p:stCondLst>
                                        </p:cTn>
                                        <p:tgtEl>
                                          <p:spTgt spid="11316"/>
                                        </p:tgtEl>
                                        <p:attrNameLst>
                                          <p:attrName>style.visibility</p:attrName>
                                        </p:attrNameLst>
                                      </p:cBhvr>
                                      <p:to>
                                        <p:strVal val="visible"/>
                                      </p:to>
                                    </p:set>
                                    <p:animEffect transition="in" filter="barn(outVertical)">
                                      <p:cBhvr>
                                        <p:cTn id="7" dur="500"/>
                                        <p:tgtEl>
                                          <p:spTgt spid="113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1266"/>
                                        </p:tgtEl>
                                        <p:attrNameLst>
                                          <p:attrName>style.visibility</p:attrName>
                                        </p:attrNameLst>
                                      </p:cBhvr>
                                      <p:to>
                                        <p:strVal val="visible"/>
                                      </p:to>
                                    </p:set>
                                    <p:animEffect transition="in" filter="fade">
                                      <p:cBhvr>
                                        <p:cTn id="18" dur="1250"/>
                                        <p:tgtEl>
                                          <p:spTgt spid="11266"/>
                                        </p:tgtEl>
                                      </p:cBhvr>
                                    </p:animEffect>
                                  </p:childTnLst>
                                </p:cTn>
                              </p:par>
                            </p:childTnLst>
                          </p:cTn>
                        </p:par>
                        <p:par>
                          <p:cTn id="19" fill="hold">
                            <p:stCondLst>
                              <p:cond delay="2250"/>
                            </p:stCondLst>
                            <p:childTnLst>
                              <p:par>
                                <p:cTn id="20" presetID="22" presetClass="entr" presetSubtype="2" fill="hold" nodeType="after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right)">
                                      <p:cBhvr>
                                        <p:cTn id="22" dur="250"/>
                                        <p:tgtEl>
                                          <p:spTgt spid="53"/>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wipe(right)">
                                      <p:cBhvr>
                                        <p:cTn id="26" dur="250"/>
                                        <p:tgtEl>
                                          <p:spTgt spid="48"/>
                                        </p:tgtEl>
                                      </p:cBhvr>
                                    </p:animEffect>
                                  </p:childTnLst>
                                </p:cTn>
                              </p:par>
                            </p:childTnLst>
                          </p:cTn>
                        </p:par>
                        <p:par>
                          <p:cTn id="27" fill="hold">
                            <p:stCondLst>
                              <p:cond delay="2750"/>
                            </p:stCondLst>
                            <p:childTnLst>
                              <p:par>
                                <p:cTn id="28" presetID="22" presetClass="entr" presetSubtype="8" fill="hold" nodeType="after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wipe(left)">
                                      <p:cBhvr>
                                        <p:cTn id="30" dur="250"/>
                                        <p:tgtEl>
                                          <p:spTgt spid="61"/>
                                        </p:tgtEl>
                                      </p:cBhvr>
                                    </p:animEffect>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wipe(left)">
                                      <p:cBhvr>
                                        <p:cTn id="34" dur="2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63264" y="1793346"/>
            <a:ext cx="2991186" cy="746691"/>
            <a:chOff x="863264" y="1793346"/>
            <a:chExt cx="2991186" cy="746691"/>
          </a:xfrm>
        </p:grpSpPr>
        <p:sp>
          <p:nvSpPr>
            <p:cNvPr id="12303" name="椭圆 160"/>
            <p:cNvSpPr>
              <a:spLocks noChangeArrowheads="1"/>
            </p:cNvSpPr>
            <p:nvPr/>
          </p:nvSpPr>
          <p:spPr bwMode="auto">
            <a:xfrm>
              <a:off x="3108292" y="1793346"/>
              <a:ext cx="746158" cy="746691"/>
            </a:xfrm>
            <a:prstGeom prst="ellipse">
              <a:avLst/>
            </a:prstGeom>
            <a:solidFill>
              <a:srgbClr val="34457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12304" name="Freeform 54"/>
            <p:cNvSpPr>
              <a:spLocks noEditPoints="1"/>
            </p:cNvSpPr>
            <p:nvPr/>
          </p:nvSpPr>
          <p:spPr bwMode="auto">
            <a:xfrm>
              <a:off x="3281220" y="1970178"/>
              <a:ext cx="400300" cy="393025"/>
            </a:xfrm>
            <a:custGeom>
              <a:avLst/>
              <a:gdLst>
                <a:gd name="T0" fmla="*/ 400450 w 112"/>
                <a:gd name="T1" fmla="*/ 332171 h 110"/>
                <a:gd name="T2" fmla="*/ 0 w 112"/>
                <a:gd name="T3" fmla="*/ 332171 h 110"/>
                <a:gd name="T4" fmla="*/ 32179 w 112"/>
                <a:gd name="T5" fmla="*/ 307169 h 110"/>
                <a:gd name="T6" fmla="*/ 368271 w 112"/>
                <a:gd name="T7" fmla="*/ 307169 h 110"/>
                <a:gd name="T8" fmla="*/ 103688 w 112"/>
                <a:gd name="T9" fmla="*/ 14287 h 110"/>
                <a:gd name="T10" fmla="*/ 103688 w 112"/>
                <a:gd name="T11" fmla="*/ 85722 h 110"/>
                <a:gd name="T12" fmla="*/ 103688 w 112"/>
                <a:gd name="T13" fmla="*/ 14287 h 110"/>
                <a:gd name="T14" fmla="*/ 261008 w 112"/>
                <a:gd name="T15" fmla="*/ 50004 h 110"/>
                <a:gd name="T16" fmla="*/ 332517 w 112"/>
                <a:gd name="T17" fmla="*/ 50004 h 110"/>
                <a:gd name="T18" fmla="*/ 261008 w 112"/>
                <a:gd name="T19" fmla="*/ 221448 h 110"/>
                <a:gd name="T20" fmla="*/ 286036 w 112"/>
                <a:gd name="T21" fmla="*/ 317885 h 110"/>
                <a:gd name="T22" fmla="*/ 307488 w 112"/>
                <a:gd name="T23" fmla="*/ 317885 h 110"/>
                <a:gd name="T24" fmla="*/ 336092 w 112"/>
                <a:gd name="T25" fmla="*/ 210732 h 110"/>
                <a:gd name="T26" fmla="*/ 353969 w 112"/>
                <a:gd name="T27" fmla="*/ 128583 h 110"/>
                <a:gd name="T28" fmla="*/ 278885 w 112"/>
                <a:gd name="T29" fmla="*/ 92865 h 110"/>
                <a:gd name="T30" fmla="*/ 278885 w 112"/>
                <a:gd name="T31" fmla="*/ 125011 h 110"/>
                <a:gd name="T32" fmla="*/ 261008 w 112"/>
                <a:gd name="T33" fmla="*/ 221448 h 110"/>
                <a:gd name="T34" fmla="*/ 239555 w 112"/>
                <a:gd name="T35" fmla="*/ 39289 h 110"/>
                <a:gd name="T36" fmla="*/ 160895 w 112"/>
                <a:gd name="T37" fmla="*/ 39289 h 110"/>
                <a:gd name="T38" fmla="*/ 239555 w 112"/>
                <a:gd name="T39" fmla="*/ 214304 h 110"/>
                <a:gd name="T40" fmla="*/ 261008 w 112"/>
                <a:gd name="T41" fmla="*/ 125011 h 110"/>
                <a:gd name="T42" fmla="*/ 175197 w 112"/>
                <a:gd name="T43" fmla="*/ 85722 h 110"/>
                <a:gd name="T44" fmla="*/ 139442 w 112"/>
                <a:gd name="T45" fmla="*/ 182159 h 110"/>
                <a:gd name="T46" fmla="*/ 160895 w 112"/>
                <a:gd name="T47" fmla="*/ 332171 h 110"/>
                <a:gd name="T48" fmla="*/ 200225 w 112"/>
                <a:gd name="T49" fmla="*/ 257165 h 110"/>
                <a:gd name="T50" fmla="*/ 239555 w 112"/>
                <a:gd name="T51" fmla="*/ 332171 h 110"/>
                <a:gd name="T52" fmla="*/ 139442 w 112"/>
                <a:gd name="T53" fmla="*/ 221448 h 110"/>
                <a:gd name="T54" fmla="*/ 121565 w 112"/>
                <a:gd name="T55" fmla="*/ 125011 h 110"/>
                <a:gd name="T56" fmla="*/ 121565 w 112"/>
                <a:gd name="T57" fmla="*/ 92865 h 110"/>
                <a:gd name="T58" fmla="*/ 46481 w 112"/>
                <a:gd name="T59" fmla="*/ 128583 h 110"/>
                <a:gd name="T60" fmla="*/ 64358 w 112"/>
                <a:gd name="T61" fmla="*/ 210732 h 110"/>
                <a:gd name="T62" fmla="*/ 92962 w 112"/>
                <a:gd name="T63" fmla="*/ 317885 h 110"/>
                <a:gd name="T64" fmla="*/ 114414 w 112"/>
                <a:gd name="T65" fmla="*/ 317885 h 110"/>
                <a:gd name="T66" fmla="*/ 139442 w 112"/>
                <a:gd name="T67" fmla="*/ 221448 h 11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2" h="110">
                  <a:moveTo>
                    <a:pt x="100" y="82"/>
                  </a:moveTo>
                  <a:cubicBezTo>
                    <a:pt x="107" y="85"/>
                    <a:pt x="112" y="89"/>
                    <a:pt x="112" y="93"/>
                  </a:cubicBezTo>
                  <a:cubicBezTo>
                    <a:pt x="112" y="102"/>
                    <a:pt x="87" y="110"/>
                    <a:pt x="56" y="110"/>
                  </a:cubicBezTo>
                  <a:cubicBezTo>
                    <a:pt x="25" y="110"/>
                    <a:pt x="0" y="102"/>
                    <a:pt x="0" y="93"/>
                  </a:cubicBezTo>
                  <a:cubicBezTo>
                    <a:pt x="0" y="89"/>
                    <a:pt x="5" y="85"/>
                    <a:pt x="12" y="82"/>
                  </a:cubicBezTo>
                  <a:cubicBezTo>
                    <a:pt x="10" y="83"/>
                    <a:pt x="9" y="85"/>
                    <a:pt x="9" y="86"/>
                  </a:cubicBezTo>
                  <a:cubicBezTo>
                    <a:pt x="9" y="92"/>
                    <a:pt x="30" y="98"/>
                    <a:pt x="56" y="98"/>
                  </a:cubicBezTo>
                  <a:cubicBezTo>
                    <a:pt x="82" y="98"/>
                    <a:pt x="103" y="92"/>
                    <a:pt x="103" y="86"/>
                  </a:cubicBezTo>
                  <a:cubicBezTo>
                    <a:pt x="103" y="85"/>
                    <a:pt x="102" y="83"/>
                    <a:pt x="100" y="82"/>
                  </a:cubicBezTo>
                  <a:close/>
                  <a:moveTo>
                    <a:pt x="29" y="4"/>
                  </a:moveTo>
                  <a:cubicBezTo>
                    <a:pt x="34" y="4"/>
                    <a:pt x="39" y="9"/>
                    <a:pt x="39" y="14"/>
                  </a:cubicBezTo>
                  <a:cubicBezTo>
                    <a:pt x="39" y="20"/>
                    <a:pt x="34" y="24"/>
                    <a:pt x="29" y="24"/>
                  </a:cubicBezTo>
                  <a:cubicBezTo>
                    <a:pt x="23" y="24"/>
                    <a:pt x="19" y="20"/>
                    <a:pt x="19" y="14"/>
                  </a:cubicBezTo>
                  <a:cubicBezTo>
                    <a:pt x="19" y="9"/>
                    <a:pt x="23" y="4"/>
                    <a:pt x="29" y="4"/>
                  </a:cubicBezTo>
                  <a:close/>
                  <a:moveTo>
                    <a:pt x="83" y="4"/>
                  </a:moveTo>
                  <a:cubicBezTo>
                    <a:pt x="78" y="4"/>
                    <a:pt x="73" y="9"/>
                    <a:pt x="73" y="14"/>
                  </a:cubicBezTo>
                  <a:cubicBezTo>
                    <a:pt x="73" y="20"/>
                    <a:pt x="78" y="24"/>
                    <a:pt x="83" y="24"/>
                  </a:cubicBezTo>
                  <a:cubicBezTo>
                    <a:pt x="89" y="24"/>
                    <a:pt x="93" y="20"/>
                    <a:pt x="93" y="14"/>
                  </a:cubicBezTo>
                  <a:cubicBezTo>
                    <a:pt x="93" y="9"/>
                    <a:pt x="89" y="4"/>
                    <a:pt x="83" y="4"/>
                  </a:cubicBezTo>
                  <a:close/>
                  <a:moveTo>
                    <a:pt x="73" y="62"/>
                  </a:moveTo>
                  <a:cubicBezTo>
                    <a:pt x="73" y="89"/>
                    <a:pt x="73" y="89"/>
                    <a:pt x="73" y="89"/>
                  </a:cubicBezTo>
                  <a:cubicBezTo>
                    <a:pt x="80" y="89"/>
                    <a:pt x="80" y="89"/>
                    <a:pt x="80" y="89"/>
                  </a:cubicBezTo>
                  <a:cubicBezTo>
                    <a:pt x="83" y="70"/>
                    <a:pt x="83" y="70"/>
                    <a:pt x="83" y="70"/>
                  </a:cubicBezTo>
                  <a:cubicBezTo>
                    <a:pt x="86" y="89"/>
                    <a:pt x="86" y="89"/>
                    <a:pt x="86" y="89"/>
                  </a:cubicBezTo>
                  <a:cubicBezTo>
                    <a:pt x="94" y="89"/>
                    <a:pt x="94" y="89"/>
                    <a:pt x="94" y="89"/>
                  </a:cubicBezTo>
                  <a:cubicBezTo>
                    <a:pt x="94" y="59"/>
                    <a:pt x="94" y="59"/>
                    <a:pt x="94" y="59"/>
                  </a:cubicBezTo>
                  <a:cubicBezTo>
                    <a:pt x="97" y="58"/>
                    <a:pt x="99" y="55"/>
                    <a:pt x="99" y="51"/>
                  </a:cubicBezTo>
                  <a:cubicBezTo>
                    <a:pt x="99" y="36"/>
                    <a:pt x="99" y="36"/>
                    <a:pt x="99" y="36"/>
                  </a:cubicBezTo>
                  <a:cubicBezTo>
                    <a:pt x="99" y="30"/>
                    <a:pt x="95" y="26"/>
                    <a:pt x="89" y="26"/>
                  </a:cubicBezTo>
                  <a:cubicBezTo>
                    <a:pt x="78" y="26"/>
                    <a:pt x="78" y="26"/>
                    <a:pt x="78" y="26"/>
                  </a:cubicBezTo>
                  <a:cubicBezTo>
                    <a:pt x="77" y="26"/>
                    <a:pt x="76" y="26"/>
                    <a:pt x="75" y="26"/>
                  </a:cubicBezTo>
                  <a:cubicBezTo>
                    <a:pt x="77" y="29"/>
                    <a:pt x="78" y="32"/>
                    <a:pt x="78" y="35"/>
                  </a:cubicBezTo>
                  <a:cubicBezTo>
                    <a:pt x="78" y="51"/>
                    <a:pt x="78" y="51"/>
                    <a:pt x="78" y="51"/>
                  </a:cubicBezTo>
                  <a:cubicBezTo>
                    <a:pt x="78" y="55"/>
                    <a:pt x="76" y="59"/>
                    <a:pt x="73" y="62"/>
                  </a:cubicBezTo>
                  <a:close/>
                  <a:moveTo>
                    <a:pt x="56" y="0"/>
                  </a:moveTo>
                  <a:cubicBezTo>
                    <a:pt x="62" y="0"/>
                    <a:pt x="67" y="5"/>
                    <a:pt x="67" y="11"/>
                  </a:cubicBezTo>
                  <a:cubicBezTo>
                    <a:pt x="67" y="17"/>
                    <a:pt x="62" y="22"/>
                    <a:pt x="56" y="22"/>
                  </a:cubicBezTo>
                  <a:cubicBezTo>
                    <a:pt x="50" y="22"/>
                    <a:pt x="45" y="17"/>
                    <a:pt x="45" y="11"/>
                  </a:cubicBezTo>
                  <a:cubicBezTo>
                    <a:pt x="45" y="5"/>
                    <a:pt x="50" y="0"/>
                    <a:pt x="56" y="0"/>
                  </a:cubicBezTo>
                  <a:close/>
                  <a:moveTo>
                    <a:pt x="67" y="60"/>
                  </a:moveTo>
                  <a:cubicBezTo>
                    <a:pt x="70" y="59"/>
                    <a:pt x="73" y="55"/>
                    <a:pt x="73" y="51"/>
                  </a:cubicBezTo>
                  <a:cubicBezTo>
                    <a:pt x="73" y="35"/>
                    <a:pt x="73" y="35"/>
                    <a:pt x="73" y="35"/>
                  </a:cubicBezTo>
                  <a:cubicBezTo>
                    <a:pt x="73" y="29"/>
                    <a:pt x="68" y="24"/>
                    <a:pt x="62" y="24"/>
                  </a:cubicBezTo>
                  <a:cubicBezTo>
                    <a:pt x="49" y="24"/>
                    <a:pt x="49" y="24"/>
                    <a:pt x="49" y="24"/>
                  </a:cubicBezTo>
                  <a:cubicBezTo>
                    <a:pt x="44" y="24"/>
                    <a:pt x="39" y="29"/>
                    <a:pt x="39" y="35"/>
                  </a:cubicBezTo>
                  <a:cubicBezTo>
                    <a:pt x="39" y="51"/>
                    <a:pt x="39" y="51"/>
                    <a:pt x="39" y="51"/>
                  </a:cubicBezTo>
                  <a:cubicBezTo>
                    <a:pt x="39" y="55"/>
                    <a:pt x="41" y="59"/>
                    <a:pt x="45" y="60"/>
                  </a:cubicBezTo>
                  <a:cubicBezTo>
                    <a:pt x="45" y="93"/>
                    <a:pt x="45" y="93"/>
                    <a:pt x="45" y="93"/>
                  </a:cubicBezTo>
                  <a:cubicBezTo>
                    <a:pt x="53" y="93"/>
                    <a:pt x="53" y="93"/>
                    <a:pt x="53" y="93"/>
                  </a:cubicBezTo>
                  <a:cubicBezTo>
                    <a:pt x="56" y="72"/>
                    <a:pt x="56" y="72"/>
                    <a:pt x="56" y="72"/>
                  </a:cubicBezTo>
                  <a:cubicBezTo>
                    <a:pt x="59" y="93"/>
                    <a:pt x="59" y="93"/>
                    <a:pt x="59" y="93"/>
                  </a:cubicBezTo>
                  <a:cubicBezTo>
                    <a:pt x="67" y="93"/>
                    <a:pt x="67" y="93"/>
                    <a:pt x="67" y="93"/>
                  </a:cubicBezTo>
                  <a:cubicBezTo>
                    <a:pt x="67" y="60"/>
                    <a:pt x="67" y="60"/>
                    <a:pt x="67" y="60"/>
                  </a:cubicBezTo>
                  <a:close/>
                  <a:moveTo>
                    <a:pt x="39" y="62"/>
                  </a:moveTo>
                  <a:cubicBezTo>
                    <a:pt x="36" y="59"/>
                    <a:pt x="34" y="55"/>
                    <a:pt x="34" y="51"/>
                  </a:cubicBezTo>
                  <a:cubicBezTo>
                    <a:pt x="34" y="35"/>
                    <a:pt x="34" y="35"/>
                    <a:pt x="34" y="35"/>
                  </a:cubicBezTo>
                  <a:cubicBezTo>
                    <a:pt x="34" y="32"/>
                    <a:pt x="35" y="29"/>
                    <a:pt x="37" y="26"/>
                  </a:cubicBezTo>
                  <a:cubicBezTo>
                    <a:pt x="36" y="26"/>
                    <a:pt x="35" y="26"/>
                    <a:pt x="34" y="26"/>
                  </a:cubicBezTo>
                  <a:cubicBezTo>
                    <a:pt x="23" y="26"/>
                    <a:pt x="23" y="26"/>
                    <a:pt x="23" y="26"/>
                  </a:cubicBezTo>
                  <a:cubicBezTo>
                    <a:pt x="17" y="26"/>
                    <a:pt x="13" y="30"/>
                    <a:pt x="13" y="36"/>
                  </a:cubicBezTo>
                  <a:cubicBezTo>
                    <a:pt x="13" y="51"/>
                    <a:pt x="13" y="51"/>
                    <a:pt x="13" y="51"/>
                  </a:cubicBezTo>
                  <a:cubicBezTo>
                    <a:pt x="13" y="55"/>
                    <a:pt x="15" y="58"/>
                    <a:pt x="18" y="59"/>
                  </a:cubicBezTo>
                  <a:cubicBezTo>
                    <a:pt x="18" y="89"/>
                    <a:pt x="18" y="89"/>
                    <a:pt x="18" y="89"/>
                  </a:cubicBezTo>
                  <a:cubicBezTo>
                    <a:pt x="26" y="89"/>
                    <a:pt x="26" y="89"/>
                    <a:pt x="26" y="89"/>
                  </a:cubicBezTo>
                  <a:cubicBezTo>
                    <a:pt x="29" y="70"/>
                    <a:pt x="29" y="70"/>
                    <a:pt x="29" y="70"/>
                  </a:cubicBezTo>
                  <a:cubicBezTo>
                    <a:pt x="32" y="89"/>
                    <a:pt x="32" y="89"/>
                    <a:pt x="32" y="89"/>
                  </a:cubicBezTo>
                  <a:cubicBezTo>
                    <a:pt x="39" y="89"/>
                    <a:pt x="39" y="89"/>
                    <a:pt x="39" y="89"/>
                  </a:cubicBezTo>
                  <a:lnTo>
                    <a:pt x="39" y="6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05" name="文本框 180"/>
            <p:cNvSpPr txBox="1">
              <a:spLocks noChangeArrowheads="1"/>
            </p:cNvSpPr>
            <p:nvPr/>
          </p:nvSpPr>
          <p:spPr bwMode="auto">
            <a:xfrm>
              <a:off x="863264" y="1940652"/>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r" eaLnBrk="1" hangingPunct="1">
                <a:lnSpc>
                  <a:spcPct val="100000"/>
                </a:lnSpc>
                <a:spcBef>
                  <a:spcPct val="0"/>
                </a:spcBef>
                <a:buFont typeface="Arial" panose="020B0604020202020204" pitchFamily="34" charset="0"/>
                <a:buNone/>
              </a:pPr>
              <a:r>
                <a:rPr lang="zh-CN" altLang="en-US" sz="2400" dirty="0" smtClean="0">
                  <a:solidFill>
                    <a:schemeClr val="accent6">
                      <a:lumMod val="60000"/>
                      <a:lumOff val="40000"/>
                    </a:schemeClr>
                  </a:solidFill>
                </a:rPr>
                <a:t>传统分类方法</a:t>
              </a:r>
              <a:endParaRPr lang="zh-CN" altLang="en-US" sz="2400" dirty="0">
                <a:solidFill>
                  <a:schemeClr val="accent6">
                    <a:lumMod val="60000"/>
                    <a:lumOff val="40000"/>
                  </a:schemeClr>
                </a:solidFill>
              </a:endParaRPr>
            </a:p>
          </p:txBody>
        </p:sp>
      </p:grpSp>
      <p:grpSp>
        <p:nvGrpSpPr>
          <p:cNvPr id="11316" name="组合 174"/>
          <p:cNvGrpSpPr>
            <a:grpSpLocks/>
          </p:cNvGrpSpPr>
          <p:nvPr/>
        </p:nvGrpSpPr>
        <p:grpSpPr bwMode="auto">
          <a:xfrm>
            <a:off x="2592483" y="282575"/>
            <a:ext cx="7007047" cy="809625"/>
            <a:chOff x="-288835" y="0"/>
            <a:chExt cx="7007175" cy="808970"/>
          </a:xfrm>
        </p:grpSpPr>
        <p:sp>
          <p:nvSpPr>
            <p:cNvPr id="12296" name="文本框 175"/>
            <p:cNvSpPr txBox="1">
              <a:spLocks noChangeArrowheads="1"/>
            </p:cNvSpPr>
            <p:nvPr/>
          </p:nvSpPr>
          <p:spPr bwMode="auto">
            <a:xfrm>
              <a:off x="-288835" y="0"/>
              <a:ext cx="7007175" cy="52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r>
                <a:rPr lang="zh-CN" altLang="en-US" b="1" dirty="0" smtClean="0">
                  <a:solidFill>
                    <a:schemeClr val="accent1"/>
                  </a:solidFill>
                  <a:latin typeface="微软雅黑" panose="020B0503020204020204" pitchFamily="34" charset="-122"/>
                  <a:ea typeface="微软雅黑" panose="020B0503020204020204" pitchFamily="34" charset="-122"/>
                </a:rPr>
                <a:t>不平衡数据集分类问题难点及算法基本思想</a:t>
              </a:r>
              <a:endParaRPr lang="zh-CN" altLang="en-US" b="1" dirty="0">
                <a:solidFill>
                  <a:schemeClr val="accent1"/>
                </a:solidFill>
                <a:latin typeface="微软雅黑" panose="020B0503020204020204" pitchFamily="34" charset="-122"/>
                <a:ea typeface="微软雅黑" panose="020B0503020204020204" pitchFamily="34" charset="-122"/>
              </a:endParaRPr>
            </a:p>
          </p:txBody>
        </p:sp>
        <p:cxnSp>
          <p:nvCxnSpPr>
            <p:cNvPr id="12297" name="直接连接符 177"/>
            <p:cNvCxnSpPr>
              <a:cxnSpLocks noChangeShapeType="1"/>
            </p:cNvCxnSpPr>
            <p:nvPr/>
          </p:nvCxnSpPr>
          <p:spPr bwMode="auto">
            <a:xfrm>
              <a:off x="0" y="808970"/>
              <a:ext cx="6429492" cy="0"/>
            </a:xfrm>
            <a:prstGeom prst="line">
              <a:avLst/>
            </a:prstGeom>
            <a:noFill/>
            <a:ln w="6350">
              <a:solidFill>
                <a:srgbClr val="BFBFBF"/>
              </a:solidFill>
              <a:prstDash val="dash"/>
              <a:round/>
              <a:headEnd type="oval" w="med" len="med"/>
              <a:tailEnd type="oval" w="med" len="med"/>
            </a:ln>
            <a:extLst>
              <a:ext uri="{909E8E84-426E-40DD-AFC4-6F175D3DCCD1}">
                <a14:hiddenFill xmlns:a14="http://schemas.microsoft.com/office/drawing/2010/main">
                  <a:noFill/>
                </a14:hiddenFill>
              </a:ext>
            </a:extLst>
          </p:spPr>
        </p:cxnSp>
        <p:sp>
          <p:nvSpPr>
            <p:cNvPr id="12298" name="文本框 191"/>
            <p:cNvSpPr txBox="1">
              <a:spLocks noChangeArrowheads="1"/>
            </p:cNvSpPr>
            <p:nvPr/>
          </p:nvSpPr>
          <p:spPr bwMode="auto">
            <a:xfrm>
              <a:off x="3122381" y="377674"/>
              <a:ext cx="184733" cy="39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2000" dirty="0">
                <a:solidFill>
                  <a:srgbClr val="7F7F7F"/>
                </a:solidFill>
                <a:latin typeface="微软雅黑" panose="020B0503020204020204" pitchFamily="34" charset="-122"/>
                <a:ea typeface="微软雅黑" panose="020B0503020204020204" pitchFamily="34" charset="-122"/>
              </a:endParaRPr>
            </a:p>
          </p:txBody>
        </p:sp>
      </p:grpSp>
      <p:grpSp>
        <p:nvGrpSpPr>
          <p:cNvPr id="48" name="组合 23"/>
          <p:cNvGrpSpPr>
            <a:grpSpLocks/>
          </p:cNvGrpSpPr>
          <p:nvPr/>
        </p:nvGrpSpPr>
        <p:grpSpPr bwMode="auto">
          <a:xfrm>
            <a:off x="697418" y="4995579"/>
            <a:ext cx="3761870" cy="987280"/>
            <a:chOff x="-2092" y="-39359"/>
            <a:chExt cx="7272841" cy="1910179"/>
          </a:xfrm>
        </p:grpSpPr>
        <p:sp>
          <p:nvSpPr>
            <p:cNvPr id="49" name="矩形 10"/>
            <p:cNvSpPr>
              <a:spLocks noChangeArrowheads="1"/>
            </p:cNvSpPr>
            <p:nvPr/>
          </p:nvSpPr>
          <p:spPr bwMode="auto">
            <a:xfrm>
              <a:off x="1286838" y="578179"/>
              <a:ext cx="5983911" cy="78837"/>
            </a:xfrm>
            <a:prstGeom prst="rect">
              <a:avLst/>
            </a:prstGeom>
            <a:solidFill>
              <a:schemeClr val="accent2"/>
            </a:solidFill>
            <a:ln>
              <a:noFill/>
            </a:ln>
            <a:effectLst>
              <a:outerShdw dist="50800" dir="5400000" algn="ctr" rotWithShape="0">
                <a:srgbClr val="000000">
                  <a:alpha val="2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50" name="文本框 16"/>
            <p:cNvSpPr txBox="1">
              <a:spLocks noChangeArrowheads="1"/>
            </p:cNvSpPr>
            <p:nvPr/>
          </p:nvSpPr>
          <p:spPr bwMode="auto">
            <a:xfrm>
              <a:off x="1284163" y="-39359"/>
              <a:ext cx="3827999" cy="77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 typeface="Arial" panose="020B0604020202020204" pitchFamily="34" charset="0"/>
                <a:buNone/>
              </a:pPr>
              <a:r>
                <a:rPr lang="zh-CN" altLang="en-US" sz="2000" b="1" dirty="0" smtClean="0">
                  <a:solidFill>
                    <a:schemeClr val="accent2"/>
                  </a:solidFill>
                  <a:latin typeface="微软雅黑" panose="020B0503020204020204" pitchFamily="34" charset="-122"/>
                  <a:ea typeface="微软雅黑" panose="020B0503020204020204" pitchFamily="34" charset="-122"/>
                </a:rPr>
                <a:t>归纳偏置的总结</a:t>
              </a:r>
              <a:endParaRPr lang="zh-CN" altLang="en-US" sz="2000" b="1" dirty="0">
                <a:solidFill>
                  <a:schemeClr val="accent2"/>
                </a:solidFill>
                <a:latin typeface="微软雅黑" panose="020B0503020204020204" pitchFamily="34" charset="-122"/>
                <a:ea typeface="微软雅黑" panose="020B0503020204020204" pitchFamily="34" charset="-122"/>
              </a:endParaRPr>
            </a:p>
          </p:txBody>
        </p:sp>
        <p:sp>
          <p:nvSpPr>
            <p:cNvPr id="51" name="矩形 17"/>
            <p:cNvSpPr>
              <a:spLocks noChangeArrowheads="1"/>
            </p:cNvSpPr>
            <p:nvPr/>
          </p:nvSpPr>
          <p:spPr bwMode="auto">
            <a:xfrm>
              <a:off x="1286838" y="691763"/>
              <a:ext cx="4932986" cy="1179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20000"/>
                </a:lnSpc>
                <a:spcBef>
                  <a:spcPct val="0"/>
                </a:spcBef>
                <a:buFont typeface="Arial" panose="020B0604020202020204" pitchFamily="34" charset="0"/>
                <a:buNone/>
              </a:pPr>
              <a:r>
                <a:rPr lang="zh-CN" altLang="en-US" sz="1400" dirty="0" smtClean="0">
                  <a:solidFill>
                    <a:srgbClr val="34457A"/>
                  </a:solidFill>
                </a:rPr>
                <a:t>通过训练数据训练归纳偏置来对未知样本进行预测</a:t>
              </a:r>
              <a:endParaRPr lang="en-US" altLang="zh-CN" sz="1400" dirty="0">
                <a:solidFill>
                  <a:srgbClr val="34457A"/>
                </a:solidFill>
              </a:endParaRPr>
            </a:p>
          </p:txBody>
        </p:sp>
        <p:pic>
          <p:nvPicPr>
            <p:cNvPr id="52" name="组合 8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2" y="-920"/>
              <a:ext cx="1286256" cy="134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 name="组合 22"/>
          <p:cNvGrpSpPr>
            <a:grpSpLocks/>
          </p:cNvGrpSpPr>
          <p:nvPr/>
        </p:nvGrpSpPr>
        <p:grpSpPr bwMode="auto">
          <a:xfrm>
            <a:off x="697418" y="3095689"/>
            <a:ext cx="3761870" cy="1010239"/>
            <a:chOff x="-2092" y="-71482"/>
            <a:chExt cx="7272841" cy="1953107"/>
          </a:xfrm>
        </p:grpSpPr>
        <p:sp>
          <p:nvSpPr>
            <p:cNvPr id="54" name="矩形 6"/>
            <p:cNvSpPr>
              <a:spLocks noChangeArrowheads="1"/>
            </p:cNvSpPr>
            <p:nvPr/>
          </p:nvSpPr>
          <p:spPr bwMode="auto">
            <a:xfrm>
              <a:off x="1286838" y="578179"/>
              <a:ext cx="5983911" cy="78837"/>
            </a:xfrm>
            <a:prstGeom prst="rect">
              <a:avLst/>
            </a:prstGeom>
            <a:solidFill>
              <a:schemeClr val="accent1"/>
            </a:solidFill>
            <a:ln>
              <a:noFill/>
            </a:ln>
            <a:effectLst>
              <a:outerShdw dist="50800" dir="5400000" algn="ctr" rotWithShape="0">
                <a:srgbClr val="000000">
                  <a:alpha val="2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55" name="文本框 14"/>
            <p:cNvSpPr txBox="1">
              <a:spLocks noChangeArrowheads="1"/>
            </p:cNvSpPr>
            <p:nvPr/>
          </p:nvSpPr>
          <p:spPr bwMode="auto">
            <a:xfrm>
              <a:off x="1284165" y="-71482"/>
              <a:ext cx="2836289" cy="77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 typeface="Arial" panose="020B0604020202020204" pitchFamily="34" charset="0"/>
                <a:buNone/>
              </a:pPr>
              <a:r>
                <a:rPr lang="zh-CN" altLang="en-US" sz="2000" b="1" dirty="0" smtClean="0">
                  <a:solidFill>
                    <a:schemeClr val="accent1"/>
                  </a:solidFill>
                  <a:latin typeface="微软雅黑" panose="020B0503020204020204" pitchFamily="34" charset="-122"/>
                  <a:ea typeface="微软雅黑" panose="020B0503020204020204" pitchFamily="34" charset="-122"/>
                </a:rPr>
                <a:t>独立同分布</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57" name="矩形 15"/>
            <p:cNvSpPr>
              <a:spLocks noChangeArrowheads="1"/>
            </p:cNvSpPr>
            <p:nvPr/>
          </p:nvSpPr>
          <p:spPr bwMode="auto">
            <a:xfrm>
              <a:off x="1286838" y="703469"/>
              <a:ext cx="4932986" cy="1178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20000"/>
                </a:lnSpc>
                <a:spcBef>
                  <a:spcPct val="0"/>
                </a:spcBef>
                <a:buFont typeface="Arial" panose="020B0604020202020204" pitchFamily="34" charset="0"/>
                <a:buNone/>
              </a:pPr>
              <a:r>
                <a:rPr lang="zh-CN" altLang="en-US" sz="1400" dirty="0" smtClean="0">
                  <a:solidFill>
                    <a:srgbClr val="C63E55"/>
                  </a:solidFill>
                </a:rPr>
                <a:t>认为真实空间与训练空间中每一个样本均为独立同分布</a:t>
              </a:r>
              <a:endParaRPr lang="en-US" altLang="zh-CN" sz="1400" dirty="0">
                <a:solidFill>
                  <a:srgbClr val="C63E55"/>
                </a:solidFill>
              </a:endParaRPr>
            </a:p>
          </p:txBody>
        </p:sp>
        <p:pic>
          <p:nvPicPr>
            <p:cNvPr id="58" name="组合 8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92" y="1662"/>
              <a:ext cx="1286256" cy="134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8178" y="1748064"/>
            <a:ext cx="5710721" cy="434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49449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withEffect">
                                  <p:stCondLst>
                                    <p:cond delay="0"/>
                                  </p:stCondLst>
                                  <p:childTnLst>
                                    <p:set>
                                      <p:cBhvr>
                                        <p:cTn id="6" dur="1" fill="hold">
                                          <p:stCondLst>
                                            <p:cond delay="0"/>
                                          </p:stCondLst>
                                        </p:cTn>
                                        <p:tgtEl>
                                          <p:spTgt spid="11316"/>
                                        </p:tgtEl>
                                        <p:attrNameLst>
                                          <p:attrName>style.visibility</p:attrName>
                                        </p:attrNameLst>
                                      </p:cBhvr>
                                      <p:to>
                                        <p:strVal val="visible"/>
                                      </p:to>
                                    </p:set>
                                    <p:animEffect transition="in" filter="barn(outVertical)">
                                      <p:cBhvr>
                                        <p:cTn id="7" dur="500"/>
                                        <p:tgtEl>
                                          <p:spTgt spid="113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right)">
                                      <p:cBhvr>
                                        <p:cTn id="15" dur="250"/>
                                        <p:tgtEl>
                                          <p:spTgt spid="53"/>
                                        </p:tgtEl>
                                      </p:cBhvr>
                                    </p:animEffect>
                                  </p:childTnLst>
                                </p:cTn>
                              </p:par>
                            </p:childTnLst>
                          </p:cTn>
                        </p:par>
                        <p:par>
                          <p:cTn id="16" fill="hold">
                            <p:stCondLst>
                              <p:cond delay="1250"/>
                            </p:stCondLst>
                            <p:childTnLst>
                              <p:par>
                                <p:cTn id="17" presetID="22" presetClass="entr" presetSubtype="2"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wipe(right)">
                                      <p:cBhvr>
                                        <p:cTn id="19" dur="250"/>
                                        <p:tgtEl>
                                          <p:spTgt spid="48"/>
                                        </p:tgtEl>
                                      </p:cBhvr>
                                    </p:animEffect>
                                  </p:childTnLst>
                                </p:cTn>
                              </p:par>
                              <p:par>
                                <p:cTn id="20" presetID="10" presetClass="entr" presetSubtype="0" fill="hold"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16" name="组合 174"/>
          <p:cNvGrpSpPr>
            <a:grpSpLocks/>
          </p:cNvGrpSpPr>
          <p:nvPr/>
        </p:nvGrpSpPr>
        <p:grpSpPr bwMode="auto">
          <a:xfrm>
            <a:off x="2592482" y="282575"/>
            <a:ext cx="7007046" cy="809625"/>
            <a:chOff x="-288836" y="0"/>
            <a:chExt cx="7007174" cy="808970"/>
          </a:xfrm>
        </p:grpSpPr>
        <p:sp>
          <p:nvSpPr>
            <p:cNvPr id="12296" name="文本框 175"/>
            <p:cNvSpPr txBox="1">
              <a:spLocks noChangeArrowheads="1"/>
            </p:cNvSpPr>
            <p:nvPr/>
          </p:nvSpPr>
          <p:spPr bwMode="auto">
            <a:xfrm>
              <a:off x="-288836" y="0"/>
              <a:ext cx="7007174" cy="52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None/>
              </a:pPr>
              <a:r>
                <a:rPr lang="zh-CN" altLang="en-US" b="1" dirty="0">
                  <a:solidFill>
                    <a:schemeClr val="accent1"/>
                  </a:solidFill>
                  <a:latin typeface="微软雅黑" panose="020B0503020204020204" pitchFamily="34" charset="-122"/>
                  <a:ea typeface="微软雅黑" panose="020B0503020204020204" pitchFamily="34" charset="-122"/>
                </a:rPr>
                <a:t>不平衡数据集分类问题难点及算法基本思想</a:t>
              </a:r>
            </a:p>
          </p:txBody>
        </p:sp>
        <p:cxnSp>
          <p:nvCxnSpPr>
            <p:cNvPr id="12297" name="直接连接符 177"/>
            <p:cNvCxnSpPr>
              <a:cxnSpLocks noChangeShapeType="1"/>
            </p:cNvCxnSpPr>
            <p:nvPr/>
          </p:nvCxnSpPr>
          <p:spPr bwMode="auto">
            <a:xfrm>
              <a:off x="0" y="808970"/>
              <a:ext cx="6429492" cy="0"/>
            </a:xfrm>
            <a:prstGeom prst="line">
              <a:avLst/>
            </a:prstGeom>
            <a:noFill/>
            <a:ln w="6350">
              <a:solidFill>
                <a:srgbClr val="BFBFBF"/>
              </a:solidFill>
              <a:prstDash val="dash"/>
              <a:round/>
              <a:headEnd type="oval" w="med" len="med"/>
              <a:tailEnd type="oval" w="med" len="med"/>
            </a:ln>
            <a:extLst>
              <a:ext uri="{909E8E84-426E-40DD-AFC4-6F175D3DCCD1}">
                <a14:hiddenFill xmlns:a14="http://schemas.microsoft.com/office/drawing/2010/main">
                  <a:noFill/>
                </a14:hiddenFill>
              </a:ext>
            </a:extLst>
          </p:spPr>
        </p:cxnSp>
        <p:sp>
          <p:nvSpPr>
            <p:cNvPr id="12298" name="文本框 191"/>
            <p:cNvSpPr txBox="1">
              <a:spLocks noChangeArrowheads="1"/>
            </p:cNvSpPr>
            <p:nvPr/>
          </p:nvSpPr>
          <p:spPr bwMode="auto">
            <a:xfrm>
              <a:off x="3122381" y="377674"/>
              <a:ext cx="184733" cy="39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2000" dirty="0">
                <a:solidFill>
                  <a:srgbClr val="7F7F7F"/>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1151104" y="1855239"/>
            <a:ext cx="3391406" cy="859148"/>
            <a:chOff x="8258384" y="1793346"/>
            <a:chExt cx="3391406" cy="859148"/>
          </a:xfrm>
        </p:grpSpPr>
        <p:grpSp>
          <p:nvGrpSpPr>
            <p:cNvPr id="2" name="组合 1"/>
            <p:cNvGrpSpPr/>
            <p:nvPr/>
          </p:nvGrpSpPr>
          <p:grpSpPr>
            <a:xfrm>
              <a:off x="8258384" y="1793346"/>
              <a:ext cx="3391406" cy="859148"/>
              <a:chOff x="8258384" y="1793346"/>
              <a:chExt cx="3391406" cy="859148"/>
            </a:xfrm>
          </p:grpSpPr>
          <p:grpSp>
            <p:nvGrpSpPr>
              <p:cNvPr id="11295" name="组合 184"/>
              <p:cNvGrpSpPr>
                <a:grpSpLocks/>
              </p:cNvGrpSpPr>
              <p:nvPr/>
            </p:nvGrpSpPr>
            <p:grpSpPr bwMode="auto">
              <a:xfrm>
                <a:off x="9310688" y="1928248"/>
                <a:ext cx="2339102" cy="724246"/>
                <a:chOff x="937074" y="-50784"/>
                <a:chExt cx="2339326" cy="724000"/>
              </a:xfrm>
            </p:grpSpPr>
            <p:sp>
              <p:nvSpPr>
                <p:cNvPr id="12314" name="文本框 172"/>
                <p:cNvSpPr txBox="1">
                  <a:spLocks noChangeArrowheads="1"/>
                </p:cNvSpPr>
                <p:nvPr/>
              </p:nvSpPr>
              <p:spPr bwMode="auto">
                <a:xfrm>
                  <a:off x="937074" y="-50784"/>
                  <a:ext cx="2339326" cy="46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C63E55"/>
                      </a:solidFill>
                    </a:rPr>
                    <a:t>经典不平衡策略</a:t>
                  </a:r>
                  <a:endParaRPr lang="zh-CN" altLang="en-US" sz="2400" dirty="0">
                    <a:solidFill>
                      <a:srgbClr val="C63E55"/>
                    </a:solidFill>
                  </a:endParaRPr>
                </a:p>
              </p:txBody>
            </p:sp>
            <p:sp>
              <p:nvSpPr>
                <p:cNvPr id="12315" name="矩形 173"/>
                <p:cNvSpPr>
                  <a:spLocks noChangeArrowheads="1"/>
                </p:cNvSpPr>
                <p:nvPr/>
              </p:nvSpPr>
              <p:spPr bwMode="auto">
                <a:xfrm>
                  <a:off x="937074" y="342918"/>
                  <a:ext cx="2330313" cy="330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20000"/>
                    </a:lnSpc>
                    <a:spcBef>
                      <a:spcPct val="0"/>
                    </a:spcBef>
                    <a:buFont typeface="Arial" panose="020B0604020202020204" pitchFamily="34" charset="0"/>
                    <a:buNone/>
                  </a:pPr>
                  <a:endParaRPr lang="en-US" altLang="zh-CN" sz="1400" dirty="0">
                    <a:solidFill>
                      <a:srgbClr val="7F7F7F"/>
                    </a:solidFill>
                  </a:endParaRPr>
                </a:p>
              </p:txBody>
            </p:sp>
          </p:grpSp>
          <p:sp>
            <p:nvSpPr>
              <p:cNvPr id="59" name="椭圆 162"/>
              <p:cNvSpPr>
                <a:spLocks noChangeArrowheads="1"/>
              </p:cNvSpPr>
              <p:nvPr/>
            </p:nvSpPr>
            <p:spPr bwMode="auto">
              <a:xfrm>
                <a:off x="8258384" y="1793346"/>
                <a:ext cx="746158" cy="687496"/>
              </a:xfrm>
              <a:prstGeom prst="ellipse">
                <a:avLst/>
              </a:prstGeom>
              <a:solidFill>
                <a:srgbClr val="C63E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grpSp>
        <p:sp>
          <p:nvSpPr>
            <p:cNvPr id="60" name="Freeform 96"/>
            <p:cNvSpPr>
              <a:spLocks noEditPoints="1"/>
            </p:cNvSpPr>
            <p:nvPr/>
          </p:nvSpPr>
          <p:spPr bwMode="auto">
            <a:xfrm>
              <a:off x="8447772" y="1983125"/>
              <a:ext cx="367381" cy="307940"/>
            </a:xfrm>
            <a:custGeom>
              <a:avLst/>
              <a:gdLst>
                <a:gd name="T0" fmla="*/ 24100 w 122"/>
                <a:gd name="T1" fmla="*/ 93374 h 111"/>
                <a:gd name="T2" fmla="*/ 159660 w 122"/>
                <a:gd name="T3" fmla="*/ 81326 h 111"/>
                <a:gd name="T4" fmla="*/ 180747 w 122"/>
                <a:gd name="T5" fmla="*/ 18072 h 111"/>
                <a:gd name="T6" fmla="*/ 349444 w 122"/>
                <a:gd name="T7" fmla="*/ 15060 h 111"/>
                <a:gd name="T8" fmla="*/ 286183 w 122"/>
                <a:gd name="T9" fmla="*/ 334339 h 111"/>
                <a:gd name="T10" fmla="*/ 210872 w 122"/>
                <a:gd name="T11" fmla="*/ 42169 h 111"/>
                <a:gd name="T12" fmla="*/ 159660 w 122"/>
                <a:gd name="T13" fmla="*/ 334339 h 111"/>
                <a:gd name="T14" fmla="*/ 111461 w 122"/>
                <a:gd name="T15" fmla="*/ 108434 h 111"/>
                <a:gd name="T16" fmla="*/ 36149 w 122"/>
                <a:gd name="T17" fmla="*/ 334339 h 111"/>
                <a:gd name="T18" fmla="*/ 247021 w 122"/>
                <a:gd name="T19" fmla="*/ 114458 h 111"/>
                <a:gd name="T20" fmla="*/ 253046 w 122"/>
                <a:gd name="T21" fmla="*/ 90362 h 111"/>
                <a:gd name="T22" fmla="*/ 253046 w 122"/>
                <a:gd name="T23" fmla="*/ 72290 h 111"/>
                <a:gd name="T24" fmla="*/ 247021 w 122"/>
                <a:gd name="T25" fmla="*/ 51205 h 111"/>
                <a:gd name="T26" fmla="*/ 259071 w 122"/>
                <a:gd name="T27" fmla="*/ 150603 h 111"/>
                <a:gd name="T28" fmla="*/ 247021 w 122"/>
                <a:gd name="T29" fmla="*/ 168676 h 111"/>
                <a:gd name="T30" fmla="*/ 259071 w 122"/>
                <a:gd name="T31" fmla="*/ 168676 h 111"/>
                <a:gd name="T32" fmla="*/ 247021 w 122"/>
                <a:gd name="T33" fmla="*/ 231929 h 111"/>
                <a:gd name="T34" fmla="*/ 253046 w 122"/>
                <a:gd name="T35" fmla="*/ 207832 h 111"/>
                <a:gd name="T36" fmla="*/ 228946 w 122"/>
                <a:gd name="T37" fmla="*/ 114458 h 111"/>
                <a:gd name="T38" fmla="*/ 219909 w 122"/>
                <a:gd name="T39" fmla="*/ 93374 h 111"/>
                <a:gd name="T40" fmla="*/ 234971 w 122"/>
                <a:gd name="T41" fmla="*/ 75302 h 111"/>
                <a:gd name="T42" fmla="*/ 219909 w 122"/>
                <a:gd name="T43" fmla="*/ 132531 h 111"/>
                <a:gd name="T44" fmla="*/ 234971 w 122"/>
                <a:gd name="T45" fmla="*/ 129519 h 111"/>
                <a:gd name="T46" fmla="*/ 219909 w 122"/>
                <a:gd name="T47" fmla="*/ 192772 h 111"/>
                <a:gd name="T48" fmla="*/ 228946 w 122"/>
                <a:gd name="T49" fmla="*/ 171688 h 111"/>
                <a:gd name="T50" fmla="*/ 228946 w 122"/>
                <a:gd name="T51" fmla="*/ 231929 h 111"/>
                <a:gd name="T52" fmla="*/ 219909 w 122"/>
                <a:gd name="T53" fmla="*/ 207832 h 111"/>
                <a:gd name="T54" fmla="*/ 259071 w 122"/>
                <a:gd name="T55" fmla="*/ 271086 h 111"/>
                <a:gd name="T56" fmla="*/ 219909 w 122"/>
                <a:gd name="T57" fmla="*/ 246989 h 111"/>
                <a:gd name="T58" fmla="*/ 234971 w 122"/>
                <a:gd name="T59" fmla="*/ 246989 h 111"/>
                <a:gd name="T60" fmla="*/ 63261 w 122"/>
                <a:gd name="T61" fmla="*/ 189760 h 111"/>
                <a:gd name="T62" fmla="*/ 69286 w 122"/>
                <a:gd name="T63" fmla="*/ 165663 h 111"/>
                <a:gd name="T64" fmla="*/ 93386 w 122"/>
                <a:gd name="T65" fmla="*/ 186748 h 111"/>
                <a:gd name="T66" fmla="*/ 87361 w 122"/>
                <a:gd name="T67" fmla="*/ 165663 h 111"/>
                <a:gd name="T68" fmla="*/ 99411 w 122"/>
                <a:gd name="T69" fmla="*/ 147591 h 111"/>
                <a:gd name="T70" fmla="*/ 87361 w 122"/>
                <a:gd name="T71" fmla="*/ 204820 h 111"/>
                <a:gd name="T72" fmla="*/ 99411 w 122"/>
                <a:gd name="T73" fmla="*/ 201808 h 111"/>
                <a:gd name="T74" fmla="*/ 87361 w 122"/>
                <a:gd name="T75" fmla="*/ 265062 h 111"/>
                <a:gd name="T76" fmla="*/ 93386 w 122"/>
                <a:gd name="T77" fmla="*/ 243977 h 111"/>
                <a:gd name="T78" fmla="*/ 93386 w 122"/>
                <a:gd name="T79" fmla="*/ 304218 h 111"/>
                <a:gd name="T80" fmla="*/ 87361 w 122"/>
                <a:gd name="T81" fmla="*/ 283134 h 111"/>
                <a:gd name="T82" fmla="*/ 75311 w 122"/>
                <a:gd name="T83" fmla="*/ 150603 h 111"/>
                <a:gd name="T84" fmla="*/ 63261 w 122"/>
                <a:gd name="T85" fmla="*/ 204820 h 111"/>
                <a:gd name="T86" fmla="*/ 75311 w 122"/>
                <a:gd name="T87" fmla="*/ 204820 h 111"/>
                <a:gd name="T88" fmla="*/ 63261 w 122"/>
                <a:gd name="T89" fmla="*/ 265062 h 111"/>
                <a:gd name="T90" fmla="*/ 69286 w 122"/>
                <a:gd name="T91" fmla="*/ 243977 h 111"/>
                <a:gd name="T92" fmla="*/ 69286 w 122"/>
                <a:gd name="T93" fmla="*/ 304218 h 111"/>
                <a:gd name="T94" fmla="*/ 63261 w 122"/>
                <a:gd name="T95" fmla="*/ 283134 h 11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22" h="111">
                  <a:moveTo>
                    <a:pt x="0" y="102"/>
                  </a:moveTo>
                  <a:cubicBezTo>
                    <a:pt x="8" y="102"/>
                    <a:pt x="8" y="102"/>
                    <a:pt x="8" y="102"/>
                  </a:cubicBezTo>
                  <a:cubicBezTo>
                    <a:pt x="8" y="35"/>
                    <a:pt x="8" y="35"/>
                    <a:pt x="8" y="35"/>
                  </a:cubicBezTo>
                  <a:cubicBezTo>
                    <a:pt x="8" y="31"/>
                    <a:pt x="8" y="31"/>
                    <a:pt x="8" y="31"/>
                  </a:cubicBezTo>
                  <a:cubicBezTo>
                    <a:pt x="12" y="31"/>
                    <a:pt x="12" y="31"/>
                    <a:pt x="12" y="31"/>
                  </a:cubicBezTo>
                  <a:cubicBezTo>
                    <a:pt x="41" y="26"/>
                    <a:pt x="41" y="26"/>
                    <a:pt x="41" y="26"/>
                  </a:cubicBezTo>
                  <a:cubicBezTo>
                    <a:pt x="47" y="25"/>
                    <a:pt x="47" y="25"/>
                    <a:pt x="47" y="25"/>
                  </a:cubicBezTo>
                  <a:cubicBezTo>
                    <a:pt x="53" y="27"/>
                    <a:pt x="53" y="27"/>
                    <a:pt x="53" y="27"/>
                  </a:cubicBezTo>
                  <a:cubicBezTo>
                    <a:pt x="58" y="69"/>
                    <a:pt x="58" y="69"/>
                    <a:pt x="58" y="69"/>
                  </a:cubicBezTo>
                  <a:cubicBezTo>
                    <a:pt x="60" y="70"/>
                    <a:pt x="60" y="70"/>
                    <a:pt x="60" y="70"/>
                  </a:cubicBezTo>
                  <a:cubicBezTo>
                    <a:pt x="60" y="10"/>
                    <a:pt x="60" y="10"/>
                    <a:pt x="60" y="10"/>
                  </a:cubicBezTo>
                  <a:cubicBezTo>
                    <a:pt x="60" y="6"/>
                    <a:pt x="60" y="6"/>
                    <a:pt x="60" y="6"/>
                  </a:cubicBezTo>
                  <a:cubicBezTo>
                    <a:pt x="65" y="5"/>
                    <a:pt x="65" y="5"/>
                    <a:pt x="65" y="5"/>
                  </a:cubicBezTo>
                  <a:cubicBezTo>
                    <a:pt x="94" y="1"/>
                    <a:pt x="94" y="1"/>
                    <a:pt x="94" y="1"/>
                  </a:cubicBezTo>
                  <a:cubicBezTo>
                    <a:pt x="100" y="0"/>
                    <a:pt x="100" y="0"/>
                    <a:pt x="100" y="0"/>
                  </a:cubicBezTo>
                  <a:cubicBezTo>
                    <a:pt x="116" y="5"/>
                    <a:pt x="116" y="5"/>
                    <a:pt x="116" y="5"/>
                  </a:cubicBezTo>
                  <a:cubicBezTo>
                    <a:pt x="116" y="102"/>
                    <a:pt x="116" y="102"/>
                    <a:pt x="116" y="102"/>
                  </a:cubicBezTo>
                  <a:cubicBezTo>
                    <a:pt x="122" y="102"/>
                    <a:pt x="122" y="102"/>
                    <a:pt x="122" y="102"/>
                  </a:cubicBezTo>
                  <a:cubicBezTo>
                    <a:pt x="122" y="111"/>
                    <a:pt x="122" y="111"/>
                    <a:pt x="122" y="111"/>
                  </a:cubicBezTo>
                  <a:cubicBezTo>
                    <a:pt x="95" y="111"/>
                    <a:pt x="95" y="111"/>
                    <a:pt x="95" y="111"/>
                  </a:cubicBezTo>
                  <a:cubicBezTo>
                    <a:pt x="90" y="111"/>
                    <a:pt x="90" y="111"/>
                    <a:pt x="90" y="111"/>
                  </a:cubicBezTo>
                  <a:cubicBezTo>
                    <a:pt x="90" y="106"/>
                    <a:pt x="90" y="106"/>
                    <a:pt x="90" y="106"/>
                  </a:cubicBezTo>
                  <a:cubicBezTo>
                    <a:pt x="90" y="11"/>
                    <a:pt x="90" y="11"/>
                    <a:pt x="90" y="11"/>
                  </a:cubicBezTo>
                  <a:cubicBezTo>
                    <a:pt x="70" y="14"/>
                    <a:pt x="70" y="14"/>
                    <a:pt x="70" y="14"/>
                  </a:cubicBezTo>
                  <a:cubicBezTo>
                    <a:pt x="70" y="106"/>
                    <a:pt x="70" y="106"/>
                    <a:pt x="70" y="106"/>
                  </a:cubicBezTo>
                  <a:cubicBezTo>
                    <a:pt x="70" y="111"/>
                    <a:pt x="70" y="111"/>
                    <a:pt x="70" y="111"/>
                  </a:cubicBezTo>
                  <a:cubicBezTo>
                    <a:pt x="69" y="111"/>
                    <a:pt x="69" y="111"/>
                    <a:pt x="69" y="111"/>
                  </a:cubicBezTo>
                  <a:cubicBezTo>
                    <a:pt x="53" y="111"/>
                    <a:pt x="53" y="111"/>
                    <a:pt x="53" y="111"/>
                  </a:cubicBezTo>
                  <a:cubicBezTo>
                    <a:pt x="42" y="111"/>
                    <a:pt x="42" y="111"/>
                    <a:pt x="42" y="111"/>
                  </a:cubicBezTo>
                  <a:cubicBezTo>
                    <a:pt x="37" y="111"/>
                    <a:pt x="37" y="111"/>
                    <a:pt x="37" y="111"/>
                  </a:cubicBezTo>
                  <a:cubicBezTo>
                    <a:pt x="37" y="106"/>
                    <a:pt x="37" y="106"/>
                    <a:pt x="37" y="106"/>
                  </a:cubicBezTo>
                  <a:cubicBezTo>
                    <a:pt x="37" y="36"/>
                    <a:pt x="37" y="36"/>
                    <a:pt x="37" y="36"/>
                  </a:cubicBezTo>
                  <a:cubicBezTo>
                    <a:pt x="17" y="39"/>
                    <a:pt x="17" y="39"/>
                    <a:pt x="17" y="39"/>
                  </a:cubicBezTo>
                  <a:cubicBezTo>
                    <a:pt x="17" y="106"/>
                    <a:pt x="17" y="106"/>
                    <a:pt x="17" y="106"/>
                  </a:cubicBezTo>
                  <a:cubicBezTo>
                    <a:pt x="17" y="111"/>
                    <a:pt x="17" y="111"/>
                    <a:pt x="17" y="111"/>
                  </a:cubicBezTo>
                  <a:cubicBezTo>
                    <a:pt x="12" y="111"/>
                    <a:pt x="12" y="111"/>
                    <a:pt x="12" y="111"/>
                  </a:cubicBezTo>
                  <a:cubicBezTo>
                    <a:pt x="0" y="111"/>
                    <a:pt x="0" y="111"/>
                    <a:pt x="0" y="111"/>
                  </a:cubicBezTo>
                  <a:cubicBezTo>
                    <a:pt x="0" y="102"/>
                    <a:pt x="0" y="102"/>
                    <a:pt x="0" y="102"/>
                  </a:cubicBezTo>
                  <a:close/>
                  <a:moveTo>
                    <a:pt x="82" y="30"/>
                  </a:moveTo>
                  <a:cubicBezTo>
                    <a:pt x="82" y="33"/>
                    <a:pt x="82" y="35"/>
                    <a:pt x="82" y="38"/>
                  </a:cubicBezTo>
                  <a:cubicBezTo>
                    <a:pt x="82" y="37"/>
                    <a:pt x="83" y="37"/>
                    <a:pt x="84" y="37"/>
                  </a:cubicBezTo>
                  <a:cubicBezTo>
                    <a:pt x="85" y="37"/>
                    <a:pt x="86" y="37"/>
                    <a:pt x="86" y="37"/>
                  </a:cubicBezTo>
                  <a:cubicBezTo>
                    <a:pt x="86" y="35"/>
                    <a:pt x="86" y="32"/>
                    <a:pt x="86" y="30"/>
                  </a:cubicBezTo>
                  <a:cubicBezTo>
                    <a:pt x="86" y="30"/>
                    <a:pt x="85" y="30"/>
                    <a:pt x="84" y="30"/>
                  </a:cubicBezTo>
                  <a:cubicBezTo>
                    <a:pt x="83" y="30"/>
                    <a:pt x="82" y="30"/>
                    <a:pt x="82" y="30"/>
                  </a:cubicBezTo>
                  <a:close/>
                  <a:moveTo>
                    <a:pt x="82" y="17"/>
                  </a:moveTo>
                  <a:cubicBezTo>
                    <a:pt x="82" y="20"/>
                    <a:pt x="82" y="22"/>
                    <a:pt x="82" y="25"/>
                  </a:cubicBezTo>
                  <a:cubicBezTo>
                    <a:pt x="82" y="24"/>
                    <a:pt x="83" y="24"/>
                    <a:pt x="84" y="24"/>
                  </a:cubicBezTo>
                  <a:cubicBezTo>
                    <a:pt x="85" y="24"/>
                    <a:pt x="86" y="24"/>
                    <a:pt x="86" y="24"/>
                  </a:cubicBezTo>
                  <a:cubicBezTo>
                    <a:pt x="86" y="22"/>
                    <a:pt x="86" y="19"/>
                    <a:pt x="86" y="17"/>
                  </a:cubicBezTo>
                  <a:cubicBezTo>
                    <a:pt x="86" y="17"/>
                    <a:pt x="85" y="17"/>
                    <a:pt x="84" y="17"/>
                  </a:cubicBezTo>
                  <a:cubicBezTo>
                    <a:pt x="83" y="17"/>
                    <a:pt x="82" y="17"/>
                    <a:pt x="82" y="17"/>
                  </a:cubicBezTo>
                  <a:close/>
                  <a:moveTo>
                    <a:pt x="82" y="43"/>
                  </a:moveTo>
                  <a:cubicBezTo>
                    <a:pt x="82" y="46"/>
                    <a:pt x="82" y="48"/>
                    <a:pt x="82" y="51"/>
                  </a:cubicBezTo>
                  <a:cubicBezTo>
                    <a:pt x="82" y="50"/>
                    <a:pt x="83" y="50"/>
                    <a:pt x="84" y="50"/>
                  </a:cubicBezTo>
                  <a:cubicBezTo>
                    <a:pt x="85" y="50"/>
                    <a:pt x="86" y="50"/>
                    <a:pt x="86" y="50"/>
                  </a:cubicBezTo>
                  <a:cubicBezTo>
                    <a:pt x="86" y="48"/>
                    <a:pt x="86" y="45"/>
                    <a:pt x="86" y="43"/>
                  </a:cubicBezTo>
                  <a:cubicBezTo>
                    <a:pt x="86" y="43"/>
                    <a:pt x="85" y="43"/>
                    <a:pt x="84" y="43"/>
                  </a:cubicBezTo>
                  <a:cubicBezTo>
                    <a:pt x="83" y="43"/>
                    <a:pt x="82" y="43"/>
                    <a:pt x="82" y="43"/>
                  </a:cubicBezTo>
                  <a:close/>
                  <a:moveTo>
                    <a:pt x="82" y="56"/>
                  </a:moveTo>
                  <a:cubicBezTo>
                    <a:pt x="82" y="59"/>
                    <a:pt x="82" y="61"/>
                    <a:pt x="82" y="64"/>
                  </a:cubicBezTo>
                  <a:cubicBezTo>
                    <a:pt x="82" y="63"/>
                    <a:pt x="83" y="63"/>
                    <a:pt x="84" y="63"/>
                  </a:cubicBezTo>
                  <a:cubicBezTo>
                    <a:pt x="85" y="63"/>
                    <a:pt x="86" y="63"/>
                    <a:pt x="86" y="63"/>
                  </a:cubicBezTo>
                  <a:cubicBezTo>
                    <a:pt x="86" y="61"/>
                    <a:pt x="86" y="58"/>
                    <a:pt x="86" y="56"/>
                  </a:cubicBezTo>
                  <a:cubicBezTo>
                    <a:pt x="86" y="56"/>
                    <a:pt x="85" y="56"/>
                    <a:pt x="84" y="56"/>
                  </a:cubicBezTo>
                  <a:cubicBezTo>
                    <a:pt x="83" y="56"/>
                    <a:pt x="82" y="56"/>
                    <a:pt x="82" y="56"/>
                  </a:cubicBezTo>
                  <a:close/>
                  <a:moveTo>
                    <a:pt x="82" y="69"/>
                  </a:moveTo>
                  <a:cubicBezTo>
                    <a:pt x="82" y="72"/>
                    <a:pt x="82" y="74"/>
                    <a:pt x="82" y="77"/>
                  </a:cubicBezTo>
                  <a:cubicBezTo>
                    <a:pt x="82" y="76"/>
                    <a:pt x="83" y="76"/>
                    <a:pt x="84" y="76"/>
                  </a:cubicBezTo>
                  <a:cubicBezTo>
                    <a:pt x="85" y="76"/>
                    <a:pt x="86" y="76"/>
                    <a:pt x="86" y="76"/>
                  </a:cubicBezTo>
                  <a:cubicBezTo>
                    <a:pt x="86" y="74"/>
                    <a:pt x="86" y="71"/>
                    <a:pt x="86" y="69"/>
                  </a:cubicBezTo>
                  <a:cubicBezTo>
                    <a:pt x="86" y="69"/>
                    <a:pt x="85" y="69"/>
                    <a:pt x="84" y="69"/>
                  </a:cubicBezTo>
                  <a:cubicBezTo>
                    <a:pt x="83" y="69"/>
                    <a:pt x="82" y="69"/>
                    <a:pt x="82" y="69"/>
                  </a:cubicBezTo>
                  <a:close/>
                  <a:moveTo>
                    <a:pt x="73" y="31"/>
                  </a:moveTo>
                  <a:cubicBezTo>
                    <a:pt x="73" y="33"/>
                    <a:pt x="73" y="36"/>
                    <a:pt x="73" y="38"/>
                  </a:cubicBezTo>
                  <a:cubicBezTo>
                    <a:pt x="74" y="38"/>
                    <a:pt x="75" y="38"/>
                    <a:pt x="76" y="38"/>
                  </a:cubicBezTo>
                  <a:cubicBezTo>
                    <a:pt x="76" y="38"/>
                    <a:pt x="77" y="38"/>
                    <a:pt x="78" y="38"/>
                  </a:cubicBezTo>
                  <a:cubicBezTo>
                    <a:pt x="78" y="35"/>
                    <a:pt x="78" y="33"/>
                    <a:pt x="78" y="31"/>
                  </a:cubicBezTo>
                  <a:cubicBezTo>
                    <a:pt x="77" y="31"/>
                    <a:pt x="76" y="31"/>
                    <a:pt x="76" y="31"/>
                  </a:cubicBezTo>
                  <a:cubicBezTo>
                    <a:pt x="75" y="31"/>
                    <a:pt x="74" y="31"/>
                    <a:pt x="73" y="31"/>
                  </a:cubicBezTo>
                  <a:close/>
                  <a:moveTo>
                    <a:pt x="73" y="18"/>
                  </a:moveTo>
                  <a:cubicBezTo>
                    <a:pt x="73" y="21"/>
                    <a:pt x="73" y="23"/>
                    <a:pt x="73" y="26"/>
                  </a:cubicBezTo>
                  <a:cubicBezTo>
                    <a:pt x="74" y="25"/>
                    <a:pt x="75" y="25"/>
                    <a:pt x="76" y="25"/>
                  </a:cubicBezTo>
                  <a:cubicBezTo>
                    <a:pt x="76" y="25"/>
                    <a:pt x="77" y="25"/>
                    <a:pt x="78" y="25"/>
                  </a:cubicBezTo>
                  <a:cubicBezTo>
                    <a:pt x="78" y="23"/>
                    <a:pt x="78" y="20"/>
                    <a:pt x="78" y="18"/>
                  </a:cubicBezTo>
                  <a:cubicBezTo>
                    <a:pt x="77" y="18"/>
                    <a:pt x="76" y="18"/>
                    <a:pt x="76" y="18"/>
                  </a:cubicBezTo>
                  <a:cubicBezTo>
                    <a:pt x="75" y="18"/>
                    <a:pt x="74" y="18"/>
                    <a:pt x="73" y="18"/>
                  </a:cubicBezTo>
                  <a:close/>
                  <a:moveTo>
                    <a:pt x="73" y="44"/>
                  </a:moveTo>
                  <a:cubicBezTo>
                    <a:pt x="73" y="46"/>
                    <a:pt x="73" y="49"/>
                    <a:pt x="73" y="51"/>
                  </a:cubicBezTo>
                  <a:cubicBezTo>
                    <a:pt x="74" y="51"/>
                    <a:pt x="75" y="51"/>
                    <a:pt x="76" y="51"/>
                  </a:cubicBezTo>
                  <a:cubicBezTo>
                    <a:pt x="76" y="51"/>
                    <a:pt x="77" y="51"/>
                    <a:pt x="78" y="51"/>
                  </a:cubicBezTo>
                  <a:cubicBezTo>
                    <a:pt x="78" y="48"/>
                    <a:pt x="78" y="46"/>
                    <a:pt x="78" y="43"/>
                  </a:cubicBezTo>
                  <a:cubicBezTo>
                    <a:pt x="77" y="44"/>
                    <a:pt x="76" y="44"/>
                    <a:pt x="76" y="44"/>
                  </a:cubicBezTo>
                  <a:cubicBezTo>
                    <a:pt x="75" y="44"/>
                    <a:pt x="74" y="44"/>
                    <a:pt x="73" y="44"/>
                  </a:cubicBezTo>
                  <a:close/>
                  <a:moveTo>
                    <a:pt x="73" y="57"/>
                  </a:moveTo>
                  <a:cubicBezTo>
                    <a:pt x="73" y="59"/>
                    <a:pt x="73" y="61"/>
                    <a:pt x="73" y="64"/>
                  </a:cubicBezTo>
                  <a:cubicBezTo>
                    <a:pt x="74" y="64"/>
                    <a:pt x="75" y="64"/>
                    <a:pt x="76" y="64"/>
                  </a:cubicBezTo>
                  <a:cubicBezTo>
                    <a:pt x="76" y="64"/>
                    <a:pt x="77" y="64"/>
                    <a:pt x="78" y="64"/>
                  </a:cubicBezTo>
                  <a:cubicBezTo>
                    <a:pt x="78" y="61"/>
                    <a:pt x="78" y="59"/>
                    <a:pt x="78" y="56"/>
                  </a:cubicBezTo>
                  <a:cubicBezTo>
                    <a:pt x="77" y="56"/>
                    <a:pt x="76" y="56"/>
                    <a:pt x="76" y="57"/>
                  </a:cubicBezTo>
                  <a:cubicBezTo>
                    <a:pt x="75" y="57"/>
                    <a:pt x="74" y="57"/>
                    <a:pt x="73" y="57"/>
                  </a:cubicBezTo>
                  <a:close/>
                  <a:moveTo>
                    <a:pt x="73" y="69"/>
                  </a:moveTo>
                  <a:cubicBezTo>
                    <a:pt x="73" y="72"/>
                    <a:pt x="73" y="74"/>
                    <a:pt x="73" y="77"/>
                  </a:cubicBezTo>
                  <a:cubicBezTo>
                    <a:pt x="74" y="77"/>
                    <a:pt x="75" y="77"/>
                    <a:pt x="76" y="77"/>
                  </a:cubicBezTo>
                  <a:cubicBezTo>
                    <a:pt x="76" y="77"/>
                    <a:pt x="77" y="77"/>
                    <a:pt x="78" y="77"/>
                  </a:cubicBezTo>
                  <a:cubicBezTo>
                    <a:pt x="78" y="74"/>
                    <a:pt x="78" y="72"/>
                    <a:pt x="78" y="69"/>
                  </a:cubicBezTo>
                  <a:cubicBezTo>
                    <a:pt x="77" y="69"/>
                    <a:pt x="76" y="69"/>
                    <a:pt x="76" y="69"/>
                  </a:cubicBezTo>
                  <a:cubicBezTo>
                    <a:pt x="75" y="69"/>
                    <a:pt x="74" y="69"/>
                    <a:pt x="73" y="69"/>
                  </a:cubicBezTo>
                  <a:close/>
                  <a:moveTo>
                    <a:pt x="82" y="82"/>
                  </a:moveTo>
                  <a:cubicBezTo>
                    <a:pt x="82" y="85"/>
                    <a:pt x="82" y="87"/>
                    <a:pt x="82" y="90"/>
                  </a:cubicBezTo>
                  <a:cubicBezTo>
                    <a:pt x="82" y="90"/>
                    <a:pt x="83" y="90"/>
                    <a:pt x="84" y="90"/>
                  </a:cubicBezTo>
                  <a:cubicBezTo>
                    <a:pt x="85" y="90"/>
                    <a:pt x="86" y="90"/>
                    <a:pt x="86" y="90"/>
                  </a:cubicBezTo>
                  <a:cubicBezTo>
                    <a:pt x="86" y="87"/>
                    <a:pt x="86" y="85"/>
                    <a:pt x="86" y="82"/>
                  </a:cubicBezTo>
                  <a:cubicBezTo>
                    <a:pt x="86" y="82"/>
                    <a:pt x="85" y="82"/>
                    <a:pt x="84" y="82"/>
                  </a:cubicBezTo>
                  <a:cubicBezTo>
                    <a:pt x="83" y="82"/>
                    <a:pt x="82" y="82"/>
                    <a:pt x="82" y="82"/>
                  </a:cubicBezTo>
                  <a:close/>
                  <a:moveTo>
                    <a:pt x="73" y="82"/>
                  </a:moveTo>
                  <a:cubicBezTo>
                    <a:pt x="73" y="85"/>
                    <a:pt x="73" y="87"/>
                    <a:pt x="73" y="90"/>
                  </a:cubicBezTo>
                  <a:cubicBezTo>
                    <a:pt x="74" y="90"/>
                    <a:pt x="75" y="90"/>
                    <a:pt x="76" y="90"/>
                  </a:cubicBezTo>
                  <a:cubicBezTo>
                    <a:pt x="76" y="90"/>
                    <a:pt x="77" y="90"/>
                    <a:pt x="78" y="90"/>
                  </a:cubicBezTo>
                  <a:cubicBezTo>
                    <a:pt x="78" y="87"/>
                    <a:pt x="78" y="85"/>
                    <a:pt x="78" y="82"/>
                  </a:cubicBezTo>
                  <a:cubicBezTo>
                    <a:pt x="77" y="82"/>
                    <a:pt x="76" y="82"/>
                    <a:pt x="76" y="82"/>
                  </a:cubicBezTo>
                  <a:cubicBezTo>
                    <a:pt x="75" y="82"/>
                    <a:pt x="74" y="82"/>
                    <a:pt x="73" y="82"/>
                  </a:cubicBezTo>
                  <a:close/>
                  <a:moveTo>
                    <a:pt x="21" y="56"/>
                  </a:moveTo>
                  <a:cubicBezTo>
                    <a:pt x="21" y="58"/>
                    <a:pt x="21" y="60"/>
                    <a:pt x="21" y="63"/>
                  </a:cubicBezTo>
                  <a:cubicBezTo>
                    <a:pt x="21" y="63"/>
                    <a:pt x="22" y="63"/>
                    <a:pt x="23" y="63"/>
                  </a:cubicBezTo>
                  <a:cubicBezTo>
                    <a:pt x="23" y="63"/>
                    <a:pt x="24" y="63"/>
                    <a:pt x="25" y="63"/>
                  </a:cubicBezTo>
                  <a:cubicBezTo>
                    <a:pt x="25" y="60"/>
                    <a:pt x="25" y="58"/>
                    <a:pt x="25" y="55"/>
                  </a:cubicBezTo>
                  <a:cubicBezTo>
                    <a:pt x="24" y="55"/>
                    <a:pt x="23" y="55"/>
                    <a:pt x="23" y="55"/>
                  </a:cubicBezTo>
                  <a:cubicBezTo>
                    <a:pt x="22" y="55"/>
                    <a:pt x="21" y="56"/>
                    <a:pt x="21" y="56"/>
                  </a:cubicBezTo>
                  <a:close/>
                  <a:moveTo>
                    <a:pt x="29" y="55"/>
                  </a:moveTo>
                  <a:cubicBezTo>
                    <a:pt x="29" y="57"/>
                    <a:pt x="29" y="60"/>
                    <a:pt x="29" y="62"/>
                  </a:cubicBezTo>
                  <a:cubicBezTo>
                    <a:pt x="30" y="62"/>
                    <a:pt x="30" y="62"/>
                    <a:pt x="31" y="62"/>
                  </a:cubicBezTo>
                  <a:cubicBezTo>
                    <a:pt x="32" y="62"/>
                    <a:pt x="33" y="62"/>
                    <a:pt x="33" y="62"/>
                  </a:cubicBezTo>
                  <a:cubicBezTo>
                    <a:pt x="33" y="59"/>
                    <a:pt x="33" y="57"/>
                    <a:pt x="33" y="54"/>
                  </a:cubicBezTo>
                  <a:cubicBezTo>
                    <a:pt x="33" y="54"/>
                    <a:pt x="32" y="54"/>
                    <a:pt x="31" y="55"/>
                  </a:cubicBezTo>
                  <a:cubicBezTo>
                    <a:pt x="30" y="55"/>
                    <a:pt x="30" y="55"/>
                    <a:pt x="29" y="55"/>
                  </a:cubicBezTo>
                  <a:close/>
                  <a:moveTo>
                    <a:pt x="29" y="42"/>
                  </a:moveTo>
                  <a:cubicBezTo>
                    <a:pt x="29" y="44"/>
                    <a:pt x="29" y="47"/>
                    <a:pt x="29" y="49"/>
                  </a:cubicBezTo>
                  <a:cubicBezTo>
                    <a:pt x="30" y="49"/>
                    <a:pt x="30" y="49"/>
                    <a:pt x="31" y="49"/>
                  </a:cubicBezTo>
                  <a:cubicBezTo>
                    <a:pt x="32" y="49"/>
                    <a:pt x="33" y="49"/>
                    <a:pt x="33" y="49"/>
                  </a:cubicBezTo>
                  <a:cubicBezTo>
                    <a:pt x="33" y="46"/>
                    <a:pt x="33" y="44"/>
                    <a:pt x="33" y="41"/>
                  </a:cubicBezTo>
                  <a:cubicBezTo>
                    <a:pt x="33" y="41"/>
                    <a:pt x="32" y="41"/>
                    <a:pt x="31" y="41"/>
                  </a:cubicBezTo>
                  <a:cubicBezTo>
                    <a:pt x="30" y="42"/>
                    <a:pt x="30" y="42"/>
                    <a:pt x="29" y="42"/>
                  </a:cubicBezTo>
                  <a:close/>
                  <a:moveTo>
                    <a:pt x="29" y="68"/>
                  </a:moveTo>
                  <a:cubicBezTo>
                    <a:pt x="29" y="70"/>
                    <a:pt x="29" y="73"/>
                    <a:pt x="29" y="75"/>
                  </a:cubicBezTo>
                  <a:cubicBezTo>
                    <a:pt x="30" y="75"/>
                    <a:pt x="30" y="75"/>
                    <a:pt x="31" y="75"/>
                  </a:cubicBezTo>
                  <a:cubicBezTo>
                    <a:pt x="32" y="75"/>
                    <a:pt x="33" y="75"/>
                    <a:pt x="33" y="75"/>
                  </a:cubicBezTo>
                  <a:cubicBezTo>
                    <a:pt x="33" y="72"/>
                    <a:pt x="33" y="70"/>
                    <a:pt x="33" y="67"/>
                  </a:cubicBezTo>
                  <a:cubicBezTo>
                    <a:pt x="33" y="68"/>
                    <a:pt x="32" y="68"/>
                    <a:pt x="31" y="68"/>
                  </a:cubicBezTo>
                  <a:cubicBezTo>
                    <a:pt x="30" y="68"/>
                    <a:pt x="30" y="68"/>
                    <a:pt x="29" y="68"/>
                  </a:cubicBezTo>
                  <a:close/>
                  <a:moveTo>
                    <a:pt x="29" y="81"/>
                  </a:moveTo>
                  <a:cubicBezTo>
                    <a:pt x="29" y="83"/>
                    <a:pt x="29" y="86"/>
                    <a:pt x="29" y="88"/>
                  </a:cubicBezTo>
                  <a:cubicBezTo>
                    <a:pt x="30" y="88"/>
                    <a:pt x="30" y="88"/>
                    <a:pt x="31" y="88"/>
                  </a:cubicBezTo>
                  <a:cubicBezTo>
                    <a:pt x="32" y="88"/>
                    <a:pt x="33" y="88"/>
                    <a:pt x="33" y="88"/>
                  </a:cubicBezTo>
                  <a:cubicBezTo>
                    <a:pt x="33" y="86"/>
                    <a:pt x="33" y="83"/>
                    <a:pt x="33" y="81"/>
                  </a:cubicBezTo>
                  <a:cubicBezTo>
                    <a:pt x="33" y="81"/>
                    <a:pt x="32" y="81"/>
                    <a:pt x="31" y="81"/>
                  </a:cubicBezTo>
                  <a:cubicBezTo>
                    <a:pt x="30" y="81"/>
                    <a:pt x="30" y="81"/>
                    <a:pt x="29" y="81"/>
                  </a:cubicBezTo>
                  <a:close/>
                  <a:moveTo>
                    <a:pt x="29" y="94"/>
                  </a:moveTo>
                  <a:cubicBezTo>
                    <a:pt x="29" y="96"/>
                    <a:pt x="29" y="99"/>
                    <a:pt x="29" y="101"/>
                  </a:cubicBezTo>
                  <a:cubicBezTo>
                    <a:pt x="30" y="101"/>
                    <a:pt x="30" y="101"/>
                    <a:pt x="31" y="101"/>
                  </a:cubicBezTo>
                  <a:cubicBezTo>
                    <a:pt x="32" y="101"/>
                    <a:pt x="33" y="101"/>
                    <a:pt x="33" y="101"/>
                  </a:cubicBezTo>
                  <a:cubicBezTo>
                    <a:pt x="33" y="99"/>
                    <a:pt x="33" y="96"/>
                    <a:pt x="33" y="94"/>
                  </a:cubicBezTo>
                  <a:cubicBezTo>
                    <a:pt x="33" y="94"/>
                    <a:pt x="32" y="94"/>
                    <a:pt x="31" y="94"/>
                  </a:cubicBezTo>
                  <a:cubicBezTo>
                    <a:pt x="30" y="94"/>
                    <a:pt x="30" y="94"/>
                    <a:pt x="29" y="94"/>
                  </a:cubicBezTo>
                  <a:close/>
                  <a:moveTo>
                    <a:pt x="21" y="43"/>
                  </a:moveTo>
                  <a:cubicBezTo>
                    <a:pt x="21" y="45"/>
                    <a:pt x="21" y="48"/>
                    <a:pt x="21" y="50"/>
                  </a:cubicBezTo>
                  <a:cubicBezTo>
                    <a:pt x="21" y="50"/>
                    <a:pt x="22" y="50"/>
                    <a:pt x="23" y="50"/>
                  </a:cubicBezTo>
                  <a:cubicBezTo>
                    <a:pt x="23" y="50"/>
                    <a:pt x="24" y="50"/>
                    <a:pt x="25" y="50"/>
                  </a:cubicBezTo>
                  <a:cubicBezTo>
                    <a:pt x="25" y="47"/>
                    <a:pt x="25" y="45"/>
                    <a:pt x="25" y="42"/>
                  </a:cubicBezTo>
                  <a:cubicBezTo>
                    <a:pt x="24" y="42"/>
                    <a:pt x="23" y="42"/>
                    <a:pt x="23" y="43"/>
                  </a:cubicBezTo>
                  <a:cubicBezTo>
                    <a:pt x="22" y="43"/>
                    <a:pt x="21" y="43"/>
                    <a:pt x="21" y="43"/>
                  </a:cubicBezTo>
                  <a:close/>
                  <a:moveTo>
                    <a:pt x="21" y="68"/>
                  </a:moveTo>
                  <a:cubicBezTo>
                    <a:pt x="21" y="71"/>
                    <a:pt x="21" y="73"/>
                    <a:pt x="21" y="76"/>
                  </a:cubicBezTo>
                  <a:cubicBezTo>
                    <a:pt x="21" y="76"/>
                    <a:pt x="22" y="76"/>
                    <a:pt x="23" y="76"/>
                  </a:cubicBezTo>
                  <a:cubicBezTo>
                    <a:pt x="23" y="76"/>
                    <a:pt x="24" y="75"/>
                    <a:pt x="25" y="75"/>
                  </a:cubicBezTo>
                  <a:cubicBezTo>
                    <a:pt x="25" y="73"/>
                    <a:pt x="25" y="71"/>
                    <a:pt x="25" y="68"/>
                  </a:cubicBezTo>
                  <a:cubicBezTo>
                    <a:pt x="24" y="68"/>
                    <a:pt x="23" y="68"/>
                    <a:pt x="23" y="68"/>
                  </a:cubicBezTo>
                  <a:cubicBezTo>
                    <a:pt x="22" y="68"/>
                    <a:pt x="21" y="68"/>
                    <a:pt x="21" y="68"/>
                  </a:cubicBezTo>
                  <a:close/>
                  <a:moveTo>
                    <a:pt x="21" y="81"/>
                  </a:moveTo>
                  <a:cubicBezTo>
                    <a:pt x="21" y="84"/>
                    <a:pt x="21" y="86"/>
                    <a:pt x="21" y="88"/>
                  </a:cubicBezTo>
                  <a:cubicBezTo>
                    <a:pt x="21" y="88"/>
                    <a:pt x="22" y="88"/>
                    <a:pt x="23" y="88"/>
                  </a:cubicBezTo>
                  <a:cubicBezTo>
                    <a:pt x="23" y="88"/>
                    <a:pt x="24" y="88"/>
                    <a:pt x="25" y="88"/>
                  </a:cubicBezTo>
                  <a:cubicBezTo>
                    <a:pt x="25" y="86"/>
                    <a:pt x="25" y="83"/>
                    <a:pt x="25" y="81"/>
                  </a:cubicBezTo>
                  <a:cubicBezTo>
                    <a:pt x="24" y="81"/>
                    <a:pt x="23" y="81"/>
                    <a:pt x="23" y="81"/>
                  </a:cubicBezTo>
                  <a:cubicBezTo>
                    <a:pt x="22" y="81"/>
                    <a:pt x="21" y="81"/>
                    <a:pt x="21" y="81"/>
                  </a:cubicBezTo>
                  <a:close/>
                  <a:moveTo>
                    <a:pt x="21" y="94"/>
                  </a:moveTo>
                  <a:cubicBezTo>
                    <a:pt x="21" y="96"/>
                    <a:pt x="21" y="99"/>
                    <a:pt x="21" y="101"/>
                  </a:cubicBezTo>
                  <a:cubicBezTo>
                    <a:pt x="21" y="101"/>
                    <a:pt x="22" y="101"/>
                    <a:pt x="23" y="101"/>
                  </a:cubicBezTo>
                  <a:cubicBezTo>
                    <a:pt x="23" y="101"/>
                    <a:pt x="24" y="101"/>
                    <a:pt x="25" y="101"/>
                  </a:cubicBezTo>
                  <a:cubicBezTo>
                    <a:pt x="25" y="99"/>
                    <a:pt x="25" y="96"/>
                    <a:pt x="25" y="94"/>
                  </a:cubicBezTo>
                  <a:cubicBezTo>
                    <a:pt x="24" y="94"/>
                    <a:pt x="23" y="94"/>
                    <a:pt x="23" y="94"/>
                  </a:cubicBezTo>
                  <a:cubicBezTo>
                    <a:pt x="22" y="94"/>
                    <a:pt x="21" y="94"/>
                    <a:pt x="21" y="9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1" name="组合 60"/>
          <p:cNvGrpSpPr/>
          <p:nvPr/>
        </p:nvGrpSpPr>
        <p:grpSpPr>
          <a:xfrm>
            <a:off x="772651" y="3041398"/>
            <a:ext cx="3760487" cy="1367871"/>
            <a:chOff x="5643856" y="1369743"/>
            <a:chExt cx="3760487" cy="1367871"/>
          </a:xfrm>
        </p:grpSpPr>
        <p:sp>
          <p:nvSpPr>
            <p:cNvPr id="63" name="矩形 6"/>
            <p:cNvSpPr>
              <a:spLocks noChangeArrowheads="1"/>
            </p:cNvSpPr>
            <p:nvPr/>
          </p:nvSpPr>
          <p:spPr bwMode="auto">
            <a:xfrm>
              <a:off x="5643856" y="1762298"/>
              <a:ext cx="3095172" cy="40778"/>
            </a:xfrm>
            <a:prstGeom prst="rect">
              <a:avLst/>
            </a:prstGeom>
            <a:solidFill>
              <a:schemeClr val="accent1"/>
            </a:solidFill>
            <a:ln>
              <a:noFill/>
            </a:ln>
            <a:effectLst>
              <a:outerShdw dist="50800" dir="5400000" algn="ctr" rotWithShape="0">
                <a:srgbClr val="000000">
                  <a:alpha val="2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64" name="文本框 14"/>
            <p:cNvSpPr txBox="1">
              <a:spLocks noChangeArrowheads="1"/>
            </p:cNvSpPr>
            <p:nvPr/>
          </p:nvSpPr>
          <p:spPr bwMode="auto">
            <a:xfrm>
              <a:off x="7458298" y="1369743"/>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 typeface="Arial" panose="020B0604020202020204" pitchFamily="34" charset="0"/>
                <a:buNone/>
              </a:pPr>
              <a:r>
                <a:rPr lang="zh-CN" altLang="en-US" sz="2000" b="1" dirty="0" smtClean="0">
                  <a:solidFill>
                    <a:schemeClr val="accent1"/>
                  </a:solidFill>
                  <a:latin typeface="微软雅黑" panose="020B0503020204020204" pitchFamily="34" charset="-122"/>
                  <a:ea typeface="微软雅黑" panose="020B0503020204020204" pitchFamily="34" charset="-122"/>
                </a:rPr>
                <a:t>重采样法</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65" name="矩形 15"/>
            <p:cNvSpPr>
              <a:spLocks noChangeArrowheads="1"/>
            </p:cNvSpPr>
            <p:nvPr/>
          </p:nvSpPr>
          <p:spPr bwMode="auto">
            <a:xfrm>
              <a:off x="6117304" y="1869684"/>
              <a:ext cx="2551582"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20000"/>
                </a:lnSpc>
                <a:spcBef>
                  <a:spcPct val="0"/>
                </a:spcBef>
                <a:buFont typeface="Arial" panose="020B0604020202020204" pitchFamily="34" charset="0"/>
                <a:buNone/>
              </a:pPr>
              <a:r>
                <a:rPr lang="zh-CN" altLang="en-US" sz="1400" dirty="0" smtClean="0">
                  <a:solidFill>
                    <a:srgbClr val="C63E55"/>
                  </a:solidFill>
                </a:rPr>
                <a:t>通过设定采样策略来训练数据集中的少数类样本或减少多数类样本。</a:t>
              </a:r>
              <a:endParaRPr lang="en-US" altLang="zh-CN" sz="1400" dirty="0">
                <a:solidFill>
                  <a:srgbClr val="C63E55"/>
                </a:solidFill>
              </a:endParaRPr>
            </a:p>
          </p:txBody>
        </p:sp>
        <p:pic>
          <p:nvPicPr>
            <p:cNvPr id="66" name="组合 8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9028" y="1423008"/>
              <a:ext cx="665315" cy="693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7" name="组合 66"/>
          <p:cNvGrpSpPr/>
          <p:nvPr/>
        </p:nvGrpSpPr>
        <p:grpSpPr>
          <a:xfrm>
            <a:off x="731389" y="4993628"/>
            <a:ext cx="3822545" cy="1260198"/>
            <a:chOff x="1327458" y="2951562"/>
            <a:chExt cx="3822545" cy="1260198"/>
          </a:xfrm>
        </p:grpSpPr>
        <p:sp>
          <p:nvSpPr>
            <p:cNvPr id="68" name="矩形 10"/>
            <p:cNvSpPr>
              <a:spLocks noChangeArrowheads="1"/>
            </p:cNvSpPr>
            <p:nvPr/>
          </p:nvSpPr>
          <p:spPr bwMode="auto">
            <a:xfrm>
              <a:off x="1327458" y="3295455"/>
              <a:ext cx="3157230" cy="45719"/>
            </a:xfrm>
            <a:prstGeom prst="rect">
              <a:avLst/>
            </a:prstGeom>
            <a:solidFill>
              <a:schemeClr val="accent2"/>
            </a:solidFill>
            <a:ln>
              <a:noFill/>
            </a:ln>
            <a:effectLst>
              <a:outerShdw dist="50800" dir="5400000" algn="ctr" rotWithShape="0">
                <a:srgbClr val="000000">
                  <a:alpha val="2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Calibri" panose="020F0502020204030204" pitchFamily="34" charset="0"/>
              </a:endParaRPr>
            </a:p>
          </p:txBody>
        </p:sp>
        <p:sp>
          <p:nvSpPr>
            <p:cNvPr id="69" name="文本框 16"/>
            <p:cNvSpPr txBox="1">
              <a:spLocks noChangeArrowheads="1"/>
            </p:cNvSpPr>
            <p:nvPr/>
          </p:nvSpPr>
          <p:spPr bwMode="auto">
            <a:xfrm>
              <a:off x="2846852" y="2951562"/>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 typeface="Arial" panose="020B0604020202020204" pitchFamily="34" charset="0"/>
                <a:buNone/>
              </a:pPr>
              <a:r>
                <a:rPr lang="zh-CN" altLang="en-US" sz="2000" b="1" dirty="0" smtClean="0">
                  <a:solidFill>
                    <a:srgbClr val="34457A"/>
                  </a:solidFill>
                  <a:latin typeface="微软雅黑" panose="020B0503020204020204" pitchFamily="34" charset="-122"/>
                  <a:ea typeface="微软雅黑" panose="020B0503020204020204" pitchFamily="34" charset="-122"/>
                </a:rPr>
                <a:t>集成学习法</a:t>
              </a:r>
              <a:endParaRPr lang="zh-CN" altLang="en-US" sz="2000" b="1" dirty="0">
                <a:solidFill>
                  <a:srgbClr val="34457A"/>
                </a:solidFill>
                <a:latin typeface="微软雅黑" panose="020B0503020204020204" pitchFamily="34" charset="-122"/>
                <a:ea typeface="微软雅黑" panose="020B0503020204020204" pitchFamily="34" charset="-122"/>
              </a:endParaRPr>
            </a:p>
          </p:txBody>
        </p:sp>
        <p:sp>
          <p:nvSpPr>
            <p:cNvPr id="70" name="矩形 17"/>
            <p:cNvSpPr>
              <a:spLocks noChangeArrowheads="1"/>
            </p:cNvSpPr>
            <p:nvPr/>
          </p:nvSpPr>
          <p:spPr bwMode="auto">
            <a:xfrm>
              <a:off x="1762338" y="3343830"/>
              <a:ext cx="2551582"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20000"/>
                </a:lnSpc>
                <a:spcBef>
                  <a:spcPct val="0"/>
                </a:spcBef>
                <a:buFont typeface="Arial" panose="020B0604020202020204" pitchFamily="34" charset="0"/>
                <a:buNone/>
              </a:pPr>
              <a:r>
                <a:rPr lang="zh-CN" altLang="en-US" sz="1400" dirty="0" smtClean="0">
                  <a:solidFill>
                    <a:srgbClr val="34457A"/>
                  </a:solidFill>
                </a:rPr>
                <a:t>通过将多数类样本根据少数类数目分割为多个集合，或者如</a:t>
              </a:r>
              <a:r>
                <a:rPr lang="en-US" altLang="zh-CN" sz="1400" dirty="0" err="1" smtClean="0">
                  <a:solidFill>
                    <a:srgbClr val="34457A"/>
                  </a:solidFill>
                </a:rPr>
                <a:t>Adaboost</a:t>
              </a:r>
              <a:r>
                <a:rPr lang="zh-CN" altLang="en-US" sz="1400" dirty="0" smtClean="0">
                  <a:solidFill>
                    <a:srgbClr val="34457A"/>
                  </a:solidFill>
                </a:rPr>
                <a:t>类的提升算法。</a:t>
              </a:r>
              <a:endParaRPr lang="en-US" altLang="zh-CN" sz="1400" dirty="0">
                <a:solidFill>
                  <a:srgbClr val="34457A"/>
                </a:solidFill>
              </a:endParaRPr>
            </a:p>
          </p:txBody>
        </p:sp>
        <p:pic>
          <p:nvPicPr>
            <p:cNvPr id="71" name="组合 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4688" y="2982658"/>
              <a:ext cx="665315" cy="69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8178" y="1748064"/>
            <a:ext cx="5710721" cy="434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971020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250"/>
                                        <p:tgtEl>
                                          <p:spTgt spid="61"/>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wipe(left)">
                                      <p:cBhvr>
                                        <p:cTn id="15" dur="2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94" name="组合 23"/>
          <p:cNvGrpSpPr>
            <a:grpSpLocks/>
          </p:cNvGrpSpPr>
          <p:nvPr/>
        </p:nvGrpSpPr>
        <p:grpSpPr bwMode="auto">
          <a:xfrm>
            <a:off x="1617852" y="282575"/>
            <a:ext cx="8956299" cy="809625"/>
            <a:chOff x="-1263484" y="0"/>
            <a:chExt cx="8956463" cy="808970"/>
          </a:xfrm>
        </p:grpSpPr>
        <p:sp>
          <p:nvSpPr>
            <p:cNvPr id="17417" name="文本框 24"/>
            <p:cNvSpPr txBox="1">
              <a:spLocks noChangeArrowheads="1"/>
            </p:cNvSpPr>
            <p:nvPr/>
          </p:nvSpPr>
          <p:spPr bwMode="auto">
            <a:xfrm>
              <a:off x="-1263484" y="0"/>
              <a:ext cx="8956463" cy="64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None/>
              </a:pPr>
              <a:r>
                <a:rPr lang="zh-CN" altLang="en-US" sz="3600" b="1" dirty="0">
                  <a:solidFill>
                    <a:schemeClr val="accent1"/>
                  </a:solidFill>
                  <a:latin typeface="微软雅黑" panose="020B0503020204020204" pitchFamily="34" charset="-122"/>
                  <a:ea typeface="微软雅黑" panose="020B0503020204020204" pitchFamily="34" charset="-122"/>
                </a:rPr>
                <a:t>不平衡数据集分类问题难点及算法基本思想</a:t>
              </a:r>
            </a:p>
          </p:txBody>
        </p:sp>
        <p:cxnSp>
          <p:nvCxnSpPr>
            <p:cNvPr id="17418" name="直接连接符 25"/>
            <p:cNvCxnSpPr>
              <a:cxnSpLocks noChangeShapeType="1"/>
            </p:cNvCxnSpPr>
            <p:nvPr/>
          </p:nvCxnSpPr>
          <p:spPr bwMode="auto">
            <a:xfrm>
              <a:off x="0" y="808970"/>
              <a:ext cx="6429492" cy="0"/>
            </a:xfrm>
            <a:prstGeom prst="line">
              <a:avLst/>
            </a:prstGeom>
            <a:noFill/>
            <a:ln w="6350">
              <a:solidFill>
                <a:srgbClr val="BFBFBF"/>
              </a:solidFill>
              <a:prstDash val="dash"/>
              <a:round/>
              <a:headEnd type="oval" w="med" len="med"/>
              <a:tailEnd type="oval" w="med" len="med"/>
            </a:ln>
            <a:extLst>
              <a:ext uri="{909E8E84-426E-40DD-AFC4-6F175D3DCCD1}">
                <a14:hiddenFill xmlns:a14="http://schemas.microsoft.com/office/drawing/2010/main">
                  <a:noFill/>
                </a14:hiddenFill>
              </a:ext>
            </a:extLst>
          </p:spPr>
        </p:cxn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8178" y="1748064"/>
            <a:ext cx="5710721" cy="434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p:nvPr/>
        </p:nvGrpSpPr>
        <p:grpSpPr>
          <a:xfrm>
            <a:off x="118155" y="1959431"/>
            <a:ext cx="5287512" cy="4114818"/>
            <a:chOff x="118155" y="1959431"/>
            <a:chExt cx="5287512" cy="4114818"/>
          </a:xfrm>
        </p:grpSpPr>
        <p:sp>
          <p:nvSpPr>
            <p:cNvPr id="3" name="矩形 2"/>
            <p:cNvSpPr/>
            <p:nvPr/>
          </p:nvSpPr>
          <p:spPr bwMode="auto">
            <a:xfrm>
              <a:off x="1480458" y="1959431"/>
              <a:ext cx="1016000" cy="348342"/>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dist"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800" b="0" i="0" u="none" strike="noStrike" cap="none" normalizeH="0" baseline="0" dirty="0" smtClean="0">
                  <a:ln>
                    <a:noFill/>
                  </a:ln>
                  <a:solidFill>
                    <a:schemeClr val="tx1"/>
                  </a:solidFill>
                  <a:effectLst/>
                  <a:latin typeface="Calibri" panose="020F0502020204030204" pitchFamily="34" charset="0"/>
                  <a:ea typeface="微软雅黑 Light" pitchFamily="2" charset="-122"/>
                </a:rPr>
                <a:t>训练集</a:t>
              </a:r>
            </a:p>
          </p:txBody>
        </p:sp>
        <p:sp>
          <p:nvSpPr>
            <p:cNvPr id="27" name="矩形 26"/>
            <p:cNvSpPr/>
            <p:nvPr/>
          </p:nvSpPr>
          <p:spPr bwMode="auto">
            <a:xfrm>
              <a:off x="464458" y="2735944"/>
              <a:ext cx="1016000" cy="348342"/>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dist"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800" b="0" i="0" u="none" strike="noStrike" cap="none" normalizeH="0" baseline="0" dirty="0" smtClean="0">
                  <a:ln>
                    <a:noFill/>
                  </a:ln>
                  <a:solidFill>
                    <a:schemeClr val="tx1"/>
                  </a:solidFill>
                  <a:effectLst/>
                  <a:latin typeface="Calibri" panose="020F0502020204030204" pitchFamily="34" charset="0"/>
                  <a:ea typeface="微软雅黑 Light" pitchFamily="2" charset="-122"/>
                </a:rPr>
                <a:t>平衡态</a:t>
              </a:r>
            </a:p>
          </p:txBody>
        </p:sp>
        <p:cxnSp>
          <p:nvCxnSpPr>
            <p:cNvPr id="5" name="直接箭头连接符 4"/>
            <p:cNvCxnSpPr>
              <a:stCxn id="3" idx="2"/>
              <a:endCxn id="27" idx="0"/>
            </p:cNvCxnSpPr>
            <p:nvPr/>
          </p:nvCxnSpPr>
          <p:spPr bwMode="auto">
            <a:xfrm flipH="1">
              <a:off x="972458" y="2307773"/>
              <a:ext cx="1016000" cy="42817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矩形 27"/>
            <p:cNvSpPr/>
            <p:nvPr/>
          </p:nvSpPr>
          <p:spPr bwMode="auto">
            <a:xfrm>
              <a:off x="464458" y="3592287"/>
              <a:ext cx="1016000" cy="616856"/>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dist"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800" b="0" i="0" u="none" strike="noStrike" cap="none" normalizeH="0" baseline="0" dirty="0" smtClean="0">
                  <a:ln>
                    <a:noFill/>
                  </a:ln>
                  <a:solidFill>
                    <a:schemeClr val="tx1"/>
                  </a:solidFill>
                  <a:effectLst/>
                  <a:latin typeface="Calibri" panose="020F0502020204030204" pitchFamily="34" charset="0"/>
                  <a:ea typeface="微软雅黑 Light" pitchFamily="2" charset="-122"/>
                </a:rPr>
                <a:t>传统机器学习</a:t>
              </a:r>
            </a:p>
          </p:txBody>
        </p:sp>
        <p:cxnSp>
          <p:nvCxnSpPr>
            <p:cNvPr id="29" name="直接箭头连接符 28"/>
            <p:cNvCxnSpPr>
              <a:endCxn id="28" idx="0"/>
            </p:cNvCxnSpPr>
            <p:nvPr/>
          </p:nvCxnSpPr>
          <p:spPr bwMode="auto">
            <a:xfrm>
              <a:off x="972458" y="3120572"/>
              <a:ext cx="0" cy="47171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矩形 29"/>
            <p:cNvSpPr/>
            <p:nvPr/>
          </p:nvSpPr>
          <p:spPr bwMode="auto">
            <a:xfrm>
              <a:off x="464458" y="2735944"/>
              <a:ext cx="1016000" cy="348342"/>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dist"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800" b="0" i="0" u="none" strike="noStrike" cap="none" normalizeH="0" baseline="0" dirty="0" smtClean="0">
                  <a:ln>
                    <a:noFill/>
                  </a:ln>
                  <a:solidFill>
                    <a:schemeClr val="tx1"/>
                  </a:solidFill>
                  <a:effectLst/>
                  <a:latin typeface="Calibri" panose="020F0502020204030204" pitchFamily="34" charset="0"/>
                  <a:ea typeface="微软雅黑 Light" pitchFamily="2" charset="-122"/>
                </a:rPr>
                <a:t>平衡态</a:t>
              </a:r>
            </a:p>
          </p:txBody>
        </p:sp>
        <p:sp>
          <p:nvSpPr>
            <p:cNvPr id="32" name="矩形 31"/>
            <p:cNvSpPr/>
            <p:nvPr/>
          </p:nvSpPr>
          <p:spPr bwMode="auto">
            <a:xfrm>
              <a:off x="2681062" y="2735944"/>
              <a:ext cx="1016000" cy="348342"/>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dist"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800" b="0" i="0" u="none" strike="noStrike" cap="none" normalizeH="0" baseline="0" dirty="0" smtClean="0">
                  <a:ln>
                    <a:noFill/>
                  </a:ln>
                  <a:solidFill>
                    <a:schemeClr val="tx1"/>
                  </a:solidFill>
                  <a:effectLst/>
                  <a:latin typeface="Calibri" panose="020F0502020204030204" pitchFamily="34" charset="0"/>
                  <a:ea typeface="微软雅黑 Light" pitchFamily="2" charset="-122"/>
                </a:rPr>
                <a:t>训练</a:t>
              </a:r>
            </a:p>
          </p:txBody>
        </p:sp>
        <p:sp>
          <p:nvSpPr>
            <p:cNvPr id="33" name="矩形 32"/>
            <p:cNvSpPr/>
            <p:nvPr/>
          </p:nvSpPr>
          <p:spPr bwMode="auto">
            <a:xfrm>
              <a:off x="2681062" y="3592287"/>
              <a:ext cx="1016000" cy="348342"/>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dist"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800" b="0" i="0" u="none" strike="noStrike" cap="none" normalizeH="0" baseline="0" dirty="0" smtClean="0">
                  <a:ln>
                    <a:noFill/>
                  </a:ln>
                  <a:solidFill>
                    <a:schemeClr val="tx1"/>
                  </a:solidFill>
                  <a:effectLst/>
                  <a:latin typeface="Calibri" panose="020F0502020204030204" pitchFamily="34" charset="0"/>
                  <a:ea typeface="微软雅黑 Light" pitchFamily="2" charset="-122"/>
                </a:rPr>
                <a:t>评价</a:t>
              </a:r>
            </a:p>
          </p:txBody>
        </p:sp>
        <p:sp>
          <p:nvSpPr>
            <p:cNvPr id="34" name="矩形 33"/>
            <p:cNvSpPr/>
            <p:nvPr/>
          </p:nvSpPr>
          <p:spPr bwMode="auto">
            <a:xfrm>
              <a:off x="2569028" y="4466774"/>
              <a:ext cx="1200604" cy="613226"/>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dist"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800" b="0" i="0" u="none" strike="noStrike" cap="none" normalizeH="0" baseline="0" dirty="0" smtClean="0">
                  <a:ln>
                    <a:noFill/>
                  </a:ln>
                  <a:solidFill>
                    <a:schemeClr val="tx1"/>
                  </a:solidFill>
                  <a:effectLst/>
                  <a:latin typeface="Calibri" panose="020F0502020204030204" pitchFamily="34" charset="0"/>
                  <a:ea typeface="微软雅黑 Light" pitchFamily="2" charset="-122"/>
                </a:rPr>
                <a:t>计算不平衡损失</a:t>
              </a:r>
            </a:p>
          </p:txBody>
        </p:sp>
        <p:cxnSp>
          <p:nvCxnSpPr>
            <p:cNvPr id="9" name="直接箭头连接符 8"/>
            <p:cNvCxnSpPr>
              <a:stCxn id="3" idx="2"/>
              <a:endCxn id="32" idx="0"/>
            </p:cNvCxnSpPr>
            <p:nvPr/>
          </p:nvCxnSpPr>
          <p:spPr bwMode="auto">
            <a:xfrm>
              <a:off x="1988458" y="2307773"/>
              <a:ext cx="1200604" cy="42817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p:cNvCxnSpPr>
              <a:stCxn id="32" idx="2"/>
              <a:endCxn id="33" idx="0"/>
            </p:cNvCxnSpPr>
            <p:nvPr/>
          </p:nvCxnSpPr>
          <p:spPr bwMode="auto">
            <a:xfrm>
              <a:off x="3189062" y="3084286"/>
              <a:ext cx="0" cy="50800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p:cNvCxnSpPr/>
            <p:nvPr/>
          </p:nvCxnSpPr>
          <p:spPr bwMode="auto">
            <a:xfrm>
              <a:off x="3177724" y="3940629"/>
              <a:ext cx="0" cy="47171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矩形 38"/>
            <p:cNvSpPr/>
            <p:nvPr/>
          </p:nvSpPr>
          <p:spPr>
            <a:xfrm>
              <a:off x="118155" y="5366363"/>
              <a:ext cx="1708605" cy="707886"/>
            </a:xfrm>
            <a:prstGeom prst="rect">
              <a:avLst/>
            </a:prstGeom>
            <a:noFill/>
          </p:spPr>
          <p:txBody>
            <a:bodyPr wrap="square" lIns="91440" tIns="45720" rIns="91440" bIns="45720">
              <a:spAutoFit/>
            </a:bodyPr>
            <a:lstStyle/>
            <a:p>
              <a:pPr algn="ctr"/>
              <a:r>
                <a:rPr lang="zh-CN" altLang="en-US" sz="2000" b="0" cap="none" spc="0" dirty="0" smtClean="0">
                  <a:ln w="0"/>
                  <a:solidFill>
                    <a:schemeClr val="tx1"/>
                  </a:solidFill>
                  <a:effectLst>
                    <a:outerShdw blurRad="38100" dist="19050" dir="2700000" algn="tl" rotWithShape="0">
                      <a:schemeClr val="dk1">
                        <a:alpha val="40000"/>
                      </a:schemeClr>
                    </a:outerShdw>
                  </a:effectLst>
                </a:rPr>
                <a:t>经典不平衡数</a:t>
              </a:r>
              <a:endParaRPr lang="en-US" altLang="zh-CN" sz="2000" b="0" cap="none" spc="0" dirty="0" smtClean="0">
                <a:ln w="0"/>
                <a:solidFill>
                  <a:schemeClr val="tx1"/>
                </a:solidFill>
                <a:effectLst>
                  <a:outerShdw blurRad="38100" dist="19050" dir="2700000" algn="tl" rotWithShape="0">
                    <a:schemeClr val="dk1">
                      <a:alpha val="40000"/>
                    </a:schemeClr>
                  </a:outerShdw>
                </a:effectLst>
              </a:endParaRPr>
            </a:p>
            <a:p>
              <a:pPr algn="ctr"/>
              <a:r>
                <a:rPr lang="zh-CN" altLang="en-US" sz="2000" b="0" cap="none" spc="0" dirty="0" smtClean="0">
                  <a:ln w="0"/>
                  <a:solidFill>
                    <a:schemeClr val="tx1"/>
                  </a:solidFill>
                  <a:effectLst>
                    <a:outerShdw blurRad="38100" dist="19050" dir="2700000" algn="tl" rotWithShape="0">
                      <a:schemeClr val="dk1">
                        <a:alpha val="40000"/>
                      </a:schemeClr>
                    </a:outerShdw>
                  </a:effectLst>
                </a:rPr>
                <a:t>据集处理方法</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44" name="矩形 43"/>
            <p:cNvSpPr/>
            <p:nvPr/>
          </p:nvSpPr>
          <p:spPr>
            <a:xfrm>
              <a:off x="2394520" y="5366363"/>
              <a:ext cx="1566408" cy="707886"/>
            </a:xfrm>
            <a:prstGeom prst="rect">
              <a:avLst/>
            </a:prstGeom>
            <a:noFill/>
          </p:spPr>
          <p:txBody>
            <a:bodyPr wrap="square" lIns="91440" tIns="45720" rIns="91440" bIns="45720">
              <a:spAutoFit/>
            </a:bodyPr>
            <a:lstStyle/>
            <a:p>
              <a:pPr algn="dist"/>
              <a:r>
                <a:rPr lang="zh-CN" altLang="en-US" sz="2000" b="0" cap="none" spc="0" dirty="0" smtClean="0">
                  <a:ln w="0"/>
                  <a:solidFill>
                    <a:schemeClr val="tx1"/>
                  </a:solidFill>
                  <a:effectLst>
                    <a:outerShdw blurRad="38100" dist="19050" dir="2700000" algn="tl" rotWithShape="0">
                      <a:schemeClr val="dk1">
                        <a:alpha val="40000"/>
                      </a:schemeClr>
                    </a:outerShdw>
                  </a:effectLst>
                </a:rPr>
                <a:t>本文不平衡</a:t>
              </a:r>
              <a:endParaRPr lang="en-US" altLang="zh-CN" sz="2000" b="0" cap="none" spc="0" dirty="0" smtClean="0">
                <a:ln w="0"/>
                <a:solidFill>
                  <a:schemeClr val="tx1"/>
                </a:solidFill>
                <a:effectLst>
                  <a:outerShdw blurRad="38100" dist="19050" dir="2700000" algn="tl" rotWithShape="0">
                    <a:schemeClr val="dk1">
                      <a:alpha val="40000"/>
                    </a:schemeClr>
                  </a:outerShdw>
                </a:effectLst>
              </a:endParaRPr>
            </a:p>
            <a:p>
              <a:pPr algn="dist"/>
              <a:r>
                <a:rPr lang="zh-CN" altLang="en-US" sz="2000" b="0" cap="none" spc="0" dirty="0" smtClean="0">
                  <a:ln w="0"/>
                  <a:solidFill>
                    <a:schemeClr val="tx1"/>
                  </a:solidFill>
                  <a:effectLst>
                    <a:outerShdw blurRad="38100" dist="19050" dir="2700000" algn="tl" rotWithShape="0">
                      <a:schemeClr val="dk1">
                        <a:alpha val="40000"/>
                      </a:schemeClr>
                    </a:outerShdw>
                  </a:effectLst>
                </a:rPr>
                <a:t>处理方法</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50" name="矩形 49"/>
            <p:cNvSpPr/>
            <p:nvPr/>
          </p:nvSpPr>
          <p:spPr bwMode="auto">
            <a:xfrm>
              <a:off x="4219573" y="3951059"/>
              <a:ext cx="1186094" cy="61322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dist" defTabSz="914400" rtl="0" eaLnBrk="0" fontAlgn="base" latinLnBrk="0" hangingPunct="0">
                <a:lnSpc>
                  <a:spcPct val="100000"/>
                </a:lnSpc>
                <a:spcBef>
                  <a:spcPct val="0"/>
                </a:spcBef>
                <a:spcAft>
                  <a:spcPct val="0"/>
                </a:spcAft>
                <a:buClrTx/>
                <a:buSzTx/>
                <a:buFont typeface="Arial" panose="020B0604020202020204" pitchFamily="34" charset="0"/>
                <a:buNone/>
                <a:tabLst/>
              </a:pPr>
              <a:r>
                <a:rPr lang="zh-CN" altLang="en-US" dirty="0">
                  <a:solidFill>
                    <a:schemeClr val="tx1"/>
                  </a:solidFill>
                  <a:latin typeface="Calibri" panose="020F0502020204030204" pitchFamily="34" charset="0"/>
                  <a:ea typeface="微软雅黑 Light" pitchFamily="2" charset="-122"/>
                </a:rPr>
                <a:t>根据损失</a:t>
              </a:r>
              <a:r>
                <a:rPr kumimoji="0" lang="zh-CN" altLang="en-US" sz="1800" b="0" i="0" u="none" strike="noStrike" cap="none" normalizeH="0" baseline="0" dirty="0" smtClean="0">
                  <a:ln>
                    <a:noFill/>
                  </a:ln>
                  <a:solidFill>
                    <a:schemeClr val="tx1"/>
                  </a:solidFill>
                  <a:effectLst/>
                  <a:latin typeface="Calibri" panose="020F0502020204030204" pitchFamily="34" charset="0"/>
                  <a:ea typeface="微软雅黑 Light" pitchFamily="2" charset="-122"/>
                </a:rPr>
                <a:t>更新权值</a:t>
              </a:r>
            </a:p>
          </p:txBody>
        </p:sp>
        <p:cxnSp>
          <p:nvCxnSpPr>
            <p:cNvPr id="47" name="直接箭头连接符 46"/>
            <p:cNvCxnSpPr>
              <a:stCxn id="34" idx="3"/>
            </p:cNvCxnSpPr>
            <p:nvPr/>
          </p:nvCxnSpPr>
          <p:spPr bwMode="auto">
            <a:xfrm flipV="1">
              <a:off x="3769632" y="4500191"/>
              <a:ext cx="522511" cy="27319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箭头连接符 50"/>
            <p:cNvCxnSpPr>
              <a:endCxn id="33" idx="3"/>
            </p:cNvCxnSpPr>
            <p:nvPr/>
          </p:nvCxnSpPr>
          <p:spPr bwMode="auto">
            <a:xfrm flipH="1" flipV="1">
              <a:off x="3697062" y="3766458"/>
              <a:ext cx="533849" cy="18460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8028108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微软雅黑">
  <a:themeElements>
    <a:clrScheme name="微软雅黑 1">
      <a:dk1>
        <a:srgbClr val="000000"/>
      </a:dk1>
      <a:lt1>
        <a:srgbClr val="FFFFFF"/>
      </a:lt1>
      <a:dk2>
        <a:srgbClr val="44546A"/>
      </a:dk2>
      <a:lt2>
        <a:srgbClr val="E7E6E6"/>
      </a:lt2>
      <a:accent1>
        <a:srgbClr val="C63E55"/>
      </a:accent1>
      <a:accent2>
        <a:srgbClr val="34457A"/>
      </a:accent2>
      <a:accent3>
        <a:srgbClr val="FFFFFF"/>
      </a:accent3>
      <a:accent4>
        <a:srgbClr val="000000"/>
      </a:accent4>
      <a:accent5>
        <a:srgbClr val="DFAFB4"/>
      </a:accent5>
      <a:accent6>
        <a:srgbClr val="2E3E6E"/>
      </a:accent6>
      <a:hlink>
        <a:srgbClr val="0563C1"/>
      </a:hlink>
      <a:folHlink>
        <a:srgbClr val="954F72"/>
      </a:folHlink>
    </a:clrScheme>
    <a:fontScheme name="微软雅黑">
      <a:majorFont>
        <a:latin typeface="微软雅黑 Light"/>
        <a:ea typeface="微软雅黑 Light"/>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Calibri" panose="020F0502020204030204" pitchFamily="34" charset="0"/>
            <a:ea typeface="微软雅黑 Light"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Calibri" panose="020F0502020204030204" pitchFamily="34" charset="0"/>
            <a:ea typeface="微软雅黑 Light" pitchFamily="2" charset="-122"/>
          </a:defRPr>
        </a:defPPr>
      </a:lstStyle>
    </a:lnDef>
  </a:objectDefaults>
  <a:extraClrSchemeLst>
    <a:extraClrScheme>
      <a:clrScheme name="微软雅黑 1">
        <a:dk1>
          <a:srgbClr val="000000"/>
        </a:dk1>
        <a:lt1>
          <a:srgbClr val="FFFFFF"/>
        </a:lt1>
        <a:dk2>
          <a:srgbClr val="44546A"/>
        </a:dk2>
        <a:lt2>
          <a:srgbClr val="E7E6E6"/>
        </a:lt2>
        <a:accent1>
          <a:srgbClr val="C63E55"/>
        </a:accent1>
        <a:accent2>
          <a:srgbClr val="34457A"/>
        </a:accent2>
        <a:accent3>
          <a:srgbClr val="FFFFFF"/>
        </a:accent3>
        <a:accent4>
          <a:srgbClr val="000000"/>
        </a:accent4>
        <a:accent5>
          <a:srgbClr val="DFAFB4"/>
        </a:accent5>
        <a:accent6>
          <a:srgbClr val="2E3E6E"/>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微软雅黑">
  <a:themeElements>
    <a:clrScheme name="自定义 9">
      <a:dk1>
        <a:srgbClr val="000000"/>
      </a:dk1>
      <a:lt1>
        <a:srgbClr val="FFFFFF"/>
      </a:lt1>
      <a:dk2>
        <a:srgbClr val="44546A"/>
      </a:dk2>
      <a:lt2>
        <a:srgbClr val="E7E6E6"/>
      </a:lt2>
      <a:accent1>
        <a:srgbClr val="C63E55"/>
      </a:accent1>
      <a:accent2>
        <a:srgbClr val="34457A"/>
      </a:accent2>
      <a:accent3>
        <a:srgbClr val="FFFFFF"/>
      </a:accent3>
      <a:accent4>
        <a:srgbClr val="000000"/>
      </a:accent4>
      <a:accent5>
        <a:srgbClr val="DFAFB4"/>
      </a:accent5>
      <a:accent6>
        <a:srgbClr val="2E3E6E"/>
      </a:accent6>
      <a:hlink>
        <a:srgbClr val="F2F2F2"/>
      </a:hlink>
      <a:folHlink>
        <a:srgbClr val="954F72"/>
      </a:folHlink>
    </a:clrScheme>
    <a:fontScheme name="1_微软雅黑">
      <a:majorFont>
        <a:latin typeface="微软雅黑 Light"/>
        <a:ea typeface="微软雅黑 Light"/>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Calibri" panose="020F0502020204030204" pitchFamily="34" charset="0"/>
            <a:ea typeface="微软雅黑 Light"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Calibri" panose="020F0502020204030204" pitchFamily="34" charset="0"/>
            <a:ea typeface="微软雅黑 Light" pitchFamily="2" charset="-122"/>
          </a:defRPr>
        </a:defPPr>
      </a:lstStyle>
    </a:lnDef>
  </a:objectDefaults>
  <a:extraClrSchemeLst>
    <a:extraClrScheme>
      <a:clrScheme name="1_微软雅黑 1">
        <a:dk1>
          <a:srgbClr val="000000"/>
        </a:dk1>
        <a:lt1>
          <a:srgbClr val="FFFFFF"/>
        </a:lt1>
        <a:dk2>
          <a:srgbClr val="44546A"/>
        </a:dk2>
        <a:lt2>
          <a:srgbClr val="E7E6E6"/>
        </a:lt2>
        <a:accent1>
          <a:srgbClr val="C63E55"/>
        </a:accent1>
        <a:accent2>
          <a:srgbClr val="34457A"/>
        </a:accent2>
        <a:accent3>
          <a:srgbClr val="FFFFFF"/>
        </a:accent3>
        <a:accent4>
          <a:srgbClr val="000000"/>
        </a:accent4>
        <a:accent5>
          <a:srgbClr val="DFAFB4"/>
        </a:accent5>
        <a:accent6>
          <a:srgbClr val="2E3E6E"/>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微软雅黑">
  <a:themeElements>
    <a:clrScheme name="自定义 8">
      <a:dk1>
        <a:srgbClr val="000000"/>
      </a:dk1>
      <a:lt1>
        <a:srgbClr val="FFFFFF"/>
      </a:lt1>
      <a:dk2>
        <a:srgbClr val="44546A"/>
      </a:dk2>
      <a:lt2>
        <a:srgbClr val="E7E6E6"/>
      </a:lt2>
      <a:accent1>
        <a:srgbClr val="C63E55"/>
      </a:accent1>
      <a:accent2>
        <a:srgbClr val="34457A"/>
      </a:accent2>
      <a:accent3>
        <a:srgbClr val="FFFFFF"/>
      </a:accent3>
      <a:accent4>
        <a:srgbClr val="000000"/>
      </a:accent4>
      <a:accent5>
        <a:srgbClr val="DFAFB4"/>
      </a:accent5>
      <a:accent6>
        <a:srgbClr val="2E3E6E"/>
      </a:accent6>
      <a:hlink>
        <a:srgbClr val="F2F2F2"/>
      </a:hlink>
      <a:folHlink>
        <a:srgbClr val="954F72"/>
      </a:folHlink>
    </a:clrScheme>
    <a:fontScheme name="2_微软雅黑">
      <a:majorFont>
        <a:latin typeface="微软雅黑 Light"/>
        <a:ea typeface="微软雅黑 Light"/>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Calibri" panose="020F0502020204030204" pitchFamily="34" charset="0"/>
            <a:ea typeface="微软雅黑 Light"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Calibri" panose="020F0502020204030204" pitchFamily="34" charset="0"/>
            <a:ea typeface="微软雅黑 Light" pitchFamily="2" charset="-122"/>
          </a:defRPr>
        </a:defPPr>
      </a:lstStyle>
    </a:lnDef>
  </a:objectDefaults>
  <a:extraClrSchemeLst>
    <a:extraClrScheme>
      <a:clrScheme name="2_微软雅黑 1">
        <a:dk1>
          <a:srgbClr val="000000"/>
        </a:dk1>
        <a:lt1>
          <a:srgbClr val="FFFFFF"/>
        </a:lt1>
        <a:dk2>
          <a:srgbClr val="44546A"/>
        </a:dk2>
        <a:lt2>
          <a:srgbClr val="E7E6E6"/>
        </a:lt2>
        <a:accent1>
          <a:srgbClr val="C63E55"/>
        </a:accent1>
        <a:accent2>
          <a:srgbClr val="34457A"/>
        </a:accent2>
        <a:accent3>
          <a:srgbClr val="FFFFFF"/>
        </a:accent3>
        <a:accent4>
          <a:srgbClr val="000000"/>
        </a:accent4>
        <a:accent5>
          <a:srgbClr val="DFAFB4"/>
        </a:accent5>
        <a:accent6>
          <a:srgbClr val="2E3E6E"/>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2027</TotalTime>
  <Pages>0</Pages>
  <Words>1860</Words>
  <Characters>0</Characters>
  <Application>Microsoft Office PowerPoint</Application>
  <DocSecurity>0</DocSecurity>
  <PresentationFormat>宽屏</PresentationFormat>
  <Lines>0</Lines>
  <Paragraphs>1116</Paragraphs>
  <Slides>31</Slides>
  <Notes>6</Notes>
  <HiddenSlides>11</HiddenSlides>
  <MMClips>0</MMClips>
  <ScaleCrop>false</ScaleCrop>
  <HeadingPairs>
    <vt:vector size="8" baseType="variant">
      <vt:variant>
        <vt:lpstr>已用的字体</vt:lpstr>
      </vt:variant>
      <vt:variant>
        <vt:i4>9</vt:i4>
      </vt:variant>
      <vt:variant>
        <vt:lpstr>主题</vt:lpstr>
      </vt:variant>
      <vt:variant>
        <vt:i4>3</vt:i4>
      </vt:variant>
      <vt:variant>
        <vt:lpstr>嵌入 OLE 服务器</vt:lpstr>
      </vt:variant>
      <vt:variant>
        <vt:i4>1</vt:i4>
      </vt:variant>
      <vt:variant>
        <vt:lpstr>幻灯片标题</vt:lpstr>
      </vt:variant>
      <vt:variant>
        <vt:i4>31</vt:i4>
      </vt:variant>
    </vt:vector>
  </HeadingPairs>
  <TitlesOfParts>
    <vt:vector size="44" baseType="lpstr">
      <vt:lpstr>宋体</vt:lpstr>
      <vt:lpstr>微软雅黑</vt:lpstr>
      <vt:lpstr>微软雅黑 Light</vt:lpstr>
      <vt:lpstr>Agency FB</vt:lpstr>
      <vt:lpstr>Arial</vt:lpstr>
      <vt:lpstr>Calibri</vt:lpstr>
      <vt:lpstr>Calibri Light</vt:lpstr>
      <vt:lpstr>Times New Roman</vt:lpstr>
      <vt:lpstr>Wingdings</vt:lpstr>
      <vt:lpstr>微软雅黑</vt:lpstr>
      <vt:lpstr>1_微软雅黑</vt:lpstr>
      <vt:lpstr>2_微软雅黑</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杨桉楠</dc:creator>
  <cp:keywords/>
  <dc:description/>
  <cp:lastModifiedBy>jiayao jiang</cp:lastModifiedBy>
  <cp:revision>166</cp:revision>
  <dcterms:created xsi:type="dcterms:W3CDTF">2015-03-28T14:16:19Z</dcterms:created>
  <dcterms:modified xsi:type="dcterms:W3CDTF">2016-12-12T12:48:11Z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2052-9.1.0.5108</vt:lpwstr>
  </property>
</Properties>
</file>