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6" r:id="rId2"/>
    <p:sldId id="257" r:id="rId3"/>
    <p:sldId id="258" r:id="rId4"/>
    <p:sldId id="259" r:id="rId5"/>
    <p:sldId id="260" r:id="rId6"/>
    <p:sldId id="268" r:id="rId7"/>
    <p:sldId id="261" r:id="rId8"/>
    <p:sldId id="263" r:id="rId9"/>
    <p:sldId id="264" r:id="rId10"/>
    <p:sldId id="266" r:id="rId11"/>
    <p:sldId id="267" r:id="rId12"/>
    <p:sldId id="262"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6ECF8-D2D7-44E5-973E-14186E19B356}" v="5" dt="2022-06-22T19:00:04.177"/>
    <p1510:client id="{A898DB4C-2346-46C9-BC1F-0733BD7CACB5}" v="3115" dt="2022-06-22T02:26:08.533"/>
    <p1510:client id="{DEAD1C96-DEB2-429A-A467-E399EA119692}" v="569" dt="2022-06-22T02:16:15.732"/>
    <p1510:client id="{FA2EEAF2-1332-0AF6-6F24-B58BF5B25595}" v="1344" dt="2022-06-21T05:24:09.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A8C2A57-2E2E-4534-A88E-760BF8D29D7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706694B-021E-41FC-99A0-12E3F431245E}">
      <dgm:prSet/>
      <dgm:spPr/>
      <dgm:t>
        <a:bodyPr/>
        <a:lstStyle/>
        <a:p>
          <a:r>
            <a:rPr lang="en-US"/>
            <a:t>As we are analyzing product sentiment, we took x as 'text' which is the tweet text and predictor variable y as 'emotion' which is the sentiment</a:t>
          </a:r>
        </a:p>
      </dgm:t>
    </dgm:pt>
    <dgm:pt modelId="{0FDE7F8A-902C-4D2D-8B0B-8D5FDB148514}" type="parTrans" cxnId="{7F9D3A8F-7BB3-4DFA-8C2C-A40425692FB6}">
      <dgm:prSet/>
      <dgm:spPr/>
      <dgm:t>
        <a:bodyPr/>
        <a:lstStyle/>
        <a:p>
          <a:endParaRPr lang="en-US"/>
        </a:p>
      </dgm:t>
    </dgm:pt>
    <dgm:pt modelId="{D444C209-9A66-4728-A4AB-538F679B2728}" type="sibTrans" cxnId="{7F9D3A8F-7BB3-4DFA-8C2C-A40425692FB6}">
      <dgm:prSet/>
      <dgm:spPr/>
      <dgm:t>
        <a:bodyPr/>
        <a:lstStyle/>
        <a:p>
          <a:endParaRPr lang="en-US"/>
        </a:p>
      </dgm:t>
    </dgm:pt>
    <dgm:pt modelId="{8574EF6D-787C-4E99-8872-586CB7E1F6D7}">
      <dgm:prSet/>
      <dgm:spPr/>
      <dgm:t>
        <a:bodyPr/>
        <a:lstStyle/>
        <a:p>
          <a:r>
            <a:rPr lang="en-US"/>
            <a:t>We divided the dataset in 75-25 split where 25% is our test data and 75% is our train data</a:t>
          </a:r>
        </a:p>
      </dgm:t>
    </dgm:pt>
    <dgm:pt modelId="{B3D26E34-FCE1-416C-A07E-2C6BC83BBF17}" type="parTrans" cxnId="{D40C1522-9995-4D13-923B-5640ED297467}">
      <dgm:prSet/>
      <dgm:spPr/>
      <dgm:t>
        <a:bodyPr/>
        <a:lstStyle/>
        <a:p>
          <a:endParaRPr lang="en-US"/>
        </a:p>
      </dgm:t>
    </dgm:pt>
    <dgm:pt modelId="{3CBA017D-BD72-4FE7-A321-3E1B4EC2C3BD}" type="sibTrans" cxnId="{D40C1522-9995-4D13-923B-5640ED297467}">
      <dgm:prSet/>
      <dgm:spPr/>
      <dgm:t>
        <a:bodyPr/>
        <a:lstStyle/>
        <a:p>
          <a:endParaRPr lang="en-US"/>
        </a:p>
      </dgm:t>
    </dgm:pt>
    <dgm:pt modelId="{4E9DE001-1666-483B-94BE-26C8762DADCD}">
      <dgm:prSet/>
      <dgm:spPr/>
      <dgm:t>
        <a:bodyPr/>
        <a:lstStyle/>
        <a:p>
          <a:r>
            <a:rPr lang="en-US"/>
            <a:t>Based on our dataset we decided to work on 4 Models : Multinomial Naive Bayes, Logistic Regression, Radom Forest Classifier, SVM</a:t>
          </a:r>
        </a:p>
      </dgm:t>
    </dgm:pt>
    <dgm:pt modelId="{F17F03C2-D28D-4971-ABF8-D1F778512E21}" type="parTrans" cxnId="{CC7B0740-C217-4952-84C6-CC4E26B1AAD0}">
      <dgm:prSet/>
      <dgm:spPr/>
      <dgm:t>
        <a:bodyPr/>
        <a:lstStyle/>
        <a:p>
          <a:endParaRPr lang="en-US"/>
        </a:p>
      </dgm:t>
    </dgm:pt>
    <dgm:pt modelId="{FD035A68-7671-45B0-AB39-F6A076E84576}" type="sibTrans" cxnId="{CC7B0740-C217-4952-84C6-CC4E26B1AAD0}">
      <dgm:prSet/>
      <dgm:spPr/>
      <dgm:t>
        <a:bodyPr/>
        <a:lstStyle/>
        <a:p>
          <a:endParaRPr lang="en-US"/>
        </a:p>
      </dgm:t>
    </dgm:pt>
    <dgm:pt modelId="{E1696212-0AC4-42FF-9CA6-2E3907857E12}">
      <dgm:prSet/>
      <dgm:spPr/>
      <dgm:t>
        <a:bodyPr/>
        <a:lstStyle/>
        <a:p>
          <a:r>
            <a:rPr lang="en-US"/>
            <a:t>Based on our model analysis SVM has the highest accuracy score : </a:t>
          </a:r>
          <a:r>
            <a:rPr lang="en-US" b="1"/>
            <a:t>69%</a:t>
          </a:r>
          <a:endParaRPr lang="en-US"/>
        </a:p>
      </dgm:t>
    </dgm:pt>
    <dgm:pt modelId="{EFF067F6-A357-4361-B29E-C63FFAC64DF2}" type="parTrans" cxnId="{9C4DEA5B-223D-4A9C-AAB0-B96511E3CC57}">
      <dgm:prSet/>
      <dgm:spPr/>
      <dgm:t>
        <a:bodyPr/>
        <a:lstStyle/>
        <a:p>
          <a:endParaRPr lang="en-US"/>
        </a:p>
      </dgm:t>
    </dgm:pt>
    <dgm:pt modelId="{2D555972-D88B-4612-9746-408C834DC8B6}" type="sibTrans" cxnId="{9C4DEA5B-223D-4A9C-AAB0-B96511E3CC57}">
      <dgm:prSet/>
      <dgm:spPr/>
      <dgm:t>
        <a:bodyPr/>
        <a:lstStyle/>
        <a:p>
          <a:endParaRPr lang="en-US"/>
        </a:p>
      </dgm:t>
    </dgm:pt>
    <dgm:pt modelId="{4E97E92B-70A0-4D6F-9C8B-DD2F2F6183AB}">
      <dgm:prSet/>
      <dgm:spPr/>
      <dgm:t>
        <a:bodyPr/>
        <a:lstStyle/>
        <a:p>
          <a:r>
            <a:rPr lang="en-US"/>
            <a:t>We also tuned the SVM model to increase the accuracy to</a:t>
          </a:r>
          <a:r>
            <a:rPr lang="en-US" b="1"/>
            <a:t> 70%</a:t>
          </a:r>
          <a:endParaRPr lang="en-US"/>
        </a:p>
      </dgm:t>
    </dgm:pt>
    <dgm:pt modelId="{6407A802-1570-41B3-B5D9-781B8776CEA9}" type="parTrans" cxnId="{F0AE3BFE-C83D-4DAE-AA19-B5564E235738}">
      <dgm:prSet/>
      <dgm:spPr/>
      <dgm:t>
        <a:bodyPr/>
        <a:lstStyle/>
        <a:p>
          <a:endParaRPr lang="en-US"/>
        </a:p>
      </dgm:t>
    </dgm:pt>
    <dgm:pt modelId="{680D752E-33E7-4CF5-8B98-2B150A2EF9D9}" type="sibTrans" cxnId="{F0AE3BFE-C83D-4DAE-AA19-B5564E235738}">
      <dgm:prSet/>
      <dgm:spPr/>
      <dgm:t>
        <a:bodyPr/>
        <a:lstStyle/>
        <a:p>
          <a:endParaRPr lang="en-US"/>
        </a:p>
      </dgm:t>
    </dgm:pt>
    <dgm:pt modelId="{51E788A5-786D-441D-9A78-5454A5F38494}" type="pres">
      <dgm:prSet presAssocID="{BA8C2A57-2E2E-4534-A88E-760BF8D29D75}" presName="vert0" presStyleCnt="0">
        <dgm:presLayoutVars>
          <dgm:dir/>
          <dgm:animOne val="branch"/>
          <dgm:animLvl val="lvl"/>
        </dgm:presLayoutVars>
      </dgm:prSet>
      <dgm:spPr/>
    </dgm:pt>
    <dgm:pt modelId="{AE617761-135D-41F8-9C68-ADD6D6CF7C58}" type="pres">
      <dgm:prSet presAssocID="{C706694B-021E-41FC-99A0-12E3F431245E}" presName="thickLine" presStyleLbl="alignNode1" presStyleIdx="0" presStyleCnt="5"/>
      <dgm:spPr/>
    </dgm:pt>
    <dgm:pt modelId="{E09960B1-FF36-48E5-81FE-2104B9C16458}" type="pres">
      <dgm:prSet presAssocID="{C706694B-021E-41FC-99A0-12E3F431245E}" presName="horz1" presStyleCnt="0"/>
      <dgm:spPr/>
    </dgm:pt>
    <dgm:pt modelId="{B5E14E73-D2AE-4696-8C33-2E64798CBC75}" type="pres">
      <dgm:prSet presAssocID="{C706694B-021E-41FC-99A0-12E3F431245E}" presName="tx1" presStyleLbl="revTx" presStyleIdx="0" presStyleCnt="5"/>
      <dgm:spPr/>
    </dgm:pt>
    <dgm:pt modelId="{D975D14F-8603-40CD-AD9C-2763C3BFCCBA}" type="pres">
      <dgm:prSet presAssocID="{C706694B-021E-41FC-99A0-12E3F431245E}" presName="vert1" presStyleCnt="0"/>
      <dgm:spPr/>
    </dgm:pt>
    <dgm:pt modelId="{15F4E53A-8545-46A3-A8D9-261C628FFAE1}" type="pres">
      <dgm:prSet presAssocID="{8574EF6D-787C-4E99-8872-586CB7E1F6D7}" presName="thickLine" presStyleLbl="alignNode1" presStyleIdx="1" presStyleCnt="5"/>
      <dgm:spPr/>
    </dgm:pt>
    <dgm:pt modelId="{6AC51AEE-E056-44B4-B0D7-44C6BA458058}" type="pres">
      <dgm:prSet presAssocID="{8574EF6D-787C-4E99-8872-586CB7E1F6D7}" presName="horz1" presStyleCnt="0"/>
      <dgm:spPr/>
    </dgm:pt>
    <dgm:pt modelId="{1EBA1C65-4E76-45F4-A3F9-2F9C1379BC50}" type="pres">
      <dgm:prSet presAssocID="{8574EF6D-787C-4E99-8872-586CB7E1F6D7}" presName="tx1" presStyleLbl="revTx" presStyleIdx="1" presStyleCnt="5"/>
      <dgm:spPr/>
    </dgm:pt>
    <dgm:pt modelId="{FE67796F-3AB7-4486-9B20-493A638386C1}" type="pres">
      <dgm:prSet presAssocID="{8574EF6D-787C-4E99-8872-586CB7E1F6D7}" presName="vert1" presStyleCnt="0"/>
      <dgm:spPr/>
    </dgm:pt>
    <dgm:pt modelId="{6B9A8207-75E9-43BF-89EA-EF71D17B5E62}" type="pres">
      <dgm:prSet presAssocID="{4E9DE001-1666-483B-94BE-26C8762DADCD}" presName="thickLine" presStyleLbl="alignNode1" presStyleIdx="2" presStyleCnt="5"/>
      <dgm:spPr/>
    </dgm:pt>
    <dgm:pt modelId="{1F928F5B-5DCB-4D0F-8908-5A1E54AE475B}" type="pres">
      <dgm:prSet presAssocID="{4E9DE001-1666-483B-94BE-26C8762DADCD}" presName="horz1" presStyleCnt="0"/>
      <dgm:spPr/>
    </dgm:pt>
    <dgm:pt modelId="{2AC0957F-2B4A-42B6-A458-F80923BF9050}" type="pres">
      <dgm:prSet presAssocID="{4E9DE001-1666-483B-94BE-26C8762DADCD}" presName="tx1" presStyleLbl="revTx" presStyleIdx="2" presStyleCnt="5"/>
      <dgm:spPr/>
    </dgm:pt>
    <dgm:pt modelId="{0B5E94FB-FE98-41B6-A5F1-CB4FB00C54B5}" type="pres">
      <dgm:prSet presAssocID="{4E9DE001-1666-483B-94BE-26C8762DADCD}" presName="vert1" presStyleCnt="0"/>
      <dgm:spPr/>
    </dgm:pt>
    <dgm:pt modelId="{BC2D6DC6-2771-4D15-9FDC-5C1BA68A1775}" type="pres">
      <dgm:prSet presAssocID="{E1696212-0AC4-42FF-9CA6-2E3907857E12}" presName="thickLine" presStyleLbl="alignNode1" presStyleIdx="3" presStyleCnt="5"/>
      <dgm:spPr/>
    </dgm:pt>
    <dgm:pt modelId="{33F79C93-0C7E-4CCA-9EDF-C327F9733294}" type="pres">
      <dgm:prSet presAssocID="{E1696212-0AC4-42FF-9CA6-2E3907857E12}" presName="horz1" presStyleCnt="0"/>
      <dgm:spPr/>
    </dgm:pt>
    <dgm:pt modelId="{F60FDAE1-415F-4410-B85A-46BDF20CA453}" type="pres">
      <dgm:prSet presAssocID="{E1696212-0AC4-42FF-9CA6-2E3907857E12}" presName="tx1" presStyleLbl="revTx" presStyleIdx="3" presStyleCnt="5"/>
      <dgm:spPr/>
    </dgm:pt>
    <dgm:pt modelId="{4EA6CB44-1AEC-42B8-AC4F-331100DABD19}" type="pres">
      <dgm:prSet presAssocID="{E1696212-0AC4-42FF-9CA6-2E3907857E12}" presName="vert1" presStyleCnt="0"/>
      <dgm:spPr/>
    </dgm:pt>
    <dgm:pt modelId="{678D4514-FCDB-4DA3-B843-5802C4328E25}" type="pres">
      <dgm:prSet presAssocID="{4E97E92B-70A0-4D6F-9C8B-DD2F2F6183AB}" presName="thickLine" presStyleLbl="alignNode1" presStyleIdx="4" presStyleCnt="5"/>
      <dgm:spPr/>
    </dgm:pt>
    <dgm:pt modelId="{C1A2A02A-625E-4E65-9CB0-FB8D1AC85AB4}" type="pres">
      <dgm:prSet presAssocID="{4E97E92B-70A0-4D6F-9C8B-DD2F2F6183AB}" presName="horz1" presStyleCnt="0"/>
      <dgm:spPr/>
    </dgm:pt>
    <dgm:pt modelId="{D549AB97-7611-43D7-9E1A-DB1115286901}" type="pres">
      <dgm:prSet presAssocID="{4E97E92B-70A0-4D6F-9C8B-DD2F2F6183AB}" presName="tx1" presStyleLbl="revTx" presStyleIdx="4" presStyleCnt="5"/>
      <dgm:spPr/>
    </dgm:pt>
    <dgm:pt modelId="{11F7D8F4-7E6F-41E7-8A02-085540F74088}" type="pres">
      <dgm:prSet presAssocID="{4E97E92B-70A0-4D6F-9C8B-DD2F2F6183AB}" presName="vert1" presStyleCnt="0"/>
      <dgm:spPr/>
    </dgm:pt>
  </dgm:ptLst>
  <dgm:cxnLst>
    <dgm:cxn modelId="{6793AE00-2D77-486B-B5E7-8D671E069335}" type="presOf" srcId="{C706694B-021E-41FC-99A0-12E3F431245E}" destId="{B5E14E73-D2AE-4696-8C33-2E64798CBC75}" srcOrd="0" destOrd="0" presId="urn:microsoft.com/office/officeart/2008/layout/LinedList"/>
    <dgm:cxn modelId="{D40C1522-9995-4D13-923B-5640ED297467}" srcId="{BA8C2A57-2E2E-4534-A88E-760BF8D29D75}" destId="{8574EF6D-787C-4E99-8872-586CB7E1F6D7}" srcOrd="1" destOrd="0" parTransId="{B3D26E34-FCE1-416C-A07E-2C6BC83BBF17}" sibTransId="{3CBA017D-BD72-4FE7-A321-3E1B4EC2C3BD}"/>
    <dgm:cxn modelId="{CC7B0740-C217-4952-84C6-CC4E26B1AAD0}" srcId="{BA8C2A57-2E2E-4534-A88E-760BF8D29D75}" destId="{4E9DE001-1666-483B-94BE-26C8762DADCD}" srcOrd="2" destOrd="0" parTransId="{F17F03C2-D28D-4971-ABF8-D1F778512E21}" sibTransId="{FD035A68-7671-45B0-AB39-F6A076E84576}"/>
    <dgm:cxn modelId="{9C4DEA5B-223D-4A9C-AAB0-B96511E3CC57}" srcId="{BA8C2A57-2E2E-4534-A88E-760BF8D29D75}" destId="{E1696212-0AC4-42FF-9CA6-2E3907857E12}" srcOrd="3" destOrd="0" parTransId="{EFF067F6-A357-4361-B29E-C63FFAC64DF2}" sibTransId="{2D555972-D88B-4612-9746-408C834DC8B6}"/>
    <dgm:cxn modelId="{8A7D1B5E-B53B-440E-B8EA-98891BEDBA8E}" type="presOf" srcId="{E1696212-0AC4-42FF-9CA6-2E3907857E12}" destId="{F60FDAE1-415F-4410-B85A-46BDF20CA453}" srcOrd="0" destOrd="0" presId="urn:microsoft.com/office/officeart/2008/layout/LinedList"/>
    <dgm:cxn modelId="{4ABB4773-0D28-4307-B256-909E710BF6A3}" type="presOf" srcId="{4E97E92B-70A0-4D6F-9C8B-DD2F2F6183AB}" destId="{D549AB97-7611-43D7-9E1A-DB1115286901}" srcOrd="0" destOrd="0" presId="urn:microsoft.com/office/officeart/2008/layout/LinedList"/>
    <dgm:cxn modelId="{43C4E280-797E-4623-8BE7-76BBDDC629DF}" type="presOf" srcId="{4E9DE001-1666-483B-94BE-26C8762DADCD}" destId="{2AC0957F-2B4A-42B6-A458-F80923BF9050}" srcOrd="0" destOrd="0" presId="urn:microsoft.com/office/officeart/2008/layout/LinedList"/>
    <dgm:cxn modelId="{7F9D3A8F-7BB3-4DFA-8C2C-A40425692FB6}" srcId="{BA8C2A57-2E2E-4534-A88E-760BF8D29D75}" destId="{C706694B-021E-41FC-99A0-12E3F431245E}" srcOrd="0" destOrd="0" parTransId="{0FDE7F8A-902C-4D2D-8B0B-8D5FDB148514}" sibTransId="{D444C209-9A66-4728-A4AB-538F679B2728}"/>
    <dgm:cxn modelId="{BE96D5C6-5EA5-4E64-B575-C3491F412F25}" type="presOf" srcId="{8574EF6D-787C-4E99-8872-586CB7E1F6D7}" destId="{1EBA1C65-4E76-45F4-A3F9-2F9C1379BC50}" srcOrd="0" destOrd="0" presId="urn:microsoft.com/office/officeart/2008/layout/LinedList"/>
    <dgm:cxn modelId="{E5C704F2-8697-4233-8FB8-3E5707C068DB}" type="presOf" srcId="{BA8C2A57-2E2E-4534-A88E-760BF8D29D75}" destId="{51E788A5-786D-441D-9A78-5454A5F38494}" srcOrd="0" destOrd="0" presId="urn:microsoft.com/office/officeart/2008/layout/LinedList"/>
    <dgm:cxn modelId="{F0AE3BFE-C83D-4DAE-AA19-B5564E235738}" srcId="{BA8C2A57-2E2E-4534-A88E-760BF8D29D75}" destId="{4E97E92B-70A0-4D6F-9C8B-DD2F2F6183AB}" srcOrd="4" destOrd="0" parTransId="{6407A802-1570-41B3-B5D9-781B8776CEA9}" sibTransId="{680D752E-33E7-4CF5-8B98-2B150A2EF9D9}"/>
    <dgm:cxn modelId="{4680A573-5863-459C-8546-0E6856C2D6B5}" type="presParOf" srcId="{51E788A5-786D-441D-9A78-5454A5F38494}" destId="{AE617761-135D-41F8-9C68-ADD6D6CF7C58}" srcOrd="0" destOrd="0" presId="urn:microsoft.com/office/officeart/2008/layout/LinedList"/>
    <dgm:cxn modelId="{6A5A3CF1-2A48-4885-ACE7-A99FDDAA45C1}" type="presParOf" srcId="{51E788A5-786D-441D-9A78-5454A5F38494}" destId="{E09960B1-FF36-48E5-81FE-2104B9C16458}" srcOrd="1" destOrd="0" presId="urn:microsoft.com/office/officeart/2008/layout/LinedList"/>
    <dgm:cxn modelId="{B8DA1FB4-60F7-4379-9F3A-78617F50D50E}" type="presParOf" srcId="{E09960B1-FF36-48E5-81FE-2104B9C16458}" destId="{B5E14E73-D2AE-4696-8C33-2E64798CBC75}" srcOrd="0" destOrd="0" presId="urn:microsoft.com/office/officeart/2008/layout/LinedList"/>
    <dgm:cxn modelId="{CB37BAEE-C580-428B-89E1-208009D435AD}" type="presParOf" srcId="{E09960B1-FF36-48E5-81FE-2104B9C16458}" destId="{D975D14F-8603-40CD-AD9C-2763C3BFCCBA}" srcOrd="1" destOrd="0" presId="urn:microsoft.com/office/officeart/2008/layout/LinedList"/>
    <dgm:cxn modelId="{09097E1A-6E33-45E4-BBD0-7C7237A0C50D}" type="presParOf" srcId="{51E788A5-786D-441D-9A78-5454A5F38494}" destId="{15F4E53A-8545-46A3-A8D9-261C628FFAE1}" srcOrd="2" destOrd="0" presId="urn:microsoft.com/office/officeart/2008/layout/LinedList"/>
    <dgm:cxn modelId="{F457881D-1885-4317-9373-D32826A05EE4}" type="presParOf" srcId="{51E788A5-786D-441D-9A78-5454A5F38494}" destId="{6AC51AEE-E056-44B4-B0D7-44C6BA458058}" srcOrd="3" destOrd="0" presId="urn:microsoft.com/office/officeart/2008/layout/LinedList"/>
    <dgm:cxn modelId="{CD075C69-5D74-42F6-B547-27830E60CBBE}" type="presParOf" srcId="{6AC51AEE-E056-44B4-B0D7-44C6BA458058}" destId="{1EBA1C65-4E76-45F4-A3F9-2F9C1379BC50}" srcOrd="0" destOrd="0" presId="urn:microsoft.com/office/officeart/2008/layout/LinedList"/>
    <dgm:cxn modelId="{6A6808B2-0AC0-4FAC-A97E-82D991744990}" type="presParOf" srcId="{6AC51AEE-E056-44B4-B0D7-44C6BA458058}" destId="{FE67796F-3AB7-4486-9B20-493A638386C1}" srcOrd="1" destOrd="0" presId="urn:microsoft.com/office/officeart/2008/layout/LinedList"/>
    <dgm:cxn modelId="{0ABF5672-BCDD-4DCA-9F0B-F61368FC28A0}" type="presParOf" srcId="{51E788A5-786D-441D-9A78-5454A5F38494}" destId="{6B9A8207-75E9-43BF-89EA-EF71D17B5E62}" srcOrd="4" destOrd="0" presId="urn:microsoft.com/office/officeart/2008/layout/LinedList"/>
    <dgm:cxn modelId="{83AA99C3-819C-4BB5-808A-F57F1A95E102}" type="presParOf" srcId="{51E788A5-786D-441D-9A78-5454A5F38494}" destId="{1F928F5B-5DCB-4D0F-8908-5A1E54AE475B}" srcOrd="5" destOrd="0" presId="urn:microsoft.com/office/officeart/2008/layout/LinedList"/>
    <dgm:cxn modelId="{54EEA2A1-9680-474E-81B5-09A0BABC6646}" type="presParOf" srcId="{1F928F5B-5DCB-4D0F-8908-5A1E54AE475B}" destId="{2AC0957F-2B4A-42B6-A458-F80923BF9050}" srcOrd="0" destOrd="0" presId="urn:microsoft.com/office/officeart/2008/layout/LinedList"/>
    <dgm:cxn modelId="{98BCEE90-512D-44A7-815B-66A4FE299DD5}" type="presParOf" srcId="{1F928F5B-5DCB-4D0F-8908-5A1E54AE475B}" destId="{0B5E94FB-FE98-41B6-A5F1-CB4FB00C54B5}" srcOrd="1" destOrd="0" presId="urn:microsoft.com/office/officeart/2008/layout/LinedList"/>
    <dgm:cxn modelId="{5D8C0C08-AAC8-402A-8B81-16E6DF3844C6}" type="presParOf" srcId="{51E788A5-786D-441D-9A78-5454A5F38494}" destId="{BC2D6DC6-2771-4D15-9FDC-5C1BA68A1775}" srcOrd="6" destOrd="0" presId="urn:microsoft.com/office/officeart/2008/layout/LinedList"/>
    <dgm:cxn modelId="{08CBD0A3-70DA-467E-AD94-F0D2C579CAB7}" type="presParOf" srcId="{51E788A5-786D-441D-9A78-5454A5F38494}" destId="{33F79C93-0C7E-4CCA-9EDF-C327F9733294}" srcOrd="7" destOrd="0" presId="urn:microsoft.com/office/officeart/2008/layout/LinedList"/>
    <dgm:cxn modelId="{B9D7E607-A740-4569-BE3F-98E6CD68FB5C}" type="presParOf" srcId="{33F79C93-0C7E-4CCA-9EDF-C327F9733294}" destId="{F60FDAE1-415F-4410-B85A-46BDF20CA453}" srcOrd="0" destOrd="0" presId="urn:microsoft.com/office/officeart/2008/layout/LinedList"/>
    <dgm:cxn modelId="{87AE48A0-F365-4190-9661-836CB53C7C3C}" type="presParOf" srcId="{33F79C93-0C7E-4CCA-9EDF-C327F9733294}" destId="{4EA6CB44-1AEC-42B8-AC4F-331100DABD19}" srcOrd="1" destOrd="0" presId="urn:microsoft.com/office/officeart/2008/layout/LinedList"/>
    <dgm:cxn modelId="{F251FA65-7970-4B8E-A7BE-5C80C4323433}" type="presParOf" srcId="{51E788A5-786D-441D-9A78-5454A5F38494}" destId="{678D4514-FCDB-4DA3-B843-5802C4328E25}" srcOrd="8" destOrd="0" presId="urn:microsoft.com/office/officeart/2008/layout/LinedList"/>
    <dgm:cxn modelId="{6A10828E-4235-4EC4-96F9-5A6AE976971B}" type="presParOf" srcId="{51E788A5-786D-441D-9A78-5454A5F38494}" destId="{C1A2A02A-625E-4E65-9CB0-FB8D1AC85AB4}" srcOrd="9" destOrd="0" presId="urn:microsoft.com/office/officeart/2008/layout/LinedList"/>
    <dgm:cxn modelId="{46259A64-8398-43DC-95EB-981D26FA693E}" type="presParOf" srcId="{C1A2A02A-625E-4E65-9CB0-FB8D1AC85AB4}" destId="{D549AB97-7611-43D7-9E1A-DB1115286901}" srcOrd="0" destOrd="0" presId="urn:microsoft.com/office/officeart/2008/layout/LinedList"/>
    <dgm:cxn modelId="{A25E251B-56A3-4F26-9A5D-6AB0EFAC5A96}" type="presParOf" srcId="{C1A2A02A-625E-4E65-9CB0-FB8D1AC85AB4}" destId="{11F7D8F4-7E6F-41E7-8A02-085540F740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6AC534-48C0-4ABF-BD4A-14BEC3DE0F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058C9A-0CC6-4922-A0E9-B1230850E110}">
      <dgm:prSet/>
      <dgm:spPr/>
      <dgm:t>
        <a:bodyPr/>
        <a:lstStyle/>
        <a:p>
          <a:r>
            <a:rPr lang="en-US"/>
            <a:t>With our analysis we could say that with SVM we could analyze the text sentiment with 70% accuracy</a:t>
          </a:r>
        </a:p>
      </dgm:t>
    </dgm:pt>
    <dgm:pt modelId="{2C651162-C9B0-4575-94C4-B9AC9FCF95DC}" type="parTrans" cxnId="{2CD484D4-5E22-43EB-A854-C28FE7D46F2A}">
      <dgm:prSet/>
      <dgm:spPr/>
      <dgm:t>
        <a:bodyPr/>
        <a:lstStyle/>
        <a:p>
          <a:endParaRPr lang="en-US"/>
        </a:p>
      </dgm:t>
    </dgm:pt>
    <dgm:pt modelId="{C19CCD15-90D3-45E7-96A4-D48C15A06CAE}" type="sibTrans" cxnId="{2CD484D4-5E22-43EB-A854-C28FE7D46F2A}">
      <dgm:prSet/>
      <dgm:spPr/>
      <dgm:t>
        <a:bodyPr/>
        <a:lstStyle/>
        <a:p>
          <a:endParaRPr lang="en-US"/>
        </a:p>
      </dgm:t>
    </dgm:pt>
    <dgm:pt modelId="{56794BC6-641E-426A-9441-2884C96BF4B6}">
      <dgm:prSet/>
      <dgm:spPr/>
      <dgm:t>
        <a:bodyPr/>
        <a:lstStyle/>
        <a:p>
          <a:r>
            <a:rPr lang="en-US"/>
            <a:t>The accuracy score could be further improved with more sample size ( we have only 9092 entries)</a:t>
          </a:r>
        </a:p>
      </dgm:t>
    </dgm:pt>
    <dgm:pt modelId="{59D68E1D-914F-40C3-A7B6-5E3BB35A206E}" type="parTrans" cxnId="{FE710961-45AE-4214-9F16-16B756B43213}">
      <dgm:prSet/>
      <dgm:spPr/>
      <dgm:t>
        <a:bodyPr/>
        <a:lstStyle/>
        <a:p>
          <a:endParaRPr lang="en-US"/>
        </a:p>
      </dgm:t>
    </dgm:pt>
    <dgm:pt modelId="{4A180A9B-30AC-4D58-9C2B-DE12B2BC706E}" type="sibTrans" cxnId="{FE710961-45AE-4214-9F16-16B756B43213}">
      <dgm:prSet/>
      <dgm:spPr/>
      <dgm:t>
        <a:bodyPr/>
        <a:lstStyle/>
        <a:p>
          <a:endParaRPr lang="en-US"/>
        </a:p>
      </dgm:t>
    </dgm:pt>
    <dgm:pt modelId="{29AD4B53-4DDA-4BED-86F8-74B63C05FCB6}">
      <dgm:prSet/>
      <dgm:spPr/>
      <dgm:t>
        <a:bodyPr/>
        <a:lstStyle/>
        <a:p>
          <a:r>
            <a:rPr lang="en-US"/>
            <a:t>Our model could help the business to understand the positive or negative sentiment analysis for any product or service</a:t>
          </a:r>
        </a:p>
      </dgm:t>
    </dgm:pt>
    <dgm:pt modelId="{43C8E4DE-A2CE-4396-916E-86A109AD33D6}" type="parTrans" cxnId="{A0052322-5337-4EE5-A9C1-9189C772057C}">
      <dgm:prSet/>
      <dgm:spPr/>
      <dgm:t>
        <a:bodyPr/>
        <a:lstStyle/>
        <a:p>
          <a:endParaRPr lang="en-US"/>
        </a:p>
      </dgm:t>
    </dgm:pt>
    <dgm:pt modelId="{CF154552-496B-4624-BF57-FBAD0548DDC1}" type="sibTrans" cxnId="{A0052322-5337-4EE5-A9C1-9189C772057C}">
      <dgm:prSet/>
      <dgm:spPr/>
      <dgm:t>
        <a:bodyPr/>
        <a:lstStyle/>
        <a:p>
          <a:endParaRPr lang="en-US"/>
        </a:p>
      </dgm:t>
    </dgm:pt>
    <dgm:pt modelId="{1426EB22-1713-4542-B066-65EDDF550E78}">
      <dgm:prSet/>
      <dgm:spPr/>
      <dgm:t>
        <a:bodyPr/>
        <a:lstStyle/>
        <a:p>
          <a:r>
            <a:rPr lang="en-US"/>
            <a:t>This could also be useful to understand customer feedback for a new product or service launch</a:t>
          </a:r>
        </a:p>
      </dgm:t>
    </dgm:pt>
    <dgm:pt modelId="{EF85E9D9-C34B-4F19-8ED3-737E4143915A}" type="parTrans" cxnId="{122B8CF6-6E1A-4E55-80B2-80AA2D3960E3}">
      <dgm:prSet/>
      <dgm:spPr/>
      <dgm:t>
        <a:bodyPr/>
        <a:lstStyle/>
        <a:p>
          <a:endParaRPr lang="en-US"/>
        </a:p>
      </dgm:t>
    </dgm:pt>
    <dgm:pt modelId="{D91D47DE-DD35-4DA3-A0CB-9A27100857C4}" type="sibTrans" cxnId="{122B8CF6-6E1A-4E55-80B2-80AA2D3960E3}">
      <dgm:prSet/>
      <dgm:spPr/>
      <dgm:t>
        <a:bodyPr/>
        <a:lstStyle/>
        <a:p>
          <a:endParaRPr lang="en-US"/>
        </a:p>
      </dgm:t>
    </dgm:pt>
    <dgm:pt modelId="{46B9F36E-C898-451C-AFEF-A919BF40DF6D}" type="pres">
      <dgm:prSet presAssocID="{C86AC534-48C0-4ABF-BD4A-14BEC3DE0F97}" presName="root" presStyleCnt="0">
        <dgm:presLayoutVars>
          <dgm:dir/>
          <dgm:resizeHandles val="exact"/>
        </dgm:presLayoutVars>
      </dgm:prSet>
      <dgm:spPr/>
    </dgm:pt>
    <dgm:pt modelId="{CD1B6227-A891-4A29-B670-6CB0D5B053BE}" type="pres">
      <dgm:prSet presAssocID="{87058C9A-0CC6-4922-A0E9-B1230850E110}" presName="compNode" presStyleCnt="0"/>
      <dgm:spPr/>
    </dgm:pt>
    <dgm:pt modelId="{89D7B854-743A-4B3B-B9AF-2448CC331FDF}" type="pres">
      <dgm:prSet presAssocID="{87058C9A-0CC6-4922-A0E9-B1230850E110}" presName="bgRect" presStyleLbl="bgShp" presStyleIdx="0" presStyleCnt="4"/>
      <dgm:spPr/>
    </dgm:pt>
    <dgm:pt modelId="{2A95909C-B170-418D-9E48-83A469D45DEE}" type="pres">
      <dgm:prSet presAssocID="{87058C9A-0CC6-4922-A0E9-B1230850E1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84EC1E6E-470A-4F87-BDCF-5DCDC120A28E}" type="pres">
      <dgm:prSet presAssocID="{87058C9A-0CC6-4922-A0E9-B1230850E110}" presName="spaceRect" presStyleCnt="0"/>
      <dgm:spPr/>
    </dgm:pt>
    <dgm:pt modelId="{98B6652F-B6F1-4189-ABD5-AFB5F582C3D7}" type="pres">
      <dgm:prSet presAssocID="{87058C9A-0CC6-4922-A0E9-B1230850E110}" presName="parTx" presStyleLbl="revTx" presStyleIdx="0" presStyleCnt="4">
        <dgm:presLayoutVars>
          <dgm:chMax val="0"/>
          <dgm:chPref val="0"/>
        </dgm:presLayoutVars>
      </dgm:prSet>
      <dgm:spPr/>
    </dgm:pt>
    <dgm:pt modelId="{A2DB833C-DB25-4DB0-A21C-5DC64B5DE269}" type="pres">
      <dgm:prSet presAssocID="{C19CCD15-90D3-45E7-96A4-D48C15A06CAE}" presName="sibTrans" presStyleCnt="0"/>
      <dgm:spPr/>
    </dgm:pt>
    <dgm:pt modelId="{6DB87011-73AC-4CE6-BABB-29F84C95B3D4}" type="pres">
      <dgm:prSet presAssocID="{56794BC6-641E-426A-9441-2884C96BF4B6}" presName="compNode" presStyleCnt="0"/>
      <dgm:spPr/>
    </dgm:pt>
    <dgm:pt modelId="{2B205867-4FAF-434D-9329-6E5334F48C73}" type="pres">
      <dgm:prSet presAssocID="{56794BC6-641E-426A-9441-2884C96BF4B6}" presName="bgRect" presStyleLbl="bgShp" presStyleIdx="1" presStyleCnt="4"/>
      <dgm:spPr/>
    </dgm:pt>
    <dgm:pt modelId="{D69F4B05-ADAB-4E6B-B8B3-7CB5B965495A}" type="pres">
      <dgm:prSet presAssocID="{56794BC6-641E-426A-9441-2884C96BF4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9A41480A-B4C0-41C5-948D-41E0BB147FFC}" type="pres">
      <dgm:prSet presAssocID="{56794BC6-641E-426A-9441-2884C96BF4B6}" presName="spaceRect" presStyleCnt="0"/>
      <dgm:spPr/>
    </dgm:pt>
    <dgm:pt modelId="{AFB60FD9-AF1E-4D1F-9F3F-B5CB771A4310}" type="pres">
      <dgm:prSet presAssocID="{56794BC6-641E-426A-9441-2884C96BF4B6}" presName="parTx" presStyleLbl="revTx" presStyleIdx="1" presStyleCnt="4">
        <dgm:presLayoutVars>
          <dgm:chMax val="0"/>
          <dgm:chPref val="0"/>
        </dgm:presLayoutVars>
      </dgm:prSet>
      <dgm:spPr/>
    </dgm:pt>
    <dgm:pt modelId="{7F43353C-B64B-427B-B4B7-BFE8E457EE1C}" type="pres">
      <dgm:prSet presAssocID="{4A180A9B-30AC-4D58-9C2B-DE12B2BC706E}" presName="sibTrans" presStyleCnt="0"/>
      <dgm:spPr/>
    </dgm:pt>
    <dgm:pt modelId="{4C4553C9-D014-410F-A54A-B7A470438C35}" type="pres">
      <dgm:prSet presAssocID="{29AD4B53-4DDA-4BED-86F8-74B63C05FCB6}" presName="compNode" presStyleCnt="0"/>
      <dgm:spPr/>
    </dgm:pt>
    <dgm:pt modelId="{DECDA839-6B59-47F6-8074-402B383F9C86}" type="pres">
      <dgm:prSet presAssocID="{29AD4B53-4DDA-4BED-86F8-74B63C05FCB6}" presName="bgRect" presStyleLbl="bgShp" presStyleIdx="2" presStyleCnt="4"/>
      <dgm:spPr/>
    </dgm:pt>
    <dgm:pt modelId="{A4796EEE-8A64-4CB1-BD8A-D724B3D02006}" type="pres">
      <dgm:prSet presAssocID="{29AD4B53-4DDA-4BED-86F8-74B63C05FCB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9159983-423B-407D-ACED-6328D32DD690}" type="pres">
      <dgm:prSet presAssocID="{29AD4B53-4DDA-4BED-86F8-74B63C05FCB6}" presName="spaceRect" presStyleCnt="0"/>
      <dgm:spPr/>
    </dgm:pt>
    <dgm:pt modelId="{890BE049-2584-4488-B2F9-35C49E6C6954}" type="pres">
      <dgm:prSet presAssocID="{29AD4B53-4DDA-4BED-86F8-74B63C05FCB6}" presName="parTx" presStyleLbl="revTx" presStyleIdx="2" presStyleCnt="4">
        <dgm:presLayoutVars>
          <dgm:chMax val="0"/>
          <dgm:chPref val="0"/>
        </dgm:presLayoutVars>
      </dgm:prSet>
      <dgm:spPr/>
    </dgm:pt>
    <dgm:pt modelId="{40029A3C-CC7D-458E-AAB9-43028E64B6E2}" type="pres">
      <dgm:prSet presAssocID="{CF154552-496B-4624-BF57-FBAD0548DDC1}" presName="sibTrans" presStyleCnt="0"/>
      <dgm:spPr/>
    </dgm:pt>
    <dgm:pt modelId="{A31E6819-E35A-45E9-9D39-3EB501D2BA7D}" type="pres">
      <dgm:prSet presAssocID="{1426EB22-1713-4542-B066-65EDDF550E78}" presName="compNode" presStyleCnt="0"/>
      <dgm:spPr/>
    </dgm:pt>
    <dgm:pt modelId="{C362F891-D0BD-4142-9CC6-10261AF252CD}" type="pres">
      <dgm:prSet presAssocID="{1426EB22-1713-4542-B066-65EDDF550E78}" presName="bgRect" presStyleLbl="bgShp" presStyleIdx="3" presStyleCnt="4"/>
      <dgm:spPr/>
    </dgm:pt>
    <dgm:pt modelId="{41D30015-3FC0-4109-A4C0-67E3E528FA5F}" type="pres">
      <dgm:prSet presAssocID="{1426EB22-1713-4542-B066-65EDDF550E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9B3DF0DB-2E15-4696-AD4D-2FEC92B0E600}" type="pres">
      <dgm:prSet presAssocID="{1426EB22-1713-4542-B066-65EDDF550E78}" presName="spaceRect" presStyleCnt="0"/>
      <dgm:spPr/>
    </dgm:pt>
    <dgm:pt modelId="{08963E19-1DAA-4573-B873-D1A0B10E53E5}" type="pres">
      <dgm:prSet presAssocID="{1426EB22-1713-4542-B066-65EDDF550E78}" presName="parTx" presStyleLbl="revTx" presStyleIdx="3" presStyleCnt="4">
        <dgm:presLayoutVars>
          <dgm:chMax val="0"/>
          <dgm:chPref val="0"/>
        </dgm:presLayoutVars>
      </dgm:prSet>
      <dgm:spPr/>
    </dgm:pt>
  </dgm:ptLst>
  <dgm:cxnLst>
    <dgm:cxn modelId="{5C831501-190C-4489-BB89-3B671FE7646B}" type="presOf" srcId="{56794BC6-641E-426A-9441-2884C96BF4B6}" destId="{AFB60FD9-AF1E-4D1F-9F3F-B5CB771A4310}" srcOrd="0" destOrd="0" presId="urn:microsoft.com/office/officeart/2018/2/layout/IconVerticalSolidList"/>
    <dgm:cxn modelId="{A0052322-5337-4EE5-A9C1-9189C772057C}" srcId="{C86AC534-48C0-4ABF-BD4A-14BEC3DE0F97}" destId="{29AD4B53-4DDA-4BED-86F8-74B63C05FCB6}" srcOrd="2" destOrd="0" parTransId="{43C8E4DE-A2CE-4396-916E-86A109AD33D6}" sibTransId="{CF154552-496B-4624-BF57-FBAD0548DDC1}"/>
    <dgm:cxn modelId="{B6C86A5C-BEAC-4BD3-83E8-F7E33823B9F3}" type="presOf" srcId="{87058C9A-0CC6-4922-A0E9-B1230850E110}" destId="{98B6652F-B6F1-4189-ABD5-AFB5F582C3D7}" srcOrd="0" destOrd="0" presId="urn:microsoft.com/office/officeart/2018/2/layout/IconVerticalSolidList"/>
    <dgm:cxn modelId="{FE710961-45AE-4214-9F16-16B756B43213}" srcId="{C86AC534-48C0-4ABF-BD4A-14BEC3DE0F97}" destId="{56794BC6-641E-426A-9441-2884C96BF4B6}" srcOrd="1" destOrd="0" parTransId="{59D68E1D-914F-40C3-A7B6-5E3BB35A206E}" sibTransId="{4A180A9B-30AC-4D58-9C2B-DE12B2BC706E}"/>
    <dgm:cxn modelId="{84B49050-76E3-4E90-BC08-7A3DCE7C01E3}" type="presOf" srcId="{29AD4B53-4DDA-4BED-86F8-74B63C05FCB6}" destId="{890BE049-2584-4488-B2F9-35C49E6C6954}" srcOrd="0" destOrd="0" presId="urn:microsoft.com/office/officeart/2018/2/layout/IconVerticalSolidList"/>
    <dgm:cxn modelId="{742F5983-473F-4FBF-99CC-002A01B4C08F}" type="presOf" srcId="{1426EB22-1713-4542-B066-65EDDF550E78}" destId="{08963E19-1DAA-4573-B873-D1A0B10E53E5}" srcOrd="0" destOrd="0" presId="urn:microsoft.com/office/officeart/2018/2/layout/IconVerticalSolidList"/>
    <dgm:cxn modelId="{2CD484D4-5E22-43EB-A854-C28FE7D46F2A}" srcId="{C86AC534-48C0-4ABF-BD4A-14BEC3DE0F97}" destId="{87058C9A-0CC6-4922-A0E9-B1230850E110}" srcOrd="0" destOrd="0" parTransId="{2C651162-C9B0-4575-94C4-B9AC9FCF95DC}" sibTransId="{C19CCD15-90D3-45E7-96A4-D48C15A06CAE}"/>
    <dgm:cxn modelId="{1C985FE9-2CE8-44D4-B48F-37E51A390B6C}" type="presOf" srcId="{C86AC534-48C0-4ABF-BD4A-14BEC3DE0F97}" destId="{46B9F36E-C898-451C-AFEF-A919BF40DF6D}" srcOrd="0" destOrd="0" presId="urn:microsoft.com/office/officeart/2018/2/layout/IconVerticalSolidList"/>
    <dgm:cxn modelId="{122B8CF6-6E1A-4E55-80B2-80AA2D3960E3}" srcId="{C86AC534-48C0-4ABF-BD4A-14BEC3DE0F97}" destId="{1426EB22-1713-4542-B066-65EDDF550E78}" srcOrd="3" destOrd="0" parTransId="{EF85E9D9-C34B-4F19-8ED3-737E4143915A}" sibTransId="{D91D47DE-DD35-4DA3-A0CB-9A27100857C4}"/>
    <dgm:cxn modelId="{6237D1BA-1524-4AA3-912C-E4B6E17626E5}" type="presParOf" srcId="{46B9F36E-C898-451C-AFEF-A919BF40DF6D}" destId="{CD1B6227-A891-4A29-B670-6CB0D5B053BE}" srcOrd="0" destOrd="0" presId="urn:microsoft.com/office/officeart/2018/2/layout/IconVerticalSolidList"/>
    <dgm:cxn modelId="{63106C1E-A55A-4576-AF51-F06CEF6E2349}" type="presParOf" srcId="{CD1B6227-A891-4A29-B670-6CB0D5B053BE}" destId="{89D7B854-743A-4B3B-B9AF-2448CC331FDF}" srcOrd="0" destOrd="0" presId="urn:microsoft.com/office/officeart/2018/2/layout/IconVerticalSolidList"/>
    <dgm:cxn modelId="{B265DA8F-B1CD-473C-A3F2-BC040CA50757}" type="presParOf" srcId="{CD1B6227-A891-4A29-B670-6CB0D5B053BE}" destId="{2A95909C-B170-418D-9E48-83A469D45DEE}" srcOrd="1" destOrd="0" presId="urn:microsoft.com/office/officeart/2018/2/layout/IconVerticalSolidList"/>
    <dgm:cxn modelId="{E486F2C5-1895-44F1-87AD-93FA68C8C4C6}" type="presParOf" srcId="{CD1B6227-A891-4A29-B670-6CB0D5B053BE}" destId="{84EC1E6E-470A-4F87-BDCF-5DCDC120A28E}" srcOrd="2" destOrd="0" presId="urn:microsoft.com/office/officeart/2018/2/layout/IconVerticalSolidList"/>
    <dgm:cxn modelId="{1373E012-2B93-42DA-BA73-914BB829B7FD}" type="presParOf" srcId="{CD1B6227-A891-4A29-B670-6CB0D5B053BE}" destId="{98B6652F-B6F1-4189-ABD5-AFB5F582C3D7}" srcOrd="3" destOrd="0" presId="urn:microsoft.com/office/officeart/2018/2/layout/IconVerticalSolidList"/>
    <dgm:cxn modelId="{18FFFCEB-3FE1-4C94-917C-9CAAB85C655D}" type="presParOf" srcId="{46B9F36E-C898-451C-AFEF-A919BF40DF6D}" destId="{A2DB833C-DB25-4DB0-A21C-5DC64B5DE269}" srcOrd="1" destOrd="0" presId="urn:microsoft.com/office/officeart/2018/2/layout/IconVerticalSolidList"/>
    <dgm:cxn modelId="{664F10A9-C50B-4FD4-ADF0-5C7D96F98364}" type="presParOf" srcId="{46B9F36E-C898-451C-AFEF-A919BF40DF6D}" destId="{6DB87011-73AC-4CE6-BABB-29F84C95B3D4}" srcOrd="2" destOrd="0" presId="urn:microsoft.com/office/officeart/2018/2/layout/IconVerticalSolidList"/>
    <dgm:cxn modelId="{105E03C5-EE55-452B-8AEF-0960496DF9DF}" type="presParOf" srcId="{6DB87011-73AC-4CE6-BABB-29F84C95B3D4}" destId="{2B205867-4FAF-434D-9329-6E5334F48C73}" srcOrd="0" destOrd="0" presId="urn:microsoft.com/office/officeart/2018/2/layout/IconVerticalSolidList"/>
    <dgm:cxn modelId="{4C3448E2-0481-491C-A762-9612DCE118AE}" type="presParOf" srcId="{6DB87011-73AC-4CE6-BABB-29F84C95B3D4}" destId="{D69F4B05-ADAB-4E6B-B8B3-7CB5B965495A}" srcOrd="1" destOrd="0" presId="urn:microsoft.com/office/officeart/2018/2/layout/IconVerticalSolidList"/>
    <dgm:cxn modelId="{9821E5A2-0099-48D1-9D55-CF93EFE36AFB}" type="presParOf" srcId="{6DB87011-73AC-4CE6-BABB-29F84C95B3D4}" destId="{9A41480A-B4C0-41C5-948D-41E0BB147FFC}" srcOrd="2" destOrd="0" presId="urn:microsoft.com/office/officeart/2018/2/layout/IconVerticalSolidList"/>
    <dgm:cxn modelId="{B37AF0D7-6B66-44AA-8446-B6B8203078AB}" type="presParOf" srcId="{6DB87011-73AC-4CE6-BABB-29F84C95B3D4}" destId="{AFB60FD9-AF1E-4D1F-9F3F-B5CB771A4310}" srcOrd="3" destOrd="0" presId="urn:microsoft.com/office/officeart/2018/2/layout/IconVerticalSolidList"/>
    <dgm:cxn modelId="{1B3D51B6-3FCD-45F8-AEF7-A9B98ACC622D}" type="presParOf" srcId="{46B9F36E-C898-451C-AFEF-A919BF40DF6D}" destId="{7F43353C-B64B-427B-B4B7-BFE8E457EE1C}" srcOrd="3" destOrd="0" presId="urn:microsoft.com/office/officeart/2018/2/layout/IconVerticalSolidList"/>
    <dgm:cxn modelId="{B910534F-2CE0-4797-8A33-809ADB359C63}" type="presParOf" srcId="{46B9F36E-C898-451C-AFEF-A919BF40DF6D}" destId="{4C4553C9-D014-410F-A54A-B7A470438C35}" srcOrd="4" destOrd="0" presId="urn:microsoft.com/office/officeart/2018/2/layout/IconVerticalSolidList"/>
    <dgm:cxn modelId="{581AE91F-9C39-4934-A552-FF10DE264270}" type="presParOf" srcId="{4C4553C9-D014-410F-A54A-B7A470438C35}" destId="{DECDA839-6B59-47F6-8074-402B383F9C86}" srcOrd="0" destOrd="0" presId="urn:microsoft.com/office/officeart/2018/2/layout/IconVerticalSolidList"/>
    <dgm:cxn modelId="{6BABC1B5-57BB-45A7-90E7-2E688529B32C}" type="presParOf" srcId="{4C4553C9-D014-410F-A54A-B7A470438C35}" destId="{A4796EEE-8A64-4CB1-BD8A-D724B3D02006}" srcOrd="1" destOrd="0" presId="urn:microsoft.com/office/officeart/2018/2/layout/IconVerticalSolidList"/>
    <dgm:cxn modelId="{74627E94-20E1-46E5-ACCD-6FB3BF360D72}" type="presParOf" srcId="{4C4553C9-D014-410F-A54A-B7A470438C35}" destId="{D9159983-423B-407D-ACED-6328D32DD690}" srcOrd="2" destOrd="0" presId="urn:microsoft.com/office/officeart/2018/2/layout/IconVerticalSolidList"/>
    <dgm:cxn modelId="{89199647-6143-463D-A218-E8A8C3C74462}" type="presParOf" srcId="{4C4553C9-D014-410F-A54A-B7A470438C35}" destId="{890BE049-2584-4488-B2F9-35C49E6C6954}" srcOrd="3" destOrd="0" presId="urn:microsoft.com/office/officeart/2018/2/layout/IconVerticalSolidList"/>
    <dgm:cxn modelId="{B753DF3D-FF40-4419-85AC-3450079ECC6A}" type="presParOf" srcId="{46B9F36E-C898-451C-AFEF-A919BF40DF6D}" destId="{40029A3C-CC7D-458E-AAB9-43028E64B6E2}" srcOrd="5" destOrd="0" presId="urn:microsoft.com/office/officeart/2018/2/layout/IconVerticalSolidList"/>
    <dgm:cxn modelId="{9CE9BFA3-920B-43B4-B85A-FB884FFAC31B}" type="presParOf" srcId="{46B9F36E-C898-451C-AFEF-A919BF40DF6D}" destId="{A31E6819-E35A-45E9-9D39-3EB501D2BA7D}" srcOrd="6" destOrd="0" presId="urn:microsoft.com/office/officeart/2018/2/layout/IconVerticalSolidList"/>
    <dgm:cxn modelId="{59AC98A0-1C33-473C-95D7-4CD6FD74F761}" type="presParOf" srcId="{A31E6819-E35A-45E9-9D39-3EB501D2BA7D}" destId="{C362F891-D0BD-4142-9CC6-10261AF252CD}" srcOrd="0" destOrd="0" presId="urn:microsoft.com/office/officeart/2018/2/layout/IconVerticalSolidList"/>
    <dgm:cxn modelId="{7F6CC8B1-60E9-4B24-AB5F-E69CCE4F50D4}" type="presParOf" srcId="{A31E6819-E35A-45E9-9D39-3EB501D2BA7D}" destId="{41D30015-3FC0-4109-A4C0-67E3E528FA5F}" srcOrd="1" destOrd="0" presId="urn:microsoft.com/office/officeart/2018/2/layout/IconVerticalSolidList"/>
    <dgm:cxn modelId="{21E7B1CF-3808-4877-B772-D6030F36EB20}" type="presParOf" srcId="{A31E6819-E35A-45E9-9D39-3EB501D2BA7D}" destId="{9B3DF0DB-2E15-4696-AD4D-2FEC92B0E600}" srcOrd="2" destOrd="0" presId="urn:microsoft.com/office/officeart/2018/2/layout/IconVerticalSolidList"/>
    <dgm:cxn modelId="{1F880F4B-EFE4-4AF2-BB08-12C64497929A}" type="presParOf" srcId="{A31E6819-E35A-45E9-9D39-3EB501D2BA7D}" destId="{08963E19-1DAA-4573-B873-D1A0B10E53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617761-135D-41F8-9C68-ADD6D6CF7C58}">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14E73-D2AE-4696-8C33-2E64798CBC75}">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As we are analyzing product sentiment, we took x as 'text' which is the tweet text and predictor variable y as 'emotion' which is the sentiment</a:t>
          </a:r>
        </a:p>
      </dsp:txBody>
      <dsp:txXfrm>
        <a:off x="0" y="675"/>
        <a:ext cx="6900512" cy="1106957"/>
      </dsp:txXfrm>
    </dsp:sp>
    <dsp:sp modelId="{15F4E53A-8545-46A3-A8D9-261C628FFAE1}">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A1C65-4E76-45F4-A3F9-2F9C1379BC50}">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We divided the dataset in 75-25 split where 25% is our test data and 75% is our train data</a:t>
          </a:r>
        </a:p>
      </dsp:txBody>
      <dsp:txXfrm>
        <a:off x="0" y="1107633"/>
        <a:ext cx="6900512" cy="1106957"/>
      </dsp:txXfrm>
    </dsp:sp>
    <dsp:sp modelId="{6B9A8207-75E9-43BF-89EA-EF71D17B5E62}">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0957F-2B4A-42B6-A458-F80923BF9050}">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Based on our dataset we decided to work on 4 Models : Multinomial Naive Bayes, Logistic Regression, Radom Forest Classifier, SVM</a:t>
          </a:r>
        </a:p>
      </dsp:txBody>
      <dsp:txXfrm>
        <a:off x="0" y="2214591"/>
        <a:ext cx="6900512" cy="1106957"/>
      </dsp:txXfrm>
    </dsp:sp>
    <dsp:sp modelId="{BC2D6DC6-2771-4D15-9FDC-5C1BA68A1775}">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FDAE1-415F-4410-B85A-46BDF20CA453}">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Based on our model analysis SVM has the highest accuracy score : </a:t>
          </a:r>
          <a:r>
            <a:rPr lang="en-US" sz="1700" b="1" kern="1200"/>
            <a:t>69%</a:t>
          </a:r>
          <a:endParaRPr lang="en-US" sz="1700" kern="1200"/>
        </a:p>
      </dsp:txBody>
      <dsp:txXfrm>
        <a:off x="0" y="3321549"/>
        <a:ext cx="6900512" cy="1106957"/>
      </dsp:txXfrm>
    </dsp:sp>
    <dsp:sp modelId="{678D4514-FCDB-4DA3-B843-5802C4328E25}">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49AB97-7611-43D7-9E1A-DB1115286901}">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We also tuned the SVM model to increase the accuracy to</a:t>
          </a:r>
          <a:r>
            <a:rPr lang="en-US" sz="1700" b="1" kern="1200"/>
            <a:t> 70%</a:t>
          </a:r>
          <a:endParaRPr lang="en-US" sz="1700" kern="1200"/>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D7B854-743A-4B3B-B9AF-2448CC331FDF}">
      <dsp:nvSpPr>
        <dsp:cNvPr id="0" name=""/>
        <dsp:cNvSpPr/>
      </dsp:nvSpPr>
      <dsp:spPr>
        <a:xfrm>
          <a:off x="0" y="2297"/>
          <a:ext cx="6900512" cy="11645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5909C-B170-418D-9E48-83A469D45DEE}">
      <dsp:nvSpPr>
        <dsp:cNvPr id="0" name=""/>
        <dsp:cNvSpPr/>
      </dsp:nvSpPr>
      <dsp:spPr>
        <a:xfrm>
          <a:off x="352272" y="264318"/>
          <a:ext cx="640494" cy="640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B6652F-B6F1-4189-ABD5-AFB5F582C3D7}">
      <dsp:nvSpPr>
        <dsp:cNvPr id="0" name=""/>
        <dsp:cNvSpPr/>
      </dsp:nvSpPr>
      <dsp:spPr>
        <a:xfrm>
          <a:off x="1345038" y="229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90000"/>
            </a:lnSpc>
            <a:spcBef>
              <a:spcPct val="0"/>
            </a:spcBef>
            <a:spcAft>
              <a:spcPct val="35000"/>
            </a:spcAft>
            <a:buNone/>
          </a:pPr>
          <a:r>
            <a:rPr lang="en-US" sz="1500" kern="1200"/>
            <a:t>With our analysis we could say that with SVM we could analyze the text sentiment with 70% accuracy</a:t>
          </a:r>
        </a:p>
      </dsp:txBody>
      <dsp:txXfrm>
        <a:off x="1345038" y="2297"/>
        <a:ext cx="5555473" cy="1164535"/>
      </dsp:txXfrm>
    </dsp:sp>
    <dsp:sp modelId="{2B205867-4FAF-434D-9329-6E5334F48C73}">
      <dsp:nvSpPr>
        <dsp:cNvPr id="0" name=""/>
        <dsp:cNvSpPr/>
      </dsp:nvSpPr>
      <dsp:spPr>
        <a:xfrm>
          <a:off x="0" y="1457967"/>
          <a:ext cx="6900512" cy="11645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F4B05-ADAB-4E6B-B8B3-7CB5B965495A}">
      <dsp:nvSpPr>
        <dsp:cNvPr id="0" name=""/>
        <dsp:cNvSpPr/>
      </dsp:nvSpPr>
      <dsp:spPr>
        <a:xfrm>
          <a:off x="352272" y="1719988"/>
          <a:ext cx="640494" cy="640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B60FD9-AF1E-4D1F-9F3F-B5CB771A4310}">
      <dsp:nvSpPr>
        <dsp:cNvPr id="0" name=""/>
        <dsp:cNvSpPr/>
      </dsp:nvSpPr>
      <dsp:spPr>
        <a:xfrm>
          <a:off x="1345038" y="145796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90000"/>
            </a:lnSpc>
            <a:spcBef>
              <a:spcPct val="0"/>
            </a:spcBef>
            <a:spcAft>
              <a:spcPct val="35000"/>
            </a:spcAft>
            <a:buNone/>
          </a:pPr>
          <a:r>
            <a:rPr lang="en-US" sz="1500" kern="1200"/>
            <a:t>The accuracy score could be further improved with more sample size ( we have only 9092 entries)</a:t>
          </a:r>
        </a:p>
      </dsp:txBody>
      <dsp:txXfrm>
        <a:off x="1345038" y="1457967"/>
        <a:ext cx="5555473" cy="1164535"/>
      </dsp:txXfrm>
    </dsp:sp>
    <dsp:sp modelId="{DECDA839-6B59-47F6-8074-402B383F9C86}">
      <dsp:nvSpPr>
        <dsp:cNvPr id="0" name=""/>
        <dsp:cNvSpPr/>
      </dsp:nvSpPr>
      <dsp:spPr>
        <a:xfrm>
          <a:off x="0" y="2913637"/>
          <a:ext cx="6900512" cy="11645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796EEE-8A64-4CB1-BD8A-D724B3D02006}">
      <dsp:nvSpPr>
        <dsp:cNvPr id="0" name=""/>
        <dsp:cNvSpPr/>
      </dsp:nvSpPr>
      <dsp:spPr>
        <a:xfrm>
          <a:off x="352272" y="3175658"/>
          <a:ext cx="640494" cy="640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0BE049-2584-4488-B2F9-35C49E6C6954}">
      <dsp:nvSpPr>
        <dsp:cNvPr id="0" name=""/>
        <dsp:cNvSpPr/>
      </dsp:nvSpPr>
      <dsp:spPr>
        <a:xfrm>
          <a:off x="1345038" y="291363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90000"/>
            </a:lnSpc>
            <a:spcBef>
              <a:spcPct val="0"/>
            </a:spcBef>
            <a:spcAft>
              <a:spcPct val="35000"/>
            </a:spcAft>
            <a:buNone/>
          </a:pPr>
          <a:r>
            <a:rPr lang="en-US" sz="1500" kern="1200"/>
            <a:t>Our model could help the business to understand the positive or negative sentiment analysis for any product or service</a:t>
          </a:r>
        </a:p>
      </dsp:txBody>
      <dsp:txXfrm>
        <a:off x="1345038" y="2913637"/>
        <a:ext cx="5555473" cy="1164535"/>
      </dsp:txXfrm>
    </dsp:sp>
    <dsp:sp modelId="{C362F891-D0BD-4142-9CC6-10261AF252CD}">
      <dsp:nvSpPr>
        <dsp:cNvPr id="0" name=""/>
        <dsp:cNvSpPr/>
      </dsp:nvSpPr>
      <dsp:spPr>
        <a:xfrm>
          <a:off x="0" y="4369307"/>
          <a:ext cx="6900512" cy="11645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D30015-3FC0-4109-A4C0-67E3E528FA5F}">
      <dsp:nvSpPr>
        <dsp:cNvPr id="0" name=""/>
        <dsp:cNvSpPr/>
      </dsp:nvSpPr>
      <dsp:spPr>
        <a:xfrm>
          <a:off x="352272" y="4631327"/>
          <a:ext cx="640494" cy="640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963E19-1DAA-4573-B873-D1A0B10E53E5}">
      <dsp:nvSpPr>
        <dsp:cNvPr id="0" name=""/>
        <dsp:cNvSpPr/>
      </dsp:nvSpPr>
      <dsp:spPr>
        <a:xfrm>
          <a:off x="1345038" y="4369307"/>
          <a:ext cx="5555473" cy="1164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247" tIns="123247" rIns="123247" bIns="123247" numCol="1" spcCol="1270" anchor="ctr" anchorCtr="0">
          <a:noAutofit/>
        </a:bodyPr>
        <a:lstStyle/>
        <a:p>
          <a:pPr marL="0" lvl="0" indent="0" algn="l" defTabSz="666750">
            <a:lnSpc>
              <a:spcPct val="90000"/>
            </a:lnSpc>
            <a:spcBef>
              <a:spcPct val="0"/>
            </a:spcBef>
            <a:spcAft>
              <a:spcPct val="35000"/>
            </a:spcAft>
            <a:buNone/>
          </a:pPr>
          <a:r>
            <a:rPr lang="en-US" sz="1500" kern="1200"/>
            <a:t>This could also be useful to understand customer feedback for a new product or service launch</a:t>
          </a:r>
        </a:p>
      </dsp:txBody>
      <dsp:txXfrm>
        <a:off x="1345038" y="4369307"/>
        <a:ext cx="5555473" cy="11645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3:50:33.37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4:31:27.96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03:53:55.09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26C16-FFA7-4CD1-B09A-86CD936D2172}" type="datetimeFigureOut">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0E562-52E5-412A-9936-1CE7C531E29B}" type="slidenum">
              <a:t>‹#›</a:t>
            </a:fld>
            <a:endParaRPr lang="en-US"/>
          </a:p>
        </p:txBody>
      </p:sp>
    </p:spTree>
    <p:extLst>
      <p:ext uri="{BB962C8B-B14F-4D97-AF65-F5344CB8AC3E}">
        <p14:creationId xmlns:p14="http://schemas.microsoft.com/office/powerpoint/2010/main" val="266175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Precision can be seen as a measure of quality, and recall as a measure of quantity</a:t>
            </a:r>
            <a:r>
              <a:rPr lang="en-US"/>
              <a:t>. Higher precision means that an algorithm returns more relevant results than irrelevant ones, and high recall means that an algorithm returns most of the relevant results (whether or not irrelevant ones are also returned).</a:t>
            </a:r>
          </a:p>
        </p:txBody>
      </p:sp>
      <p:sp>
        <p:nvSpPr>
          <p:cNvPr id="4" name="Slide Number Placeholder 3"/>
          <p:cNvSpPr>
            <a:spLocks noGrp="1"/>
          </p:cNvSpPr>
          <p:nvPr>
            <p:ph type="sldNum" sz="quarter" idx="5"/>
          </p:nvPr>
        </p:nvSpPr>
        <p:spPr/>
        <p:txBody>
          <a:bodyPr/>
          <a:lstStyle/>
          <a:p>
            <a:fld id="{D9D0E562-52E5-412A-9936-1CE7C531E29B}" type="slidenum">
              <a:t>9</a:t>
            </a:fld>
            <a:endParaRPr lang="en-US"/>
          </a:p>
        </p:txBody>
      </p:sp>
    </p:spTree>
    <p:extLst>
      <p:ext uri="{BB962C8B-B14F-4D97-AF65-F5344CB8AC3E}">
        <p14:creationId xmlns:p14="http://schemas.microsoft.com/office/powerpoint/2010/main" val="3400773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74008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5328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866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542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385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1486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744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5333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983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149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6/22/2022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38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6/22/2022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6157298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105000"/>
        </a:lnSpc>
        <a:spcBef>
          <a:spcPct val="0"/>
        </a:spcBef>
        <a:buNone/>
        <a:defRPr sz="4400" kern="1200" spc="5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600" kern="1200" spc="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 name="Rectangle 6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5E305F-65A6-2462-7EC8-104ABBB81ADA}"/>
              </a:ext>
            </a:extLst>
          </p:cNvPr>
          <p:cNvSpPr txBox="1"/>
          <p:nvPr/>
        </p:nvSpPr>
        <p:spPr>
          <a:xfrm>
            <a:off x="5963024" y="822357"/>
            <a:ext cx="5989857" cy="237843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b="1">
                <a:latin typeface="+mj-lt"/>
                <a:ea typeface="+mj-ea"/>
                <a:cs typeface="+mj-cs"/>
              </a:rPr>
              <a:t>Product Sentiment/Text Analysis using Tweets</a:t>
            </a:r>
          </a:p>
          <a:p>
            <a:pPr>
              <a:lnSpc>
                <a:spcPct val="90000"/>
              </a:lnSpc>
              <a:spcBef>
                <a:spcPct val="0"/>
              </a:spcBef>
              <a:spcAft>
                <a:spcPts val="600"/>
              </a:spcAft>
            </a:pPr>
            <a:endParaRPr lang="en-US" sz="4200">
              <a:latin typeface="+mj-lt"/>
              <a:ea typeface="+mj-ea"/>
              <a:cs typeface="+mj-cs"/>
            </a:endParaRPr>
          </a:p>
        </p:txBody>
      </p:sp>
      <p:pic>
        <p:nvPicPr>
          <p:cNvPr id="16" name="Picture 1">
            <a:extLst>
              <a:ext uri="{FF2B5EF4-FFF2-40B4-BE49-F238E27FC236}">
                <a16:creationId xmlns:a16="http://schemas.microsoft.com/office/drawing/2014/main" id="{646ACE6B-F5CE-E823-7614-8C7A62CFB8AB}"/>
              </a:ext>
            </a:extLst>
          </p:cNvPr>
          <p:cNvPicPr>
            <a:picLocks noChangeAspect="1"/>
          </p:cNvPicPr>
          <p:nvPr/>
        </p:nvPicPr>
        <p:blipFill rotWithShape="1">
          <a:blip r:embed="rId2"/>
          <a:srcRect l="8526" r="5774" b="-1"/>
          <a:stretch/>
        </p:blipFill>
        <p:spPr>
          <a:xfrm>
            <a:off x="1045285" y="1395561"/>
            <a:ext cx="4737605" cy="4245472"/>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63" name="Rectangle 6">
            <a:extLst>
              <a:ext uri="{FF2B5EF4-FFF2-40B4-BE49-F238E27FC236}">
                <a16:creationId xmlns:a16="http://schemas.microsoft.com/office/drawing/2014/main" id="{3EB27620-B0B1-4232-A055-99D347606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289514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C34D88"/>
          </a:solidFill>
          <a:ln w="38100" cap="rnd">
            <a:solidFill>
              <a:srgbClr val="C34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1F067A-8643-7D7D-E4B2-36A6D45B77F2}"/>
              </a:ext>
            </a:extLst>
          </p:cNvPr>
          <p:cNvSpPr txBox="1"/>
          <p:nvPr/>
        </p:nvSpPr>
        <p:spPr>
          <a:xfrm>
            <a:off x="6105898" y="4033774"/>
            <a:ext cx="5846983" cy="289052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endParaRPr lang="en-US"/>
          </a:p>
          <a:p>
            <a:pPr>
              <a:lnSpc>
                <a:spcPct val="110000"/>
              </a:lnSpc>
              <a:spcAft>
                <a:spcPts val="600"/>
              </a:spcAft>
            </a:pPr>
            <a:r>
              <a:rPr lang="en-US" sz="2000" dirty="0"/>
              <a:t>MISM 6213</a:t>
            </a:r>
            <a:endParaRPr lang="en-US" sz="2000" dirty="0">
              <a:ea typeface="Yu Mincho Light"/>
            </a:endParaRPr>
          </a:p>
          <a:p>
            <a:pPr>
              <a:lnSpc>
                <a:spcPct val="110000"/>
              </a:lnSpc>
              <a:spcAft>
                <a:spcPts val="600"/>
              </a:spcAft>
            </a:pPr>
            <a:r>
              <a:rPr lang="en-US" sz="2000" dirty="0"/>
              <a:t>Northeastern University</a:t>
            </a:r>
            <a:endParaRPr lang="en-US" sz="2000" dirty="0">
              <a:ea typeface="Yu Mincho Light"/>
            </a:endParaRPr>
          </a:p>
          <a:p>
            <a:pPr>
              <a:lnSpc>
                <a:spcPct val="110000"/>
              </a:lnSpc>
              <a:spcAft>
                <a:spcPts val="600"/>
              </a:spcAft>
            </a:pPr>
            <a:r>
              <a:rPr lang="en-US" sz="2000" dirty="0"/>
              <a:t>Team Members : </a:t>
            </a:r>
            <a:r>
              <a:rPr lang="en-US" sz="2000" dirty="0" err="1"/>
              <a:t>Raghnya</a:t>
            </a:r>
            <a:r>
              <a:rPr lang="en-US" sz="2000" dirty="0"/>
              <a:t> Valluru, Sayantani Roy</a:t>
            </a:r>
            <a:endParaRPr lang="en-US" sz="2000" dirty="0">
              <a:ea typeface="Yu Mincho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138B-BDF8-C06F-3DCE-D8EE6BD34A38}"/>
              </a:ext>
            </a:extLst>
          </p:cNvPr>
          <p:cNvSpPr>
            <a:spLocks noGrp="1"/>
          </p:cNvSpPr>
          <p:nvPr>
            <p:ph type="title"/>
          </p:nvPr>
        </p:nvSpPr>
        <p:spPr/>
        <p:txBody>
          <a:bodyPr/>
          <a:lstStyle/>
          <a:p>
            <a:r>
              <a:rPr lang="en-US">
                <a:ea typeface="+mj-lt"/>
                <a:cs typeface="+mj-lt"/>
              </a:rPr>
              <a:t>Data Models : </a:t>
            </a:r>
            <a:endParaRPr lang="en-US"/>
          </a:p>
        </p:txBody>
      </p:sp>
      <p:sp>
        <p:nvSpPr>
          <p:cNvPr id="6" name="TextBox 5">
            <a:extLst>
              <a:ext uri="{FF2B5EF4-FFF2-40B4-BE49-F238E27FC236}">
                <a16:creationId xmlns:a16="http://schemas.microsoft.com/office/drawing/2014/main" id="{3B802D02-B6D8-61CF-31D8-167404ED6853}"/>
              </a:ext>
            </a:extLst>
          </p:cNvPr>
          <p:cNvSpPr txBox="1"/>
          <p:nvPr/>
        </p:nvSpPr>
        <p:spPr>
          <a:xfrm>
            <a:off x="838200" y="1850366"/>
            <a:ext cx="4000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3 : Random Forest Classifier</a:t>
            </a:r>
          </a:p>
        </p:txBody>
      </p:sp>
      <p:sp>
        <p:nvSpPr>
          <p:cNvPr id="7" name="TextBox 6">
            <a:extLst>
              <a:ext uri="{FF2B5EF4-FFF2-40B4-BE49-F238E27FC236}">
                <a16:creationId xmlns:a16="http://schemas.microsoft.com/office/drawing/2014/main" id="{F29F3081-10F0-7865-B3BB-6AAA25CF3BB3}"/>
              </a:ext>
            </a:extLst>
          </p:cNvPr>
          <p:cNvSpPr txBox="1"/>
          <p:nvPr/>
        </p:nvSpPr>
        <p:spPr>
          <a:xfrm>
            <a:off x="7125658" y="1850365"/>
            <a:ext cx="4000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4: SVM ( Classifier)</a:t>
            </a:r>
          </a:p>
        </p:txBody>
      </p:sp>
      <p:pic>
        <p:nvPicPr>
          <p:cNvPr id="9" name="Picture 9" descr="Calendar&#10;&#10;Description automatically generated">
            <a:extLst>
              <a:ext uri="{FF2B5EF4-FFF2-40B4-BE49-F238E27FC236}">
                <a16:creationId xmlns:a16="http://schemas.microsoft.com/office/drawing/2014/main" id="{6E8F342A-8FE1-3F74-F2C5-FE401F6D39AD}"/>
              </a:ext>
            </a:extLst>
          </p:cNvPr>
          <p:cNvPicPr>
            <a:picLocks noChangeAspect="1"/>
          </p:cNvPicPr>
          <p:nvPr/>
        </p:nvPicPr>
        <p:blipFill>
          <a:blip r:embed="rId2"/>
          <a:stretch>
            <a:fillRect/>
          </a:stretch>
        </p:blipFill>
        <p:spPr>
          <a:xfrm>
            <a:off x="838200" y="2309582"/>
            <a:ext cx="4643168" cy="2555793"/>
          </a:xfrm>
          <a:prstGeom prst="rect">
            <a:avLst/>
          </a:prstGeom>
        </p:spPr>
      </p:pic>
      <p:pic>
        <p:nvPicPr>
          <p:cNvPr id="10" name="Picture 10" descr="Calendar&#10;&#10;Description automatically generated">
            <a:extLst>
              <a:ext uri="{FF2B5EF4-FFF2-40B4-BE49-F238E27FC236}">
                <a16:creationId xmlns:a16="http://schemas.microsoft.com/office/drawing/2014/main" id="{5327C35F-1189-3914-3E78-3683BC759163}"/>
              </a:ext>
            </a:extLst>
          </p:cNvPr>
          <p:cNvPicPr>
            <a:picLocks noChangeAspect="1"/>
          </p:cNvPicPr>
          <p:nvPr/>
        </p:nvPicPr>
        <p:blipFill>
          <a:blip r:embed="rId3"/>
          <a:stretch>
            <a:fillRect/>
          </a:stretch>
        </p:blipFill>
        <p:spPr>
          <a:xfrm>
            <a:off x="6654800" y="2313178"/>
            <a:ext cx="4886037" cy="2532132"/>
          </a:xfrm>
          <a:prstGeom prst="rect">
            <a:avLst/>
          </a:prstGeom>
        </p:spPr>
      </p:pic>
      <p:sp>
        <p:nvSpPr>
          <p:cNvPr id="12" name="TextBox 11">
            <a:extLst>
              <a:ext uri="{FF2B5EF4-FFF2-40B4-BE49-F238E27FC236}">
                <a16:creationId xmlns:a16="http://schemas.microsoft.com/office/drawing/2014/main" id="{23052796-BA24-BD39-4C39-F3674604FD29}"/>
              </a:ext>
            </a:extLst>
          </p:cNvPr>
          <p:cNvSpPr txBox="1"/>
          <p:nvPr/>
        </p:nvSpPr>
        <p:spPr>
          <a:xfrm>
            <a:off x="421234" y="5029308"/>
            <a:ext cx="56807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3 : accuracy 67%</a:t>
            </a:r>
          </a:p>
          <a:p>
            <a:endParaRPr lang="en-US">
              <a:ea typeface="Yu Mincho Light"/>
            </a:endParaRPr>
          </a:p>
          <a:p>
            <a:r>
              <a:rPr lang="en-US">
                <a:ea typeface="Yu Mincho Light"/>
              </a:rPr>
              <a:t>Negative Emotion '0' : Precision 79%</a:t>
            </a:r>
          </a:p>
          <a:p>
            <a:r>
              <a:rPr lang="en-US">
                <a:ea typeface="+mn-lt"/>
                <a:cs typeface="+mn-lt"/>
              </a:rPr>
              <a:t>No emotion toward brand or product '1': Precision 68%</a:t>
            </a:r>
            <a:endParaRPr lang="en-US"/>
          </a:p>
          <a:p>
            <a:r>
              <a:rPr lang="en-US">
                <a:ea typeface="Yu Mincho Light"/>
              </a:rPr>
              <a:t>Positive emotion '2' : Precision 64%</a:t>
            </a:r>
          </a:p>
          <a:p>
            <a:endParaRPr lang="en-US">
              <a:ea typeface="Yu Mincho Light"/>
            </a:endParaRPr>
          </a:p>
        </p:txBody>
      </p:sp>
      <p:sp>
        <p:nvSpPr>
          <p:cNvPr id="13" name="TextBox 12">
            <a:extLst>
              <a:ext uri="{FF2B5EF4-FFF2-40B4-BE49-F238E27FC236}">
                <a16:creationId xmlns:a16="http://schemas.microsoft.com/office/drawing/2014/main" id="{8324F202-D79F-57BF-90C1-64F927D41FF8}"/>
              </a:ext>
            </a:extLst>
          </p:cNvPr>
          <p:cNvSpPr txBox="1"/>
          <p:nvPr/>
        </p:nvSpPr>
        <p:spPr>
          <a:xfrm>
            <a:off x="6281707" y="5029308"/>
            <a:ext cx="56807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4 : accuracy 69%</a:t>
            </a:r>
          </a:p>
          <a:p>
            <a:endParaRPr lang="en-US">
              <a:ea typeface="Yu Mincho Light"/>
            </a:endParaRPr>
          </a:p>
          <a:p>
            <a:r>
              <a:rPr lang="en-US">
                <a:ea typeface="Yu Mincho Light"/>
              </a:rPr>
              <a:t>Negative Emotion '0' : Precision 88%</a:t>
            </a:r>
          </a:p>
          <a:p>
            <a:r>
              <a:rPr lang="en-US">
                <a:ea typeface="+mn-lt"/>
                <a:cs typeface="+mn-lt"/>
              </a:rPr>
              <a:t>No emotion toward brand or product '1': Precision 69%</a:t>
            </a:r>
            <a:endParaRPr lang="en-US"/>
          </a:p>
          <a:p>
            <a:r>
              <a:rPr lang="en-US">
                <a:ea typeface="Yu Mincho Light"/>
              </a:rPr>
              <a:t>Positive emotion '2' : Precision 66%</a:t>
            </a:r>
          </a:p>
          <a:p>
            <a:endParaRPr lang="en-US">
              <a:ea typeface="Yu Mincho Light"/>
            </a:endParaRPr>
          </a:p>
        </p:txBody>
      </p:sp>
    </p:spTree>
    <p:extLst>
      <p:ext uri="{BB962C8B-B14F-4D97-AF65-F5344CB8AC3E}">
        <p14:creationId xmlns:p14="http://schemas.microsoft.com/office/powerpoint/2010/main" val="389923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E4BF-9861-55F3-73D3-0DBF327B5EA2}"/>
              </a:ext>
            </a:extLst>
          </p:cNvPr>
          <p:cNvSpPr>
            <a:spLocks noGrp="1"/>
          </p:cNvSpPr>
          <p:nvPr>
            <p:ph type="title"/>
          </p:nvPr>
        </p:nvSpPr>
        <p:spPr/>
        <p:txBody>
          <a:bodyPr/>
          <a:lstStyle/>
          <a:p>
            <a:r>
              <a:rPr lang="en-US">
                <a:ea typeface="Yu Mincho Light"/>
              </a:rPr>
              <a:t>Tuned Data Model :</a:t>
            </a:r>
            <a:endParaRPr lang="en-US"/>
          </a:p>
        </p:txBody>
      </p:sp>
      <p:pic>
        <p:nvPicPr>
          <p:cNvPr id="4" name="Picture 4">
            <a:extLst>
              <a:ext uri="{FF2B5EF4-FFF2-40B4-BE49-F238E27FC236}">
                <a16:creationId xmlns:a16="http://schemas.microsoft.com/office/drawing/2014/main" id="{5EFF320D-D2A1-96AC-A722-9855A77A2D38}"/>
              </a:ext>
            </a:extLst>
          </p:cNvPr>
          <p:cNvPicPr>
            <a:picLocks noGrp="1" noChangeAspect="1"/>
          </p:cNvPicPr>
          <p:nvPr>
            <p:ph idx="1"/>
          </p:nvPr>
        </p:nvPicPr>
        <p:blipFill>
          <a:blip r:embed="rId2"/>
          <a:stretch>
            <a:fillRect/>
          </a:stretch>
        </p:blipFill>
        <p:spPr>
          <a:xfrm>
            <a:off x="845559" y="2368573"/>
            <a:ext cx="3711576" cy="700883"/>
          </a:xfrm>
        </p:spPr>
      </p:pic>
      <p:pic>
        <p:nvPicPr>
          <p:cNvPr id="5" name="Picture 5" descr="Text&#10;&#10;Description automatically generated">
            <a:extLst>
              <a:ext uri="{FF2B5EF4-FFF2-40B4-BE49-F238E27FC236}">
                <a16:creationId xmlns:a16="http://schemas.microsoft.com/office/drawing/2014/main" id="{097D0866-B888-F1BC-2154-C379844ADCFC}"/>
              </a:ext>
            </a:extLst>
          </p:cNvPr>
          <p:cNvPicPr>
            <a:picLocks noChangeAspect="1"/>
          </p:cNvPicPr>
          <p:nvPr/>
        </p:nvPicPr>
        <p:blipFill>
          <a:blip r:embed="rId3"/>
          <a:stretch>
            <a:fillRect/>
          </a:stretch>
        </p:blipFill>
        <p:spPr>
          <a:xfrm>
            <a:off x="852055" y="5101830"/>
            <a:ext cx="5384800" cy="860348"/>
          </a:xfrm>
          <a:prstGeom prst="rect">
            <a:avLst/>
          </a:prstGeom>
        </p:spPr>
      </p:pic>
      <p:pic>
        <p:nvPicPr>
          <p:cNvPr id="7" name="Picture 7" descr="Text&#10;&#10;Description automatically generated">
            <a:extLst>
              <a:ext uri="{FF2B5EF4-FFF2-40B4-BE49-F238E27FC236}">
                <a16:creationId xmlns:a16="http://schemas.microsoft.com/office/drawing/2014/main" id="{93419768-A777-7BD6-861B-7E4D77DC0110}"/>
              </a:ext>
            </a:extLst>
          </p:cNvPr>
          <p:cNvPicPr>
            <a:picLocks noChangeAspect="1"/>
          </p:cNvPicPr>
          <p:nvPr/>
        </p:nvPicPr>
        <p:blipFill>
          <a:blip r:embed="rId4"/>
          <a:stretch>
            <a:fillRect/>
          </a:stretch>
        </p:blipFill>
        <p:spPr>
          <a:xfrm>
            <a:off x="852054" y="3432303"/>
            <a:ext cx="5304416" cy="1291971"/>
          </a:xfrm>
          <a:prstGeom prst="rect">
            <a:avLst/>
          </a:prstGeom>
        </p:spPr>
      </p:pic>
      <p:pic>
        <p:nvPicPr>
          <p:cNvPr id="8" name="Picture 8" descr="Calendar&#10;&#10;Description automatically generated">
            <a:extLst>
              <a:ext uri="{FF2B5EF4-FFF2-40B4-BE49-F238E27FC236}">
                <a16:creationId xmlns:a16="http://schemas.microsoft.com/office/drawing/2014/main" id="{49D52732-5156-425A-07FC-0D8392AC7F33}"/>
              </a:ext>
            </a:extLst>
          </p:cNvPr>
          <p:cNvPicPr>
            <a:picLocks noChangeAspect="1"/>
          </p:cNvPicPr>
          <p:nvPr/>
        </p:nvPicPr>
        <p:blipFill>
          <a:blip r:embed="rId5"/>
          <a:stretch>
            <a:fillRect/>
          </a:stretch>
        </p:blipFill>
        <p:spPr>
          <a:xfrm>
            <a:off x="7060045" y="1918253"/>
            <a:ext cx="4013200" cy="2714387"/>
          </a:xfrm>
          <a:prstGeom prst="rect">
            <a:avLst/>
          </a:prstGeom>
        </p:spPr>
      </p:pic>
      <p:sp>
        <p:nvSpPr>
          <p:cNvPr id="6" name="TextBox 5">
            <a:extLst>
              <a:ext uri="{FF2B5EF4-FFF2-40B4-BE49-F238E27FC236}">
                <a16:creationId xmlns:a16="http://schemas.microsoft.com/office/drawing/2014/main" id="{BCCAF2C2-A89A-C900-5CA5-55608435182F}"/>
              </a:ext>
            </a:extLst>
          </p:cNvPr>
          <p:cNvSpPr txBox="1"/>
          <p:nvPr/>
        </p:nvSpPr>
        <p:spPr>
          <a:xfrm>
            <a:off x="6517234" y="4863054"/>
            <a:ext cx="56807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Tuned SVM Model  : accuracy 70%</a:t>
            </a:r>
          </a:p>
          <a:p>
            <a:endParaRPr lang="en-US">
              <a:ea typeface="Yu Mincho Light"/>
            </a:endParaRPr>
          </a:p>
          <a:p>
            <a:r>
              <a:rPr lang="en-US">
                <a:ea typeface="Yu Mincho Light"/>
              </a:rPr>
              <a:t>Negative Emotion '0' : Precision 68%</a:t>
            </a:r>
          </a:p>
          <a:p>
            <a:r>
              <a:rPr lang="en-US">
                <a:ea typeface="+mn-lt"/>
                <a:cs typeface="+mn-lt"/>
              </a:rPr>
              <a:t>No emotion toward brand or product '1': Precision 70%</a:t>
            </a:r>
            <a:endParaRPr lang="en-US"/>
          </a:p>
          <a:p>
            <a:r>
              <a:rPr lang="en-US">
                <a:ea typeface="Yu Mincho Light"/>
              </a:rPr>
              <a:t>Positive emotion '2' : Precision 69%</a:t>
            </a:r>
          </a:p>
          <a:p>
            <a:endParaRPr lang="en-US">
              <a:ea typeface="Yu Mincho Light"/>
            </a:endParaRPr>
          </a:p>
        </p:txBody>
      </p:sp>
      <p:sp>
        <p:nvSpPr>
          <p:cNvPr id="9" name="TextBox 8">
            <a:extLst>
              <a:ext uri="{FF2B5EF4-FFF2-40B4-BE49-F238E27FC236}">
                <a16:creationId xmlns:a16="http://schemas.microsoft.com/office/drawing/2014/main" id="{2D23785A-DCD8-7059-57E9-EEBE5C623658}"/>
              </a:ext>
            </a:extLst>
          </p:cNvPr>
          <p:cNvSpPr txBox="1"/>
          <p:nvPr/>
        </p:nvSpPr>
        <p:spPr>
          <a:xfrm>
            <a:off x="753743" y="1912035"/>
            <a:ext cx="58746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used 3 fold grid search cv with below specifications :</a:t>
            </a:r>
          </a:p>
          <a:p>
            <a:endParaRPr lang="en-US">
              <a:ea typeface="Yu Mincho Light"/>
            </a:endParaRPr>
          </a:p>
        </p:txBody>
      </p:sp>
    </p:spTree>
    <p:extLst>
      <p:ext uri="{BB962C8B-B14F-4D97-AF65-F5344CB8AC3E}">
        <p14:creationId xmlns:p14="http://schemas.microsoft.com/office/powerpoint/2010/main" val="404998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34D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B7E39A-5CBF-D5B6-50F1-9CF644CC9140}"/>
              </a:ext>
            </a:extLst>
          </p:cNvPr>
          <p:cNvSpPr>
            <a:spLocks noGrp="1"/>
          </p:cNvSpPr>
          <p:nvPr>
            <p:ph type="title"/>
          </p:nvPr>
        </p:nvSpPr>
        <p:spPr>
          <a:xfrm>
            <a:off x="635001" y="640823"/>
            <a:ext cx="3103194" cy="5583148"/>
          </a:xfrm>
        </p:spPr>
        <p:txBody>
          <a:bodyPr anchor="ctr">
            <a:normAutofit/>
          </a:bodyPr>
          <a:lstStyle/>
          <a:p>
            <a:r>
              <a:rPr lang="en-US">
                <a:solidFill>
                  <a:schemeClr val="bg1"/>
                </a:solidFill>
                <a:ea typeface="Yu Mincho Light"/>
              </a:rPr>
              <a:t>Results</a:t>
            </a:r>
            <a:endParaRPr lang="en-US">
              <a:solidFill>
                <a:schemeClr val="bg1"/>
              </a:solidFill>
            </a:endParaRPr>
          </a:p>
        </p:txBody>
      </p:sp>
      <p:graphicFrame>
        <p:nvGraphicFramePr>
          <p:cNvPr id="5" name="Content Placeholder 2">
            <a:extLst>
              <a:ext uri="{FF2B5EF4-FFF2-40B4-BE49-F238E27FC236}">
                <a16:creationId xmlns:a16="http://schemas.microsoft.com/office/drawing/2014/main" id="{4259A151-DC8D-5977-32B2-7E32AB881959}"/>
              </a:ext>
            </a:extLst>
          </p:cNvPr>
          <p:cNvGraphicFramePr>
            <a:graphicFrameLocks noGrp="1"/>
          </p:cNvGraphicFramePr>
          <p:nvPr>
            <p:ph idx="1"/>
            <p:extLst>
              <p:ext uri="{D42A27DB-BD31-4B8C-83A1-F6EECF244321}">
                <p14:modId xmlns:p14="http://schemas.microsoft.com/office/powerpoint/2010/main" val="2317552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681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9" name="Rectangle 1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2B86B-300C-5CC2-FEA6-EE8206902630}"/>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lnSpc>
                <a:spcPct val="100000"/>
              </a:lnSpc>
            </a:pPr>
            <a:r>
              <a:rPr lang="en-US" sz="10000"/>
              <a:t>Thank you!</a:t>
            </a:r>
          </a:p>
        </p:txBody>
      </p:sp>
      <p:pic>
        <p:nvPicPr>
          <p:cNvPr id="14" name="Graphic 13" descr="Smiling Face with No Fill">
            <a:extLst>
              <a:ext uri="{FF2B5EF4-FFF2-40B4-BE49-F238E27FC236}">
                <a16:creationId xmlns:a16="http://schemas.microsoft.com/office/drawing/2014/main" id="{731697CD-3BB2-F2D9-BCBC-4F9E680E2B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9265" y="591670"/>
            <a:ext cx="2688873" cy="2688873"/>
          </a:xfrm>
          <a:prstGeom prst="rect">
            <a:avLst/>
          </a:prstGeom>
        </p:spPr>
      </p:pic>
      <p:sp>
        <p:nvSpPr>
          <p:cNvPr id="21"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C34D88"/>
          </a:solidFill>
          <a:ln w="38100" cap="rnd">
            <a:solidFill>
              <a:srgbClr val="C34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25"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
        <p:nvSpPr>
          <p:cNvPr id="27"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solidFill>
            </a:endParaRPr>
          </a:p>
        </p:txBody>
      </p:sp>
    </p:spTree>
    <p:extLst>
      <p:ext uri="{BB962C8B-B14F-4D97-AF65-F5344CB8AC3E}">
        <p14:creationId xmlns:p14="http://schemas.microsoft.com/office/powerpoint/2010/main" val="375614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93B5-8A57-73AC-A929-ABD8330CF4F9}"/>
              </a:ext>
            </a:extLst>
          </p:cNvPr>
          <p:cNvSpPr>
            <a:spLocks noGrp="1"/>
          </p:cNvSpPr>
          <p:nvPr>
            <p:ph type="title"/>
          </p:nvPr>
        </p:nvSpPr>
        <p:spPr>
          <a:xfrm>
            <a:off x="504825" y="365126"/>
            <a:ext cx="10848975" cy="1130300"/>
          </a:xfrm>
        </p:spPr>
        <p:txBody>
          <a:bodyPr/>
          <a:lstStyle/>
          <a:p>
            <a:r>
              <a:rPr lang="en-US"/>
              <a:t>Project Overview</a:t>
            </a:r>
          </a:p>
        </p:txBody>
      </p:sp>
      <p:grpSp>
        <p:nvGrpSpPr>
          <p:cNvPr id="9" name="Group 8">
            <a:extLst>
              <a:ext uri="{FF2B5EF4-FFF2-40B4-BE49-F238E27FC236}">
                <a16:creationId xmlns:a16="http://schemas.microsoft.com/office/drawing/2014/main" id="{B20D5582-54CD-2F02-9A2F-41AFA4BE3334}"/>
              </a:ext>
            </a:extLst>
          </p:cNvPr>
          <p:cNvGrpSpPr/>
          <p:nvPr/>
        </p:nvGrpSpPr>
        <p:grpSpPr>
          <a:xfrm>
            <a:off x="975335" y="2209490"/>
            <a:ext cx="1466850" cy="1110992"/>
            <a:chOff x="419902" y="38656"/>
            <a:chExt cx="1322531" cy="1434842"/>
          </a:xfrm>
        </p:grpSpPr>
        <p:sp>
          <p:nvSpPr>
            <p:cNvPr id="10" name="Rectangle: Rounded Corners 9">
              <a:extLst>
                <a:ext uri="{FF2B5EF4-FFF2-40B4-BE49-F238E27FC236}">
                  <a16:creationId xmlns:a16="http://schemas.microsoft.com/office/drawing/2014/main" id="{D04FBB0D-4119-97DE-AE7A-B8150FC0833B}"/>
                </a:ext>
              </a:extLst>
            </p:cNvPr>
            <p:cNvSpPr/>
            <p:nvPr/>
          </p:nvSpPr>
          <p:spPr>
            <a:xfrm>
              <a:off x="419902" y="38656"/>
              <a:ext cx="1322531" cy="143484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01AE803E-1FB1-B0C8-2A1A-46BEF813D05C}"/>
                </a:ext>
              </a:extLst>
            </p:cNvPr>
            <p:cNvSpPr txBox="1"/>
            <p:nvPr/>
          </p:nvSpPr>
          <p:spPr>
            <a:xfrm>
              <a:off x="458638" y="77392"/>
              <a:ext cx="1245059" cy="13573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Problem formulation</a:t>
              </a:r>
            </a:p>
          </p:txBody>
        </p:sp>
      </p:grpSp>
      <p:grpSp>
        <p:nvGrpSpPr>
          <p:cNvPr id="12" name="Group 11">
            <a:extLst>
              <a:ext uri="{FF2B5EF4-FFF2-40B4-BE49-F238E27FC236}">
                <a16:creationId xmlns:a16="http://schemas.microsoft.com/office/drawing/2014/main" id="{D8462ACA-C8D7-2638-0F45-7DB877DD3A9E}"/>
              </a:ext>
            </a:extLst>
          </p:cNvPr>
          <p:cNvGrpSpPr/>
          <p:nvPr/>
        </p:nvGrpSpPr>
        <p:grpSpPr>
          <a:xfrm>
            <a:off x="3009900" y="2191549"/>
            <a:ext cx="1466850" cy="1128934"/>
            <a:chOff x="1461967" y="39725"/>
            <a:chExt cx="1185509" cy="1434113"/>
          </a:xfrm>
        </p:grpSpPr>
        <p:sp>
          <p:nvSpPr>
            <p:cNvPr id="13" name="Rectangle: Rounded Corners 12">
              <a:extLst>
                <a:ext uri="{FF2B5EF4-FFF2-40B4-BE49-F238E27FC236}">
                  <a16:creationId xmlns:a16="http://schemas.microsoft.com/office/drawing/2014/main" id="{26219086-5993-1B1A-9137-9153D52FC191}"/>
                </a:ext>
              </a:extLst>
            </p:cNvPr>
            <p:cNvSpPr/>
            <p:nvPr/>
          </p:nvSpPr>
          <p:spPr>
            <a:xfrm>
              <a:off x="1461967" y="39725"/>
              <a:ext cx="1185509" cy="143411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F396965D-BDF3-F292-C185-4A9DDAA78AF2}"/>
                </a:ext>
              </a:extLst>
            </p:cNvPr>
            <p:cNvSpPr txBox="1"/>
            <p:nvPr/>
          </p:nvSpPr>
          <p:spPr>
            <a:xfrm>
              <a:off x="1496689" y="74447"/>
              <a:ext cx="1116065" cy="1364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Objectives</a:t>
              </a:r>
            </a:p>
          </p:txBody>
        </p:sp>
      </p:grpSp>
      <p:sp>
        <p:nvSpPr>
          <p:cNvPr id="15" name="TextBox 14">
            <a:extLst>
              <a:ext uri="{FF2B5EF4-FFF2-40B4-BE49-F238E27FC236}">
                <a16:creationId xmlns:a16="http://schemas.microsoft.com/office/drawing/2014/main" id="{49E33C04-B9EB-88FE-77EC-20360F4C1004}"/>
              </a:ext>
            </a:extLst>
          </p:cNvPr>
          <p:cNvSpPr txBox="1"/>
          <p:nvPr/>
        </p:nvSpPr>
        <p:spPr>
          <a:xfrm>
            <a:off x="914400" y="3605857"/>
            <a:ext cx="1866900" cy="954107"/>
          </a:xfrm>
          <a:prstGeom prst="rect">
            <a:avLst/>
          </a:prstGeom>
          <a:noFill/>
        </p:spPr>
        <p:txBody>
          <a:bodyPr wrap="square" rtlCol="0">
            <a:spAutoFit/>
          </a:bodyPr>
          <a:lstStyle/>
          <a:p>
            <a:r>
              <a:rPr lang="en-US" sz="1400"/>
              <a:t>Understanding user sentiment to develop products and services</a:t>
            </a:r>
          </a:p>
          <a:p>
            <a:endParaRPr lang="en-US" sz="1400"/>
          </a:p>
        </p:txBody>
      </p:sp>
      <p:sp>
        <p:nvSpPr>
          <p:cNvPr id="16" name="TextBox 15">
            <a:extLst>
              <a:ext uri="{FF2B5EF4-FFF2-40B4-BE49-F238E27FC236}">
                <a16:creationId xmlns:a16="http://schemas.microsoft.com/office/drawing/2014/main" id="{27160422-920C-641C-9A0B-A4D0504F6557}"/>
              </a:ext>
            </a:extLst>
          </p:cNvPr>
          <p:cNvSpPr txBox="1"/>
          <p:nvPr/>
        </p:nvSpPr>
        <p:spPr>
          <a:xfrm>
            <a:off x="2931495" y="3567299"/>
            <a:ext cx="1866900" cy="1169551"/>
          </a:xfrm>
          <a:prstGeom prst="rect">
            <a:avLst/>
          </a:prstGeom>
          <a:noFill/>
        </p:spPr>
        <p:txBody>
          <a:bodyPr wrap="square" rtlCol="0">
            <a:spAutoFit/>
          </a:bodyPr>
          <a:lstStyle/>
          <a:p>
            <a:r>
              <a:rPr lang="en-US" sz="1400"/>
              <a:t>Analyze twitter data to derive insights about user sentiment using the tweets </a:t>
            </a:r>
          </a:p>
          <a:p>
            <a:endParaRPr lang="en-US" sz="1400"/>
          </a:p>
        </p:txBody>
      </p:sp>
      <p:grpSp>
        <p:nvGrpSpPr>
          <p:cNvPr id="17" name="Group 16">
            <a:extLst>
              <a:ext uri="{FF2B5EF4-FFF2-40B4-BE49-F238E27FC236}">
                <a16:creationId xmlns:a16="http://schemas.microsoft.com/office/drawing/2014/main" id="{1499E71D-E775-8548-AD25-613AEF2D2ACE}"/>
              </a:ext>
            </a:extLst>
          </p:cNvPr>
          <p:cNvGrpSpPr/>
          <p:nvPr/>
        </p:nvGrpSpPr>
        <p:grpSpPr>
          <a:xfrm>
            <a:off x="5044465" y="2191549"/>
            <a:ext cx="1481740" cy="1128933"/>
            <a:chOff x="1461967" y="39725"/>
            <a:chExt cx="1185509" cy="1434113"/>
          </a:xfrm>
        </p:grpSpPr>
        <p:sp>
          <p:nvSpPr>
            <p:cNvPr id="18" name="Rectangle: Rounded Corners 17">
              <a:extLst>
                <a:ext uri="{FF2B5EF4-FFF2-40B4-BE49-F238E27FC236}">
                  <a16:creationId xmlns:a16="http://schemas.microsoft.com/office/drawing/2014/main" id="{C0A1EDD0-EAE0-46E8-9AE1-67F21509BF0D}"/>
                </a:ext>
              </a:extLst>
            </p:cNvPr>
            <p:cNvSpPr/>
            <p:nvPr/>
          </p:nvSpPr>
          <p:spPr>
            <a:xfrm>
              <a:off x="1461967" y="39725"/>
              <a:ext cx="1185509" cy="143411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4">
              <a:extLst>
                <a:ext uri="{FF2B5EF4-FFF2-40B4-BE49-F238E27FC236}">
                  <a16:creationId xmlns:a16="http://schemas.microsoft.com/office/drawing/2014/main" id="{6A972001-95D5-2BAE-17F9-DC4C356003B9}"/>
                </a:ext>
              </a:extLst>
            </p:cNvPr>
            <p:cNvSpPr txBox="1"/>
            <p:nvPr/>
          </p:nvSpPr>
          <p:spPr>
            <a:xfrm>
              <a:off x="1496689" y="74447"/>
              <a:ext cx="1116065" cy="1364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Collection &amp; Profiling</a:t>
              </a:r>
            </a:p>
          </p:txBody>
        </p:sp>
      </p:grpSp>
      <p:sp>
        <p:nvSpPr>
          <p:cNvPr id="20" name="TextBox 19">
            <a:extLst>
              <a:ext uri="{FF2B5EF4-FFF2-40B4-BE49-F238E27FC236}">
                <a16:creationId xmlns:a16="http://schemas.microsoft.com/office/drawing/2014/main" id="{D539873B-355D-DA80-E5FA-D8F45D579CA1}"/>
              </a:ext>
            </a:extLst>
          </p:cNvPr>
          <p:cNvSpPr txBox="1"/>
          <p:nvPr/>
        </p:nvSpPr>
        <p:spPr>
          <a:xfrm>
            <a:off x="4798395" y="3510149"/>
            <a:ext cx="2201378" cy="3108543"/>
          </a:xfrm>
          <a:prstGeom prst="rect">
            <a:avLst/>
          </a:prstGeom>
          <a:noFill/>
        </p:spPr>
        <p:txBody>
          <a:bodyPr wrap="square" rtlCol="0">
            <a:spAutoFit/>
          </a:bodyPr>
          <a:lstStyle/>
          <a:p>
            <a:pPr marL="285750" indent="-285750">
              <a:buFont typeface="Arial" panose="020B0604020202020204" pitchFamily="34" charset="0"/>
              <a:buChar char="•"/>
            </a:pPr>
            <a:r>
              <a:rPr lang="en-US" sz="1400"/>
              <a:t>Collected publicly available twitter data on users of various phones and services like iPhone, iPad, google and other google products and services </a:t>
            </a:r>
          </a:p>
          <a:p>
            <a:pPr marL="285750" indent="-285750">
              <a:buFont typeface="Arial" panose="020B0604020202020204" pitchFamily="34" charset="0"/>
              <a:buChar char="•"/>
            </a:pPr>
            <a:r>
              <a:rPr lang="en-US" sz="1400"/>
              <a:t>Perform data profiling to get a summary of available data</a:t>
            </a:r>
          </a:p>
          <a:p>
            <a:endParaRPr lang="en-US" sz="1400"/>
          </a:p>
          <a:p>
            <a:pPr marL="285750" indent="-285750">
              <a:buFont typeface="Arial" panose="020B0604020202020204" pitchFamily="34" charset="0"/>
              <a:buChar char="•"/>
            </a:pPr>
            <a:endParaRPr lang="en-US" sz="1400"/>
          </a:p>
          <a:p>
            <a:endParaRPr lang="en-US" sz="1400"/>
          </a:p>
        </p:txBody>
      </p:sp>
      <p:grpSp>
        <p:nvGrpSpPr>
          <p:cNvPr id="21" name="Group 20">
            <a:extLst>
              <a:ext uri="{FF2B5EF4-FFF2-40B4-BE49-F238E27FC236}">
                <a16:creationId xmlns:a16="http://schemas.microsoft.com/office/drawing/2014/main" id="{E87EDF8A-D4A4-C21D-DFEF-3D30F969DBA4}"/>
              </a:ext>
            </a:extLst>
          </p:cNvPr>
          <p:cNvGrpSpPr/>
          <p:nvPr/>
        </p:nvGrpSpPr>
        <p:grpSpPr>
          <a:xfrm>
            <a:off x="7134226" y="2182577"/>
            <a:ext cx="1481739" cy="1128934"/>
            <a:chOff x="1461967" y="39725"/>
            <a:chExt cx="1185509" cy="1434113"/>
          </a:xfrm>
        </p:grpSpPr>
        <p:sp>
          <p:nvSpPr>
            <p:cNvPr id="22" name="Rectangle: Rounded Corners 21">
              <a:extLst>
                <a:ext uri="{FF2B5EF4-FFF2-40B4-BE49-F238E27FC236}">
                  <a16:creationId xmlns:a16="http://schemas.microsoft.com/office/drawing/2014/main" id="{A872C014-D3E5-1E5A-9D63-B5B938571EA6}"/>
                </a:ext>
              </a:extLst>
            </p:cNvPr>
            <p:cNvSpPr/>
            <p:nvPr/>
          </p:nvSpPr>
          <p:spPr>
            <a:xfrm>
              <a:off x="1461967" y="39725"/>
              <a:ext cx="1185509" cy="143411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4">
              <a:extLst>
                <a:ext uri="{FF2B5EF4-FFF2-40B4-BE49-F238E27FC236}">
                  <a16:creationId xmlns:a16="http://schemas.microsoft.com/office/drawing/2014/main" id="{B0BE6024-88DA-89BC-5731-763A20380AB3}"/>
                </a:ext>
              </a:extLst>
            </p:cNvPr>
            <p:cNvSpPr txBox="1"/>
            <p:nvPr/>
          </p:nvSpPr>
          <p:spPr>
            <a:xfrm>
              <a:off x="1496689" y="74447"/>
              <a:ext cx="1116065" cy="1364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Cleaning &amp; Preparation</a:t>
              </a:r>
            </a:p>
          </p:txBody>
        </p:sp>
      </p:grpSp>
      <p:sp>
        <p:nvSpPr>
          <p:cNvPr id="24" name="TextBox 23">
            <a:extLst>
              <a:ext uri="{FF2B5EF4-FFF2-40B4-BE49-F238E27FC236}">
                <a16:creationId xmlns:a16="http://schemas.microsoft.com/office/drawing/2014/main" id="{247E5A98-6FFE-EFF6-3DDE-15077EC5F05B}"/>
              </a:ext>
            </a:extLst>
          </p:cNvPr>
          <p:cNvSpPr txBox="1"/>
          <p:nvPr/>
        </p:nvSpPr>
        <p:spPr>
          <a:xfrm>
            <a:off x="6922470" y="3510149"/>
            <a:ext cx="2201378" cy="2031325"/>
          </a:xfrm>
          <a:prstGeom prst="rect">
            <a:avLst/>
          </a:prstGeom>
          <a:noFill/>
        </p:spPr>
        <p:txBody>
          <a:bodyPr wrap="square" rtlCol="0">
            <a:spAutoFit/>
          </a:bodyPr>
          <a:lstStyle/>
          <a:p>
            <a:pPr marL="285750" indent="-285750">
              <a:buFont typeface="Arial" panose="020B0604020202020204" pitchFamily="34" charset="0"/>
              <a:buChar char="•"/>
            </a:pPr>
            <a:r>
              <a:rPr lang="en-US" sz="1400"/>
              <a:t>Check for missing values</a:t>
            </a:r>
          </a:p>
          <a:p>
            <a:pPr marL="285750" indent="-285750">
              <a:buFont typeface="Arial" panose="020B0604020202020204" pitchFamily="34" charset="0"/>
              <a:buChar char="•"/>
            </a:pPr>
            <a:r>
              <a:rPr lang="en-US" sz="1400"/>
              <a:t>Measure dimensions of DQ</a:t>
            </a:r>
          </a:p>
          <a:p>
            <a:pPr marL="285750" indent="-285750">
              <a:buFont typeface="Arial" panose="020B0604020202020204" pitchFamily="34" charset="0"/>
              <a:buChar char="•"/>
            </a:pPr>
            <a:r>
              <a:rPr lang="en-US" sz="1400"/>
              <a:t>Improve data for modelling</a:t>
            </a:r>
          </a:p>
          <a:p>
            <a:endParaRPr lang="en-US" sz="1400"/>
          </a:p>
          <a:p>
            <a:pPr marL="285750" indent="-285750">
              <a:buFont typeface="Arial" panose="020B0604020202020204" pitchFamily="34" charset="0"/>
              <a:buChar char="•"/>
            </a:pPr>
            <a:endParaRPr lang="en-US" sz="1400"/>
          </a:p>
          <a:p>
            <a:endParaRPr lang="en-US" sz="1400"/>
          </a:p>
        </p:txBody>
      </p:sp>
      <p:grpSp>
        <p:nvGrpSpPr>
          <p:cNvPr id="25" name="Group 24">
            <a:extLst>
              <a:ext uri="{FF2B5EF4-FFF2-40B4-BE49-F238E27FC236}">
                <a16:creationId xmlns:a16="http://schemas.microsoft.com/office/drawing/2014/main" id="{AC35D42F-A522-89F8-2AC5-27832CC3C06E}"/>
              </a:ext>
            </a:extLst>
          </p:cNvPr>
          <p:cNvGrpSpPr/>
          <p:nvPr/>
        </p:nvGrpSpPr>
        <p:grpSpPr>
          <a:xfrm>
            <a:off x="9183681" y="2209490"/>
            <a:ext cx="1481739" cy="1128934"/>
            <a:chOff x="1461967" y="39725"/>
            <a:chExt cx="1185509" cy="1434113"/>
          </a:xfrm>
        </p:grpSpPr>
        <p:sp>
          <p:nvSpPr>
            <p:cNvPr id="26" name="Rectangle: Rounded Corners 25">
              <a:extLst>
                <a:ext uri="{FF2B5EF4-FFF2-40B4-BE49-F238E27FC236}">
                  <a16:creationId xmlns:a16="http://schemas.microsoft.com/office/drawing/2014/main" id="{3B32927A-B7D1-DD9D-9034-D9AC4033B922}"/>
                </a:ext>
              </a:extLst>
            </p:cNvPr>
            <p:cNvSpPr/>
            <p:nvPr/>
          </p:nvSpPr>
          <p:spPr>
            <a:xfrm>
              <a:off x="1461967" y="39725"/>
              <a:ext cx="1185509" cy="143411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03859404-E7BE-59E1-820F-F492FF4C333D}"/>
                </a:ext>
              </a:extLst>
            </p:cNvPr>
            <p:cNvSpPr txBox="1"/>
            <p:nvPr/>
          </p:nvSpPr>
          <p:spPr>
            <a:xfrm>
              <a:off x="1496689" y="74447"/>
              <a:ext cx="1116065" cy="13646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Data Analysis &amp; Conclusion</a:t>
              </a:r>
            </a:p>
          </p:txBody>
        </p:sp>
      </p:grpSp>
      <p:sp>
        <p:nvSpPr>
          <p:cNvPr id="28" name="TextBox 27">
            <a:extLst>
              <a:ext uri="{FF2B5EF4-FFF2-40B4-BE49-F238E27FC236}">
                <a16:creationId xmlns:a16="http://schemas.microsoft.com/office/drawing/2014/main" id="{89B630EA-1722-7BC9-6A55-C16726BC6A17}"/>
              </a:ext>
            </a:extLst>
          </p:cNvPr>
          <p:cNvSpPr txBox="1"/>
          <p:nvPr/>
        </p:nvSpPr>
        <p:spPr>
          <a:xfrm>
            <a:off x="9046545" y="3537062"/>
            <a:ext cx="2201378" cy="2031325"/>
          </a:xfrm>
          <a:prstGeom prst="rect">
            <a:avLst/>
          </a:prstGeom>
          <a:noFill/>
        </p:spPr>
        <p:txBody>
          <a:bodyPr wrap="square" rtlCol="0">
            <a:spAutoFit/>
          </a:bodyPr>
          <a:lstStyle/>
          <a:p>
            <a:pPr marL="285750" indent="-285750">
              <a:buFont typeface="Arial" panose="020B0604020202020204" pitchFamily="34" charset="0"/>
              <a:buChar char="•"/>
            </a:pPr>
            <a:r>
              <a:rPr lang="en-US" sz="1400"/>
              <a:t>Apply Machine Learning Modelling to understand accuracy of the data</a:t>
            </a:r>
          </a:p>
          <a:p>
            <a:pPr marL="285750" indent="-285750">
              <a:buFont typeface="Arial" panose="020B0604020202020204" pitchFamily="34" charset="0"/>
              <a:buChar char="•"/>
            </a:pPr>
            <a:r>
              <a:rPr lang="en-US" sz="1400"/>
              <a:t>Determine best model to perform predictions of sentiments </a:t>
            </a:r>
          </a:p>
          <a:p>
            <a:pPr marL="285750" indent="-285750">
              <a:buFont typeface="Arial" panose="020B0604020202020204" pitchFamily="34" charset="0"/>
              <a:buChar char="•"/>
            </a:pPr>
            <a:endParaRPr lang="en-US" sz="1400"/>
          </a:p>
          <a:p>
            <a:endParaRPr lang="en-US" sz="1400"/>
          </a:p>
        </p:txBody>
      </p:sp>
      <p:sp>
        <p:nvSpPr>
          <p:cNvPr id="29" name="Arrow: Right 28">
            <a:extLst>
              <a:ext uri="{FF2B5EF4-FFF2-40B4-BE49-F238E27FC236}">
                <a16:creationId xmlns:a16="http://schemas.microsoft.com/office/drawing/2014/main" id="{799999C7-52D3-375D-37B5-1AC2F7363316}"/>
              </a:ext>
            </a:extLst>
          </p:cNvPr>
          <p:cNvSpPr/>
          <p:nvPr/>
        </p:nvSpPr>
        <p:spPr>
          <a:xfrm>
            <a:off x="2562225" y="2695575"/>
            <a:ext cx="369270" cy="2476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6F56405D-7DB7-9E0D-AA1C-579774208858}"/>
              </a:ext>
            </a:extLst>
          </p:cNvPr>
          <p:cNvSpPr/>
          <p:nvPr/>
        </p:nvSpPr>
        <p:spPr>
          <a:xfrm>
            <a:off x="4619370" y="2695575"/>
            <a:ext cx="369270" cy="2476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AB1732EC-A3DD-61C8-E464-27CA68F39364}"/>
              </a:ext>
            </a:extLst>
          </p:cNvPr>
          <p:cNvSpPr/>
          <p:nvPr/>
        </p:nvSpPr>
        <p:spPr>
          <a:xfrm>
            <a:off x="6645580" y="2695575"/>
            <a:ext cx="369270" cy="2476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B0585919-6D98-DB85-7819-2FBEAE9E64E3}"/>
              </a:ext>
            </a:extLst>
          </p:cNvPr>
          <p:cNvSpPr/>
          <p:nvPr/>
        </p:nvSpPr>
        <p:spPr>
          <a:xfrm>
            <a:off x="8715188" y="2650132"/>
            <a:ext cx="369270" cy="247650"/>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944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A0D15-8E4F-ACC2-E87C-89A6A34142E5}"/>
              </a:ext>
            </a:extLst>
          </p:cNvPr>
          <p:cNvSpPr>
            <a:spLocks noGrp="1"/>
          </p:cNvSpPr>
          <p:nvPr>
            <p:ph type="title"/>
          </p:nvPr>
        </p:nvSpPr>
        <p:spPr>
          <a:xfrm>
            <a:off x="841248" y="548640"/>
            <a:ext cx="3419540" cy="5431536"/>
          </a:xfrm>
        </p:spPr>
        <p:txBody>
          <a:bodyPr>
            <a:normAutofit/>
          </a:bodyPr>
          <a:lstStyle/>
          <a:p>
            <a:r>
              <a:rPr lang="en-US" sz="5600"/>
              <a:t>Problem Statement</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C34D88"/>
          </a:solidFill>
          <a:ln w="41275" cap="rnd">
            <a:solidFill>
              <a:srgbClr val="C34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E520EB-7581-2DD9-5A73-C4DFD9CBC7AD}"/>
              </a:ext>
            </a:extLst>
          </p:cNvPr>
          <p:cNvSpPr>
            <a:spLocks noGrp="1"/>
          </p:cNvSpPr>
          <p:nvPr>
            <p:ph idx="1"/>
          </p:nvPr>
        </p:nvSpPr>
        <p:spPr>
          <a:xfrm>
            <a:off x="5298595" y="552091"/>
            <a:ext cx="6052158" cy="5431536"/>
          </a:xfrm>
        </p:spPr>
        <p:txBody>
          <a:bodyPr anchor="ctr">
            <a:normAutofit/>
          </a:bodyPr>
          <a:lstStyle/>
          <a:p>
            <a:pPr marL="0" indent="0">
              <a:buNone/>
            </a:pPr>
            <a:r>
              <a:rPr lang="en-US"/>
              <a:t>Design a Machine Learning Algorithm that can help us understand user’s sentiments towards various products and services using twitter as a platform</a:t>
            </a:r>
          </a:p>
          <a:p>
            <a:pPr marL="0" indent="0">
              <a:buNone/>
            </a:pPr>
            <a:endParaRPr lang="en-US"/>
          </a:p>
        </p:txBody>
      </p:sp>
    </p:spTree>
    <p:extLst>
      <p:ext uri="{BB962C8B-B14F-4D97-AF65-F5344CB8AC3E}">
        <p14:creationId xmlns:p14="http://schemas.microsoft.com/office/powerpoint/2010/main" val="267306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2">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34D88"/>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8D79252-DA89-818A-2EE7-4BB14E158BE4}"/>
              </a:ext>
            </a:extLst>
          </p:cNvPr>
          <p:cNvSpPr>
            <a:spLocks noGrp="1"/>
          </p:cNvSpPr>
          <p:nvPr>
            <p:ph type="title"/>
          </p:nvPr>
        </p:nvSpPr>
        <p:spPr>
          <a:xfrm>
            <a:off x="1039163" y="1762169"/>
            <a:ext cx="4073110" cy="3122092"/>
          </a:xfrm>
        </p:spPr>
        <p:txBody>
          <a:bodyPr vert="horz" lIns="91440" tIns="45720" rIns="91440" bIns="45720" rtlCol="0" anchor="ctr">
            <a:normAutofit/>
          </a:bodyPr>
          <a:lstStyle/>
          <a:p>
            <a:pPr algn="ctr">
              <a:lnSpc>
                <a:spcPct val="100000"/>
              </a:lnSpc>
            </a:pPr>
            <a:r>
              <a:rPr lang="en-US" sz="6000">
                <a:solidFill>
                  <a:srgbClr val="FFFFFF"/>
                </a:solidFill>
              </a:rPr>
              <a:t>Sentiment Analysis</a:t>
            </a:r>
          </a:p>
        </p:txBody>
      </p:sp>
      <mc:AlternateContent xmlns:mc="http://schemas.openxmlformats.org/markup-compatibility/2006" xmlns:p14="http://schemas.microsoft.com/office/powerpoint/2010/main">
        <mc:Choice Requires="p14">
          <p:contentPart p14:bwMode="auto" r:id="rId2">
            <p14:nvContentPartPr>
              <p14:cNvPr id="1039" name="Ink 10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039" name="Ink 10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040" name="TextBox 4">
            <a:extLst>
              <a:ext uri="{FF2B5EF4-FFF2-40B4-BE49-F238E27FC236}">
                <a16:creationId xmlns:a16="http://schemas.microsoft.com/office/drawing/2014/main" id="{E82EB78E-0417-A559-0D97-B302148D46D7}"/>
              </a:ext>
            </a:extLst>
          </p:cNvPr>
          <p:cNvSpPr txBox="1"/>
          <p:nvPr/>
        </p:nvSpPr>
        <p:spPr>
          <a:xfrm>
            <a:off x="5990665" y="4248760"/>
            <a:ext cx="5452872" cy="2121304"/>
          </a:xfrm>
          <a:prstGeom prst="rect">
            <a:avLst/>
          </a:prstGeom>
        </p:spPr>
        <p:txBody>
          <a:bodyPr vert="horz" lIns="91440" tIns="45720" rIns="91440" bIns="45720" rtlCol="0" anchor="t">
            <a:normAutofit/>
          </a:bodyPr>
          <a:lstStyle/>
          <a:p>
            <a:pPr marL="285750" indent="-228600">
              <a:spcAft>
                <a:spcPts val="600"/>
              </a:spcAft>
              <a:buFont typeface="Arial" panose="020B0604020202020204" pitchFamily="34" charset="0"/>
              <a:buChar char="•"/>
            </a:pPr>
            <a:r>
              <a:rPr lang="en-US" spc="50"/>
              <a:t>Identifying as well as classifying the sentiments that are expressed in the text source.</a:t>
            </a:r>
            <a:endParaRPr lang="en-US" spc="50">
              <a:ea typeface="Yu Mincho Light"/>
            </a:endParaRPr>
          </a:p>
          <a:p>
            <a:pPr marL="285750" indent="-228600">
              <a:spcAft>
                <a:spcPts val="600"/>
              </a:spcAft>
              <a:buFont typeface="Arial" panose="020B0604020202020204" pitchFamily="34" charset="0"/>
              <a:buChar char="•"/>
            </a:pPr>
            <a:r>
              <a:rPr lang="en-US" spc="50"/>
              <a:t>Tweets are often useful in generating a vast amount of sentiment data upon analysis. </a:t>
            </a:r>
            <a:endParaRPr lang="en-US" spc="50">
              <a:ea typeface="Yu Mincho Light"/>
            </a:endParaRPr>
          </a:p>
          <a:p>
            <a:pPr marL="285750" indent="-228600">
              <a:spcAft>
                <a:spcPts val="600"/>
              </a:spcAft>
              <a:buFont typeface="Arial" panose="020B0604020202020204" pitchFamily="34" charset="0"/>
              <a:buChar char="•"/>
            </a:pPr>
            <a:r>
              <a:rPr lang="en-US" spc="50"/>
              <a:t>Understanding the opinion of the people about a variety of topics</a:t>
            </a:r>
            <a:endParaRPr lang="en-US" spc="50">
              <a:ea typeface="Yu Mincho Light"/>
            </a:endParaRPr>
          </a:p>
        </p:txBody>
      </p:sp>
      <p:pic>
        <p:nvPicPr>
          <p:cNvPr id="1026" name="Picture 2" descr="Twitter Sentiment Analysis | Implement Twitter Sentiment Analysis Model">
            <a:extLst>
              <a:ext uri="{FF2B5EF4-FFF2-40B4-BE49-F238E27FC236}">
                <a16:creationId xmlns:a16="http://schemas.microsoft.com/office/drawing/2014/main" id="{FC2BBA1B-8541-A807-91FD-9CBCD154E25F}"/>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095999" y="954176"/>
            <a:ext cx="5452873" cy="2968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89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E698C4-B3CE-BB0E-293D-C38C27BA453B}"/>
              </a:ext>
            </a:extLst>
          </p:cNvPr>
          <p:cNvSpPr>
            <a:spLocks noGrp="1"/>
          </p:cNvSpPr>
          <p:nvPr>
            <p:ph type="title"/>
          </p:nvPr>
        </p:nvSpPr>
        <p:spPr>
          <a:xfrm>
            <a:off x="630936" y="639520"/>
            <a:ext cx="4692178" cy="1719072"/>
          </a:xfrm>
        </p:spPr>
        <p:txBody>
          <a:bodyPr anchor="b">
            <a:normAutofit fontScale="90000"/>
          </a:bodyPr>
          <a:lstStyle/>
          <a:p>
            <a:r>
              <a:rPr lang="en-US" sz="5800"/>
              <a:t>Data</a:t>
            </a:r>
            <a:r>
              <a:rPr lang="en-US"/>
              <a:t> </a:t>
            </a:r>
            <a:r>
              <a:rPr lang="en-US" sz="5800"/>
              <a:t>Profiling</a:t>
            </a:r>
          </a:p>
        </p:txBody>
      </p:sp>
      <p:sp>
        <p:nvSpPr>
          <p:cNvPr id="3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C34D88"/>
          </a:solidFill>
          <a:ln w="38100" cap="rnd">
            <a:solidFill>
              <a:srgbClr val="C34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698DAD-8B1A-10BB-CFDF-9AE6E97B2B9E}"/>
              </a:ext>
            </a:extLst>
          </p:cNvPr>
          <p:cNvSpPr>
            <a:spLocks noGrp="1"/>
          </p:cNvSpPr>
          <p:nvPr>
            <p:ph idx="1"/>
          </p:nvPr>
        </p:nvSpPr>
        <p:spPr>
          <a:xfrm>
            <a:off x="630936" y="2807208"/>
            <a:ext cx="4341114" cy="3410712"/>
          </a:xfrm>
        </p:spPr>
        <p:txBody>
          <a:bodyPr anchor="t">
            <a:normAutofit fontScale="85000" lnSpcReduction="20000"/>
          </a:bodyPr>
          <a:lstStyle/>
          <a:p>
            <a:r>
              <a:rPr lang="en-US" sz="2400"/>
              <a:t>Rows- 9093</a:t>
            </a:r>
          </a:p>
          <a:p>
            <a:r>
              <a:rPr lang="en-US" sz="2400"/>
              <a:t>Columns- 3</a:t>
            </a:r>
          </a:p>
          <a:p>
            <a:pPr marL="0" indent="0">
              <a:buNone/>
            </a:pPr>
            <a:endParaRPr lang="en-US" sz="2400"/>
          </a:p>
          <a:p>
            <a:r>
              <a:rPr lang="en-US" sz="2400"/>
              <a:t>Data is of type objects so we cannot perform data profiling to understand quantiles and other measures</a:t>
            </a:r>
          </a:p>
          <a:p>
            <a:endParaRPr lang="en-US" sz="2400"/>
          </a:p>
          <a:p>
            <a:endParaRPr lang="en-US" sz="2400"/>
          </a:p>
          <a:p>
            <a:pPr marL="0" indent="0">
              <a:buNone/>
            </a:pPr>
            <a:r>
              <a:rPr lang="en-US" sz="2400"/>
              <a:t> </a:t>
            </a:r>
          </a:p>
        </p:txBody>
      </p:sp>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5" name="Ink 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26" name="Picture 25">
            <a:extLst>
              <a:ext uri="{FF2B5EF4-FFF2-40B4-BE49-F238E27FC236}">
                <a16:creationId xmlns:a16="http://schemas.microsoft.com/office/drawing/2014/main" id="{7A96FFEC-431C-9E23-2D05-28CD39A212E4}"/>
              </a:ext>
            </a:extLst>
          </p:cNvPr>
          <p:cNvPicPr>
            <a:picLocks noChangeAspect="1"/>
          </p:cNvPicPr>
          <p:nvPr/>
        </p:nvPicPr>
        <p:blipFill>
          <a:blip r:embed="rId4"/>
          <a:stretch>
            <a:fillRect/>
          </a:stretch>
        </p:blipFill>
        <p:spPr>
          <a:xfrm>
            <a:off x="5130165" y="2548771"/>
            <a:ext cx="6494288" cy="2301372"/>
          </a:xfrm>
          <a:prstGeom prst="rect">
            <a:avLst/>
          </a:prstGeom>
        </p:spPr>
      </p:pic>
    </p:spTree>
    <p:extLst>
      <p:ext uri="{BB962C8B-B14F-4D97-AF65-F5344CB8AC3E}">
        <p14:creationId xmlns:p14="http://schemas.microsoft.com/office/powerpoint/2010/main" val="427167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9D079-D380-6AF4-DE6C-ECDA509C6F02}"/>
              </a:ext>
            </a:extLst>
          </p:cNvPr>
          <p:cNvSpPr>
            <a:spLocks noGrp="1"/>
          </p:cNvSpPr>
          <p:nvPr>
            <p:ph type="title"/>
          </p:nvPr>
        </p:nvSpPr>
        <p:spPr>
          <a:xfrm>
            <a:off x="630936" y="640080"/>
            <a:ext cx="6684264" cy="1481328"/>
          </a:xfrm>
        </p:spPr>
        <p:txBody>
          <a:bodyPr vert="horz" lIns="91440" tIns="45720" rIns="91440" bIns="45720" rtlCol="0" anchor="b">
            <a:normAutofit/>
          </a:bodyPr>
          <a:lstStyle/>
          <a:p>
            <a:pPr>
              <a:lnSpc>
                <a:spcPct val="100000"/>
              </a:lnSpc>
            </a:pPr>
            <a:r>
              <a:rPr lang="en-US" sz="5200"/>
              <a:t>Data Quality</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34D88"/>
          </a:solidFill>
          <a:ln w="38100" cap="rnd">
            <a:solidFill>
              <a:srgbClr val="C34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1" name="Content Placeholder 2">
            <a:extLst>
              <a:ext uri="{FF2B5EF4-FFF2-40B4-BE49-F238E27FC236}">
                <a16:creationId xmlns:a16="http://schemas.microsoft.com/office/drawing/2014/main" id="{C2FEB281-11E9-969F-FB7A-916B84C9FF73}"/>
              </a:ext>
            </a:extLst>
          </p:cNvPr>
          <p:cNvSpPr>
            <a:spLocks noGrp="1"/>
          </p:cNvSpPr>
          <p:nvPr>
            <p:ph idx="1"/>
          </p:nvPr>
        </p:nvSpPr>
        <p:spPr>
          <a:xfrm>
            <a:off x="812954" y="4040372"/>
            <a:ext cx="6502245" cy="2494631"/>
          </a:xfrm>
        </p:spPr>
        <p:txBody>
          <a:bodyPr>
            <a:normAutofit lnSpcReduction="10000"/>
          </a:bodyPr>
          <a:lstStyle/>
          <a:p>
            <a:pPr marL="0" indent="0">
              <a:lnSpc>
                <a:spcPct val="90000"/>
              </a:lnSpc>
              <a:buNone/>
            </a:pPr>
            <a:r>
              <a:rPr lang="en-US" sz="2600" b="1"/>
              <a:t>Validity</a:t>
            </a:r>
          </a:p>
          <a:p>
            <a:pPr>
              <a:lnSpc>
                <a:spcPct val="90000"/>
              </a:lnSpc>
            </a:pPr>
            <a:r>
              <a:rPr lang="en-US" sz="1900"/>
              <a:t>Variables are of data type object</a:t>
            </a:r>
          </a:p>
          <a:p>
            <a:pPr>
              <a:lnSpc>
                <a:spcPct val="90000"/>
              </a:lnSpc>
            </a:pPr>
            <a:r>
              <a:rPr lang="en-US" sz="1900"/>
              <a:t>Name of columns is changed for simplicity</a:t>
            </a:r>
          </a:p>
          <a:p>
            <a:pPr marL="0" indent="0">
              <a:lnSpc>
                <a:spcPct val="90000"/>
              </a:lnSpc>
              <a:buNone/>
            </a:pPr>
            <a:r>
              <a:rPr lang="en-US" sz="2600" b="1"/>
              <a:t>Timeliness </a:t>
            </a:r>
          </a:p>
          <a:p>
            <a:pPr>
              <a:lnSpc>
                <a:spcPct val="90000"/>
              </a:lnSpc>
            </a:pPr>
            <a:r>
              <a:rPr lang="en-US" sz="1900"/>
              <a:t>Data quality issue </a:t>
            </a:r>
          </a:p>
          <a:p>
            <a:pPr>
              <a:lnSpc>
                <a:spcPct val="90000"/>
              </a:lnSpc>
            </a:pPr>
            <a:r>
              <a:rPr lang="en-US" sz="1900"/>
              <a:t>date/time is missing in the dataset</a:t>
            </a:r>
          </a:p>
        </p:txBody>
      </p:sp>
      <p:pic>
        <p:nvPicPr>
          <p:cNvPr id="16" name="Picture 15">
            <a:extLst>
              <a:ext uri="{FF2B5EF4-FFF2-40B4-BE49-F238E27FC236}">
                <a16:creationId xmlns:a16="http://schemas.microsoft.com/office/drawing/2014/main" id="{7642F3B0-E1D5-891B-BA53-D7385CAFC11D}"/>
              </a:ext>
            </a:extLst>
          </p:cNvPr>
          <p:cNvPicPr>
            <a:picLocks noChangeAspect="1"/>
          </p:cNvPicPr>
          <p:nvPr/>
        </p:nvPicPr>
        <p:blipFill>
          <a:blip r:embed="rId4"/>
          <a:stretch>
            <a:fillRect/>
          </a:stretch>
        </p:blipFill>
        <p:spPr>
          <a:xfrm>
            <a:off x="7458042" y="3897385"/>
            <a:ext cx="4041295" cy="2251315"/>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1E8C01FE-7F50-53FD-A042-AE677ABF8F3B}"/>
              </a:ext>
            </a:extLst>
          </p:cNvPr>
          <p:cNvPicPr>
            <a:picLocks noChangeAspect="1"/>
          </p:cNvPicPr>
          <p:nvPr/>
        </p:nvPicPr>
        <p:blipFill>
          <a:blip r:embed="rId5"/>
          <a:stretch>
            <a:fillRect/>
          </a:stretch>
        </p:blipFill>
        <p:spPr>
          <a:xfrm>
            <a:off x="7418446" y="2147921"/>
            <a:ext cx="4014216" cy="1625388"/>
          </a:xfrm>
          <a:prstGeom prst="rect">
            <a:avLst/>
          </a:prstGeom>
        </p:spPr>
      </p:pic>
      <p:sp>
        <p:nvSpPr>
          <p:cNvPr id="20" name="Content Placeholder 2">
            <a:extLst>
              <a:ext uri="{FF2B5EF4-FFF2-40B4-BE49-F238E27FC236}">
                <a16:creationId xmlns:a16="http://schemas.microsoft.com/office/drawing/2014/main" id="{40BE4B5B-06F1-94A2-10BE-A60712F69FDC}"/>
              </a:ext>
            </a:extLst>
          </p:cNvPr>
          <p:cNvSpPr txBox="1">
            <a:spLocks/>
          </p:cNvSpPr>
          <p:nvPr/>
        </p:nvSpPr>
        <p:spPr>
          <a:xfrm>
            <a:off x="812955" y="2461994"/>
            <a:ext cx="6502245" cy="2339715"/>
          </a:xfrm>
          <a:prstGeom prst="rect">
            <a:avLst/>
          </a:prstGeom>
        </p:spPr>
        <p:txBody>
          <a:bodyPr lIns="109728" tIns="109728" rIns="109728" bIns="9144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spc="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400" kern="1200" spc="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sz="2400" b="1"/>
              <a:t>Completeness</a:t>
            </a:r>
            <a:endParaRPr lang="en-US" sz="2000" b="1"/>
          </a:p>
          <a:p>
            <a:pPr marL="285750" indent="-285750">
              <a:lnSpc>
                <a:spcPct val="90000"/>
              </a:lnSpc>
              <a:buFont typeface="Arial" panose="020B0604020202020204" pitchFamily="34" charset="0"/>
              <a:buChar char="•"/>
            </a:pPr>
            <a:r>
              <a:rPr lang="en-US" sz="1800"/>
              <a:t>Product column has 5802 missing values </a:t>
            </a:r>
          </a:p>
          <a:p>
            <a:pPr marL="285750" indent="-285750">
              <a:lnSpc>
                <a:spcPct val="90000"/>
              </a:lnSpc>
              <a:buFont typeface="Arial" panose="020B0604020202020204" pitchFamily="34" charset="0"/>
              <a:buChar char="•"/>
            </a:pPr>
            <a:r>
              <a:rPr lang="en-US" sz="1800"/>
              <a:t>Text column has 1 missing value</a:t>
            </a:r>
          </a:p>
          <a:p>
            <a:pPr marL="285750" indent="-285750">
              <a:lnSpc>
                <a:spcPct val="90000"/>
              </a:lnSpc>
              <a:buFont typeface="Arial" panose="020B0604020202020204" pitchFamily="34" charset="0"/>
              <a:buChar char="•"/>
            </a:pPr>
            <a:r>
              <a:rPr lang="en-US" sz="1800"/>
              <a:t>Emotion has no missing </a:t>
            </a:r>
            <a:r>
              <a:rPr lang="en-US" sz="2000"/>
              <a:t>value</a:t>
            </a:r>
          </a:p>
        </p:txBody>
      </p:sp>
    </p:spTree>
    <p:extLst>
      <p:ext uri="{BB962C8B-B14F-4D97-AF65-F5344CB8AC3E}">
        <p14:creationId xmlns:p14="http://schemas.microsoft.com/office/powerpoint/2010/main" val="147614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5A0E-3724-D3D4-3E3C-147771346A21}"/>
              </a:ext>
            </a:extLst>
          </p:cNvPr>
          <p:cNvSpPr>
            <a:spLocks noGrp="1"/>
          </p:cNvSpPr>
          <p:nvPr>
            <p:ph type="title"/>
          </p:nvPr>
        </p:nvSpPr>
        <p:spPr/>
        <p:txBody>
          <a:bodyPr/>
          <a:lstStyle/>
          <a:p>
            <a:r>
              <a:rPr lang="en-US"/>
              <a:t>Data Preparation</a:t>
            </a:r>
          </a:p>
        </p:txBody>
      </p:sp>
      <p:pic>
        <p:nvPicPr>
          <p:cNvPr id="4" name="Picture 4" descr="Chart&#10;&#10;Description automatically generated">
            <a:extLst>
              <a:ext uri="{FF2B5EF4-FFF2-40B4-BE49-F238E27FC236}">
                <a16:creationId xmlns:a16="http://schemas.microsoft.com/office/drawing/2014/main" id="{A038FD78-3547-C25E-1BF4-462CF199FD3A}"/>
              </a:ext>
            </a:extLst>
          </p:cNvPr>
          <p:cNvPicPr>
            <a:picLocks noGrp="1" noChangeAspect="1"/>
          </p:cNvPicPr>
          <p:nvPr>
            <p:ph idx="1"/>
          </p:nvPr>
        </p:nvPicPr>
        <p:blipFill>
          <a:blip r:embed="rId2"/>
          <a:stretch>
            <a:fillRect/>
          </a:stretch>
        </p:blipFill>
        <p:spPr>
          <a:xfrm>
            <a:off x="7404100" y="2947880"/>
            <a:ext cx="3630434" cy="2420155"/>
          </a:xfrm>
        </p:spPr>
      </p:pic>
      <p:sp>
        <p:nvSpPr>
          <p:cNvPr id="5" name="TextBox 4">
            <a:extLst>
              <a:ext uri="{FF2B5EF4-FFF2-40B4-BE49-F238E27FC236}">
                <a16:creationId xmlns:a16="http://schemas.microsoft.com/office/drawing/2014/main" id="{5D1E6197-A5A0-CBFA-9695-799AB085F9A5}"/>
              </a:ext>
            </a:extLst>
          </p:cNvPr>
          <p:cNvSpPr txBox="1"/>
          <p:nvPr/>
        </p:nvSpPr>
        <p:spPr>
          <a:xfrm>
            <a:off x="1104900" y="2095500"/>
            <a:ext cx="6032500" cy="49675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Yu Mincho Light"/>
              </a:rPr>
              <a:t>- Mapped each type of emotion to numeric value : 0='Negative emotion', 1= '</a:t>
            </a:r>
            <a:r>
              <a:rPr lang="en-US">
                <a:ea typeface="+mn-lt"/>
                <a:cs typeface="+mn-lt"/>
              </a:rPr>
              <a:t>No emotion toward brand or product' , 2= 'Positive emotion'</a:t>
            </a:r>
            <a:endParaRPr lang="en-US">
              <a:ea typeface="Yu Mincho Light"/>
            </a:endParaRPr>
          </a:p>
          <a:p>
            <a:endParaRPr lang="en-US">
              <a:ea typeface="Yu Mincho Light"/>
            </a:endParaRPr>
          </a:p>
          <a:p>
            <a:r>
              <a:rPr lang="en-US">
                <a:ea typeface="Yu Mincho Light"/>
              </a:rPr>
              <a:t>-Removed hyperlinks and alphabetical characters from text using lambda function</a:t>
            </a:r>
          </a:p>
          <a:p>
            <a:endParaRPr lang="en-US">
              <a:ea typeface="Yu Mincho Light"/>
            </a:endParaRPr>
          </a:p>
          <a:p>
            <a:r>
              <a:rPr lang="en-US">
                <a:ea typeface="Yu Mincho Light"/>
              </a:rPr>
              <a:t>-</a:t>
            </a:r>
            <a:r>
              <a:rPr lang="en-US">
                <a:ea typeface="+mn-lt"/>
                <a:cs typeface="+mn-lt"/>
              </a:rPr>
              <a:t>Checked distribution of the length of the reviews</a:t>
            </a:r>
            <a:endParaRPr lang="en-US">
              <a:ea typeface="Yu Mincho Light"/>
            </a:endParaRPr>
          </a:p>
          <a:p>
            <a:endParaRPr lang="en-US">
              <a:ea typeface="Yu Mincho Light"/>
            </a:endParaRPr>
          </a:p>
          <a:p>
            <a:r>
              <a:rPr lang="en-US">
                <a:ea typeface="Yu Mincho Light"/>
              </a:rPr>
              <a:t>-Created bag of words using bow transformer</a:t>
            </a:r>
          </a:p>
          <a:p>
            <a:endParaRPr lang="en-US">
              <a:ea typeface="Yu Mincho Light"/>
            </a:endParaRPr>
          </a:p>
          <a:p>
            <a:pPr marL="0" indent="0">
              <a:lnSpc>
                <a:spcPct val="90000"/>
              </a:lnSpc>
              <a:buNone/>
            </a:pPr>
            <a:r>
              <a:rPr lang="en-US" sz="1800" b="1" err="1">
                <a:solidFill>
                  <a:schemeClr val="bg1">
                    <a:lumMod val="50000"/>
                  </a:schemeClr>
                </a:solidFill>
              </a:rPr>
              <a:t>tweet_text</a:t>
            </a:r>
            <a:r>
              <a:rPr lang="en-US" sz="1800" b="1">
                <a:solidFill>
                  <a:schemeClr val="bg1">
                    <a:lumMod val="50000"/>
                  </a:schemeClr>
                </a:solidFill>
              </a:rPr>
              <a:t> - </a:t>
            </a:r>
            <a:r>
              <a:rPr lang="en-US" sz="1800" b="1"/>
              <a:t>text</a:t>
            </a:r>
            <a:r>
              <a:rPr lang="en-US" sz="1800" b="1">
                <a:solidFill>
                  <a:schemeClr val="bg1">
                    <a:lumMod val="50000"/>
                  </a:schemeClr>
                </a:solidFill>
              </a:rPr>
              <a:t>	</a:t>
            </a:r>
          </a:p>
          <a:p>
            <a:pPr marL="0" indent="0">
              <a:lnSpc>
                <a:spcPct val="90000"/>
              </a:lnSpc>
              <a:buNone/>
            </a:pPr>
            <a:r>
              <a:rPr lang="en-US" sz="1800" b="1" err="1">
                <a:solidFill>
                  <a:schemeClr val="bg1">
                    <a:lumMod val="50000"/>
                  </a:schemeClr>
                </a:solidFill>
              </a:rPr>
              <a:t>emotion_in_tweet_is_directed_at</a:t>
            </a:r>
            <a:r>
              <a:rPr lang="en-US" sz="1800" b="1">
                <a:solidFill>
                  <a:schemeClr val="bg1">
                    <a:lumMod val="50000"/>
                  </a:schemeClr>
                </a:solidFill>
              </a:rPr>
              <a:t> - </a:t>
            </a:r>
            <a:r>
              <a:rPr lang="en-US" sz="1800" b="1"/>
              <a:t>product</a:t>
            </a:r>
          </a:p>
          <a:p>
            <a:pPr marL="0" indent="0">
              <a:lnSpc>
                <a:spcPct val="90000"/>
              </a:lnSpc>
              <a:buNone/>
            </a:pPr>
            <a:r>
              <a:rPr lang="en-US" sz="1800" b="1" err="1">
                <a:solidFill>
                  <a:schemeClr val="bg1">
                    <a:lumMod val="50000"/>
                  </a:schemeClr>
                </a:solidFill>
              </a:rPr>
              <a:t>is_there_an_emotion_directed_at_a_brand_or_product</a:t>
            </a:r>
            <a:r>
              <a:rPr lang="en-US" sz="1800" b="1">
                <a:solidFill>
                  <a:schemeClr val="bg1">
                    <a:lumMod val="50000"/>
                  </a:schemeClr>
                </a:solidFill>
              </a:rPr>
              <a:t> - </a:t>
            </a:r>
            <a:r>
              <a:rPr lang="en-US" sz="1800" b="1"/>
              <a:t>emotion</a:t>
            </a:r>
          </a:p>
          <a:p>
            <a:endParaRPr lang="en-US">
              <a:ea typeface="Yu Mincho Light"/>
            </a:endParaRPr>
          </a:p>
          <a:p>
            <a:endParaRPr lang="en-US">
              <a:ea typeface="Yu Mincho Light"/>
            </a:endParaRPr>
          </a:p>
        </p:txBody>
      </p:sp>
      <p:pic>
        <p:nvPicPr>
          <p:cNvPr id="6" name="Picture 6" descr="Graphical user interface, text, application&#10;&#10;Description automatically generated">
            <a:extLst>
              <a:ext uri="{FF2B5EF4-FFF2-40B4-BE49-F238E27FC236}">
                <a16:creationId xmlns:a16="http://schemas.microsoft.com/office/drawing/2014/main" id="{62208ED3-15E7-7B5E-07C2-301DAA339641}"/>
              </a:ext>
            </a:extLst>
          </p:cNvPr>
          <p:cNvPicPr>
            <a:picLocks noChangeAspect="1"/>
          </p:cNvPicPr>
          <p:nvPr/>
        </p:nvPicPr>
        <p:blipFill>
          <a:blip r:embed="rId3"/>
          <a:stretch>
            <a:fillRect/>
          </a:stretch>
        </p:blipFill>
        <p:spPr>
          <a:xfrm>
            <a:off x="7404100" y="5503753"/>
            <a:ext cx="3815280" cy="1101013"/>
          </a:xfrm>
          <a:prstGeom prst="rect">
            <a:avLst/>
          </a:prstGeom>
        </p:spPr>
      </p:pic>
      <p:pic>
        <p:nvPicPr>
          <p:cNvPr id="7" name="Content Placeholder 6">
            <a:extLst>
              <a:ext uri="{FF2B5EF4-FFF2-40B4-BE49-F238E27FC236}">
                <a16:creationId xmlns:a16="http://schemas.microsoft.com/office/drawing/2014/main" id="{9C074400-3785-39DC-BC9F-B03045F3665D}"/>
              </a:ext>
            </a:extLst>
          </p:cNvPr>
          <p:cNvPicPr>
            <a:picLocks noGrp="1" noChangeAspect="1"/>
          </p:cNvPicPr>
          <p:nvPr>
            <p:ph idx="4294967295"/>
          </p:nvPr>
        </p:nvPicPr>
        <p:blipFill>
          <a:blip r:embed="rId4"/>
          <a:stretch>
            <a:fillRect/>
          </a:stretch>
        </p:blipFill>
        <p:spPr>
          <a:xfrm>
            <a:off x="7404100" y="1824794"/>
            <a:ext cx="3630434" cy="1005351"/>
          </a:xfrm>
        </p:spPr>
      </p:pic>
    </p:spTree>
    <p:extLst>
      <p:ext uri="{BB962C8B-B14F-4D97-AF65-F5344CB8AC3E}">
        <p14:creationId xmlns:p14="http://schemas.microsoft.com/office/powerpoint/2010/main" val="329928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34D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8FCC70-3139-74F6-A7F8-6241D070D61F}"/>
              </a:ext>
            </a:extLst>
          </p:cNvPr>
          <p:cNvSpPr>
            <a:spLocks noGrp="1"/>
          </p:cNvSpPr>
          <p:nvPr>
            <p:ph type="title"/>
          </p:nvPr>
        </p:nvSpPr>
        <p:spPr>
          <a:xfrm>
            <a:off x="635001" y="640823"/>
            <a:ext cx="3103194" cy="5583148"/>
          </a:xfrm>
        </p:spPr>
        <p:txBody>
          <a:bodyPr anchor="ctr">
            <a:normAutofit/>
          </a:bodyPr>
          <a:lstStyle/>
          <a:p>
            <a:r>
              <a:rPr lang="en-US">
                <a:solidFill>
                  <a:schemeClr val="bg1"/>
                </a:solidFill>
              </a:rPr>
              <a:t>Data Analytics</a:t>
            </a:r>
          </a:p>
        </p:txBody>
      </p:sp>
      <p:graphicFrame>
        <p:nvGraphicFramePr>
          <p:cNvPr id="6" name="Content Placeholder 2">
            <a:extLst>
              <a:ext uri="{FF2B5EF4-FFF2-40B4-BE49-F238E27FC236}">
                <a16:creationId xmlns:a16="http://schemas.microsoft.com/office/drawing/2014/main" id="{81C73F7B-343A-9CE1-F3E0-A0807E78867C}"/>
              </a:ext>
            </a:extLst>
          </p:cNvPr>
          <p:cNvGraphicFramePr>
            <a:graphicFrameLocks noGrp="1"/>
          </p:cNvGraphicFramePr>
          <p:nvPr>
            <p:ph idx="1"/>
            <p:extLst>
              <p:ext uri="{D42A27DB-BD31-4B8C-83A1-F6EECF244321}">
                <p14:modId xmlns:p14="http://schemas.microsoft.com/office/powerpoint/2010/main" val="41089308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48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2138B-BDF8-C06F-3DCE-D8EE6BD34A38}"/>
              </a:ext>
            </a:extLst>
          </p:cNvPr>
          <p:cNvSpPr>
            <a:spLocks noGrp="1"/>
          </p:cNvSpPr>
          <p:nvPr>
            <p:ph type="title"/>
          </p:nvPr>
        </p:nvSpPr>
        <p:spPr/>
        <p:txBody>
          <a:bodyPr/>
          <a:lstStyle/>
          <a:p>
            <a:r>
              <a:rPr lang="en-US">
                <a:ea typeface="+mj-lt"/>
                <a:cs typeface="+mj-lt"/>
              </a:rPr>
              <a:t>Data Models : </a:t>
            </a:r>
            <a:endParaRPr lang="en-US"/>
          </a:p>
        </p:txBody>
      </p:sp>
      <p:pic>
        <p:nvPicPr>
          <p:cNvPr id="4" name="Picture 4" descr="Calendar&#10;&#10;Description automatically generated">
            <a:extLst>
              <a:ext uri="{FF2B5EF4-FFF2-40B4-BE49-F238E27FC236}">
                <a16:creationId xmlns:a16="http://schemas.microsoft.com/office/drawing/2014/main" id="{02374BBB-E1C5-92DE-8C6E-D3A5A62C7709}"/>
              </a:ext>
            </a:extLst>
          </p:cNvPr>
          <p:cNvPicPr>
            <a:picLocks noGrp="1" noChangeAspect="1"/>
          </p:cNvPicPr>
          <p:nvPr>
            <p:ph idx="1"/>
          </p:nvPr>
        </p:nvPicPr>
        <p:blipFill>
          <a:blip r:embed="rId3"/>
          <a:stretch>
            <a:fillRect/>
          </a:stretch>
        </p:blipFill>
        <p:spPr>
          <a:xfrm>
            <a:off x="711200" y="2209101"/>
            <a:ext cx="4219864" cy="2498725"/>
          </a:xfrm>
        </p:spPr>
      </p:pic>
      <p:sp>
        <p:nvSpPr>
          <p:cNvPr id="6" name="TextBox 5">
            <a:extLst>
              <a:ext uri="{FF2B5EF4-FFF2-40B4-BE49-F238E27FC236}">
                <a16:creationId xmlns:a16="http://schemas.microsoft.com/office/drawing/2014/main" id="{3B802D02-B6D8-61CF-31D8-167404ED6853}"/>
              </a:ext>
            </a:extLst>
          </p:cNvPr>
          <p:cNvSpPr txBox="1"/>
          <p:nvPr/>
        </p:nvSpPr>
        <p:spPr>
          <a:xfrm>
            <a:off x="838200" y="1841500"/>
            <a:ext cx="4000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1 : Multinomial Naive Bayes</a:t>
            </a:r>
          </a:p>
        </p:txBody>
      </p:sp>
      <p:sp>
        <p:nvSpPr>
          <p:cNvPr id="7" name="TextBox 6">
            <a:extLst>
              <a:ext uri="{FF2B5EF4-FFF2-40B4-BE49-F238E27FC236}">
                <a16:creationId xmlns:a16="http://schemas.microsoft.com/office/drawing/2014/main" id="{F29F3081-10F0-7865-B3BB-6AAA25CF3BB3}"/>
              </a:ext>
            </a:extLst>
          </p:cNvPr>
          <p:cNvSpPr txBox="1"/>
          <p:nvPr/>
        </p:nvSpPr>
        <p:spPr>
          <a:xfrm>
            <a:off x="7125658" y="1850365"/>
            <a:ext cx="40005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 2 : Logistic Regression</a:t>
            </a:r>
          </a:p>
        </p:txBody>
      </p:sp>
      <p:pic>
        <p:nvPicPr>
          <p:cNvPr id="8" name="Picture 8" descr="Calendar&#10;&#10;Description automatically generated">
            <a:extLst>
              <a:ext uri="{FF2B5EF4-FFF2-40B4-BE49-F238E27FC236}">
                <a16:creationId xmlns:a16="http://schemas.microsoft.com/office/drawing/2014/main" id="{4D57B2E0-DB92-26C0-337F-534873C52EFA}"/>
              </a:ext>
            </a:extLst>
          </p:cNvPr>
          <p:cNvPicPr>
            <a:picLocks noChangeAspect="1"/>
          </p:cNvPicPr>
          <p:nvPr/>
        </p:nvPicPr>
        <p:blipFill>
          <a:blip r:embed="rId4"/>
          <a:stretch>
            <a:fillRect/>
          </a:stretch>
        </p:blipFill>
        <p:spPr>
          <a:xfrm>
            <a:off x="6646413" y="2209596"/>
            <a:ext cx="4577991" cy="2496361"/>
          </a:xfrm>
          <a:prstGeom prst="rect">
            <a:avLst/>
          </a:prstGeom>
        </p:spPr>
      </p:pic>
      <p:sp>
        <p:nvSpPr>
          <p:cNvPr id="10" name="TextBox 9">
            <a:extLst>
              <a:ext uri="{FF2B5EF4-FFF2-40B4-BE49-F238E27FC236}">
                <a16:creationId xmlns:a16="http://schemas.microsoft.com/office/drawing/2014/main" id="{4704ABE5-DFE0-5E5D-D9CF-A057BF94DB55}"/>
              </a:ext>
            </a:extLst>
          </p:cNvPr>
          <p:cNvSpPr txBox="1"/>
          <p:nvPr/>
        </p:nvSpPr>
        <p:spPr>
          <a:xfrm>
            <a:off x="338107" y="4835344"/>
            <a:ext cx="56807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1 : accuracy 64%</a:t>
            </a:r>
          </a:p>
          <a:p>
            <a:endParaRPr lang="en-US">
              <a:ea typeface="Yu Mincho Light"/>
            </a:endParaRPr>
          </a:p>
          <a:p>
            <a:r>
              <a:rPr lang="en-US">
                <a:ea typeface="Yu Mincho Light"/>
              </a:rPr>
              <a:t>Negative Emotion '0' : Precision 50%</a:t>
            </a:r>
          </a:p>
          <a:p>
            <a:r>
              <a:rPr lang="en-US">
                <a:ea typeface="+mn-lt"/>
                <a:cs typeface="+mn-lt"/>
              </a:rPr>
              <a:t>No emotion toward brand or product '1': Precision 64%</a:t>
            </a:r>
            <a:endParaRPr lang="en-US"/>
          </a:p>
          <a:p>
            <a:r>
              <a:rPr lang="en-US">
                <a:ea typeface="Yu Mincho Light"/>
              </a:rPr>
              <a:t>Positive emotion '2' : Precision 64%</a:t>
            </a:r>
          </a:p>
          <a:p>
            <a:endParaRPr lang="en-US">
              <a:ea typeface="Yu Mincho Light"/>
            </a:endParaRPr>
          </a:p>
        </p:txBody>
      </p:sp>
      <p:sp>
        <p:nvSpPr>
          <p:cNvPr id="11" name="TextBox 10">
            <a:extLst>
              <a:ext uri="{FF2B5EF4-FFF2-40B4-BE49-F238E27FC236}">
                <a16:creationId xmlns:a16="http://schemas.microsoft.com/office/drawing/2014/main" id="{6E7351EC-F464-DC93-16FE-2A6D597CE66A}"/>
              </a:ext>
            </a:extLst>
          </p:cNvPr>
          <p:cNvSpPr txBox="1"/>
          <p:nvPr/>
        </p:nvSpPr>
        <p:spPr>
          <a:xfrm>
            <a:off x="6287861" y="4884542"/>
            <a:ext cx="568073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Model 2 : accuracy 68%</a:t>
            </a:r>
          </a:p>
          <a:p>
            <a:endParaRPr lang="en-US">
              <a:ea typeface="Yu Mincho Light"/>
            </a:endParaRPr>
          </a:p>
          <a:p>
            <a:r>
              <a:rPr lang="en-US">
                <a:ea typeface="Yu Mincho Light"/>
              </a:rPr>
              <a:t>Negative Emotion '0' : Precision 75%</a:t>
            </a:r>
          </a:p>
          <a:p>
            <a:r>
              <a:rPr lang="en-US">
                <a:ea typeface="+mn-lt"/>
                <a:cs typeface="+mn-lt"/>
              </a:rPr>
              <a:t>No emotion toward brand or product '1': Precision 69%</a:t>
            </a:r>
            <a:endParaRPr lang="en-US"/>
          </a:p>
          <a:p>
            <a:r>
              <a:rPr lang="en-US">
                <a:ea typeface="Yu Mincho Light"/>
              </a:rPr>
              <a:t>Positive emotion '2' : Precision 62%</a:t>
            </a:r>
          </a:p>
          <a:p>
            <a:endParaRPr lang="en-US">
              <a:ea typeface="Yu Mincho Light"/>
            </a:endParaRPr>
          </a:p>
        </p:txBody>
      </p:sp>
    </p:spTree>
    <p:extLst>
      <p:ext uri="{BB962C8B-B14F-4D97-AF65-F5344CB8AC3E}">
        <p14:creationId xmlns:p14="http://schemas.microsoft.com/office/powerpoint/2010/main" val="3378064310"/>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01B2E"/>
      </a:dk2>
      <a:lt2>
        <a:srgbClr val="F0F3F2"/>
      </a:lt2>
      <a:accent1>
        <a:srgbClr val="C34D88"/>
      </a:accent1>
      <a:accent2>
        <a:srgbClr val="B13BA7"/>
      </a:accent2>
      <a:accent3>
        <a:srgbClr val="9C4DC3"/>
      </a:accent3>
      <a:accent4>
        <a:srgbClr val="5B3DB2"/>
      </a:accent4>
      <a:accent5>
        <a:srgbClr val="4D60C3"/>
      </a:accent5>
      <a:accent6>
        <a:srgbClr val="3B80B1"/>
      </a:accent6>
      <a:hlink>
        <a:srgbClr val="403FBF"/>
      </a:hlink>
      <a:folHlink>
        <a:srgbClr val="7F7F7F"/>
      </a:folHlink>
    </a:clrScheme>
    <a:fontScheme name="Custom 2">
      <a:majorFont>
        <a:latin typeface="Yu Mincho Light"/>
        <a:ea typeface=""/>
        <a:cs typeface=""/>
      </a:majorFont>
      <a:minorFont>
        <a:latin typeface="Yu Minch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SketchyVTI</vt:lpstr>
      <vt:lpstr>PowerPoint Presentation</vt:lpstr>
      <vt:lpstr>Project Overview</vt:lpstr>
      <vt:lpstr>Problem Statement</vt:lpstr>
      <vt:lpstr>Sentiment Analysis</vt:lpstr>
      <vt:lpstr>Data Profiling</vt:lpstr>
      <vt:lpstr>Data Quality</vt:lpstr>
      <vt:lpstr>Data Preparation</vt:lpstr>
      <vt:lpstr>Data Analytics</vt:lpstr>
      <vt:lpstr>Data Models : </vt:lpstr>
      <vt:lpstr>Data Models : </vt:lpstr>
      <vt:lpstr>Tuned Data Model :</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2022-06-21T01:52:54Z</dcterms:created>
  <dcterms:modified xsi:type="dcterms:W3CDTF">2022-06-22T23:22:47Z</dcterms:modified>
</cp:coreProperties>
</file>