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1"/>
  <c:chart>
    <c:title>
      <c:tx>
        <c:rich>
          <a:bodyPr/>
          <a:lstStyle/>
          <a:p>
            <a:pPr>
              <a:defRPr/>
            </a:pPr>
          </a:p>
          <a:p>
            <a:pPr>
              <a:defRPr sz="1000"/>
            </a:pPr>
            <a:r>
              <a:t>沪深公司数量 </a:t>
            </a:r>
            <a:br/>
            <a:r>
              <a:t> 沪：5912 </a:t>
            </a:r>
            <a:br/>
            <a:r>
              <a:t> 深：5206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沪深公司数量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深交所上市公司数量</c:v>
                </c:pt>
                <c:pt idx="1">
                  <c:v>沪交所上市公司数量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5206</c:v>
                </c:pt>
                <c:pt idx="1">
                  <c:v>5912</c:v>
                </c:pt>
              </c:numCache>
            </c:numRef>
          </c:val>
        </c:ser>
        <c:dLbls>
          <c:txPr>
            <a:bodyPr/>
            <a:lstStyle/>
            <a:p>
              <a:pPr>
                <a:defRPr sz="1300">
                  <a:solidFill>
                    <a:srgbClr val="0000FF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i="1" sz="1000">
                <a:solidFill>
                  <a:srgbClr val="FF0000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8868.0"/>
          <c:min val="0.0"/>
        </c:scaling>
        <c:delete val="0"/>
        <c:axPos val="l"/>
        <c:majorGridlines/>
        <c:minorGridlines/>
        <c:numFmt formatCode="0" sourceLinked="0"/>
        <c:majorTickMark val="out"/>
        <c:tickLblPos val="nextTo"/>
        <c:txPr>
          <a:bodyPr/>
          <a:lstStyle/>
          <a:p>
            <a:pPr>
              <a:defRPr b="1" sz="1400">
                <a:solidFill>
                  <a:srgbClr val="00FF00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/>
            </a:pPr>
          </a:p>
          <a:p>
            <a:pPr>
              <a:defRPr sz="1300"/>
            </a:pPr>
            <a:r>
              <a:t>市值层级分布占比</a:t>
            </a:r>
          </a:p>
        </c:rich>
      </c:tx>
      <c:layout/>
      <c:overlay val="0"/>
    </c:title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市值层级分布占比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0-10亿</c:v>
                </c:pt>
                <c:pt idx="1">
                  <c:v>10-50亿</c:v>
                </c:pt>
                <c:pt idx="2">
                  <c:v>100亿以上</c:v>
                </c:pt>
                <c:pt idx="3">
                  <c:v>50-100亿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0.3427</c:v>
                </c:pt>
                <c:pt idx="1">
                  <c:v>0.3688</c:v>
                </c:pt>
                <c:pt idx="2">
                  <c:v>0.1503</c:v>
                </c:pt>
                <c:pt idx="3">
                  <c:v>0.1381</c:v>
                </c:pt>
              </c:numCache>
            </c:numRef>
          </c:val>
        </c:ser>
        <c:dLbls>
          <c:numFmt formatCode="0.00%" sourceLinked="0"/>
          <c:txPr>
            <a:bodyPr/>
            <a:lstStyle/>
            <a:p>
              <a:pPr>
                <a:defRPr sz="1200"/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 val="b"/>
      <c:layout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36576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5029200" y="914400"/>
          <a:ext cx="3657600" cy="4572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