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37"/>
  </p:notesMasterIdLst>
  <p:sldIdLst>
    <p:sldId id="258" r:id="rId3"/>
    <p:sldId id="294" r:id="rId4"/>
    <p:sldId id="262" r:id="rId5"/>
    <p:sldId id="263" r:id="rId6"/>
    <p:sldId id="267" r:id="rId7"/>
    <p:sldId id="266" r:id="rId8"/>
    <p:sldId id="268" r:id="rId9"/>
    <p:sldId id="291" r:id="rId10"/>
    <p:sldId id="273" r:id="rId11"/>
    <p:sldId id="290" r:id="rId12"/>
    <p:sldId id="276" r:id="rId13"/>
    <p:sldId id="275" r:id="rId14"/>
    <p:sldId id="278" r:id="rId15"/>
    <p:sldId id="277" r:id="rId16"/>
    <p:sldId id="279" r:id="rId17"/>
    <p:sldId id="292" r:id="rId18"/>
    <p:sldId id="280" r:id="rId19"/>
    <p:sldId id="281" r:id="rId20"/>
    <p:sldId id="282" r:id="rId21"/>
    <p:sldId id="284" r:id="rId22"/>
    <p:sldId id="285" r:id="rId23"/>
    <p:sldId id="286" r:id="rId24"/>
    <p:sldId id="288" r:id="rId25"/>
    <p:sldId id="289" r:id="rId26"/>
    <p:sldId id="293" r:id="rId27"/>
    <p:sldId id="260" r:id="rId28"/>
    <p:sldId id="261" r:id="rId29"/>
    <p:sldId id="264" r:id="rId30"/>
    <p:sldId id="265" r:id="rId31"/>
    <p:sldId id="270" r:id="rId32"/>
    <p:sldId id="272" r:id="rId33"/>
    <p:sldId id="283" r:id="rId34"/>
    <p:sldId id="295" r:id="rId35"/>
    <p:sldId id="287" r:id="rId36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3366"/>
    <a:srgbClr val="006699"/>
    <a:srgbClr val="835245"/>
    <a:srgbClr val="330AE0"/>
    <a:srgbClr val="000099"/>
    <a:srgbClr val="D917D9"/>
    <a:srgbClr val="FFFA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65" autoAdjust="0"/>
    <p:restoredTop sz="93907" autoAdjust="0"/>
  </p:normalViewPr>
  <p:slideViewPr>
    <p:cSldViewPr>
      <p:cViewPr>
        <p:scale>
          <a:sx n="100" d="100"/>
          <a:sy n="100" d="100"/>
        </p:scale>
        <p:origin x="-67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12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oglio_di_lavoro_di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layout>
        <c:manualLayout>
          <c:xMode val="edge"/>
          <c:yMode val="edge"/>
          <c:x val="0.10750767919030051"/>
          <c:y val="0.19475215709738314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5726148515731592"/>
          <c:y val="0.43732760005307303"/>
          <c:w val="0.79365582016409875"/>
          <c:h val="0.3277650332753721"/>
        </c:manualLayout>
      </c:layout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Tasso di crescita del fatturato annuo</c:v>
                </c:pt>
              </c:strCache>
            </c:strRef>
          </c:tx>
          <c:spPr>
            <a:ln w="44450"/>
          </c:spPr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3"/>
              <c:layout>
                <c:manualLayout>
                  <c:x val="-0.10416666666666666"/>
                  <c:y val="-7.812500000000002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-0.12291666666666666"/>
                  <c:y val="-9.375000000000016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Foglio1!$A$2:$A$6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Foglio1!$B$2:$B$6</c:f>
              <c:numCache>
                <c:formatCode>0%</c:formatCode>
                <c:ptCount val="5"/>
                <c:pt idx="0">
                  <c:v>0.25</c:v>
                </c:pt>
                <c:pt idx="1">
                  <c:v>0.25</c:v>
                </c:pt>
                <c:pt idx="2">
                  <c:v>0.25</c:v>
                </c:pt>
                <c:pt idx="3">
                  <c:v>0.23</c:v>
                </c:pt>
                <c:pt idx="4">
                  <c:v>0.2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7501440"/>
        <c:axId val="127502976"/>
      </c:lineChart>
      <c:catAx>
        <c:axId val="1275014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7502976"/>
        <c:crosses val="autoZero"/>
        <c:auto val="1"/>
        <c:lblAlgn val="ctr"/>
        <c:lblOffset val="100"/>
        <c:noMultiLvlLbl val="0"/>
      </c:catAx>
      <c:valAx>
        <c:axId val="127502976"/>
        <c:scaling>
          <c:orientation val="minMax"/>
        </c:scaling>
        <c:delete val="0"/>
        <c:axPos val="l"/>
        <c:numFmt formatCode="0%" sourceLinked="1"/>
        <c:majorTickMark val="out"/>
        <c:minorTickMark val="none"/>
        <c:tickLblPos val="nextTo"/>
        <c:crossAx val="12750144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it-IT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5A79F5-D273-471E-977A-C16C24D19352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8585F403-4A50-4C4B-9473-BFE9ADE74127}">
      <dgm:prSet phldrT="[Testo]"/>
      <dgm:spPr>
        <a:solidFill>
          <a:schemeClr val="accent5">
            <a:lumMod val="50000"/>
            <a:alpha val="70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r>
            <a:rPr lang="it-IT" dirty="0" smtClean="0"/>
            <a:t>Concorrenti del settore</a:t>
          </a:r>
          <a:endParaRPr lang="it-IT" dirty="0"/>
        </a:p>
      </dgm:t>
    </dgm:pt>
    <dgm:pt modelId="{267C0D21-73BF-4B8D-ACA3-A4D6947F297F}" type="parTrans" cxnId="{7EAD45F1-1B3D-4B57-B157-74F87A9B8762}">
      <dgm:prSet/>
      <dgm:spPr/>
      <dgm:t>
        <a:bodyPr/>
        <a:lstStyle/>
        <a:p>
          <a:endParaRPr lang="it-IT"/>
        </a:p>
      </dgm:t>
    </dgm:pt>
    <dgm:pt modelId="{C7CBDE62-CB3D-4823-BF94-F6E9BB1CD8B6}" type="sibTrans" cxnId="{7EAD45F1-1B3D-4B57-B157-74F87A9B8762}">
      <dgm:prSet/>
      <dgm:spPr/>
      <dgm:t>
        <a:bodyPr/>
        <a:lstStyle/>
        <a:p>
          <a:endParaRPr lang="it-IT"/>
        </a:p>
      </dgm:t>
    </dgm:pt>
    <dgm:pt modelId="{03F14B5F-980B-4810-B322-A7094F2F6D0C}">
      <dgm:prSet phldrT="[Testo]"/>
      <dgm:spPr>
        <a:solidFill>
          <a:schemeClr val="accent6">
            <a:lumMod val="60000"/>
            <a:lumOff val="40000"/>
            <a:alpha val="70000"/>
          </a:schemeClr>
        </a:solidFill>
        <a:ln w="19050"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it-IT" dirty="0" smtClean="0"/>
            <a:t>Fornitori</a:t>
          </a:r>
          <a:endParaRPr lang="it-IT" dirty="0"/>
        </a:p>
      </dgm:t>
    </dgm:pt>
    <dgm:pt modelId="{379E1E59-DEBB-4912-80E1-A52DC3AE4FB2}" type="parTrans" cxnId="{C9BF87E4-D960-4D4B-B725-D480178EB5FF}">
      <dgm:prSet/>
      <dgm:spPr>
        <a:ln w="22225">
          <a:solidFill>
            <a:schemeClr val="tx1"/>
          </a:solidFill>
          <a:headEnd type="arrow"/>
          <a:tailEnd type="none"/>
        </a:ln>
      </dgm:spPr>
      <dgm:t>
        <a:bodyPr/>
        <a:lstStyle/>
        <a:p>
          <a:endParaRPr lang="it-IT"/>
        </a:p>
      </dgm:t>
    </dgm:pt>
    <dgm:pt modelId="{E75DE3BF-D18D-4399-AA5D-2628850A36D7}" type="sibTrans" cxnId="{C9BF87E4-D960-4D4B-B725-D480178EB5FF}">
      <dgm:prSet/>
      <dgm:spPr/>
      <dgm:t>
        <a:bodyPr/>
        <a:lstStyle/>
        <a:p>
          <a:endParaRPr lang="it-IT"/>
        </a:p>
      </dgm:t>
    </dgm:pt>
    <dgm:pt modelId="{9652A599-233D-44FB-8952-ADFB92101D07}">
      <dgm:prSet phldrT="[Testo]"/>
      <dgm:spPr>
        <a:solidFill>
          <a:srgbClr val="FFC000">
            <a:alpha val="70000"/>
          </a:srgbClr>
        </a:solidFill>
        <a:ln w="19050">
          <a:solidFill>
            <a:srgbClr val="FFC000"/>
          </a:solidFill>
        </a:ln>
      </dgm:spPr>
      <dgm:t>
        <a:bodyPr/>
        <a:lstStyle/>
        <a:p>
          <a:r>
            <a:rPr lang="it-IT" dirty="0" smtClean="0"/>
            <a:t>Prodotti sostitutivi</a:t>
          </a:r>
          <a:endParaRPr lang="it-IT" dirty="0"/>
        </a:p>
      </dgm:t>
    </dgm:pt>
    <dgm:pt modelId="{A04429B6-ECE6-4E71-8DDF-6505AB543BBD}" type="parTrans" cxnId="{07810FD9-8E3E-4BF7-9D8C-9102294103EF}">
      <dgm:prSet/>
      <dgm:spPr>
        <a:ln w="22225">
          <a:solidFill>
            <a:schemeClr val="tx1"/>
          </a:solidFill>
          <a:headEnd type="arrow"/>
          <a:tailEnd type="none"/>
        </a:ln>
      </dgm:spPr>
      <dgm:t>
        <a:bodyPr/>
        <a:lstStyle/>
        <a:p>
          <a:endParaRPr lang="it-IT"/>
        </a:p>
      </dgm:t>
    </dgm:pt>
    <dgm:pt modelId="{94EA0AE4-4F01-4B99-9EB4-B0D2119CF02C}" type="sibTrans" cxnId="{07810FD9-8E3E-4BF7-9D8C-9102294103EF}">
      <dgm:prSet/>
      <dgm:spPr/>
      <dgm:t>
        <a:bodyPr/>
        <a:lstStyle/>
        <a:p>
          <a:endParaRPr lang="it-IT"/>
        </a:p>
      </dgm:t>
    </dgm:pt>
    <dgm:pt modelId="{193E6193-132A-4B4A-BAF1-A3BE1B6CCF59}">
      <dgm:prSet phldrT="[Testo]"/>
      <dgm:spPr>
        <a:solidFill>
          <a:srgbClr val="D917D9">
            <a:alpha val="69804"/>
          </a:srgbClr>
        </a:solidFill>
        <a:ln w="19050">
          <a:solidFill>
            <a:srgbClr val="D917D9"/>
          </a:solidFill>
        </a:ln>
      </dgm:spPr>
      <dgm:t>
        <a:bodyPr/>
        <a:lstStyle/>
        <a:p>
          <a:r>
            <a:rPr lang="it-IT" dirty="0" smtClean="0"/>
            <a:t>Acquirenti</a:t>
          </a:r>
          <a:endParaRPr lang="it-IT" dirty="0"/>
        </a:p>
      </dgm:t>
    </dgm:pt>
    <dgm:pt modelId="{B0B1A2FD-BFD9-434D-B912-09B4D81E9476}" type="parTrans" cxnId="{BE2ADC7D-38B8-43C0-A5F8-56064EF95004}">
      <dgm:prSet/>
      <dgm:spPr>
        <a:ln w="22225">
          <a:solidFill>
            <a:schemeClr val="tx1"/>
          </a:solidFill>
          <a:headEnd type="arrow"/>
          <a:tailEnd type="none"/>
        </a:ln>
      </dgm:spPr>
      <dgm:t>
        <a:bodyPr/>
        <a:lstStyle/>
        <a:p>
          <a:endParaRPr lang="it-IT"/>
        </a:p>
      </dgm:t>
    </dgm:pt>
    <dgm:pt modelId="{E9A2F293-C2B0-49DD-BBAA-9728EADCE02E}" type="sibTrans" cxnId="{BE2ADC7D-38B8-43C0-A5F8-56064EF95004}">
      <dgm:prSet/>
      <dgm:spPr/>
      <dgm:t>
        <a:bodyPr/>
        <a:lstStyle/>
        <a:p>
          <a:endParaRPr lang="it-IT"/>
        </a:p>
      </dgm:t>
    </dgm:pt>
    <dgm:pt modelId="{13DC284D-598F-48BA-8452-1C2FA50FFB7C}">
      <dgm:prSet phldrT="[Testo]"/>
      <dgm:spPr>
        <a:solidFill>
          <a:srgbClr val="C00000">
            <a:alpha val="70000"/>
          </a:srgbClr>
        </a:solidFill>
        <a:ln w="19050">
          <a:solidFill>
            <a:srgbClr val="C00000"/>
          </a:solidFill>
        </a:ln>
      </dgm:spPr>
      <dgm:t>
        <a:bodyPr/>
        <a:lstStyle/>
        <a:p>
          <a:r>
            <a:rPr lang="it-IT" dirty="0" smtClean="0"/>
            <a:t>Potenziali entranti</a:t>
          </a:r>
          <a:endParaRPr lang="it-IT" dirty="0"/>
        </a:p>
      </dgm:t>
    </dgm:pt>
    <dgm:pt modelId="{C70349C7-6E26-4353-B406-36A4727D5E7B}" type="parTrans" cxnId="{DBCAE04C-2F90-43B4-87CC-564CF1AEA28A}">
      <dgm:prSet/>
      <dgm:spPr>
        <a:ln w="22225">
          <a:solidFill>
            <a:schemeClr val="tx1"/>
          </a:solidFill>
          <a:headEnd type="arrow"/>
          <a:tailEnd type="none"/>
        </a:ln>
      </dgm:spPr>
      <dgm:t>
        <a:bodyPr/>
        <a:lstStyle/>
        <a:p>
          <a:endParaRPr lang="it-IT"/>
        </a:p>
      </dgm:t>
    </dgm:pt>
    <dgm:pt modelId="{817AE17E-FC8B-4B56-8D1F-CD7A5C314D29}" type="sibTrans" cxnId="{DBCAE04C-2F90-43B4-87CC-564CF1AEA28A}">
      <dgm:prSet/>
      <dgm:spPr/>
      <dgm:t>
        <a:bodyPr/>
        <a:lstStyle/>
        <a:p>
          <a:endParaRPr lang="it-IT"/>
        </a:p>
      </dgm:t>
    </dgm:pt>
    <dgm:pt modelId="{97936A21-F41E-4CEC-B6CF-78ED63749295}" type="pres">
      <dgm:prSet presAssocID="{B45A79F5-D273-471E-977A-C16C24D19352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1BD3D9E4-29BF-48D4-B52E-5CE8775F785C}" type="pres">
      <dgm:prSet presAssocID="{8585F403-4A50-4C4B-9473-BFE9ADE74127}" presName="centerShape" presStyleLbl="node0" presStyleIdx="0" presStyleCnt="1"/>
      <dgm:spPr/>
      <dgm:t>
        <a:bodyPr/>
        <a:lstStyle/>
        <a:p>
          <a:endParaRPr lang="it-IT"/>
        </a:p>
      </dgm:t>
    </dgm:pt>
    <dgm:pt modelId="{22E11D1C-A61C-4C96-A895-55ADBC9A04F2}" type="pres">
      <dgm:prSet presAssocID="{379E1E59-DEBB-4912-80E1-A52DC3AE4FB2}" presName="Name9" presStyleLbl="parChTrans1D2" presStyleIdx="0" presStyleCnt="4"/>
      <dgm:spPr/>
      <dgm:t>
        <a:bodyPr/>
        <a:lstStyle/>
        <a:p>
          <a:endParaRPr lang="it-IT"/>
        </a:p>
      </dgm:t>
    </dgm:pt>
    <dgm:pt modelId="{4DFD16C1-D338-4BF0-B4FB-149E57131818}" type="pres">
      <dgm:prSet presAssocID="{379E1E59-DEBB-4912-80E1-A52DC3AE4FB2}" presName="connTx" presStyleLbl="parChTrans1D2" presStyleIdx="0" presStyleCnt="4"/>
      <dgm:spPr/>
      <dgm:t>
        <a:bodyPr/>
        <a:lstStyle/>
        <a:p>
          <a:endParaRPr lang="it-IT"/>
        </a:p>
      </dgm:t>
    </dgm:pt>
    <dgm:pt modelId="{1628DBBA-D201-4383-B16C-DA1C2B0BB3D8}" type="pres">
      <dgm:prSet presAssocID="{03F14B5F-980B-4810-B322-A7094F2F6D0C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8D88BC9-56D5-4094-9529-97BC832BA78A}" type="pres">
      <dgm:prSet presAssocID="{A04429B6-ECE6-4E71-8DDF-6505AB543BBD}" presName="Name9" presStyleLbl="parChTrans1D2" presStyleIdx="1" presStyleCnt="4"/>
      <dgm:spPr/>
      <dgm:t>
        <a:bodyPr/>
        <a:lstStyle/>
        <a:p>
          <a:endParaRPr lang="it-IT"/>
        </a:p>
      </dgm:t>
    </dgm:pt>
    <dgm:pt modelId="{54886CBC-C39B-436E-A98E-4CA97BD13393}" type="pres">
      <dgm:prSet presAssocID="{A04429B6-ECE6-4E71-8DDF-6505AB543BBD}" presName="connTx" presStyleLbl="parChTrans1D2" presStyleIdx="1" presStyleCnt="4"/>
      <dgm:spPr/>
      <dgm:t>
        <a:bodyPr/>
        <a:lstStyle/>
        <a:p>
          <a:endParaRPr lang="it-IT"/>
        </a:p>
      </dgm:t>
    </dgm:pt>
    <dgm:pt modelId="{807B5B08-9AF9-413D-A7F5-FADCA2C1B5AF}" type="pres">
      <dgm:prSet presAssocID="{9652A599-233D-44FB-8952-ADFB92101D07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2A37AF5-4CAB-459F-ABA4-7E8AEA28CA66}" type="pres">
      <dgm:prSet presAssocID="{B0B1A2FD-BFD9-434D-B912-09B4D81E9476}" presName="Name9" presStyleLbl="parChTrans1D2" presStyleIdx="2" presStyleCnt="4"/>
      <dgm:spPr/>
      <dgm:t>
        <a:bodyPr/>
        <a:lstStyle/>
        <a:p>
          <a:endParaRPr lang="it-IT"/>
        </a:p>
      </dgm:t>
    </dgm:pt>
    <dgm:pt modelId="{57FFD9C6-671D-45F4-966A-8147FA2CA96C}" type="pres">
      <dgm:prSet presAssocID="{B0B1A2FD-BFD9-434D-B912-09B4D81E9476}" presName="connTx" presStyleLbl="parChTrans1D2" presStyleIdx="2" presStyleCnt="4"/>
      <dgm:spPr/>
      <dgm:t>
        <a:bodyPr/>
        <a:lstStyle/>
        <a:p>
          <a:endParaRPr lang="it-IT"/>
        </a:p>
      </dgm:t>
    </dgm:pt>
    <dgm:pt modelId="{4C1B026C-056C-455B-B057-54B6DB1E5D7E}" type="pres">
      <dgm:prSet presAssocID="{193E6193-132A-4B4A-BAF1-A3BE1B6CCF59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42ED55D6-FAB7-400E-8E59-4AA628B9F2E7}" type="pres">
      <dgm:prSet presAssocID="{C70349C7-6E26-4353-B406-36A4727D5E7B}" presName="Name9" presStyleLbl="parChTrans1D2" presStyleIdx="3" presStyleCnt="4"/>
      <dgm:spPr/>
      <dgm:t>
        <a:bodyPr/>
        <a:lstStyle/>
        <a:p>
          <a:endParaRPr lang="it-IT"/>
        </a:p>
      </dgm:t>
    </dgm:pt>
    <dgm:pt modelId="{D9092E49-6B40-4973-AD3E-F13473FA2015}" type="pres">
      <dgm:prSet presAssocID="{C70349C7-6E26-4353-B406-36A4727D5E7B}" presName="connTx" presStyleLbl="parChTrans1D2" presStyleIdx="3" presStyleCnt="4"/>
      <dgm:spPr/>
      <dgm:t>
        <a:bodyPr/>
        <a:lstStyle/>
        <a:p>
          <a:endParaRPr lang="it-IT"/>
        </a:p>
      </dgm:t>
    </dgm:pt>
    <dgm:pt modelId="{FF6D3BAD-9CC4-4516-81A1-F47E346663BE}" type="pres">
      <dgm:prSet presAssocID="{13DC284D-598F-48BA-8452-1C2FA50FFB7C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412EA1BA-F2BF-44E7-A8FB-201C7E8200DB}" type="presOf" srcId="{379E1E59-DEBB-4912-80E1-A52DC3AE4FB2}" destId="{4DFD16C1-D338-4BF0-B4FB-149E57131818}" srcOrd="1" destOrd="0" presId="urn:microsoft.com/office/officeart/2005/8/layout/radial1"/>
    <dgm:cxn modelId="{7EAD45F1-1B3D-4B57-B157-74F87A9B8762}" srcId="{B45A79F5-D273-471E-977A-C16C24D19352}" destId="{8585F403-4A50-4C4B-9473-BFE9ADE74127}" srcOrd="0" destOrd="0" parTransId="{267C0D21-73BF-4B8D-ACA3-A4D6947F297F}" sibTransId="{C7CBDE62-CB3D-4823-BF94-F6E9BB1CD8B6}"/>
    <dgm:cxn modelId="{07810FD9-8E3E-4BF7-9D8C-9102294103EF}" srcId="{8585F403-4A50-4C4B-9473-BFE9ADE74127}" destId="{9652A599-233D-44FB-8952-ADFB92101D07}" srcOrd="1" destOrd="0" parTransId="{A04429B6-ECE6-4E71-8DDF-6505AB543BBD}" sibTransId="{94EA0AE4-4F01-4B99-9EB4-B0D2119CF02C}"/>
    <dgm:cxn modelId="{21340F07-5993-45F1-B354-C6B56192FD2F}" type="presOf" srcId="{A04429B6-ECE6-4E71-8DDF-6505AB543BBD}" destId="{A8D88BC9-56D5-4094-9529-97BC832BA78A}" srcOrd="0" destOrd="0" presId="urn:microsoft.com/office/officeart/2005/8/layout/radial1"/>
    <dgm:cxn modelId="{A019A309-A6F9-413A-A549-765E413D984F}" type="presOf" srcId="{A04429B6-ECE6-4E71-8DDF-6505AB543BBD}" destId="{54886CBC-C39B-436E-A98E-4CA97BD13393}" srcOrd="1" destOrd="0" presId="urn:microsoft.com/office/officeart/2005/8/layout/radial1"/>
    <dgm:cxn modelId="{10D9E94E-7AC0-4354-A8C3-E110C50CEA71}" type="presOf" srcId="{9652A599-233D-44FB-8952-ADFB92101D07}" destId="{807B5B08-9AF9-413D-A7F5-FADCA2C1B5AF}" srcOrd="0" destOrd="0" presId="urn:microsoft.com/office/officeart/2005/8/layout/radial1"/>
    <dgm:cxn modelId="{BEF2B264-5E93-41B1-8EEB-E6B9E339A85A}" type="presOf" srcId="{B45A79F5-D273-471E-977A-C16C24D19352}" destId="{97936A21-F41E-4CEC-B6CF-78ED63749295}" srcOrd="0" destOrd="0" presId="urn:microsoft.com/office/officeart/2005/8/layout/radial1"/>
    <dgm:cxn modelId="{BE2ADC7D-38B8-43C0-A5F8-56064EF95004}" srcId="{8585F403-4A50-4C4B-9473-BFE9ADE74127}" destId="{193E6193-132A-4B4A-BAF1-A3BE1B6CCF59}" srcOrd="2" destOrd="0" parTransId="{B0B1A2FD-BFD9-434D-B912-09B4D81E9476}" sibTransId="{E9A2F293-C2B0-49DD-BBAA-9728EADCE02E}"/>
    <dgm:cxn modelId="{D986B398-7A03-4E2C-AC1F-84A55A81BE68}" type="presOf" srcId="{379E1E59-DEBB-4912-80E1-A52DC3AE4FB2}" destId="{22E11D1C-A61C-4C96-A895-55ADBC9A04F2}" srcOrd="0" destOrd="0" presId="urn:microsoft.com/office/officeart/2005/8/layout/radial1"/>
    <dgm:cxn modelId="{DBCAE04C-2F90-43B4-87CC-564CF1AEA28A}" srcId="{8585F403-4A50-4C4B-9473-BFE9ADE74127}" destId="{13DC284D-598F-48BA-8452-1C2FA50FFB7C}" srcOrd="3" destOrd="0" parTransId="{C70349C7-6E26-4353-B406-36A4727D5E7B}" sibTransId="{817AE17E-FC8B-4B56-8D1F-CD7A5C314D29}"/>
    <dgm:cxn modelId="{C9BF87E4-D960-4D4B-B725-D480178EB5FF}" srcId="{8585F403-4A50-4C4B-9473-BFE9ADE74127}" destId="{03F14B5F-980B-4810-B322-A7094F2F6D0C}" srcOrd="0" destOrd="0" parTransId="{379E1E59-DEBB-4912-80E1-A52DC3AE4FB2}" sibTransId="{E75DE3BF-D18D-4399-AA5D-2628850A36D7}"/>
    <dgm:cxn modelId="{E20F0130-20DB-4F0F-AB0D-6C4A6B09676A}" type="presOf" srcId="{B0B1A2FD-BFD9-434D-B912-09B4D81E9476}" destId="{22A37AF5-4CAB-459F-ABA4-7E8AEA28CA66}" srcOrd="0" destOrd="0" presId="urn:microsoft.com/office/officeart/2005/8/layout/radial1"/>
    <dgm:cxn modelId="{37C23F9B-1F60-4FE0-8CCB-D17BBB1C3072}" type="presOf" srcId="{C70349C7-6E26-4353-B406-36A4727D5E7B}" destId="{D9092E49-6B40-4973-AD3E-F13473FA2015}" srcOrd="1" destOrd="0" presId="urn:microsoft.com/office/officeart/2005/8/layout/radial1"/>
    <dgm:cxn modelId="{90D74DD5-200D-4646-8BBF-71CABFD28C68}" type="presOf" srcId="{B0B1A2FD-BFD9-434D-B912-09B4D81E9476}" destId="{57FFD9C6-671D-45F4-966A-8147FA2CA96C}" srcOrd="1" destOrd="0" presId="urn:microsoft.com/office/officeart/2005/8/layout/radial1"/>
    <dgm:cxn modelId="{D7A10B3B-34EA-49F7-9668-7B449292678D}" type="presOf" srcId="{8585F403-4A50-4C4B-9473-BFE9ADE74127}" destId="{1BD3D9E4-29BF-48D4-B52E-5CE8775F785C}" srcOrd="0" destOrd="0" presId="urn:microsoft.com/office/officeart/2005/8/layout/radial1"/>
    <dgm:cxn modelId="{5E10A5C2-3612-424B-81F0-BE7AD872C646}" type="presOf" srcId="{13DC284D-598F-48BA-8452-1C2FA50FFB7C}" destId="{FF6D3BAD-9CC4-4516-81A1-F47E346663BE}" srcOrd="0" destOrd="0" presId="urn:microsoft.com/office/officeart/2005/8/layout/radial1"/>
    <dgm:cxn modelId="{8099B881-44AE-40E0-8849-B2DC59A0C884}" type="presOf" srcId="{193E6193-132A-4B4A-BAF1-A3BE1B6CCF59}" destId="{4C1B026C-056C-455B-B057-54B6DB1E5D7E}" srcOrd="0" destOrd="0" presId="urn:microsoft.com/office/officeart/2005/8/layout/radial1"/>
    <dgm:cxn modelId="{C3DC7FF2-F12B-4138-8E4C-80A52E3F1D62}" type="presOf" srcId="{03F14B5F-980B-4810-B322-A7094F2F6D0C}" destId="{1628DBBA-D201-4383-B16C-DA1C2B0BB3D8}" srcOrd="0" destOrd="0" presId="urn:microsoft.com/office/officeart/2005/8/layout/radial1"/>
    <dgm:cxn modelId="{75929E15-D493-4212-B3AC-1B512955E580}" type="presOf" srcId="{C70349C7-6E26-4353-B406-36A4727D5E7B}" destId="{42ED55D6-FAB7-400E-8E59-4AA628B9F2E7}" srcOrd="0" destOrd="0" presId="urn:microsoft.com/office/officeart/2005/8/layout/radial1"/>
    <dgm:cxn modelId="{F64D7595-9E7A-460B-B802-071CD4F0C70E}" type="presParOf" srcId="{97936A21-F41E-4CEC-B6CF-78ED63749295}" destId="{1BD3D9E4-29BF-48D4-B52E-5CE8775F785C}" srcOrd="0" destOrd="0" presId="urn:microsoft.com/office/officeart/2005/8/layout/radial1"/>
    <dgm:cxn modelId="{8C7578AF-D359-4F27-9894-AA4BEE3A6CED}" type="presParOf" srcId="{97936A21-F41E-4CEC-B6CF-78ED63749295}" destId="{22E11D1C-A61C-4C96-A895-55ADBC9A04F2}" srcOrd="1" destOrd="0" presId="urn:microsoft.com/office/officeart/2005/8/layout/radial1"/>
    <dgm:cxn modelId="{2A61A5BA-CC30-44F4-84FC-01A5403CCEFD}" type="presParOf" srcId="{22E11D1C-A61C-4C96-A895-55ADBC9A04F2}" destId="{4DFD16C1-D338-4BF0-B4FB-149E57131818}" srcOrd="0" destOrd="0" presId="urn:microsoft.com/office/officeart/2005/8/layout/radial1"/>
    <dgm:cxn modelId="{50CBDC16-7481-4A56-874C-688B4DDB55FE}" type="presParOf" srcId="{97936A21-F41E-4CEC-B6CF-78ED63749295}" destId="{1628DBBA-D201-4383-B16C-DA1C2B0BB3D8}" srcOrd="2" destOrd="0" presId="urn:microsoft.com/office/officeart/2005/8/layout/radial1"/>
    <dgm:cxn modelId="{C97C89AF-377E-47C7-9755-B45B0C70590D}" type="presParOf" srcId="{97936A21-F41E-4CEC-B6CF-78ED63749295}" destId="{A8D88BC9-56D5-4094-9529-97BC832BA78A}" srcOrd="3" destOrd="0" presId="urn:microsoft.com/office/officeart/2005/8/layout/radial1"/>
    <dgm:cxn modelId="{DA0119C8-443E-4807-98F4-C01519F2D240}" type="presParOf" srcId="{A8D88BC9-56D5-4094-9529-97BC832BA78A}" destId="{54886CBC-C39B-436E-A98E-4CA97BD13393}" srcOrd="0" destOrd="0" presId="urn:microsoft.com/office/officeart/2005/8/layout/radial1"/>
    <dgm:cxn modelId="{1B21FF80-A8A6-4128-B423-FEB23183B2E7}" type="presParOf" srcId="{97936A21-F41E-4CEC-B6CF-78ED63749295}" destId="{807B5B08-9AF9-413D-A7F5-FADCA2C1B5AF}" srcOrd="4" destOrd="0" presId="urn:microsoft.com/office/officeart/2005/8/layout/radial1"/>
    <dgm:cxn modelId="{B3EC52BD-533D-460D-9C76-01457C115348}" type="presParOf" srcId="{97936A21-F41E-4CEC-B6CF-78ED63749295}" destId="{22A37AF5-4CAB-459F-ABA4-7E8AEA28CA66}" srcOrd="5" destOrd="0" presId="urn:microsoft.com/office/officeart/2005/8/layout/radial1"/>
    <dgm:cxn modelId="{D92F4A25-50C3-4811-B985-810BE2B626B3}" type="presParOf" srcId="{22A37AF5-4CAB-459F-ABA4-7E8AEA28CA66}" destId="{57FFD9C6-671D-45F4-966A-8147FA2CA96C}" srcOrd="0" destOrd="0" presId="urn:microsoft.com/office/officeart/2005/8/layout/radial1"/>
    <dgm:cxn modelId="{9109BBC6-455E-4DE8-9B9A-8348D35168B4}" type="presParOf" srcId="{97936A21-F41E-4CEC-B6CF-78ED63749295}" destId="{4C1B026C-056C-455B-B057-54B6DB1E5D7E}" srcOrd="6" destOrd="0" presId="urn:microsoft.com/office/officeart/2005/8/layout/radial1"/>
    <dgm:cxn modelId="{F4282C4D-7DB7-478B-B62D-21CD26ACAAA7}" type="presParOf" srcId="{97936A21-F41E-4CEC-B6CF-78ED63749295}" destId="{42ED55D6-FAB7-400E-8E59-4AA628B9F2E7}" srcOrd="7" destOrd="0" presId="urn:microsoft.com/office/officeart/2005/8/layout/radial1"/>
    <dgm:cxn modelId="{EB1A37F6-A8AF-4D17-A52F-D00463279D83}" type="presParOf" srcId="{42ED55D6-FAB7-400E-8E59-4AA628B9F2E7}" destId="{D9092E49-6B40-4973-AD3E-F13473FA2015}" srcOrd="0" destOrd="0" presId="urn:microsoft.com/office/officeart/2005/8/layout/radial1"/>
    <dgm:cxn modelId="{2F031EC3-0AD2-4C36-BF4D-FBE273F58C3F}" type="presParOf" srcId="{97936A21-F41E-4CEC-B6CF-78ED63749295}" destId="{FF6D3BAD-9CC4-4516-81A1-F47E346663BE}" srcOrd="8" destOrd="0" presId="urn:microsoft.com/office/officeart/2005/8/layout/radial1"/>
  </dgm:cxnLst>
  <dgm:bg/>
  <dgm:whole>
    <a:ln cap="sq">
      <a:beve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DBF9B2-BC5D-4633-9BCA-FB43A155D74F}" type="datetimeFigureOut">
              <a:rPr lang="it-IT" smtClean="0"/>
              <a:pPr/>
              <a:t>28/01/2011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F479EA-0E95-42EF-9AE4-8CE1768199E2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2013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08FB0F-4747-409D-AA89-691DF41406D4}" type="slidenum">
              <a:rPr lang="en-GB"/>
              <a:pPr/>
              <a:t>1</a:t>
            </a:fld>
            <a:endParaRPr lang="en-GB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BC3F4-5285-4ACA-A7C1-40BD12EB0E34}" type="slidenum">
              <a:rPr lang="en-GB"/>
              <a:pPr/>
              <a:t>3</a:t>
            </a:fld>
            <a:endParaRPr lang="en-GB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t-IT" sz="3600" dirty="0" smtClean="0">
              <a:solidFill>
                <a:srgbClr val="FF0000"/>
              </a:solidFill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BC3F4-5285-4ACA-A7C1-40BD12EB0E34}" type="slidenum">
              <a:rPr lang="en-GB"/>
              <a:pPr/>
              <a:t>4</a:t>
            </a:fld>
            <a:endParaRPr lang="en-GB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t-IT" sz="3600" dirty="0" smtClean="0">
              <a:solidFill>
                <a:srgbClr val="FF0000"/>
              </a:solidFill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BC3F4-5285-4ACA-A7C1-40BD12EB0E34}" type="slidenum">
              <a:rPr lang="en-GB"/>
              <a:pPr/>
              <a:t>6</a:t>
            </a:fld>
            <a:endParaRPr lang="en-GB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t-IT" sz="3600" dirty="0" smtClean="0">
              <a:solidFill>
                <a:srgbClr val="FF0000"/>
              </a:solidFill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BC3F4-5285-4ACA-A7C1-40BD12EB0E34}" type="slidenum">
              <a:rPr lang="en-GB"/>
              <a:pPr/>
              <a:t>26</a:t>
            </a:fld>
            <a:endParaRPr lang="en-GB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it-IT" sz="3600" dirty="0" smtClean="0">
                <a:solidFill>
                  <a:srgbClr val="FF0000"/>
                </a:solidFill>
                <a:latin typeface="Times New Roman" charset="0"/>
                <a:ea typeface="ＭＳ Ｐゴシック" charset="-128"/>
              </a:rPr>
              <a:t>Cambiare </a:t>
            </a:r>
            <a:r>
              <a:rPr lang="it-IT" sz="3600" dirty="0" err="1" smtClean="0">
                <a:solidFill>
                  <a:srgbClr val="FF0000"/>
                </a:solidFill>
                <a:latin typeface="Times New Roman" charset="0"/>
                <a:ea typeface="ＭＳ Ｐゴシック" charset="-128"/>
              </a:rPr>
              <a:t>dparte</a:t>
            </a:r>
            <a:r>
              <a:rPr lang="it-IT" sz="3600" dirty="0" smtClean="0">
                <a:solidFill>
                  <a:srgbClr val="FF0000"/>
                </a:solidFill>
                <a:latin typeface="Times New Roman" charset="0"/>
                <a:ea typeface="ＭＳ Ｐゴシック" charset="-128"/>
              </a:rPr>
              <a:t> sotto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BC3F4-5285-4ACA-A7C1-40BD12EB0E34}" type="slidenum">
              <a:rPr lang="en-GB"/>
              <a:pPr/>
              <a:t>27</a:t>
            </a:fld>
            <a:endParaRPr lang="en-GB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it-IT" sz="3600" dirty="0" smtClean="0">
                <a:solidFill>
                  <a:srgbClr val="FF0000"/>
                </a:solidFill>
                <a:latin typeface="Times New Roman" charset="0"/>
                <a:ea typeface="ＭＳ Ｐゴシック" charset="-128"/>
              </a:rPr>
              <a:t>Cambiare </a:t>
            </a:r>
            <a:r>
              <a:rPr lang="it-IT" sz="3600" dirty="0" err="1" smtClean="0">
                <a:solidFill>
                  <a:srgbClr val="FF0000"/>
                </a:solidFill>
                <a:latin typeface="Times New Roman" charset="0"/>
                <a:ea typeface="ＭＳ Ｐゴシック" charset="-128"/>
              </a:rPr>
              <a:t>dparte</a:t>
            </a:r>
            <a:r>
              <a:rPr lang="it-IT" sz="3600" dirty="0" smtClean="0">
                <a:solidFill>
                  <a:srgbClr val="FF0000"/>
                </a:solidFill>
                <a:latin typeface="Times New Roman" charset="0"/>
                <a:ea typeface="ＭＳ Ｐゴシック" charset="-128"/>
              </a:rPr>
              <a:t> sotto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BC3F4-5285-4ACA-A7C1-40BD12EB0E34}" type="slidenum">
              <a:rPr lang="en-GB"/>
              <a:pPr/>
              <a:t>28</a:t>
            </a:fld>
            <a:endParaRPr lang="en-GB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t-IT" sz="3600" dirty="0" smtClean="0">
              <a:solidFill>
                <a:srgbClr val="FF0000"/>
              </a:solidFill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BC3F4-5285-4ACA-A7C1-40BD12EB0E34}" type="slidenum">
              <a:rPr lang="en-GB"/>
              <a:pPr/>
              <a:t>29</a:t>
            </a:fld>
            <a:endParaRPr lang="en-GB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t-IT" sz="3600" dirty="0" smtClean="0">
              <a:solidFill>
                <a:srgbClr val="FF0000"/>
              </a:solidFill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49F6-228E-4C5B-B169-065C822B2CA5}" type="datetimeFigureOut">
              <a:rPr lang="it-IT" smtClean="0"/>
              <a:pPr/>
              <a:t>28/01/2011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C07A-5046-4F5A-B9DE-11C700DF733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49F6-228E-4C5B-B169-065C822B2CA5}" type="datetimeFigureOut">
              <a:rPr lang="it-IT" smtClean="0"/>
              <a:pPr/>
              <a:t>28/01/2011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C07A-5046-4F5A-B9DE-11C700DF733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49F6-228E-4C5B-B169-065C822B2CA5}" type="datetimeFigureOut">
              <a:rPr lang="it-IT" smtClean="0"/>
              <a:pPr/>
              <a:t>28/01/2011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C07A-5046-4F5A-B9DE-11C700DF733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b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50350" cy="493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69400" cy="6873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>
              <a:cs typeface="ＭＳ Ｐゴシック" charset="-128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b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50350" cy="493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69400" cy="6873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>
              <a:cs typeface="ＭＳ Ｐゴシック" charset="-128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it-IT" dirty="0" smtClean="0"/>
              <a:t>Click </a:t>
            </a:r>
            <a:r>
              <a:rPr lang="it-IT" dirty="0" err="1" smtClean="0"/>
              <a:t>to</a:t>
            </a:r>
            <a:r>
              <a:rPr lang="it-IT" dirty="0" smtClean="0"/>
              <a:t> </a:t>
            </a:r>
            <a:r>
              <a:rPr lang="it-IT" dirty="0" err="1" smtClean="0"/>
              <a:t>edit</a:t>
            </a:r>
            <a:r>
              <a:rPr lang="it-IT" dirty="0" smtClean="0"/>
              <a:t> Master </a:t>
            </a:r>
            <a:r>
              <a:rPr lang="it-IT" dirty="0" err="1" smtClean="0"/>
              <a:t>title</a:t>
            </a:r>
            <a:r>
              <a:rPr lang="it-IT" dirty="0" smtClean="0"/>
              <a:t>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it-IT" dirty="0" smtClean="0"/>
              <a:t>Click </a:t>
            </a:r>
            <a:r>
              <a:rPr lang="it-IT" dirty="0" err="1" smtClean="0"/>
              <a:t>to</a:t>
            </a:r>
            <a:r>
              <a:rPr lang="it-IT" dirty="0" smtClean="0"/>
              <a:t> </a:t>
            </a:r>
            <a:r>
              <a:rPr lang="it-IT" dirty="0" err="1" smtClean="0"/>
              <a:t>edit</a:t>
            </a:r>
            <a:r>
              <a:rPr lang="it-IT" dirty="0" smtClean="0"/>
              <a:t> Master text </a:t>
            </a:r>
            <a:r>
              <a:rPr lang="it-IT" dirty="0" err="1" smtClean="0"/>
              <a:t>styles</a:t>
            </a:r>
            <a:endParaRPr lang="it-IT" dirty="0" smtClean="0"/>
          </a:p>
          <a:p>
            <a:pPr lvl="1"/>
            <a:r>
              <a:rPr lang="it-IT" dirty="0" err="1" smtClean="0"/>
              <a:t>Second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2"/>
            <a:r>
              <a:rPr lang="it-IT" dirty="0" err="1" smtClean="0"/>
              <a:t>Third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3"/>
            <a:r>
              <a:rPr lang="it-IT" dirty="0" err="1" smtClean="0"/>
              <a:t>Fourth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4"/>
            <a:r>
              <a:rPr lang="it-IT" dirty="0" err="1" smtClean="0"/>
              <a:t>Fifth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47A08B-92BA-433B-A858-EEC72CEF1078}" type="slidenum">
              <a:rPr lang="it-IT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it-IT" dirty="0" smtClean="0"/>
              <a:t>Click </a:t>
            </a:r>
            <a:r>
              <a:rPr lang="it-IT" dirty="0" err="1" smtClean="0"/>
              <a:t>to</a:t>
            </a:r>
            <a:r>
              <a:rPr lang="it-IT" dirty="0" smtClean="0"/>
              <a:t> </a:t>
            </a:r>
            <a:r>
              <a:rPr lang="it-IT" dirty="0" err="1" smtClean="0"/>
              <a:t>edit</a:t>
            </a:r>
            <a:r>
              <a:rPr lang="it-IT" dirty="0" smtClean="0"/>
              <a:t> Master </a:t>
            </a:r>
            <a:r>
              <a:rPr lang="it-IT" dirty="0" err="1" smtClean="0"/>
              <a:t>title</a:t>
            </a:r>
            <a:r>
              <a:rPr lang="it-IT" dirty="0" smtClean="0"/>
              <a:t>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EE345D-3915-4F47-BF2B-C456CA39B276}" type="slidenum">
              <a:rPr lang="it-IT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9138" y="1066800"/>
            <a:ext cx="3794125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5663" y="1066800"/>
            <a:ext cx="3794125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FC7A9D-1FD5-4583-B8F1-FCC762176271}" type="slidenum">
              <a:rPr lang="it-IT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6D471E-C80C-4E3D-9B4E-791500E2CE4A}" type="slidenum">
              <a:rPr lang="it-IT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EA4521-E1F9-4DA2-AD98-DA7CC2A64FB4}" type="slidenum">
              <a:rPr lang="it-IT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764596-62AC-4D4F-A2B1-C336BCC1560E}" type="slidenum">
              <a:rPr lang="it-IT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49F6-228E-4C5B-B169-065C822B2CA5}" type="datetimeFigureOut">
              <a:rPr lang="it-IT" smtClean="0"/>
              <a:pPr/>
              <a:t>28/01/2011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C07A-5046-4F5A-B9DE-11C700DF733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87DED3-9297-4AFA-986A-04E95D958AE1}" type="slidenum">
              <a:rPr lang="it-IT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C19C8D-BB19-43C4-83B9-DF206EB77CD8}" type="slidenum">
              <a:rPr lang="it-IT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7137DB-2B2D-4564-BA2E-42001FDC1D89}" type="slidenum">
              <a:rPr lang="it-IT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4625" y="287338"/>
            <a:ext cx="1935163" cy="5732462"/>
          </a:xfrm>
        </p:spPr>
        <p:txBody>
          <a:bodyPr vert="eaVert"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9138" y="287338"/>
            <a:ext cx="5653087" cy="5732462"/>
          </a:xfrm>
        </p:spPr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F46AA9-F74E-4DDC-9E92-ADB705F23DAC}" type="slidenum">
              <a:rPr lang="it-IT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138" y="287338"/>
            <a:ext cx="5943600" cy="838200"/>
          </a:xfrm>
        </p:spPr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9138" y="1066800"/>
            <a:ext cx="3794125" cy="4953000"/>
          </a:xfrm>
        </p:spPr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5663" y="1066800"/>
            <a:ext cx="3794125" cy="2400300"/>
          </a:xfrm>
        </p:spPr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5663" y="3619500"/>
            <a:ext cx="3794125" cy="2400300"/>
          </a:xfrm>
        </p:spPr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715533-05BC-48D2-9E53-CA96B99FEEB7}" type="slidenum">
              <a:rPr lang="it-IT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138" y="287338"/>
            <a:ext cx="5943600" cy="838200"/>
          </a:xfrm>
        </p:spPr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9138" y="1066800"/>
            <a:ext cx="3794125" cy="4953000"/>
          </a:xfrm>
        </p:spPr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5663" y="1066800"/>
            <a:ext cx="3794125" cy="4953000"/>
          </a:xfrm>
        </p:spPr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13F417-8DBF-47D8-A64C-4C1B6A2B8FB4}" type="slidenum">
              <a:rPr lang="it-IT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138" y="287338"/>
            <a:ext cx="5943600" cy="838200"/>
          </a:xfrm>
        </p:spPr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719138" y="1066800"/>
            <a:ext cx="7740650" cy="49530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5F7959-331A-4CA6-A75C-829F8A6BC5E6}" type="slidenum">
              <a:rPr lang="it-IT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49F6-228E-4C5B-B169-065C822B2CA5}" type="datetimeFigureOut">
              <a:rPr lang="it-IT" smtClean="0"/>
              <a:pPr/>
              <a:t>28/01/2011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C07A-5046-4F5A-B9DE-11C700DF733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49F6-228E-4C5B-B169-065C822B2CA5}" type="datetimeFigureOut">
              <a:rPr lang="it-IT" smtClean="0"/>
              <a:pPr/>
              <a:t>28/01/2011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C07A-5046-4F5A-B9DE-11C700DF733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49F6-228E-4C5B-B169-065C822B2CA5}" type="datetimeFigureOut">
              <a:rPr lang="it-IT" smtClean="0"/>
              <a:pPr/>
              <a:t>28/01/2011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C07A-5046-4F5A-B9DE-11C700DF733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49F6-228E-4C5B-B169-065C822B2CA5}" type="datetimeFigureOut">
              <a:rPr lang="it-IT" smtClean="0"/>
              <a:pPr/>
              <a:t>28/01/2011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C07A-5046-4F5A-B9DE-11C700DF733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49F6-228E-4C5B-B169-065C822B2CA5}" type="datetimeFigureOut">
              <a:rPr lang="it-IT" smtClean="0"/>
              <a:pPr/>
              <a:t>28/01/2011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C07A-5046-4F5A-B9DE-11C700DF733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49F6-228E-4C5B-B169-065C822B2CA5}" type="datetimeFigureOut">
              <a:rPr lang="it-IT" smtClean="0"/>
              <a:pPr/>
              <a:t>28/01/2011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C07A-5046-4F5A-B9DE-11C700DF733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49F6-228E-4C5B-B169-065C822B2CA5}" type="datetimeFigureOut">
              <a:rPr lang="it-IT" smtClean="0"/>
              <a:pPr/>
              <a:t>28/01/2011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C07A-5046-4F5A-B9DE-11C700DF733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949F6-228E-4C5B-B169-065C822B2CA5}" type="datetimeFigureOut">
              <a:rPr lang="it-IT" smtClean="0"/>
              <a:pPr/>
              <a:t>28/01/2011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4C07A-5046-4F5A-B9DE-11C700DF733A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p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0"/>
            <a:ext cx="9144000" cy="85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719138" y="287338"/>
            <a:ext cx="5943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Titolo diapositiva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066800"/>
            <a:ext cx="774065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Fare clic per modificare il testo</a:t>
            </a:r>
          </a:p>
          <a:p>
            <a:pPr lvl="1"/>
            <a:r>
              <a:rPr lang="it-IT" smtClean="0"/>
              <a:t>Testo</a:t>
            </a:r>
          </a:p>
          <a:p>
            <a:pPr lvl="2"/>
            <a:r>
              <a:rPr lang="it-IT" smtClean="0"/>
              <a:t>Testo</a:t>
            </a:r>
          </a:p>
        </p:txBody>
      </p:sp>
      <p:sp>
        <p:nvSpPr>
          <p:cNvPr id="26931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23188" y="152400"/>
            <a:ext cx="137636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108000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600" b="1">
                <a:solidFill>
                  <a:srgbClr val="FF9900"/>
                </a:solidFill>
                <a:cs typeface="Arial" charset="0"/>
              </a:defRPr>
            </a:lvl1pPr>
          </a:lstStyle>
          <a:p>
            <a:fld id="{E784E692-32FF-4D5D-9A49-4F494D518AD5}" type="slidenum">
              <a:rPr lang="it-IT"/>
              <a:pPr/>
              <a:t>‹N›</a:t>
            </a:fld>
            <a:endParaRPr lang="it-IT"/>
          </a:p>
        </p:txBody>
      </p:sp>
      <p:pic>
        <p:nvPicPr>
          <p:cNvPr id="1030" name="Picture 6" descr="powerpoint1_sec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0" y="65532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9319" name="Text Box 7"/>
          <p:cNvSpPr txBox="1">
            <a:spLocks noChangeArrowheads="1"/>
          </p:cNvSpPr>
          <p:nvPr/>
        </p:nvSpPr>
        <p:spPr bwMode="auto">
          <a:xfrm>
            <a:off x="0" y="6569075"/>
            <a:ext cx="46482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 err="1" smtClean="0">
                <a:solidFill>
                  <a:srgbClr val="002060"/>
                </a:solidFill>
                <a:cs typeface="Arial" charset="0"/>
              </a:rPr>
              <a:t>eBusiness</a:t>
            </a:r>
            <a:r>
              <a:rPr lang="en-US" sz="1200" dirty="0" smtClean="0">
                <a:solidFill>
                  <a:srgbClr val="002060"/>
                </a:solidFill>
                <a:cs typeface="Arial" charset="0"/>
              </a:rPr>
              <a:t> - Project Work </a:t>
            </a:r>
            <a:r>
              <a:rPr lang="en-US" sz="1200" dirty="0">
                <a:solidFill>
                  <a:srgbClr val="002060"/>
                </a:solidFill>
                <a:cs typeface="Arial" charset="0"/>
              </a:rPr>
              <a:t>	</a:t>
            </a:r>
            <a:endParaRPr lang="it-IT" sz="1200" i="1" dirty="0">
              <a:solidFill>
                <a:srgbClr val="002060"/>
              </a:solidFill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03F6E"/>
          </a:solidFill>
          <a:latin typeface="Arial" pitchFamily="34" charset="0"/>
          <a:ea typeface="ＭＳ Ｐゴシック" pitchFamily="-109" charset="-128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03F6E"/>
          </a:solidFill>
          <a:latin typeface="Arial" charset="0"/>
          <a:ea typeface="ＭＳ Ｐゴシック" pitchFamily="-109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03F6E"/>
          </a:solidFill>
          <a:latin typeface="Arial" charset="0"/>
          <a:ea typeface="ＭＳ Ｐゴシック" pitchFamily="-109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03F6E"/>
          </a:solidFill>
          <a:latin typeface="Arial" charset="0"/>
          <a:ea typeface="ＭＳ Ｐゴシック" pitchFamily="-109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03F6E"/>
          </a:solidFill>
          <a:latin typeface="Arial" charset="0"/>
          <a:ea typeface="ＭＳ Ｐゴシック" pitchFamily="-109" charset="-128"/>
          <a:cs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03F6E"/>
          </a:solidFill>
          <a:latin typeface="Arial Narrow" pitchFamily="-109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03F6E"/>
          </a:solidFill>
          <a:latin typeface="Arial Narrow" pitchFamily="-109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03F6E"/>
          </a:solidFill>
          <a:latin typeface="Arial Narrow" pitchFamily="-109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03F6E"/>
          </a:solidFill>
          <a:latin typeface="Arial Narrow" pitchFamily="-109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3F6E"/>
        </a:buClr>
        <a:buChar char="•"/>
        <a:defRPr sz="2800">
          <a:solidFill>
            <a:srgbClr val="003F6E"/>
          </a:solidFill>
          <a:latin typeface="Arial" pitchFamily="34" charset="0"/>
          <a:ea typeface="ＭＳ Ｐゴシック" pitchFamily="-109" charset="-128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F1F"/>
        </a:buClr>
        <a:buChar char="•"/>
        <a:defRPr sz="2000">
          <a:solidFill>
            <a:srgbClr val="003F6E"/>
          </a:solidFill>
          <a:latin typeface="Arial" pitchFamily="34" charset="0"/>
          <a:ea typeface="ＭＳ Ｐゴシック" pitchFamily="-109" charset="-128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4D82"/>
        </a:buClr>
        <a:buFont typeface="Arial" charset="0"/>
        <a:buChar char="–"/>
        <a:defRPr>
          <a:solidFill>
            <a:srgbClr val="003F6E"/>
          </a:solidFill>
          <a:latin typeface="Arial" pitchFamily="34" charset="0"/>
          <a:ea typeface="ＭＳ Ｐゴシック" pitchFamily="-109" charset="-128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4C80"/>
        </a:buClr>
        <a:buChar char="–"/>
        <a:defRPr>
          <a:solidFill>
            <a:schemeClr val="tx1"/>
          </a:solidFill>
          <a:latin typeface="Arial" pitchFamily="-109" charset="0"/>
          <a:ea typeface="ＭＳ Ｐゴシック" pitchFamily="-109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  <a:ea typeface="ＭＳ Ｐゴシック" pitchFamily="-109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  <a:ea typeface="ＭＳ Ｐゴシック" pitchFamily="-109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  <a:ea typeface="ＭＳ Ｐゴシック" pitchFamily="-109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  <a:ea typeface="ＭＳ Ｐゴシック" pitchFamily="-109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  <a:ea typeface="ＭＳ Ｐゴシック" pitchFamily="-109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9.jpeg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1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8"/>
          <p:cNvSpPr>
            <a:spLocks noGrp="1" noChangeArrowheads="1"/>
          </p:cNvSpPr>
          <p:nvPr>
            <p:ph type="ctrTitle" idx="4294967295"/>
          </p:nvPr>
        </p:nvSpPr>
        <p:spPr>
          <a:xfrm>
            <a:off x="1552575" y="4443413"/>
            <a:ext cx="7362825" cy="661987"/>
          </a:xfrm>
          <a:noFill/>
        </p:spPr>
        <p:txBody>
          <a:bodyPr/>
          <a:lstStyle/>
          <a:p>
            <a:pPr>
              <a:lnSpc>
                <a:spcPct val="120000"/>
              </a:lnSpc>
            </a:pPr>
            <a:r>
              <a:rPr lang="it-IT" sz="2400" dirty="0" smtClean="0">
                <a:solidFill>
                  <a:schemeClr val="bg2"/>
                </a:solidFill>
                <a:latin typeface="Arial" charset="0"/>
                <a:ea typeface="ＭＳ Ｐゴシック" charset="-128"/>
              </a:rPr>
              <a:t>P</a:t>
            </a:r>
          </a:p>
        </p:txBody>
      </p:sp>
      <p:sp>
        <p:nvSpPr>
          <p:cNvPr id="18435" name="Text Box 1041"/>
          <p:cNvSpPr txBox="1">
            <a:spLocks noChangeArrowheads="1"/>
          </p:cNvSpPr>
          <p:nvPr/>
        </p:nvSpPr>
        <p:spPr bwMode="auto">
          <a:xfrm>
            <a:off x="2609850" y="4876800"/>
            <a:ext cx="5924550" cy="190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>
              <a:spcBef>
                <a:spcPct val="0"/>
              </a:spcBef>
            </a:pPr>
            <a:r>
              <a:rPr lang="it-IT" sz="2000" b="1" i="1" dirty="0">
                <a:solidFill>
                  <a:srgbClr val="7F7F7F"/>
                </a:solidFill>
              </a:rPr>
              <a:t>Gruppo </a:t>
            </a:r>
            <a:r>
              <a:rPr lang="it-IT" sz="2000" b="1" i="1" dirty="0" smtClean="0">
                <a:solidFill>
                  <a:srgbClr val="7F7F7F"/>
                </a:solidFill>
              </a:rPr>
              <a:t>ICT - </a:t>
            </a:r>
            <a:r>
              <a:rPr lang="it-IT" sz="2000" b="1" i="1" dirty="0" err="1" smtClean="0">
                <a:solidFill>
                  <a:srgbClr val="7F7F7F"/>
                </a:solidFill>
              </a:rPr>
              <a:t>Enterprise</a:t>
            </a:r>
            <a:endParaRPr lang="it-IT" sz="2000" b="1" dirty="0">
              <a:solidFill>
                <a:srgbClr val="7F7F7F"/>
              </a:solidFill>
              <a:cs typeface="Arial" charset="0"/>
            </a:endParaRPr>
          </a:p>
          <a:p>
            <a:pPr algn="r">
              <a:spcBef>
                <a:spcPct val="0"/>
              </a:spcBef>
            </a:pPr>
            <a:endParaRPr lang="it-IT" sz="2000" i="1" dirty="0">
              <a:solidFill>
                <a:srgbClr val="7F7F7F"/>
              </a:solidFill>
              <a:cs typeface="Arial" charset="0"/>
            </a:endParaRPr>
          </a:p>
          <a:p>
            <a:pPr lvl="8"/>
            <a:r>
              <a:rPr lang="it-IT" sz="1400" b="1" dirty="0">
                <a:solidFill>
                  <a:schemeClr val="bg1">
                    <a:lumMod val="50000"/>
                  </a:schemeClr>
                </a:solidFill>
              </a:rPr>
              <a:t>Vincenzo </a:t>
            </a:r>
            <a:r>
              <a:rPr lang="it-IT" sz="1400" b="1" dirty="0" err="1">
                <a:solidFill>
                  <a:schemeClr val="bg1">
                    <a:lumMod val="50000"/>
                  </a:schemeClr>
                </a:solidFill>
              </a:rPr>
              <a:t>Ampolo</a:t>
            </a:r>
            <a:r>
              <a:rPr lang="it-IT" sz="1400" b="1" dirty="0">
                <a:solidFill>
                  <a:schemeClr val="bg1">
                    <a:lumMod val="50000"/>
                  </a:schemeClr>
                </a:solidFill>
              </a:rPr>
              <a:t> (750336)</a:t>
            </a:r>
          </a:p>
          <a:p>
            <a:pPr lvl="8"/>
            <a:r>
              <a:rPr lang="it-IT" sz="1400" b="1" dirty="0" err="1">
                <a:solidFill>
                  <a:schemeClr val="bg1">
                    <a:lumMod val="50000"/>
                  </a:schemeClr>
                </a:solidFill>
              </a:rPr>
              <a:t>Syed</a:t>
            </a:r>
            <a:r>
              <a:rPr lang="it-IT" sz="14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it-IT" sz="1400" b="1" dirty="0" err="1">
                <a:solidFill>
                  <a:schemeClr val="bg1">
                    <a:lumMod val="50000"/>
                  </a:schemeClr>
                </a:solidFill>
              </a:rPr>
              <a:t>Hassan</a:t>
            </a:r>
            <a:r>
              <a:rPr lang="it-IT" sz="14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it-IT" sz="1400" b="1" dirty="0" err="1">
                <a:solidFill>
                  <a:schemeClr val="bg1">
                    <a:lumMod val="50000"/>
                  </a:schemeClr>
                </a:solidFill>
              </a:rPr>
              <a:t>Gilani</a:t>
            </a:r>
            <a:r>
              <a:rPr lang="it-IT" sz="1400" b="1" dirty="0">
                <a:solidFill>
                  <a:schemeClr val="bg1">
                    <a:lumMod val="50000"/>
                  </a:schemeClr>
                </a:solidFill>
              </a:rPr>
              <a:t> (751947)</a:t>
            </a:r>
          </a:p>
          <a:p>
            <a:pPr lvl="8"/>
            <a:r>
              <a:rPr lang="it-IT" sz="1400" b="1" dirty="0">
                <a:solidFill>
                  <a:schemeClr val="bg1">
                    <a:lumMod val="50000"/>
                  </a:schemeClr>
                </a:solidFill>
              </a:rPr>
              <a:t>Giuseppe </a:t>
            </a:r>
            <a:r>
              <a:rPr lang="it-IT" sz="1400" b="1" dirty="0" err="1">
                <a:solidFill>
                  <a:schemeClr val="bg1">
                    <a:lumMod val="50000"/>
                  </a:schemeClr>
                </a:solidFill>
              </a:rPr>
              <a:t>Gizzi</a:t>
            </a:r>
            <a:r>
              <a:rPr lang="it-IT" sz="1400" b="1" dirty="0">
                <a:solidFill>
                  <a:schemeClr val="bg1">
                    <a:lumMod val="50000"/>
                  </a:schemeClr>
                </a:solidFill>
              </a:rPr>
              <a:t>(766891)</a:t>
            </a:r>
          </a:p>
          <a:p>
            <a:pPr lvl="8"/>
            <a:r>
              <a:rPr lang="it-IT" sz="1400" b="1" dirty="0">
                <a:solidFill>
                  <a:schemeClr val="bg1">
                    <a:lumMod val="50000"/>
                  </a:schemeClr>
                </a:solidFill>
              </a:rPr>
              <a:t>Gianluca Locati (767001)</a:t>
            </a:r>
          </a:p>
          <a:p>
            <a:pPr lvl="8"/>
            <a:r>
              <a:rPr lang="it-IT" sz="1400" b="1" dirty="0">
                <a:solidFill>
                  <a:schemeClr val="bg1">
                    <a:lumMod val="50000"/>
                  </a:schemeClr>
                </a:solidFill>
              </a:rPr>
              <a:t>Matteo </a:t>
            </a:r>
            <a:r>
              <a:rPr lang="it-IT" sz="1400" b="1" dirty="0" err="1">
                <a:solidFill>
                  <a:schemeClr val="bg1">
                    <a:lumMod val="50000"/>
                  </a:schemeClr>
                </a:solidFill>
              </a:rPr>
              <a:t>Moscheni</a:t>
            </a:r>
            <a:r>
              <a:rPr lang="it-IT" sz="1400" b="1" dirty="0">
                <a:solidFill>
                  <a:schemeClr val="bg1">
                    <a:lumMod val="50000"/>
                  </a:schemeClr>
                </a:solidFill>
              </a:rPr>
              <a:t> (766683)</a:t>
            </a:r>
          </a:p>
          <a:p>
            <a:pPr lvl="8"/>
            <a:r>
              <a:rPr lang="it-IT" sz="1400" b="1" dirty="0">
                <a:solidFill>
                  <a:schemeClr val="bg1">
                    <a:lumMod val="50000"/>
                  </a:schemeClr>
                </a:solidFill>
              </a:rPr>
              <a:t>Andrea Parola (750882)</a:t>
            </a:r>
          </a:p>
        </p:txBody>
      </p:sp>
      <p:sp>
        <p:nvSpPr>
          <p:cNvPr id="18436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it-IT"/>
          </a:p>
        </p:txBody>
      </p:sp>
      <p:sp>
        <p:nvSpPr>
          <p:cNvPr id="5" name="CasellaDiTesto 4"/>
          <p:cNvSpPr txBox="1"/>
          <p:nvPr/>
        </p:nvSpPr>
        <p:spPr>
          <a:xfrm>
            <a:off x="1428728" y="4357694"/>
            <a:ext cx="6929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rgbClr val="003F6E"/>
                </a:solidFill>
                <a:latin typeface="Arial" charset="0"/>
                <a:ea typeface="ＭＳ Ｐゴシック" charset="-128"/>
                <a:cs typeface="Arial" pitchFamily="34" charset="0"/>
              </a:rPr>
              <a:t>eBusiness</a:t>
            </a:r>
            <a:r>
              <a:rPr lang="it-IT" sz="2400" b="1" dirty="0">
                <a:solidFill>
                  <a:srgbClr val="003F6E"/>
                </a:solidFill>
                <a:latin typeface="Arial" charset="0"/>
                <a:ea typeface="ＭＳ Ｐゴシック" charset="-128"/>
                <a:cs typeface="Arial" pitchFamily="34" charset="0"/>
              </a:rPr>
              <a:t> - Project 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4608512" cy="44564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it-IT" dirty="0" smtClean="0"/>
              <a:t>Selezione degli indicatori</a:t>
            </a:r>
            <a:br>
              <a:rPr lang="it-IT" dirty="0" smtClean="0"/>
            </a:b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B5677-B239-41EA-A3BA-BC64BB8AF9CF}" type="slidenum">
              <a:rPr lang="it-IT" smtClean="0"/>
              <a:pPr/>
              <a:t>10</a:t>
            </a:fld>
            <a:endParaRPr lang="it-IT"/>
          </a:p>
        </p:txBody>
      </p:sp>
      <p:grpSp>
        <p:nvGrpSpPr>
          <p:cNvPr id="18" name="Gruppo 17"/>
          <p:cNvGrpSpPr/>
          <p:nvPr/>
        </p:nvGrpSpPr>
        <p:grpSpPr>
          <a:xfrm>
            <a:off x="105221" y="571480"/>
            <a:ext cx="8931275" cy="6000792"/>
            <a:chOff x="212725" y="308521"/>
            <a:chExt cx="8931275" cy="6000792"/>
          </a:xfrm>
        </p:grpSpPr>
        <p:sp>
          <p:nvSpPr>
            <p:cNvPr id="7" name="CasellaDiTesto 6"/>
            <p:cNvSpPr txBox="1"/>
            <p:nvPr/>
          </p:nvSpPr>
          <p:spPr>
            <a:xfrm>
              <a:off x="4254500" y="714375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it-IT"/>
            </a:p>
          </p:txBody>
        </p:sp>
        <p:sp>
          <p:nvSpPr>
            <p:cNvPr id="8" name="CasellaDiTesto 7"/>
            <p:cNvSpPr txBox="1"/>
            <p:nvPr/>
          </p:nvSpPr>
          <p:spPr>
            <a:xfrm>
              <a:off x="273050" y="308521"/>
              <a:ext cx="8870950" cy="2816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it-IT" sz="1500" dirty="0" smtClean="0">
                <a:solidFill>
                  <a:srgbClr val="002060"/>
                </a:solidFill>
                <a:latin typeface="Arial" pitchFamily="34" charset="0"/>
                <a:ea typeface="Tahoma" pitchFamily="34" charset="0"/>
                <a:cs typeface="Arial" pitchFamily="34" charset="0"/>
              </a:endParaRPr>
            </a:p>
            <a:p>
              <a:r>
                <a:rPr lang="it-IT" dirty="0" smtClean="0">
                  <a:ea typeface="Tahoma" pitchFamily="34" charset="0"/>
                  <a:cs typeface="Arial" pitchFamily="34" charset="0"/>
                </a:rPr>
                <a:t>Al fine di ottenere un monitoraggio efficace e semplice da gestire tutti gli indicatori sono stati valutati in termini di </a:t>
              </a:r>
              <a:r>
                <a:rPr lang="it-IT" u="sng" dirty="0" smtClean="0">
                  <a:ea typeface="Tahoma" pitchFamily="34" charset="0"/>
                  <a:cs typeface="Arial" pitchFamily="34" charset="0"/>
                </a:rPr>
                <a:t>robustezza</a:t>
              </a:r>
              <a:r>
                <a:rPr lang="it-IT" dirty="0" smtClean="0">
                  <a:ea typeface="Tahoma" pitchFamily="34" charset="0"/>
                  <a:cs typeface="Arial" pitchFamily="34" charset="0"/>
                </a:rPr>
                <a:t> e </a:t>
              </a:r>
              <a:r>
                <a:rPr lang="it-IT" u="sng" dirty="0" smtClean="0">
                  <a:ea typeface="Tahoma" pitchFamily="34" charset="0"/>
                  <a:cs typeface="Arial" pitchFamily="34" charset="0"/>
                </a:rPr>
                <a:t>fattibilità</a:t>
              </a:r>
              <a:r>
                <a:rPr lang="it-IT" dirty="0" smtClean="0">
                  <a:ea typeface="Tahoma" pitchFamily="34" charset="0"/>
                  <a:cs typeface="Arial" pitchFamily="34" charset="0"/>
                </a:rPr>
                <a:t>, declinati secondo cinque diverse dimensioni di analisi:</a:t>
              </a:r>
            </a:p>
            <a:p>
              <a:pPr>
                <a:buFont typeface="Wingdings" pitchFamily="2" charset="2"/>
                <a:buChar char="Ø"/>
              </a:pPr>
              <a:r>
                <a:rPr lang="it-IT" dirty="0" smtClean="0">
                  <a:ea typeface="Tahoma" pitchFamily="34" charset="0"/>
                  <a:cs typeface="Arial" pitchFamily="34" charset="0"/>
                </a:rPr>
                <a:t> </a:t>
              </a:r>
              <a:r>
                <a:rPr lang="it-IT" b="1" dirty="0" smtClean="0">
                  <a:solidFill>
                    <a:srgbClr val="FF9900"/>
                  </a:solidFill>
                  <a:ea typeface="Tahoma" pitchFamily="34" charset="0"/>
                  <a:cs typeface="Arial" pitchFamily="34" charset="0"/>
                </a:rPr>
                <a:t>Comprensibilità</a:t>
              </a:r>
              <a:r>
                <a:rPr lang="it-IT" dirty="0" smtClean="0">
                  <a:ea typeface="Tahoma" pitchFamily="34" charset="0"/>
                  <a:cs typeface="Arial" pitchFamily="34" charset="0"/>
                </a:rPr>
                <a:t> </a:t>
              </a:r>
              <a:r>
                <a:rPr lang="it-IT" i="1" dirty="0" smtClean="0">
                  <a:ea typeface="Tahoma" pitchFamily="34" charset="0"/>
                  <a:cs typeface="Arial" pitchFamily="34" charset="0"/>
                </a:rPr>
                <a:t>–</a:t>
              </a:r>
              <a:r>
                <a:rPr lang="it-IT" dirty="0" smtClean="0">
                  <a:ea typeface="Tahoma" pitchFamily="34" charset="0"/>
                  <a:cs typeface="Arial" pitchFamily="34" charset="0"/>
                </a:rPr>
                <a:t> </a:t>
              </a:r>
              <a:r>
                <a:rPr lang="it-IT" i="1" dirty="0" smtClean="0">
                  <a:ea typeface="Tahoma" pitchFamily="34" charset="0"/>
                  <a:cs typeface="Arial" pitchFamily="34" charset="0"/>
                </a:rPr>
                <a:t>facilità di comprensione</a:t>
              </a:r>
            </a:p>
            <a:p>
              <a:pPr>
                <a:buFont typeface="Wingdings" pitchFamily="2" charset="2"/>
                <a:buChar char="Ø"/>
              </a:pPr>
              <a:r>
                <a:rPr lang="it-IT" dirty="0" smtClean="0">
                  <a:ea typeface="Tahoma" pitchFamily="34" charset="0"/>
                  <a:cs typeface="Arial" pitchFamily="34" charset="0"/>
                </a:rPr>
                <a:t> </a:t>
              </a:r>
              <a:r>
                <a:rPr lang="it-IT" b="1" dirty="0" smtClean="0">
                  <a:solidFill>
                    <a:srgbClr val="FF9900"/>
                  </a:solidFill>
                  <a:ea typeface="Tahoma" pitchFamily="34" charset="0"/>
                  <a:cs typeface="Arial" pitchFamily="34" charset="0"/>
                </a:rPr>
                <a:t>Misurabilità</a:t>
              </a:r>
              <a:r>
                <a:rPr lang="it-IT" dirty="0" smtClean="0">
                  <a:ea typeface="Tahoma" pitchFamily="34" charset="0"/>
                  <a:cs typeface="Arial" pitchFamily="34" charset="0"/>
                </a:rPr>
                <a:t> </a:t>
              </a:r>
              <a:r>
                <a:rPr lang="it-IT" i="1" dirty="0" smtClean="0">
                  <a:ea typeface="Tahoma" pitchFamily="34" charset="0"/>
                  <a:cs typeface="Arial" pitchFamily="34" charset="0"/>
                </a:rPr>
                <a:t>– facilità ed economicità della misurazione</a:t>
              </a:r>
            </a:p>
            <a:p>
              <a:pPr>
                <a:buFont typeface="Wingdings" pitchFamily="2" charset="2"/>
                <a:buChar char="Ø"/>
              </a:pPr>
              <a:r>
                <a:rPr lang="it-IT" dirty="0" smtClean="0">
                  <a:ea typeface="Tahoma" pitchFamily="34" charset="0"/>
                  <a:cs typeface="Arial" pitchFamily="34" charset="0"/>
                </a:rPr>
                <a:t> </a:t>
              </a:r>
              <a:r>
                <a:rPr lang="it-IT" b="1" dirty="0" smtClean="0">
                  <a:solidFill>
                    <a:srgbClr val="FF9900"/>
                  </a:solidFill>
                  <a:ea typeface="Tahoma" pitchFamily="34" charset="0"/>
                  <a:cs typeface="Arial" pitchFamily="34" charset="0"/>
                </a:rPr>
                <a:t>Significatività</a:t>
              </a:r>
              <a:r>
                <a:rPr lang="it-IT" dirty="0" smtClean="0">
                  <a:ea typeface="Tahoma" pitchFamily="34" charset="0"/>
                  <a:cs typeface="Arial" pitchFamily="34" charset="0"/>
                </a:rPr>
                <a:t> </a:t>
              </a:r>
              <a:r>
                <a:rPr lang="it-IT" i="1" dirty="0" smtClean="0">
                  <a:ea typeface="Tahoma" pitchFamily="34" charset="0"/>
                  <a:cs typeface="Arial" pitchFamily="34" charset="0"/>
                </a:rPr>
                <a:t>– impatto sul processo</a:t>
              </a:r>
            </a:p>
            <a:p>
              <a:pPr>
                <a:buFont typeface="Wingdings" pitchFamily="2" charset="2"/>
                <a:buChar char="Ø"/>
              </a:pPr>
              <a:r>
                <a:rPr lang="it-IT" dirty="0" smtClean="0">
                  <a:ea typeface="Tahoma" pitchFamily="34" charset="0"/>
                  <a:cs typeface="Arial" pitchFamily="34" charset="0"/>
                </a:rPr>
                <a:t> </a:t>
              </a:r>
              <a:r>
                <a:rPr lang="it-IT" b="1" dirty="0" smtClean="0">
                  <a:solidFill>
                    <a:srgbClr val="FF9900"/>
                  </a:solidFill>
                  <a:ea typeface="Tahoma" pitchFamily="34" charset="0"/>
                  <a:cs typeface="Arial" pitchFamily="34" charset="0"/>
                </a:rPr>
                <a:t>Frequenza</a:t>
              </a:r>
              <a:r>
                <a:rPr lang="it-IT" i="1" dirty="0" smtClean="0">
                  <a:solidFill>
                    <a:srgbClr val="FFC000"/>
                  </a:solidFill>
                  <a:ea typeface="Tahoma" pitchFamily="34" charset="0"/>
                  <a:cs typeface="Arial" pitchFamily="34" charset="0"/>
                </a:rPr>
                <a:t> </a:t>
              </a:r>
              <a:r>
                <a:rPr lang="it-IT" i="1" dirty="0" smtClean="0">
                  <a:ea typeface="Tahoma" pitchFamily="34" charset="0"/>
                  <a:cs typeface="Arial" pitchFamily="34" charset="0"/>
                </a:rPr>
                <a:t>– coerenza tra frequenza di cambiamento della misura e frequenza di misurazione</a:t>
              </a:r>
              <a:endParaRPr lang="it-IT" dirty="0" smtClean="0">
                <a:ea typeface="Tahoma" pitchFamily="34" charset="0"/>
                <a:cs typeface="Arial" pitchFamily="34" charset="0"/>
              </a:endParaRPr>
            </a:p>
            <a:p>
              <a:pPr>
                <a:buFont typeface="Wingdings" pitchFamily="2" charset="2"/>
                <a:buChar char="Ø"/>
              </a:pPr>
              <a:r>
                <a:rPr lang="it-IT" i="1" dirty="0" smtClean="0">
                  <a:ea typeface="Tahoma" pitchFamily="34" charset="0"/>
                  <a:cs typeface="Arial" pitchFamily="34" charset="0"/>
                </a:rPr>
                <a:t> </a:t>
              </a:r>
              <a:r>
                <a:rPr lang="it-IT" b="1" dirty="0" smtClean="0">
                  <a:solidFill>
                    <a:srgbClr val="FF9900"/>
                  </a:solidFill>
                  <a:ea typeface="Tahoma" pitchFamily="34" charset="0"/>
                  <a:cs typeface="Arial" pitchFamily="34" charset="0"/>
                </a:rPr>
                <a:t>Strutturazione</a:t>
              </a:r>
              <a:r>
                <a:rPr lang="it-IT" i="1" dirty="0" smtClean="0">
                  <a:ea typeface="Tahoma" pitchFamily="34" charset="0"/>
                  <a:cs typeface="Arial" pitchFamily="34" charset="0"/>
                </a:rPr>
                <a:t> – grado di oggettività della misurazione</a:t>
              </a:r>
            </a:p>
            <a:p>
              <a:pPr lvl="6">
                <a:buFont typeface="Wingdings" pitchFamily="2" charset="2"/>
                <a:buChar char="Ø"/>
              </a:pPr>
              <a:endParaRPr lang="it-IT" dirty="0" smtClean="0">
                <a:ea typeface="Tahoma" pitchFamily="34" charset="0"/>
                <a:cs typeface="Arial" pitchFamily="34" charset="0"/>
              </a:endParaRPr>
            </a:p>
            <a:p>
              <a:r>
                <a:rPr lang="it-IT" dirty="0" smtClean="0">
                  <a:ea typeface="Tahoma" pitchFamily="34" charset="0"/>
                  <a:cs typeface="Arial" pitchFamily="34" charset="0"/>
                </a:rPr>
                <a:t>Ognuna di esse è stata giudicata secondo una comune scala di valori con 5 punteggi possibili</a:t>
              </a:r>
            </a:p>
          </p:txBody>
        </p:sp>
        <p:grpSp>
          <p:nvGrpSpPr>
            <p:cNvPr id="3" name="Gruppo 28"/>
            <p:cNvGrpSpPr/>
            <p:nvPr/>
          </p:nvGrpSpPr>
          <p:grpSpPr>
            <a:xfrm rot="5400000">
              <a:off x="4281585" y="928586"/>
              <a:ext cx="669724" cy="5187952"/>
              <a:chOff x="2152853" y="1993491"/>
              <a:chExt cx="669724" cy="2099084"/>
            </a:xfrm>
          </p:grpSpPr>
          <p:sp>
            <p:nvSpPr>
              <p:cNvPr id="13" name="Gallone 12"/>
              <p:cNvSpPr/>
              <p:nvPr/>
            </p:nvSpPr>
            <p:spPr bwMode="auto">
              <a:xfrm rot="16200000">
                <a:off x="2249489" y="2306843"/>
                <a:ext cx="476454" cy="669720"/>
              </a:xfrm>
              <a:prstGeom prst="chevron">
                <a:avLst>
                  <a:gd name="adj" fmla="val 15293"/>
                </a:avLst>
              </a:prstGeom>
              <a:solidFill>
                <a:srgbClr val="99FF99"/>
              </a:solidFill>
              <a:ln w="12700" cap="flat" cmpd="sng" algn="ctr">
                <a:noFill/>
                <a:prstDash val="solid"/>
                <a:round/>
                <a:headEnd type="none"/>
                <a:tailEnd type="none"/>
              </a:ln>
              <a:effectLst/>
            </p:spPr>
            <p:txBody>
              <a:bodyPr vert="horz" rtlCol="0" anchor="ctr"/>
              <a:lstStyle/>
              <a:p>
                <a:pPr algn="ctr"/>
                <a:r>
                  <a:rPr lang="it-IT" sz="2000" b="1" smtClean="0"/>
                  <a:t>4</a:t>
                </a:r>
                <a:endParaRPr lang="it-IT" sz="2000" b="1"/>
              </a:p>
            </p:txBody>
          </p:sp>
          <p:sp>
            <p:nvSpPr>
              <p:cNvPr id="14" name="Gallone 13"/>
              <p:cNvSpPr/>
              <p:nvPr/>
            </p:nvSpPr>
            <p:spPr bwMode="auto">
              <a:xfrm rot="16200000">
                <a:off x="2249490" y="2712730"/>
                <a:ext cx="476454" cy="669721"/>
              </a:xfrm>
              <a:prstGeom prst="chevron">
                <a:avLst>
                  <a:gd name="adj" fmla="val 15293"/>
                </a:avLst>
              </a:prstGeom>
              <a:solidFill>
                <a:srgbClr val="FFFF99"/>
              </a:solidFill>
              <a:ln w="12700" cap="flat" cmpd="sng" algn="ctr">
                <a:noFill/>
                <a:prstDash val="solid"/>
                <a:round/>
                <a:headEnd type="none"/>
                <a:tailEnd type="none"/>
              </a:ln>
              <a:effectLst/>
            </p:spPr>
            <p:txBody>
              <a:bodyPr vert="horz" rtlCol="0" anchor="ctr"/>
              <a:lstStyle/>
              <a:p>
                <a:pPr algn="ctr"/>
                <a:r>
                  <a:rPr lang="it-IT" sz="2000" b="1" smtClean="0"/>
                  <a:t>3</a:t>
                </a:r>
                <a:endParaRPr lang="it-IT" sz="2000" b="1"/>
              </a:p>
            </p:txBody>
          </p:sp>
          <p:sp>
            <p:nvSpPr>
              <p:cNvPr id="15" name="Gallone 14"/>
              <p:cNvSpPr/>
              <p:nvPr/>
            </p:nvSpPr>
            <p:spPr bwMode="auto">
              <a:xfrm rot="16200000">
                <a:off x="2249489" y="1896858"/>
                <a:ext cx="476454" cy="669720"/>
              </a:xfrm>
              <a:prstGeom prst="chevron">
                <a:avLst>
                  <a:gd name="adj" fmla="val 15293"/>
                </a:avLst>
              </a:prstGeom>
              <a:solidFill>
                <a:srgbClr val="00CC66"/>
              </a:solidFill>
              <a:ln w="12700" cap="flat" cmpd="sng" algn="ctr">
                <a:noFill/>
                <a:prstDash val="solid"/>
                <a:round/>
                <a:headEnd type="none"/>
                <a:tailEnd type="none"/>
              </a:ln>
              <a:effectLst/>
            </p:spPr>
            <p:txBody>
              <a:bodyPr vert="horz" rtlCol="0" anchor="ctr"/>
              <a:lstStyle/>
              <a:p>
                <a:pPr algn="ctr"/>
                <a:r>
                  <a:rPr lang="it-IT" sz="2000" b="1" smtClean="0"/>
                  <a:t>5</a:t>
                </a:r>
                <a:endParaRPr lang="it-IT" sz="2000" b="1"/>
              </a:p>
            </p:txBody>
          </p:sp>
          <p:sp>
            <p:nvSpPr>
              <p:cNvPr id="16" name="Gallone 15"/>
              <p:cNvSpPr/>
              <p:nvPr/>
            </p:nvSpPr>
            <p:spPr bwMode="auto">
              <a:xfrm rot="16200000">
                <a:off x="2249486" y="3113600"/>
                <a:ext cx="476454" cy="669720"/>
              </a:xfrm>
              <a:prstGeom prst="chevron">
                <a:avLst>
                  <a:gd name="adj" fmla="val 15293"/>
                </a:avLst>
              </a:prstGeom>
              <a:solidFill>
                <a:srgbClr val="FF9966"/>
              </a:solidFill>
              <a:ln w="12700" cap="flat" cmpd="sng" algn="ctr">
                <a:noFill/>
                <a:prstDash val="solid"/>
                <a:round/>
                <a:headEnd type="none"/>
                <a:tailEnd type="none"/>
              </a:ln>
              <a:effectLst/>
            </p:spPr>
            <p:txBody>
              <a:bodyPr vert="horz" rtlCol="0" anchor="ctr"/>
              <a:lstStyle/>
              <a:p>
                <a:pPr algn="ctr"/>
                <a:r>
                  <a:rPr lang="it-IT" sz="2000" b="1" smtClean="0"/>
                  <a:t>2</a:t>
                </a:r>
                <a:endParaRPr lang="it-IT" sz="2000" b="1"/>
              </a:p>
            </p:txBody>
          </p:sp>
          <p:sp>
            <p:nvSpPr>
              <p:cNvPr id="17" name="Gallone 16"/>
              <p:cNvSpPr/>
              <p:nvPr/>
            </p:nvSpPr>
            <p:spPr bwMode="auto">
              <a:xfrm rot="16200000">
                <a:off x="2249487" y="3519487"/>
                <a:ext cx="476454" cy="669721"/>
              </a:xfrm>
              <a:prstGeom prst="chevron">
                <a:avLst>
                  <a:gd name="adj" fmla="val 15293"/>
                </a:avLst>
              </a:prstGeom>
              <a:solidFill>
                <a:srgbClr val="FF5050"/>
              </a:solidFill>
              <a:ln w="12700" cap="flat" cmpd="sng" algn="ctr">
                <a:noFill/>
                <a:prstDash val="solid"/>
                <a:round/>
                <a:headEnd type="none"/>
                <a:tailEnd type="none"/>
              </a:ln>
              <a:effectLst/>
            </p:spPr>
            <p:txBody>
              <a:bodyPr vert="horz" rtlCol="0" anchor="ctr"/>
              <a:lstStyle/>
              <a:p>
                <a:pPr algn="ctr"/>
                <a:r>
                  <a:rPr lang="it-IT" sz="2000" b="1" smtClean="0"/>
                  <a:t>1</a:t>
                </a:r>
                <a:endParaRPr lang="it-IT" sz="2000" b="1"/>
              </a:p>
            </p:txBody>
          </p:sp>
        </p:grpSp>
        <p:sp>
          <p:nvSpPr>
            <p:cNvPr id="10" name="CasellaDiTesto 9"/>
            <p:cNvSpPr txBox="1"/>
            <p:nvPr/>
          </p:nvSpPr>
          <p:spPr>
            <a:xfrm>
              <a:off x="393224" y="3835242"/>
              <a:ext cx="25003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dirty="0" smtClean="0">
                  <a:solidFill>
                    <a:schemeClr val="bg2">
                      <a:lumMod val="50000"/>
                    </a:schemeClr>
                  </a:solidFill>
                </a:rPr>
                <a:t>DIMENSIONE NON SODDISFATTA / INCOERENTE </a:t>
              </a:r>
              <a:endParaRPr lang="it-IT" sz="16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1" name="CasellaDiTesto 10"/>
            <p:cNvSpPr txBox="1"/>
            <p:nvPr/>
          </p:nvSpPr>
          <p:spPr>
            <a:xfrm>
              <a:off x="5965388" y="3880421"/>
              <a:ext cx="27860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sz="1600" dirty="0" smtClean="0">
                  <a:solidFill>
                    <a:schemeClr val="bg2">
                      <a:lumMod val="50000"/>
                    </a:schemeClr>
                  </a:solidFill>
                </a:rPr>
                <a:t>DIMENSIONE PIENAMENTE SODDISFATTA /  COERENTE</a:t>
              </a:r>
              <a:endParaRPr lang="it-IT" sz="16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2" name="CasellaDiTesto 11"/>
            <p:cNvSpPr txBox="1"/>
            <p:nvPr/>
          </p:nvSpPr>
          <p:spPr>
            <a:xfrm>
              <a:off x="212725" y="4739653"/>
              <a:ext cx="887095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dirty="0" smtClean="0">
                  <a:ea typeface="Tahoma" pitchFamily="34" charset="0"/>
                  <a:cs typeface="Arial" pitchFamily="34" charset="0"/>
                </a:rPr>
                <a:t>Il </a:t>
              </a:r>
              <a:r>
                <a:rPr lang="it-IT" sz="1600" b="1" dirty="0" smtClean="0">
                  <a:solidFill>
                    <a:srgbClr val="FF9900"/>
                  </a:solidFill>
                  <a:ea typeface="Tahoma" pitchFamily="34" charset="0"/>
                  <a:cs typeface="Arial" pitchFamily="34" charset="0"/>
                </a:rPr>
                <a:t>punteggio complessivo </a:t>
              </a:r>
              <a:r>
                <a:rPr lang="it-IT" sz="1600" dirty="0" smtClean="0">
                  <a:ea typeface="Tahoma" pitchFamily="34" charset="0"/>
                  <a:cs typeface="Arial" pitchFamily="34" charset="0"/>
                </a:rPr>
                <a:t>è la somma dei cinque criteri, ponderati con i seguenti pesi:</a:t>
              </a:r>
            </a:p>
            <a:p>
              <a:pPr algn="ctr"/>
              <a:r>
                <a:rPr lang="it-IT" sz="1600" dirty="0" smtClean="0">
                  <a:ea typeface="Tahoma" pitchFamily="34" charset="0"/>
                  <a:cs typeface="Arial" pitchFamily="34" charset="0"/>
                </a:rPr>
                <a:t>	     Comprensibilità </a:t>
              </a:r>
              <a:r>
                <a:rPr lang="it-IT" sz="1600" dirty="0" smtClean="0">
                  <a:ea typeface="Tahoma" pitchFamily="34" charset="0"/>
                  <a:cs typeface="Arial" pitchFamily="34" charset="0"/>
                  <a:sym typeface="Wingdings" pitchFamily="2" charset="2"/>
                </a:rPr>
                <a:t> 0,2</a:t>
              </a:r>
            </a:p>
            <a:p>
              <a:pPr algn="ctr"/>
              <a:r>
                <a:rPr lang="it-IT" sz="1600" dirty="0" smtClean="0">
                  <a:ea typeface="Tahoma" pitchFamily="34" charset="0"/>
                  <a:cs typeface="Arial" pitchFamily="34" charset="0"/>
                  <a:sym typeface="Wingdings" pitchFamily="2" charset="2"/>
                </a:rPr>
                <a:t>	Misurabilità  0,15</a:t>
              </a:r>
            </a:p>
            <a:p>
              <a:pPr algn="ctr"/>
              <a:r>
                <a:rPr lang="it-IT" sz="1600" dirty="0" smtClean="0">
                  <a:ea typeface="Tahoma" pitchFamily="34" charset="0"/>
                  <a:cs typeface="Arial" pitchFamily="34" charset="0"/>
                  <a:sym typeface="Wingdings" pitchFamily="2" charset="2"/>
                </a:rPr>
                <a:t>	 Significatività  0,4</a:t>
              </a:r>
            </a:p>
            <a:p>
              <a:pPr algn="ctr"/>
              <a:r>
                <a:rPr lang="it-IT" sz="1600" dirty="0" smtClean="0">
                  <a:ea typeface="Tahoma" pitchFamily="34" charset="0"/>
                  <a:cs typeface="Arial" pitchFamily="34" charset="0"/>
                  <a:sym typeface="Wingdings" pitchFamily="2" charset="2"/>
                </a:rPr>
                <a:t>                 Frequenza  0,1</a:t>
              </a:r>
            </a:p>
            <a:p>
              <a:pPr algn="ctr"/>
              <a:r>
                <a:rPr lang="it-IT" sz="1600" dirty="0" smtClean="0">
                  <a:ea typeface="Tahoma" pitchFamily="34" charset="0"/>
                  <a:cs typeface="Arial" pitchFamily="34" charset="0"/>
                  <a:sym typeface="Wingdings" pitchFamily="2" charset="2"/>
                </a:rPr>
                <a:t>	    Strutturazione  0,15</a:t>
              </a:r>
              <a:r>
                <a:rPr lang="it-IT" sz="1600" dirty="0" smtClean="0">
                  <a:ea typeface="Tahoma" pitchFamily="34" charset="0"/>
                  <a:cs typeface="Arial" pitchFamily="34" charset="0"/>
                </a:rPr>
                <a:t>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7A08B-92BA-433B-A858-EEC72CEF1078}" type="slidenum">
              <a:rPr lang="it-IT" smtClean="0"/>
              <a:pPr/>
              <a:t>11</a:t>
            </a:fld>
            <a:endParaRPr lang="it-IT"/>
          </a:p>
        </p:txBody>
      </p:sp>
      <p:sp>
        <p:nvSpPr>
          <p:cNvPr id="5" name="Titolo 1"/>
          <p:cNvSpPr>
            <a:spLocks noGrp="1"/>
          </p:cNvSpPr>
          <p:nvPr>
            <p:ph type="title"/>
          </p:nvPr>
        </p:nvSpPr>
        <p:spPr>
          <a:xfrm>
            <a:off x="719138" y="287338"/>
            <a:ext cx="7139010" cy="838200"/>
          </a:xfrm>
        </p:spPr>
        <p:txBody>
          <a:bodyPr/>
          <a:lstStyle/>
          <a:p>
            <a:r>
              <a:rPr lang="it-IT" dirty="0" smtClean="0"/>
              <a:t>Valutazione della robustezza degli indicatori</a:t>
            </a:r>
            <a:endParaRPr lang="it-IT" dirty="0"/>
          </a:p>
        </p:txBody>
      </p:sp>
      <p:graphicFrame>
        <p:nvGraphicFramePr>
          <p:cNvPr id="6" name="Tabella 5"/>
          <p:cNvGraphicFramePr>
            <a:graphicFrameLocks noGrp="1"/>
          </p:cNvGraphicFramePr>
          <p:nvPr/>
        </p:nvGraphicFramePr>
        <p:xfrm>
          <a:off x="71437" y="1427436"/>
          <a:ext cx="9001157" cy="4144704"/>
        </p:xfrm>
        <a:graphic>
          <a:graphicData uri="http://schemas.openxmlformats.org/drawingml/2006/table">
            <a:tbl>
              <a:tblPr/>
              <a:tblGrid>
                <a:gridCol w="1951352"/>
                <a:gridCol w="1406203"/>
                <a:gridCol w="1182159"/>
                <a:gridCol w="1252335"/>
                <a:gridCol w="939251"/>
                <a:gridCol w="1330606"/>
                <a:gridCol w="939251"/>
              </a:tblGrid>
              <a:tr h="535754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KPI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Comprensibilità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Costo elaborazione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Significatività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Frequenza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Strutturazione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Media pesata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</a:tr>
              <a:tr h="269705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it-IT" sz="12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Numero contestazioni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it-IT" sz="12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it-IT" sz="12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it-IT" sz="12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it-IT" sz="12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it-IT" sz="12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it-IT" sz="12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4,35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5000"/>
                      </a:schemeClr>
                    </a:solidFill>
                  </a:tcPr>
                </a:tc>
              </a:tr>
              <a:tr h="25686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Numero fatture archiviate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3,7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86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Numero addetti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3,8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86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Numero fatture processate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4,2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86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Numero note di credito 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4,35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3000"/>
                      </a:schemeClr>
                    </a:solidFill>
                  </a:tcPr>
                </a:tc>
              </a:tr>
              <a:tr h="25686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Costo di </a:t>
                      </a:r>
                      <a:r>
                        <a:rPr lang="it-IT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processamento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3000"/>
                      </a:schemeClr>
                    </a:solidFill>
                  </a:tcPr>
                </a:tc>
              </a:tr>
              <a:tr h="25686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Costo di mantenimento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4,5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3000"/>
                      </a:schemeClr>
                    </a:solidFill>
                  </a:tcPr>
                </a:tc>
              </a:tr>
              <a:tr h="25686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Conformità con bolla 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3,65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86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Tempo di </a:t>
                      </a:r>
                      <a:r>
                        <a:rPr lang="it-IT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processamento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4,25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5000"/>
                      </a:schemeClr>
                    </a:solidFill>
                  </a:tcPr>
                </a:tc>
              </a:tr>
              <a:tr h="25686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Tempo di reperimento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4,25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5000"/>
                      </a:schemeClr>
                    </a:solidFill>
                  </a:tcPr>
                </a:tc>
              </a:tr>
              <a:tr h="25686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Tempo di verifica errore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86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Tempo di modifica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3,6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86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Numero errori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3,85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86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Lead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it-IT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time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di risposta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3,7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Profilatura dei KPI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7A08B-92BA-433B-A858-EEC72CEF1078}" type="slidenum">
              <a:rPr lang="it-IT" smtClean="0"/>
              <a:pPr/>
              <a:t>12</a:t>
            </a:fld>
            <a:endParaRPr lang="it-IT"/>
          </a:p>
        </p:txBody>
      </p:sp>
      <p:graphicFrame>
        <p:nvGraphicFramePr>
          <p:cNvPr id="7" name="Tabella 6"/>
          <p:cNvGraphicFramePr>
            <a:graphicFrameLocks noGrp="1"/>
          </p:cNvGraphicFramePr>
          <p:nvPr/>
        </p:nvGraphicFramePr>
        <p:xfrm>
          <a:off x="142844" y="901275"/>
          <a:ext cx="8786874" cy="4170799"/>
        </p:xfrm>
        <a:graphic>
          <a:graphicData uri="http://schemas.openxmlformats.org/drawingml/2006/table">
            <a:tbl>
              <a:tblPr/>
              <a:tblGrid>
                <a:gridCol w="1770109"/>
                <a:gridCol w="7016765"/>
              </a:tblGrid>
              <a:tr h="416464">
                <a:tc gridSpan="2"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it-IT" sz="16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Indicatore:</a:t>
                      </a:r>
                      <a:r>
                        <a:rPr lang="it-IT" sz="1600" b="0" i="1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it-IT" sz="1600" b="1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COSTO </a:t>
                      </a:r>
                      <a:r>
                        <a:rPr lang="it-IT" sz="1600" b="1" i="0" u="none" strike="noStrike" dirty="0" err="1" smtClean="0">
                          <a:solidFill>
                            <a:srgbClr val="000000"/>
                          </a:solidFill>
                          <a:latin typeface="Arial"/>
                        </a:rPr>
                        <a:t>DI</a:t>
                      </a:r>
                      <a:r>
                        <a:rPr lang="it-IT" sz="1600" b="1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 PROCESSAMENTO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033" marR="6033" marT="603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433381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t"/>
                      <a:r>
                        <a:rPr lang="it-IT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DESCRIZIONE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033" marR="6033" marT="603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Costo totale di </a:t>
                      </a:r>
                      <a:r>
                        <a:rPr lang="it-IT" sz="1800" b="0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processamento</a:t>
                      </a:r>
                      <a:r>
                        <a:rPr lang="it-IT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di una fattura</a:t>
                      </a:r>
                      <a:endParaRPr lang="it-IT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t"/>
                      <a:endParaRPr lang="it-IT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033" marR="6033" marT="60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</a:tr>
              <a:tr h="45271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t"/>
                      <a:r>
                        <a:rPr lang="it-IT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METRICA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033" marR="6033" marT="603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t"/>
                      <a:r>
                        <a:rPr lang="it-IT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Costo (</a:t>
                      </a:r>
                      <a:r>
                        <a:rPr lang="it-IT" sz="1400" b="0" i="0" u="none" strike="noStrike" dirty="0" err="1" smtClean="0">
                          <a:solidFill>
                            <a:srgbClr val="000000"/>
                          </a:solidFill>
                          <a:latin typeface="Arial"/>
                        </a:rPr>
                        <a:t>imbustamento</a:t>
                      </a:r>
                      <a:r>
                        <a:rPr lang="it-IT" sz="1400" b="0" i="0" u="none" strike="noStrike" baseline="0" dirty="0" smtClean="0">
                          <a:solidFill>
                            <a:srgbClr val="000000"/>
                          </a:solidFill>
                          <a:latin typeface="Arial"/>
                        </a:rPr>
                        <a:t> + spedizione + materiale diretto) + (ore uomo necessarie)*(costo orario del lavoro</a:t>
                      </a:r>
                      <a:r>
                        <a:rPr lang="it-IT" sz="1400" b="0" i="0" u="none" strike="noStrike" baseline="0" smtClean="0">
                          <a:solidFill>
                            <a:srgbClr val="000000"/>
                          </a:solidFill>
                          <a:latin typeface="Arial"/>
                        </a:rPr>
                        <a:t>) 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033" marR="6033" marT="60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</a:tr>
              <a:tr h="433381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UNITA’ </a:t>
                      </a:r>
                      <a:r>
                        <a:rPr lang="it-IT" sz="14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DI</a:t>
                      </a:r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it-IT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MISURA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033" marR="6033" marT="603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t"/>
                      <a:r>
                        <a:rPr lang="it-IT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Euro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033" marR="6033" marT="60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</a:tr>
              <a:tr h="64705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it-IT" dirty="0" smtClean="0"/>
                        <a:t>LIVELLO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baseline="0" dirty="0" err="1" smtClean="0"/>
                        <a:t>DI</a:t>
                      </a:r>
                      <a:r>
                        <a:rPr lang="it-IT" baseline="0" dirty="0" smtClean="0"/>
                        <a:t> AGGREGAZIONE</a:t>
                      </a:r>
                      <a:endParaRPr lang="it-IT" dirty="0"/>
                    </a:p>
                  </a:txBody>
                  <a:tcPr marL="6033" marR="6033" marT="603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t"/>
                      <a:r>
                        <a:rPr lang="it-IT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Azienda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033" marR="6033" marT="60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</a:tr>
              <a:tr h="433381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it-IT" dirty="0" smtClean="0"/>
                        <a:t>FONTE</a:t>
                      </a:r>
                      <a:endParaRPr lang="it-IT" dirty="0"/>
                    </a:p>
                  </a:txBody>
                  <a:tcPr marL="6033" marR="6033" marT="603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t"/>
                      <a:r>
                        <a:rPr lang="it-IT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Amministrazione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033" marR="6033" marT="60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</a:tr>
              <a:tr h="64705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it-IT" dirty="0" smtClean="0"/>
                        <a:t>FREQUENZA</a:t>
                      </a:r>
                      <a:endParaRPr lang="it-IT" dirty="0"/>
                    </a:p>
                  </a:txBody>
                  <a:tcPr marL="6033" marR="6033" marT="603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t"/>
                      <a:r>
                        <a:rPr lang="it-IT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Annuale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033" marR="6033" marT="60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</a:tr>
              <a:tr h="64705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it-IT" dirty="0" smtClean="0"/>
                        <a:t>VALORI</a:t>
                      </a:r>
                      <a:endParaRPr lang="it-IT" dirty="0"/>
                    </a:p>
                  </a:txBody>
                  <a:tcPr marL="6033" marR="6033" marT="603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t"/>
                      <a:r>
                        <a:rPr lang="it-IT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3,96 €/fattura *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033" marR="6033" marT="60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9" name="CasellaDiTesto 8"/>
          <p:cNvSpPr txBox="1"/>
          <p:nvPr/>
        </p:nvSpPr>
        <p:spPr>
          <a:xfrm>
            <a:off x="285720" y="5011365"/>
            <a:ext cx="864399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* Dopo l’implementazione del nuovo sistema di fatturazione elettronica, la metrica, ovviamente, sarà: (ore uomo necessarie)*(costo orario del lavoro) + costo del servizio/numero fatture</a:t>
            </a:r>
            <a:br>
              <a:rPr lang="it-IT" sz="1200" dirty="0"/>
            </a:br>
            <a:r>
              <a:rPr lang="it-IT" sz="1200" dirty="0"/>
              <a:t>**Il costo di </a:t>
            </a:r>
            <a:r>
              <a:rPr lang="it-IT" sz="1200" dirty="0" err="1"/>
              <a:t>processamento</a:t>
            </a:r>
            <a:r>
              <a:rPr lang="it-IT" sz="1200" dirty="0"/>
              <a:t> di una singola fattura è stato calcolato come:</a:t>
            </a:r>
            <a:br>
              <a:rPr lang="it-IT" sz="1200" dirty="0"/>
            </a:br>
            <a:r>
              <a:rPr lang="it-IT" sz="1200" dirty="0"/>
              <a:t> Materiali diretti: 10 fogli/copia*0,06€/foglio*2 copie/fatture = 1,2€/fattura</a:t>
            </a:r>
            <a:br>
              <a:rPr lang="it-IT" sz="1200" dirty="0"/>
            </a:br>
            <a:r>
              <a:rPr lang="it-IT" sz="1200" dirty="0"/>
              <a:t> Spedizione: 0,06€/busta*1 busta/fattura + 1,4€/francobollo*1 francobollo/fattura = 1,46€/fattura</a:t>
            </a:r>
            <a:br>
              <a:rPr lang="it-IT" sz="1200" dirty="0"/>
            </a:br>
            <a:r>
              <a:rPr lang="it-IT" sz="1200" dirty="0"/>
              <a:t> Lavoro diretto:  0,065h/fattura * 20€/h = 1,3€/fattura</a:t>
            </a:r>
            <a:br>
              <a:rPr lang="it-IT" sz="1200" dirty="0"/>
            </a:br>
            <a:r>
              <a:rPr lang="it-IT" sz="1200" dirty="0"/>
              <a:t> (Il costo del lavoro diretto è stato calcolato ipotizzando l’impiego di mezza risorsa equivalente, su un totale di 15.000 fatture   all’anno, con un costo della manodopera di 20€/h )</a:t>
            </a:r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Analisi del valore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7A08B-92BA-433B-A858-EEC72CEF1078}" type="slidenum">
              <a:rPr lang="it-IT" smtClean="0"/>
              <a:pPr/>
              <a:t>13</a:t>
            </a:fld>
            <a:endParaRPr lang="it-IT"/>
          </a:p>
        </p:txBody>
      </p:sp>
      <p:grpSp>
        <p:nvGrpSpPr>
          <p:cNvPr id="29" name="Gruppo 28"/>
          <p:cNvGrpSpPr/>
          <p:nvPr/>
        </p:nvGrpSpPr>
        <p:grpSpPr>
          <a:xfrm>
            <a:off x="107504" y="928670"/>
            <a:ext cx="8536462" cy="5569860"/>
            <a:chOff x="107504" y="260648"/>
            <a:chExt cx="9004345" cy="6309320"/>
          </a:xfrm>
        </p:grpSpPr>
        <p:sp>
          <p:nvSpPr>
            <p:cNvPr id="30" name="Gallone 29"/>
            <p:cNvSpPr/>
            <p:nvPr/>
          </p:nvSpPr>
          <p:spPr>
            <a:xfrm>
              <a:off x="1475656" y="2708920"/>
              <a:ext cx="6048672" cy="3861048"/>
            </a:xfrm>
            <a:prstGeom prst="chevron">
              <a:avLst>
                <a:gd name="adj" fmla="val 10238"/>
              </a:avLst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ttangolo 30"/>
            <p:cNvSpPr/>
            <p:nvPr/>
          </p:nvSpPr>
          <p:spPr>
            <a:xfrm>
              <a:off x="107504" y="4221088"/>
              <a:ext cx="1440160" cy="864096"/>
            </a:xfrm>
            <a:prstGeom prst="rect">
              <a:avLst/>
            </a:prstGeom>
            <a:solidFill>
              <a:srgbClr val="4BACC6">
                <a:lumMod val="60000"/>
                <a:lumOff val="40000"/>
              </a:srgbClr>
            </a:solidFill>
            <a:ln w="381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Ricezione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ordine</a:t>
              </a:r>
            </a:p>
          </p:txBody>
        </p:sp>
        <p:sp>
          <p:nvSpPr>
            <p:cNvPr id="32" name="Rettangolo 31"/>
            <p:cNvSpPr/>
            <p:nvPr/>
          </p:nvSpPr>
          <p:spPr>
            <a:xfrm>
              <a:off x="4139952" y="5589240"/>
              <a:ext cx="1440160" cy="864096"/>
            </a:xfrm>
            <a:prstGeom prst="rect">
              <a:avLst/>
            </a:prstGeom>
            <a:solidFill>
              <a:srgbClr val="4BACC6">
                <a:lumMod val="60000"/>
                <a:lumOff val="40000"/>
              </a:srgbClr>
            </a:solidFill>
            <a:ln w="381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Stampa fattura</a:t>
              </a:r>
            </a:p>
          </p:txBody>
        </p:sp>
        <p:sp>
          <p:nvSpPr>
            <p:cNvPr id="33" name="Rettangolo 32"/>
            <p:cNvSpPr/>
            <p:nvPr/>
          </p:nvSpPr>
          <p:spPr>
            <a:xfrm>
              <a:off x="1877912" y="3012002"/>
              <a:ext cx="1829992" cy="1209086"/>
            </a:xfrm>
            <a:prstGeom prst="rect">
              <a:avLst/>
            </a:prstGeom>
            <a:solidFill>
              <a:srgbClr val="F79646">
                <a:lumMod val="60000"/>
                <a:lumOff val="40000"/>
              </a:srgbClr>
            </a:solidFill>
            <a:ln w="381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Controllo presenza accordi e promozioni</a:t>
              </a:r>
            </a:p>
          </p:txBody>
        </p:sp>
        <p:sp>
          <p:nvSpPr>
            <p:cNvPr id="34" name="Rettangolo 33"/>
            <p:cNvSpPr/>
            <p:nvPr/>
          </p:nvSpPr>
          <p:spPr>
            <a:xfrm>
              <a:off x="2051720" y="4941168"/>
              <a:ext cx="1656184" cy="936104"/>
            </a:xfrm>
            <a:prstGeom prst="rect">
              <a:avLst/>
            </a:prstGeom>
            <a:solidFill>
              <a:srgbClr val="4BACC6">
                <a:lumMod val="60000"/>
                <a:lumOff val="40000"/>
              </a:srgbClr>
            </a:solidFill>
            <a:ln w="381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Aggiornamento fattura</a:t>
              </a:r>
            </a:p>
          </p:txBody>
        </p:sp>
        <p:sp>
          <p:nvSpPr>
            <p:cNvPr id="35" name="Rettangolo 34"/>
            <p:cNvSpPr/>
            <p:nvPr/>
          </p:nvSpPr>
          <p:spPr>
            <a:xfrm>
              <a:off x="7452320" y="2852936"/>
              <a:ext cx="1584176" cy="864096"/>
            </a:xfrm>
            <a:prstGeom prst="rect">
              <a:avLst/>
            </a:prstGeom>
            <a:solidFill>
              <a:srgbClr val="F79646">
                <a:lumMod val="60000"/>
                <a:lumOff val="40000"/>
              </a:srgbClr>
            </a:solidFill>
            <a:ln w="381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Invio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fattura</a:t>
              </a:r>
            </a:p>
          </p:txBody>
        </p:sp>
        <p:cxnSp>
          <p:nvCxnSpPr>
            <p:cNvPr id="36" name="Connettore 2 35"/>
            <p:cNvCxnSpPr>
              <a:stCxn id="31" idx="3"/>
              <a:endCxn id="33" idx="1"/>
            </p:cNvCxnSpPr>
            <p:nvPr/>
          </p:nvCxnSpPr>
          <p:spPr>
            <a:xfrm flipV="1">
              <a:off x="1547664" y="3616545"/>
              <a:ext cx="330248" cy="1036592"/>
            </a:xfrm>
            <a:prstGeom prst="straightConnector1">
              <a:avLst/>
            </a:prstGeom>
            <a:noFill/>
            <a:ln w="349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sp>
          <p:nvSpPr>
            <p:cNvPr id="37" name="CasellaDiTesto 36"/>
            <p:cNvSpPr txBox="1"/>
            <p:nvPr/>
          </p:nvSpPr>
          <p:spPr>
            <a:xfrm>
              <a:off x="395536" y="3635732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INPUT</a:t>
              </a:r>
              <a:endParaRPr kumimoji="0" lang="it-IT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CasellaDiTesto 37"/>
            <p:cNvSpPr txBox="1"/>
            <p:nvPr/>
          </p:nvSpPr>
          <p:spPr>
            <a:xfrm>
              <a:off x="7812360" y="2267580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OUTPUT</a:t>
              </a:r>
              <a:endParaRPr kumimoji="0" lang="it-IT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CasellaDiTesto 38"/>
            <p:cNvSpPr txBox="1"/>
            <p:nvPr/>
          </p:nvSpPr>
          <p:spPr>
            <a:xfrm>
              <a:off x="395536" y="260648"/>
              <a:ext cx="2376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LEGENDA:</a:t>
              </a:r>
              <a:endParaRPr kumimoji="0" lang="it-IT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Rettangolo 39"/>
            <p:cNvSpPr/>
            <p:nvPr/>
          </p:nvSpPr>
          <p:spPr>
            <a:xfrm>
              <a:off x="5652120" y="260648"/>
              <a:ext cx="1440160" cy="864096"/>
            </a:xfrm>
            <a:prstGeom prst="rect">
              <a:avLst/>
            </a:prstGeom>
            <a:solidFill>
              <a:srgbClr val="F79646">
                <a:lumMod val="60000"/>
                <a:lumOff val="40000"/>
              </a:srgbClr>
            </a:solidFill>
            <a:ln w="381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Rettangolo 40"/>
            <p:cNvSpPr/>
            <p:nvPr/>
          </p:nvSpPr>
          <p:spPr>
            <a:xfrm>
              <a:off x="2195736" y="260648"/>
              <a:ext cx="1440160" cy="864096"/>
            </a:xfrm>
            <a:prstGeom prst="rect">
              <a:avLst/>
            </a:prstGeom>
            <a:solidFill>
              <a:srgbClr val="4BACC6">
                <a:lumMod val="60000"/>
                <a:lumOff val="40000"/>
              </a:srgbClr>
            </a:solidFill>
            <a:ln w="381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" name="CasellaDiTesto 41"/>
            <p:cNvSpPr txBox="1"/>
            <p:nvPr/>
          </p:nvSpPr>
          <p:spPr>
            <a:xfrm>
              <a:off x="1691680" y="1340768"/>
              <a:ext cx="25202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Attività di valore per l’azienda</a:t>
              </a: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CasellaDiTesto 42"/>
            <p:cNvSpPr txBox="1"/>
            <p:nvPr/>
          </p:nvSpPr>
          <p:spPr>
            <a:xfrm>
              <a:off x="5220072" y="1340768"/>
              <a:ext cx="23762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Attività di valore per l’azienda e per il cliente</a:t>
              </a: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Rettangolo 43"/>
            <p:cNvSpPr/>
            <p:nvPr/>
          </p:nvSpPr>
          <p:spPr>
            <a:xfrm>
              <a:off x="7452320" y="5229200"/>
              <a:ext cx="1659529" cy="864096"/>
            </a:xfrm>
            <a:prstGeom prst="rect">
              <a:avLst/>
            </a:prstGeom>
            <a:solidFill>
              <a:srgbClr val="F79646">
                <a:lumMod val="60000"/>
                <a:lumOff val="40000"/>
              </a:srgbClr>
            </a:solidFill>
            <a:ln w="381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Conservazione fattura</a:t>
              </a:r>
            </a:p>
          </p:txBody>
        </p:sp>
        <p:cxnSp>
          <p:nvCxnSpPr>
            <p:cNvPr id="45" name="Connettore 2 44"/>
            <p:cNvCxnSpPr>
              <a:stCxn id="33" idx="2"/>
              <a:endCxn id="34" idx="0"/>
            </p:cNvCxnSpPr>
            <p:nvPr/>
          </p:nvCxnSpPr>
          <p:spPr>
            <a:xfrm rot="16200000" flipH="1">
              <a:off x="2476321" y="4537675"/>
              <a:ext cx="720079" cy="86905"/>
            </a:xfrm>
            <a:prstGeom prst="straightConnector1">
              <a:avLst/>
            </a:prstGeom>
            <a:noFill/>
            <a:ln w="349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w="lg" len="med"/>
              <a:tailEnd type="arrow" w="lg" len="med"/>
            </a:ln>
            <a:effectLst/>
          </p:spPr>
        </p:cxnSp>
        <p:sp>
          <p:nvSpPr>
            <p:cNvPr id="46" name="Rettangolo 45"/>
            <p:cNvSpPr/>
            <p:nvPr/>
          </p:nvSpPr>
          <p:spPr>
            <a:xfrm>
              <a:off x="4067944" y="2924944"/>
              <a:ext cx="1656184" cy="936104"/>
            </a:xfrm>
            <a:prstGeom prst="rect">
              <a:avLst/>
            </a:prstGeom>
            <a:solidFill>
              <a:srgbClr val="4BACC6">
                <a:lumMod val="60000"/>
                <a:lumOff val="40000"/>
              </a:srgbClr>
            </a:solidFill>
            <a:ln w="381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Controllo coerenza con bolla</a:t>
              </a:r>
            </a:p>
          </p:txBody>
        </p:sp>
        <p:cxnSp>
          <p:nvCxnSpPr>
            <p:cNvPr id="47" name="Connettore 2 46"/>
            <p:cNvCxnSpPr>
              <a:stCxn id="34" idx="3"/>
              <a:endCxn id="46" idx="2"/>
            </p:cNvCxnSpPr>
            <p:nvPr/>
          </p:nvCxnSpPr>
          <p:spPr>
            <a:xfrm flipV="1">
              <a:off x="3707904" y="3861048"/>
              <a:ext cx="1188132" cy="1548172"/>
            </a:xfrm>
            <a:prstGeom prst="straightConnector1">
              <a:avLst/>
            </a:prstGeom>
            <a:noFill/>
            <a:ln w="349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48" name="Connettore 2 47"/>
            <p:cNvCxnSpPr>
              <a:stCxn id="46" idx="2"/>
              <a:endCxn id="32" idx="0"/>
            </p:cNvCxnSpPr>
            <p:nvPr/>
          </p:nvCxnSpPr>
          <p:spPr>
            <a:xfrm rot="5400000">
              <a:off x="4013938" y="4707142"/>
              <a:ext cx="1728192" cy="36004"/>
            </a:xfrm>
            <a:prstGeom prst="straightConnector1">
              <a:avLst/>
            </a:prstGeom>
            <a:noFill/>
            <a:ln w="349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sp>
          <p:nvSpPr>
            <p:cNvPr id="49" name="Rettangolo 48"/>
            <p:cNvSpPr/>
            <p:nvPr/>
          </p:nvSpPr>
          <p:spPr>
            <a:xfrm>
              <a:off x="5580113" y="3983068"/>
              <a:ext cx="1728192" cy="958099"/>
            </a:xfrm>
            <a:prstGeom prst="rect">
              <a:avLst/>
            </a:prstGeom>
            <a:solidFill>
              <a:srgbClr val="4BACC6">
                <a:lumMod val="60000"/>
                <a:lumOff val="40000"/>
              </a:srgbClr>
            </a:solidFill>
            <a:ln w="381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Affrancamento e </a:t>
              </a:r>
              <a:r>
                <a:rPr kumimoji="0" lang="it-IT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imbustamento</a:t>
              </a:r>
              <a:endParaRPr kumimoji="0" lang="it-IT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50" name="Connettore 2 49"/>
            <p:cNvCxnSpPr>
              <a:stCxn id="32" idx="0"/>
              <a:endCxn id="49" idx="2"/>
            </p:cNvCxnSpPr>
            <p:nvPr/>
          </p:nvCxnSpPr>
          <p:spPr>
            <a:xfrm rot="5400000" flipH="1" flipV="1">
              <a:off x="5328084" y="4473116"/>
              <a:ext cx="648073" cy="1584177"/>
            </a:xfrm>
            <a:prstGeom prst="straightConnector1">
              <a:avLst/>
            </a:prstGeom>
            <a:noFill/>
            <a:ln w="349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51" name="Connettore 2 50"/>
            <p:cNvCxnSpPr>
              <a:stCxn id="49" idx="3"/>
              <a:endCxn id="35" idx="2"/>
            </p:cNvCxnSpPr>
            <p:nvPr/>
          </p:nvCxnSpPr>
          <p:spPr>
            <a:xfrm flipV="1">
              <a:off x="7308305" y="3717032"/>
              <a:ext cx="936104" cy="745086"/>
            </a:xfrm>
            <a:prstGeom prst="straightConnector1">
              <a:avLst/>
            </a:prstGeom>
            <a:noFill/>
            <a:ln w="349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52" name="Connettore 2 51"/>
            <p:cNvCxnSpPr>
              <a:stCxn id="49" idx="3"/>
              <a:endCxn id="44" idx="0"/>
            </p:cNvCxnSpPr>
            <p:nvPr/>
          </p:nvCxnSpPr>
          <p:spPr>
            <a:xfrm>
              <a:off x="7308304" y="4462118"/>
              <a:ext cx="973780" cy="767082"/>
            </a:xfrm>
            <a:prstGeom prst="straightConnector1">
              <a:avLst/>
            </a:prstGeom>
            <a:noFill/>
            <a:ln w="349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7A08B-92BA-433B-A858-EEC72CEF1078}" type="slidenum">
              <a:rPr lang="it-IT" smtClean="0"/>
              <a:pPr/>
              <a:t>14</a:t>
            </a:fld>
            <a:endParaRPr lang="it-IT"/>
          </a:p>
        </p:txBody>
      </p:sp>
      <p:graphicFrame>
        <p:nvGraphicFramePr>
          <p:cNvPr id="6" name="Tabella 5"/>
          <p:cNvGraphicFramePr>
            <a:graphicFrameLocks noGrp="1"/>
          </p:cNvGraphicFramePr>
          <p:nvPr/>
        </p:nvGraphicFramePr>
        <p:xfrm>
          <a:off x="714348" y="1096412"/>
          <a:ext cx="7786743" cy="4610034"/>
        </p:xfrm>
        <a:graphic>
          <a:graphicData uri="http://schemas.openxmlformats.org/drawingml/2006/table">
            <a:tbl>
              <a:tblPr firstRow="1" bandRow="1"/>
              <a:tblGrid>
                <a:gridCol w="2595581"/>
                <a:gridCol w="2595581"/>
                <a:gridCol w="2595581"/>
              </a:tblGrid>
              <a:tr h="416472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it-IT" sz="1600" dirty="0" smtClean="0"/>
                        <a:t>DETERMINANTE</a:t>
                      </a:r>
                      <a:endParaRPr lang="it-IT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it-IT" sz="1600" dirty="0" smtClean="0"/>
                        <a:t>CRITICITA’ AS IS</a:t>
                      </a:r>
                      <a:endParaRPr lang="it-IT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it-IT" sz="1600" dirty="0" smtClean="0"/>
                        <a:t>TO BE</a:t>
                      </a:r>
                      <a:endParaRPr lang="it-IT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</a:tr>
              <a:tr h="416472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it-IT" sz="1600" b="1" dirty="0" smtClean="0"/>
                        <a:t>Flusso delle attività</a:t>
                      </a:r>
                      <a:endParaRPr lang="it-IT" sz="1600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it-IT" sz="1200" baseline="0" dirty="0" smtClean="0"/>
                        <a:t>Molte attività non creano valore aggiunto per il cliente finale</a:t>
                      </a:r>
                      <a:endParaRPr lang="it-IT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it-IT" sz="1200" dirty="0" smtClean="0"/>
                        <a:t>Dando in outsourcing il processo di fatturazione sono state eliminate tutte le attività a scarso valore</a:t>
                      </a:r>
                      <a:r>
                        <a:rPr lang="it-IT" sz="1200" baseline="0" dirty="0" smtClean="0"/>
                        <a:t> aggiunto</a:t>
                      </a:r>
                      <a:endParaRPr lang="it-IT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416472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it-IT" sz="1600" b="1" dirty="0" smtClean="0"/>
                        <a:t>Organizzazione</a:t>
                      </a:r>
                      <a:endParaRPr lang="it-IT" sz="1600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buFontTx/>
                        <a:buChar char="-"/>
                      </a:pPr>
                      <a:r>
                        <a:rPr lang="it-IT" sz="1200" dirty="0" smtClean="0"/>
                        <a:t> Mancanza di un </a:t>
                      </a:r>
                      <a:r>
                        <a:rPr lang="it-IT" sz="1200" dirty="0" err="1" smtClean="0"/>
                        <a:t>Process</a:t>
                      </a:r>
                      <a:r>
                        <a:rPr lang="it-IT" sz="1200" baseline="0" dirty="0" smtClean="0"/>
                        <a:t> </a:t>
                      </a:r>
                      <a:r>
                        <a:rPr lang="it-IT" sz="1200" baseline="0" dirty="0" err="1" smtClean="0"/>
                        <a:t>Owner</a:t>
                      </a:r>
                      <a:endParaRPr lang="it-IT" sz="1200" baseline="0" dirty="0" smtClean="0"/>
                    </a:p>
                    <a:p>
                      <a:pPr>
                        <a:buFontTx/>
                        <a:buChar char="-"/>
                      </a:pPr>
                      <a:r>
                        <a:rPr lang="it-IT" sz="1200" baseline="0" dirty="0" smtClean="0"/>
                        <a:t> Attività semplici e complesse eseguite dagli stessi operatori</a:t>
                      </a:r>
                      <a:endParaRPr lang="it-IT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it-IT" sz="1200" dirty="0" smtClean="0"/>
                        <a:t>Grazie all’esternalizzazione del processo non è più necessario un </a:t>
                      </a:r>
                      <a:r>
                        <a:rPr lang="it-IT" sz="1200" dirty="0" err="1" smtClean="0"/>
                        <a:t>Process</a:t>
                      </a:r>
                      <a:r>
                        <a:rPr lang="it-IT" sz="1200" baseline="0" dirty="0" smtClean="0"/>
                        <a:t> </a:t>
                      </a:r>
                      <a:r>
                        <a:rPr lang="it-IT" sz="1200" baseline="0" dirty="0" err="1" smtClean="0"/>
                        <a:t>Owner</a:t>
                      </a:r>
                      <a:r>
                        <a:rPr lang="it-IT" sz="1200" baseline="0" dirty="0" smtClean="0"/>
                        <a:t>, e gli addetti sono stati sollevati dai compiti prettamente operativi</a:t>
                      </a:r>
                      <a:endParaRPr lang="it-IT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718842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it-IT" sz="1600" b="1" dirty="0" smtClean="0"/>
                        <a:t>Risorse</a:t>
                      </a:r>
                      <a:r>
                        <a:rPr lang="it-IT" sz="1600" b="1" baseline="0" dirty="0" smtClean="0"/>
                        <a:t> e Competenze</a:t>
                      </a:r>
                      <a:endParaRPr lang="it-IT" sz="1600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it-IT" sz="1200" dirty="0" smtClean="0"/>
                        <a:t>Eccessiva saturazione delle risorse in</a:t>
                      </a:r>
                      <a:r>
                        <a:rPr lang="it-IT" sz="1200" baseline="0" dirty="0" smtClean="0"/>
                        <a:t> alcuni momenti, con prospettive di peggioramento al crescere dei volumi di fatture da processare</a:t>
                      </a:r>
                      <a:endParaRPr lang="it-IT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it-IT" sz="1200" dirty="0" smtClean="0"/>
                        <a:t>Non</a:t>
                      </a:r>
                      <a:r>
                        <a:rPr lang="it-IT" sz="1200" baseline="0" dirty="0" smtClean="0"/>
                        <a:t> sarà necessario aumentare il personale adibito alla fatturazione, permettendo agli attuali operatori di sviluppare nuove competenze per ruoli a maggior valore aggiunto, valorizzando al massimo le risorse presenti in azienda</a:t>
                      </a:r>
                      <a:endParaRPr lang="it-IT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416472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it-IT" sz="1600" b="1" dirty="0" smtClean="0"/>
                        <a:t>Pianificazione e Controllo</a:t>
                      </a:r>
                      <a:endParaRPr lang="it-IT" sz="1600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it-IT" sz="1200" dirty="0" smtClean="0"/>
                        <a:t>Scarso</a:t>
                      </a:r>
                      <a:r>
                        <a:rPr lang="it-IT" sz="1200" baseline="0" dirty="0" smtClean="0"/>
                        <a:t> controllo delle prestazioni</a:t>
                      </a:r>
                      <a:endParaRPr lang="it-IT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it-IT" sz="1200" dirty="0" smtClean="0"/>
                        <a:t>Possiamo</a:t>
                      </a:r>
                      <a:r>
                        <a:rPr lang="it-IT" sz="1200" baseline="0" dirty="0" smtClean="0"/>
                        <a:t> ragionevolmente supporre la presenza di SLA (Service </a:t>
                      </a:r>
                      <a:r>
                        <a:rPr lang="it-IT" sz="1200" baseline="0" dirty="0" err="1" smtClean="0"/>
                        <a:t>Level</a:t>
                      </a:r>
                      <a:r>
                        <a:rPr lang="it-IT" sz="1200" baseline="0" dirty="0" smtClean="0"/>
                        <a:t> Agreement) con Unicredit, con conseguente aumento </a:t>
                      </a:r>
                      <a:r>
                        <a:rPr lang="it-IT" sz="1200" baseline="0" smtClean="0"/>
                        <a:t>di controlli</a:t>
                      </a:r>
                      <a:endParaRPr lang="it-IT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718842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it-IT" sz="1600" b="1" dirty="0" smtClean="0"/>
                        <a:t>Tecnologia</a:t>
                      </a:r>
                      <a:endParaRPr lang="it-IT" sz="1600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it-IT" sz="1200" dirty="0" smtClean="0"/>
                        <a:t>Non</a:t>
                      </a:r>
                      <a:r>
                        <a:rPr lang="it-IT" sz="1200" baseline="0" dirty="0" smtClean="0"/>
                        <a:t> sono supportate fatturazione elettronica e conservazione sostitutiva</a:t>
                      </a:r>
                      <a:endParaRPr lang="it-IT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it-IT" sz="1200" dirty="0" smtClean="0"/>
                        <a:t>L’azienda offre la possibilità</a:t>
                      </a:r>
                      <a:r>
                        <a:rPr lang="it-IT" sz="1200" baseline="0" dirty="0" smtClean="0"/>
                        <a:t> ai clienti di usufruire del servizio di fatturazione elettronica, con reciproci vantaggi</a:t>
                      </a:r>
                      <a:endParaRPr lang="it-IT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719138" y="287338"/>
            <a:ext cx="6924696" cy="838200"/>
          </a:xfrm>
        </p:spPr>
        <p:txBody>
          <a:bodyPr/>
          <a:lstStyle/>
          <a:p>
            <a:r>
              <a:rPr lang="it-IT" dirty="0" smtClean="0"/>
              <a:t>Valutazione delle determinanti e criticità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Analisi dei costi di transazione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7A08B-92BA-433B-A858-EEC72CEF1078}" type="slidenum">
              <a:rPr lang="it-IT" smtClean="0"/>
              <a:pPr/>
              <a:t>15</a:t>
            </a:fld>
            <a:endParaRPr lang="it-IT"/>
          </a:p>
        </p:txBody>
      </p:sp>
      <p:grpSp>
        <p:nvGrpSpPr>
          <p:cNvPr id="27" name="Gruppo 26"/>
          <p:cNvGrpSpPr/>
          <p:nvPr/>
        </p:nvGrpSpPr>
        <p:grpSpPr>
          <a:xfrm>
            <a:off x="395536" y="857232"/>
            <a:ext cx="8105554" cy="5667542"/>
            <a:chOff x="395536" y="260648"/>
            <a:chExt cx="8496944" cy="6192688"/>
          </a:xfrm>
        </p:grpSpPr>
        <p:sp>
          <p:nvSpPr>
            <p:cNvPr id="28" name="Freccia a destra 27"/>
            <p:cNvSpPr/>
            <p:nvPr/>
          </p:nvSpPr>
          <p:spPr>
            <a:xfrm>
              <a:off x="2699792" y="476672"/>
              <a:ext cx="4248472" cy="1080120"/>
            </a:xfrm>
            <a:prstGeom prst="rightArrow">
              <a:avLst/>
            </a:prstGeom>
            <a:solidFill>
              <a:srgbClr val="1F497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Freccia a destra 28"/>
            <p:cNvSpPr/>
            <p:nvPr/>
          </p:nvSpPr>
          <p:spPr>
            <a:xfrm>
              <a:off x="2699792" y="4149080"/>
              <a:ext cx="4248472" cy="1080120"/>
            </a:xfrm>
            <a:prstGeom prst="rightArrow">
              <a:avLst/>
            </a:prstGeom>
            <a:solidFill>
              <a:srgbClr val="1F497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Freccia a destra 29"/>
            <p:cNvSpPr/>
            <p:nvPr/>
          </p:nvSpPr>
          <p:spPr>
            <a:xfrm>
              <a:off x="2699792" y="2924944"/>
              <a:ext cx="4248472" cy="1080120"/>
            </a:xfrm>
            <a:prstGeom prst="rightArrow">
              <a:avLst/>
            </a:prstGeom>
            <a:solidFill>
              <a:srgbClr val="1F497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Freccia a destra 30"/>
            <p:cNvSpPr/>
            <p:nvPr/>
          </p:nvSpPr>
          <p:spPr>
            <a:xfrm>
              <a:off x="2699792" y="1700808"/>
              <a:ext cx="4248472" cy="1080120"/>
            </a:xfrm>
            <a:prstGeom prst="rightArrow">
              <a:avLst/>
            </a:prstGeom>
            <a:solidFill>
              <a:srgbClr val="1F497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CasellaDiTesto 31"/>
            <p:cNvSpPr txBox="1"/>
            <p:nvPr/>
          </p:nvSpPr>
          <p:spPr>
            <a:xfrm>
              <a:off x="3203848" y="260648"/>
              <a:ext cx="2736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Complessità descrittiva</a:t>
              </a: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CasellaDiTesto 32"/>
            <p:cNvSpPr txBox="1"/>
            <p:nvPr/>
          </p:nvSpPr>
          <p:spPr>
            <a:xfrm>
              <a:off x="3203848" y="1484784"/>
              <a:ext cx="2736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Specificità</a:t>
              </a: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CasellaDiTesto 33"/>
            <p:cNvSpPr txBox="1"/>
            <p:nvPr/>
          </p:nvSpPr>
          <p:spPr>
            <a:xfrm>
              <a:off x="3203848" y="2699628"/>
              <a:ext cx="2736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Incertezza</a:t>
              </a: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CasellaDiTesto 34"/>
            <p:cNvSpPr txBox="1"/>
            <p:nvPr/>
          </p:nvSpPr>
          <p:spPr>
            <a:xfrm>
              <a:off x="3203848" y="3933056"/>
              <a:ext cx="2736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Frequenza delle transazioni</a:t>
              </a: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CasellaDiTesto 35"/>
            <p:cNvSpPr txBox="1"/>
            <p:nvPr/>
          </p:nvSpPr>
          <p:spPr>
            <a:xfrm>
              <a:off x="1331640" y="836712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Bassa</a:t>
              </a: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CasellaDiTesto 36"/>
            <p:cNvSpPr txBox="1"/>
            <p:nvPr/>
          </p:nvSpPr>
          <p:spPr>
            <a:xfrm>
              <a:off x="1331640" y="4509120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Bassa</a:t>
              </a: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CasellaDiTesto 37"/>
            <p:cNvSpPr txBox="1"/>
            <p:nvPr/>
          </p:nvSpPr>
          <p:spPr>
            <a:xfrm>
              <a:off x="1331640" y="3275692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Bassa</a:t>
              </a: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CasellaDiTesto 38"/>
            <p:cNvSpPr txBox="1"/>
            <p:nvPr/>
          </p:nvSpPr>
          <p:spPr>
            <a:xfrm>
              <a:off x="1331640" y="2051556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Bassa</a:t>
              </a: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CasellaDiTesto 39"/>
            <p:cNvSpPr txBox="1"/>
            <p:nvPr/>
          </p:nvSpPr>
          <p:spPr>
            <a:xfrm>
              <a:off x="7164288" y="836712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Alta</a:t>
              </a: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CasellaDiTesto 40"/>
            <p:cNvSpPr txBox="1"/>
            <p:nvPr/>
          </p:nvSpPr>
          <p:spPr>
            <a:xfrm>
              <a:off x="7164288" y="4499828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Alta</a:t>
              </a: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CasellaDiTesto 41"/>
            <p:cNvSpPr txBox="1"/>
            <p:nvPr/>
          </p:nvSpPr>
          <p:spPr>
            <a:xfrm>
              <a:off x="7164288" y="3275692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Alta</a:t>
              </a: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CasellaDiTesto 42"/>
            <p:cNvSpPr txBox="1"/>
            <p:nvPr/>
          </p:nvSpPr>
          <p:spPr>
            <a:xfrm>
              <a:off x="7164288" y="2051556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Alta</a:t>
              </a: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Rettangolo 43"/>
            <p:cNvSpPr/>
            <p:nvPr/>
          </p:nvSpPr>
          <p:spPr>
            <a:xfrm>
              <a:off x="395536" y="5445224"/>
              <a:ext cx="8496944" cy="100811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Mercato competitivo	       </a:t>
              </a:r>
              <a:r>
                <a:rPr kumimoji="0" lang="it-IT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Mercato collaborativo</a:t>
              </a: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	               Integrazione verticale</a:t>
              </a: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" name="Ovale 44"/>
            <p:cNvSpPr/>
            <p:nvPr/>
          </p:nvSpPr>
          <p:spPr>
            <a:xfrm>
              <a:off x="4427984" y="908720"/>
              <a:ext cx="216024" cy="216024"/>
            </a:xfrm>
            <a:prstGeom prst="ellipse">
              <a:avLst/>
            </a:prstGeom>
            <a:solidFill>
              <a:srgbClr val="FF0000"/>
            </a:solidFill>
            <a:ln w="254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Ovale 45"/>
            <p:cNvSpPr/>
            <p:nvPr/>
          </p:nvSpPr>
          <p:spPr>
            <a:xfrm>
              <a:off x="2771800" y="2132856"/>
              <a:ext cx="216024" cy="216024"/>
            </a:xfrm>
            <a:prstGeom prst="ellipse">
              <a:avLst/>
            </a:prstGeom>
            <a:solidFill>
              <a:srgbClr val="FF0000"/>
            </a:solidFill>
            <a:ln w="254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Ovale 46"/>
            <p:cNvSpPr/>
            <p:nvPr/>
          </p:nvSpPr>
          <p:spPr>
            <a:xfrm>
              <a:off x="4427984" y="3356992"/>
              <a:ext cx="216024" cy="216024"/>
            </a:xfrm>
            <a:prstGeom prst="ellipse">
              <a:avLst/>
            </a:prstGeom>
            <a:solidFill>
              <a:srgbClr val="FF0000"/>
            </a:solidFill>
            <a:ln w="254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Ovale 47"/>
            <p:cNvSpPr/>
            <p:nvPr/>
          </p:nvSpPr>
          <p:spPr>
            <a:xfrm>
              <a:off x="6156176" y="4581128"/>
              <a:ext cx="216024" cy="216024"/>
            </a:xfrm>
            <a:prstGeom prst="ellipse">
              <a:avLst/>
            </a:prstGeom>
            <a:solidFill>
              <a:srgbClr val="FF0000"/>
            </a:solidFill>
            <a:ln w="254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EFFETTI DEL CAMBIAMENTO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7A08B-92BA-433B-A858-EEC72CEF1078}" type="slidenum">
              <a:rPr lang="it-IT" smtClean="0"/>
              <a:pPr/>
              <a:t>16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7A08B-92BA-433B-A858-EEC72CEF1078}" type="slidenum">
              <a:rPr lang="it-IT" smtClean="0"/>
              <a:pPr/>
              <a:t>17</a:t>
            </a:fld>
            <a:endParaRPr lang="it-IT"/>
          </a:p>
        </p:txBody>
      </p:sp>
      <p:sp>
        <p:nvSpPr>
          <p:cNvPr id="5" name="Titolo 1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it-IT" sz="2600" b="1" kern="0" dirty="0" smtClean="0">
                <a:solidFill>
                  <a:srgbClr val="003F6E"/>
                </a:solidFill>
                <a:latin typeface="Arial" pitchFamily="34" charset="0"/>
                <a:ea typeface="ＭＳ Ｐゴシック" pitchFamily="-109" charset="-128"/>
                <a:cs typeface="Arial" pitchFamily="34" charset="0"/>
              </a:rPr>
              <a:t>Diagramma delle fasi </a:t>
            </a:r>
            <a:r>
              <a:rPr lang="it-IT" sz="2600" b="1" i="1" kern="0" dirty="0" err="1" smtClean="0">
                <a:solidFill>
                  <a:srgbClr val="003F6E"/>
                </a:solidFill>
                <a:latin typeface="Arial" pitchFamily="34" charset="0"/>
                <a:ea typeface="ＭＳ Ｐゴシック" pitchFamily="-109" charset="-128"/>
                <a:cs typeface="Arial" pitchFamily="34" charset="0"/>
              </a:rPr>
              <a:t>to-be</a:t>
            </a:r>
            <a:endParaRPr lang="it-IT" sz="2600" b="1" dirty="0">
              <a:solidFill>
                <a:srgbClr val="003F6E"/>
              </a:solidFill>
              <a:cs typeface="Arial" charset="0"/>
            </a:endParaRPr>
          </a:p>
        </p:txBody>
      </p:sp>
      <p:grpSp>
        <p:nvGrpSpPr>
          <p:cNvPr id="6" name="Gruppo 5"/>
          <p:cNvGrpSpPr/>
          <p:nvPr/>
        </p:nvGrpSpPr>
        <p:grpSpPr>
          <a:xfrm>
            <a:off x="321818" y="953938"/>
            <a:ext cx="8536462" cy="5404020"/>
            <a:chOff x="107504" y="548680"/>
            <a:chExt cx="8928992" cy="5832648"/>
          </a:xfrm>
        </p:grpSpPr>
        <p:sp>
          <p:nvSpPr>
            <p:cNvPr id="7" name="Gallone 6"/>
            <p:cNvSpPr/>
            <p:nvPr/>
          </p:nvSpPr>
          <p:spPr>
            <a:xfrm>
              <a:off x="2843808" y="548680"/>
              <a:ext cx="3024336" cy="1080120"/>
            </a:xfrm>
            <a:prstGeom prst="chevron">
              <a:avLst/>
            </a:prstGeom>
            <a:solidFill>
              <a:srgbClr val="4BACC6">
                <a:lumMod val="20000"/>
                <a:lumOff val="80000"/>
              </a:srgbClr>
            </a:solidFill>
            <a:ln w="381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Fatturazione</a:t>
              </a:r>
              <a:endParaRPr kumimoji="0" lang="it-IT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Decisione 7"/>
            <p:cNvSpPr/>
            <p:nvPr/>
          </p:nvSpPr>
          <p:spPr>
            <a:xfrm>
              <a:off x="3563888" y="1628800"/>
              <a:ext cx="144016" cy="144016"/>
            </a:xfrm>
            <a:prstGeom prst="flowChartDecision">
              <a:avLst/>
            </a:prstGeom>
            <a:solidFill>
              <a:srgbClr val="4F81BD">
                <a:lumMod val="75000"/>
              </a:srgbClr>
            </a:solidFill>
            <a:ln w="254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Decisione 8"/>
            <p:cNvSpPr/>
            <p:nvPr/>
          </p:nvSpPr>
          <p:spPr>
            <a:xfrm>
              <a:off x="4211960" y="1628800"/>
              <a:ext cx="144016" cy="144016"/>
            </a:xfrm>
            <a:prstGeom prst="flowChartDecision">
              <a:avLst/>
            </a:prstGeom>
            <a:solidFill>
              <a:srgbClr val="4F81BD">
                <a:lumMod val="75000"/>
              </a:srgbClr>
            </a:solidFill>
            <a:ln w="254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Gallone 9"/>
            <p:cNvSpPr/>
            <p:nvPr/>
          </p:nvSpPr>
          <p:spPr>
            <a:xfrm>
              <a:off x="827584" y="3356992"/>
              <a:ext cx="2411760" cy="1080120"/>
            </a:xfrm>
            <a:prstGeom prst="chevron">
              <a:avLst/>
            </a:prstGeom>
            <a:solidFill>
              <a:srgbClr val="4BACC6">
                <a:lumMod val="20000"/>
                <a:lumOff val="80000"/>
              </a:srgbClr>
            </a:solidFill>
            <a:ln w="381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Composizione fattura</a:t>
              </a:r>
            </a:p>
          </p:txBody>
        </p:sp>
        <p:cxnSp>
          <p:nvCxnSpPr>
            <p:cNvPr id="11" name="Connettore 1 23"/>
            <p:cNvCxnSpPr>
              <a:stCxn id="8" idx="2"/>
              <a:endCxn id="10" idx="0"/>
            </p:cNvCxnSpPr>
            <p:nvPr/>
          </p:nvCxnSpPr>
          <p:spPr>
            <a:xfrm rot="5400000">
              <a:off x="1907577" y="1628673"/>
              <a:ext cx="1584176" cy="1872462"/>
            </a:xfrm>
            <a:prstGeom prst="bentConnector3">
              <a:avLst>
                <a:gd name="adj1" fmla="val 50000"/>
              </a:avLst>
            </a:prstGeom>
            <a:noFill/>
            <a:ln w="3175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</p:cxnSp>
        <p:cxnSp>
          <p:nvCxnSpPr>
            <p:cNvPr id="12" name="Connettore 4 11"/>
            <p:cNvCxnSpPr>
              <a:stCxn id="9" idx="2"/>
              <a:endCxn id="16" idx="0"/>
            </p:cNvCxnSpPr>
            <p:nvPr/>
          </p:nvCxnSpPr>
          <p:spPr>
            <a:xfrm rot="5400000">
              <a:off x="3491753" y="2564777"/>
              <a:ext cx="1584176" cy="254"/>
            </a:xfrm>
            <a:prstGeom prst="bentConnector3">
              <a:avLst>
                <a:gd name="adj1" fmla="val 50000"/>
              </a:avLst>
            </a:prstGeom>
            <a:noFill/>
            <a:ln w="3175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</p:cxnSp>
        <p:sp>
          <p:nvSpPr>
            <p:cNvPr id="13" name="Decisione 12"/>
            <p:cNvSpPr/>
            <p:nvPr/>
          </p:nvSpPr>
          <p:spPr>
            <a:xfrm>
              <a:off x="4860032" y="1628800"/>
              <a:ext cx="144016" cy="144016"/>
            </a:xfrm>
            <a:prstGeom prst="flowChartDecision">
              <a:avLst/>
            </a:prstGeom>
            <a:solidFill>
              <a:srgbClr val="4F81BD">
                <a:lumMod val="75000"/>
              </a:srgbClr>
            </a:solidFill>
            <a:ln w="254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4" name="Forma 13"/>
            <p:cNvCxnSpPr>
              <a:stCxn id="13" idx="2"/>
            </p:cNvCxnSpPr>
            <p:nvPr/>
          </p:nvCxnSpPr>
          <p:spPr>
            <a:xfrm rot="16200000" flipH="1">
              <a:off x="5544108" y="1160748"/>
              <a:ext cx="792088" cy="2016224"/>
            </a:xfrm>
            <a:prstGeom prst="bentConnector2">
              <a:avLst/>
            </a:prstGeom>
            <a:noFill/>
            <a:ln w="3175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</p:cxnSp>
        <p:cxnSp>
          <p:nvCxnSpPr>
            <p:cNvPr id="15" name="Connettore 1 14"/>
            <p:cNvCxnSpPr/>
            <p:nvPr/>
          </p:nvCxnSpPr>
          <p:spPr>
            <a:xfrm rot="5400000">
              <a:off x="6552093" y="2960821"/>
              <a:ext cx="792088" cy="254"/>
            </a:xfrm>
            <a:prstGeom prst="line">
              <a:avLst/>
            </a:prstGeom>
            <a:noFill/>
            <a:ln w="3175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</p:cxnSp>
        <p:sp>
          <p:nvSpPr>
            <p:cNvPr id="16" name="Gallone 15"/>
            <p:cNvSpPr/>
            <p:nvPr/>
          </p:nvSpPr>
          <p:spPr>
            <a:xfrm>
              <a:off x="3347864" y="3356992"/>
              <a:ext cx="2411760" cy="1080120"/>
            </a:xfrm>
            <a:prstGeom prst="chevron">
              <a:avLst/>
            </a:prstGeom>
            <a:solidFill>
              <a:srgbClr val="4BACC6">
                <a:lumMod val="20000"/>
                <a:lumOff val="80000"/>
              </a:srgbClr>
            </a:solidFill>
            <a:ln w="381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Emissione fattura</a:t>
              </a:r>
              <a:endParaRPr kumimoji="0" lang="it-IT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Gallone 16"/>
            <p:cNvSpPr/>
            <p:nvPr/>
          </p:nvSpPr>
          <p:spPr>
            <a:xfrm>
              <a:off x="5868144" y="3356992"/>
              <a:ext cx="2411760" cy="1080120"/>
            </a:xfrm>
            <a:prstGeom prst="chevron">
              <a:avLst/>
            </a:prstGeom>
            <a:solidFill>
              <a:srgbClr val="4BACC6">
                <a:lumMod val="20000"/>
                <a:lumOff val="80000"/>
              </a:srgbClr>
            </a:solidFill>
            <a:ln w="381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Conservazione fattura</a:t>
              </a:r>
              <a:endParaRPr kumimoji="0" lang="it-IT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Gallone 17"/>
            <p:cNvSpPr/>
            <p:nvPr/>
          </p:nvSpPr>
          <p:spPr>
            <a:xfrm>
              <a:off x="4608512" y="5301208"/>
              <a:ext cx="2411760" cy="1080120"/>
            </a:xfrm>
            <a:prstGeom prst="chevron">
              <a:avLst/>
            </a:prstGeom>
            <a:solidFill>
              <a:srgbClr val="4BACC6">
                <a:lumMod val="20000"/>
                <a:lumOff val="80000"/>
              </a:srgbClr>
            </a:solidFill>
            <a:ln w="381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Stampa fattura</a:t>
              </a:r>
              <a:endParaRPr kumimoji="0" lang="it-IT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Gallone 18"/>
            <p:cNvSpPr/>
            <p:nvPr/>
          </p:nvSpPr>
          <p:spPr>
            <a:xfrm>
              <a:off x="6624736" y="5301208"/>
              <a:ext cx="2411760" cy="1080120"/>
            </a:xfrm>
            <a:prstGeom prst="chevron">
              <a:avLst/>
            </a:prstGeom>
            <a:solidFill>
              <a:srgbClr val="4BACC6">
                <a:lumMod val="20000"/>
                <a:lumOff val="80000"/>
              </a:srgbClr>
            </a:solidFill>
            <a:ln w="381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Invio fattura</a:t>
              </a:r>
              <a:endParaRPr kumimoji="0" lang="it-IT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Decisione 19"/>
            <p:cNvSpPr/>
            <p:nvPr/>
          </p:nvSpPr>
          <p:spPr>
            <a:xfrm>
              <a:off x="4211960" y="4437112"/>
              <a:ext cx="144016" cy="144016"/>
            </a:xfrm>
            <a:prstGeom prst="flowChartDecision">
              <a:avLst/>
            </a:prstGeom>
            <a:solidFill>
              <a:srgbClr val="4F81BD">
                <a:lumMod val="75000"/>
              </a:srgbClr>
            </a:solidFill>
            <a:ln w="254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Decisione 20"/>
            <p:cNvSpPr/>
            <p:nvPr/>
          </p:nvSpPr>
          <p:spPr>
            <a:xfrm>
              <a:off x="4644008" y="4437112"/>
              <a:ext cx="144016" cy="144016"/>
            </a:xfrm>
            <a:prstGeom prst="flowChartDecision">
              <a:avLst/>
            </a:prstGeom>
            <a:solidFill>
              <a:srgbClr val="4F81BD">
                <a:lumMod val="75000"/>
              </a:srgbClr>
            </a:solidFill>
            <a:ln w="254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2" name="Connettore 4 21"/>
            <p:cNvCxnSpPr>
              <a:stCxn id="20" idx="2"/>
              <a:endCxn id="18" idx="0"/>
            </p:cNvCxnSpPr>
            <p:nvPr/>
          </p:nvCxnSpPr>
          <p:spPr>
            <a:xfrm rot="16200000" flipH="1">
              <a:off x="4554125" y="4310971"/>
              <a:ext cx="720080" cy="1260394"/>
            </a:xfrm>
            <a:prstGeom prst="bentConnector3">
              <a:avLst>
                <a:gd name="adj1" fmla="val 50000"/>
              </a:avLst>
            </a:prstGeom>
            <a:noFill/>
            <a:ln w="3175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</p:cxnSp>
        <p:cxnSp>
          <p:nvCxnSpPr>
            <p:cNvPr id="23" name="Connettore 4 29"/>
            <p:cNvCxnSpPr>
              <a:endCxn id="19" idx="0"/>
            </p:cNvCxnSpPr>
            <p:nvPr/>
          </p:nvCxnSpPr>
          <p:spPr>
            <a:xfrm>
              <a:off x="4716016" y="4725144"/>
              <a:ext cx="2844570" cy="576064"/>
            </a:xfrm>
            <a:prstGeom prst="bentConnector2">
              <a:avLst/>
            </a:prstGeom>
            <a:noFill/>
            <a:ln w="3175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</p:cxnSp>
        <p:sp>
          <p:nvSpPr>
            <p:cNvPr id="24" name="Gallone 23"/>
            <p:cNvSpPr/>
            <p:nvPr/>
          </p:nvSpPr>
          <p:spPr>
            <a:xfrm>
              <a:off x="107504" y="5301208"/>
              <a:ext cx="2411760" cy="1080120"/>
            </a:xfrm>
            <a:prstGeom prst="chevron">
              <a:avLst/>
            </a:prstGeom>
            <a:solidFill>
              <a:srgbClr val="4BACC6">
                <a:lumMod val="20000"/>
                <a:lumOff val="80000"/>
              </a:srgbClr>
            </a:solidFill>
            <a:ln w="381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Preparazione fattura</a:t>
              </a:r>
              <a:endParaRPr kumimoji="0" lang="it-IT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Gallone 24"/>
            <p:cNvSpPr/>
            <p:nvPr/>
          </p:nvSpPr>
          <p:spPr>
            <a:xfrm>
              <a:off x="2195736" y="5301208"/>
              <a:ext cx="2411760" cy="1080120"/>
            </a:xfrm>
            <a:prstGeom prst="chevron">
              <a:avLst/>
            </a:prstGeom>
            <a:solidFill>
              <a:srgbClr val="4BACC6">
                <a:lumMod val="20000"/>
                <a:lumOff val="80000"/>
              </a:srgbClr>
            </a:solidFill>
            <a:ln w="381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Controllo fattura</a:t>
              </a:r>
            </a:p>
          </p:txBody>
        </p:sp>
        <p:cxnSp>
          <p:nvCxnSpPr>
            <p:cNvPr id="26" name="Connettore 4 25"/>
            <p:cNvCxnSpPr>
              <a:stCxn id="21" idx="2"/>
            </p:cNvCxnSpPr>
            <p:nvPr/>
          </p:nvCxnSpPr>
          <p:spPr>
            <a:xfrm rot="5400000">
              <a:off x="4644008" y="4653136"/>
              <a:ext cx="144016" cy="1588"/>
            </a:xfrm>
            <a:prstGeom prst="bentConnector3">
              <a:avLst>
                <a:gd name="adj1" fmla="val 50000"/>
              </a:avLst>
            </a:prstGeom>
            <a:noFill/>
            <a:ln w="3175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</p:cxnSp>
        <p:sp>
          <p:nvSpPr>
            <p:cNvPr id="27" name="Decisione 26"/>
            <p:cNvSpPr/>
            <p:nvPr/>
          </p:nvSpPr>
          <p:spPr>
            <a:xfrm>
              <a:off x="1691680" y="4437112"/>
              <a:ext cx="144016" cy="144016"/>
            </a:xfrm>
            <a:prstGeom prst="flowChartDecision">
              <a:avLst/>
            </a:prstGeom>
            <a:solidFill>
              <a:srgbClr val="4F81BD">
                <a:lumMod val="75000"/>
              </a:srgbClr>
            </a:solidFill>
            <a:ln w="254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Decisione 27"/>
            <p:cNvSpPr/>
            <p:nvPr/>
          </p:nvSpPr>
          <p:spPr>
            <a:xfrm>
              <a:off x="2123728" y="4437112"/>
              <a:ext cx="144016" cy="144016"/>
            </a:xfrm>
            <a:prstGeom prst="flowChartDecision">
              <a:avLst/>
            </a:prstGeom>
            <a:solidFill>
              <a:srgbClr val="4F81BD">
                <a:lumMod val="75000"/>
              </a:srgbClr>
            </a:solidFill>
            <a:ln w="254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9" name="Connettore 4 28"/>
            <p:cNvCxnSpPr>
              <a:stCxn id="27" idx="2"/>
              <a:endCxn id="24" idx="0"/>
            </p:cNvCxnSpPr>
            <p:nvPr/>
          </p:nvCxnSpPr>
          <p:spPr>
            <a:xfrm rot="5400000">
              <a:off x="1043481" y="4581001"/>
              <a:ext cx="720080" cy="720334"/>
            </a:xfrm>
            <a:prstGeom prst="bentConnector3">
              <a:avLst>
                <a:gd name="adj1" fmla="val 50000"/>
              </a:avLst>
            </a:prstGeom>
            <a:noFill/>
            <a:ln w="3175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</p:cxnSp>
        <p:cxnSp>
          <p:nvCxnSpPr>
            <p:cNvPr id="30" name="Connettore 4 29"/>
            <p:cNvCxnSpPr>
              <a:stCxn id="28" idx="2"/>
              <a:endCxn id="25" idx="0"/>
            </p:cNvCxnSpPr>
            <p:nvPr/>
          </p:nvCxnSpPr>
          <p:spPr>
            <a:xfrm rot="16200000" flipH="1">
              <a:off x="2303621" y="4473243"/>
              <a:ext cx="720080" cy="935850"/>
            </a:xfrm>
            <a:prstGeom prst="bentConnector3">
              <a:avLst>
                <a:gd name="adj1" fmla="val 50000"/>
              </a:avLst>
            </a:prstGeom>
            <a:noFill/>
            <a:ln w="3175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</p:cxnSp>
      </p:grpSp>
      <p:sp>
        <p:nvSpPr>
          <p:cNvPr id="31" name="Per 30"/>
          <p:cNvSpPr/>
          <p:nvPr/>
        </p:nvSpPr>
        <p:spPr bwMode="auto">
          <a:xfrm>
            <a:off x="3286116" y="3286124"/>
            <a:ext cx="2500330" cy="1571636"/>
          </a:xfrm>
          <a:prstGeom prst="mathMultiply">
            <a:avLst/>
          </a:prstGeom>
          <a:solidFill>
            <a:srgbClr val="FF0000">
              <a:alpha val="82000"/>
            </a:srgbClr>
          </a:solidFill>
          <a:ln w="2857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Per 31"/>
          <p:cNvSpPr/>
          <p:nvPr/>
        </p:nvSpPr>
        <p:spPr bwMode="auto">
          <a:xfrm>
            <a:off x="4500562" y="5072074"/>
            <a:ext cx="2500330" cy="1571636"/>
          </a:xfrm>
          <a:prstGeom prst="mathMultiply">
            <a:avLst/>
          </a:prstGeom>
          <a:solidFill>
            <a:srgbClr val="FF0000">
              <a:alpha val="82000"/>
            </a:srgbClr>
          </a:solidFill>
          <a:ln w="2857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Per 32"/>
          <p:cNvSpPr/>
          <p:nvPr/>
        </p:nvSpPr>
        <p:spPr bwMode="auto">
          <a:xfrm>
            <a:off x="5715008" y="3286124"/>
            <a:ext cx="2500330" cy="1571636"/>
          </a:xfrm>
          <a:prstGeom prst="mathMultiply">
            <a:avLst/>
          </a:prstGeom>
          <a:solidFill>
            <a:srgbClr val="FF0000">
              <a:alpha val="82000"/>
            </a:srgbClr>
          </a:solidFill>
          <a:ln w="2857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7A08B-92BA-433B-A858-EEC72CEF1078}" type="slidenum">
              <a:rPr lang="it-IT" smtClean="0"/>
              <a:pPr/>
              <a:t>18</a:t>
            </a:fld>
            <a:endParaRPr lang="it-IT"/>
          </a:p>
        </p:txBody>
      </p:sp>
      <p:sp>
        <p:nvSpPr>
          <p:cNvPr id="5" name="Titolo 1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it-IT" sz="2600" b="1" kern="0" dirty="0" smtClean="0">
                <a:solidFill>
                  <a:srgbClr val="003F6E"/>
                </a:solidFill>
                <a:latin typeface="Arial" pitchFamily="34" charset="0"/>
                <a:ea typeface="ＭＳ Ｐゴシック" pitchFamily="-109" charset="-128"/>
                <a:cs typeface="Arial" pitchFamily="34" charset="0"/>
              </a:rPr>
              <a:t>Diagramma delle fasi </a:t>
            </a:r>
            <a:r>
              <a:rPr lang="it-IT" sz="2600" b="1" i="1" kern="0" dirty="0" err="1" smtClean="0">
                <a:solidFill>
                  <a:srgbClr val="003F6E"/>
                </a:solidFill>
                <a:latin typeface="Arial" pitchFamily="34" charset="0"/>
                <a:ea typeface="ＭＳ Ｐゴシック" pitchFamily="-109" charset="-128"/>
                <a:cs typeface="Arial" pitchFamily="34" charset="0"/>
              </a:rPr>
              <a:t>to-be</a:t>
            </a:r>
            <a:endParaRPr lang="it-IT" sz="2600" b="1" dirty="0">
              <a:solidFill>
                <a:srgbClr val="003F6E"/>
              </a:solidFill>
              <a:cs typeface="Arial" charset="0"/>
            </a:endParaRPr>
          </a:p>
        </p:txBody>
      </p:sp>
      <p:grpSp>
        <p:nvGrpSpPr>
          <p:cNvPr id="14" name="Gruppo 13"/>
          <p:cNvGrpSpPr/>
          <p:nvPr/>
        </p:nvGrpSpPr>
        <p:grpSpPr>
          <a:xfrm>
            <a:off x="899592" y="1685418"/>
            <a:ext cx="6552728" cy="3672408"/>
            <a:chOff x="899592" y="548680"/>
            <a:chExt cx="6552728" cy="3672408"/>
          </a:xfrm>
        </p:grpSpPr>
        <p:sp>
          <p:nvSpPr>
            <p:cNvPr id="15" name="Gallone 14"/>
            <p:cNvSpPr/>
            <p:nvPr/>
          </p:nvSpPr>
          <p:spPr>
            <a:xfrm>
              <a:off x="2483768" y="548680"/>
              <a:ext cx="3024336" cy="1080120"/>
            </a:xfrm>
            <a:prstGeom prst="chevron">
              <a:avLst/>
            </a:prstGeom>
            <a:solidFill>
              <a:srgbClr val="4BACC6">
                <a:lumMod val="20000"/>
                <a:lumOff val="80000"/>
              </a:srgbClr>
            </a:solidFill>
            <a:ln w="381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Fatturazione</a:t>
              </a:r>
              <a:endParaRPr kumimoji="0" lang="it-IT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Gallone 15"/>
            <p:cNvSpPr/>
            <p:nvPr/>
          </p:nvSpPr>
          <p:spPr>
            <a:xfrm>
              <a:off x="899592" y="3140968"/>
              <a:ext cx="2411760" cy="1080120"/>
            </a:xfrm>
            <a:prstGeom prst="chevron">
              <a:avLst/>
            </a:prstGeom>
            <a:solidFill>
              <a:srgbClr val="4BACC6">
                <a:lumMod val="20000"/>
                <a:lumOff val="80000"/>
              </a:srgbClr>
            </a:solidFill>
            <a:ln w="381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Preparazione fattura</a:t>
              </a:r>
            </a:p>
          </p:txBody>
        </p:sp>
        <p:sp>
          <p:nvSpPr>
            <p:cNvPr id="17" name="Gallone 16"/>
            <p:cNvSpPr/>
            <p:nvPr/>
          </p:nvSpPr>
          <p:spPr>
            <a:xfrm>
              <a:off x="5040560" y="3140968"/>
              <a:ext cx="2411760" cy="1080120"/>
            </a:xfrm>
            <a:prstGeom prst="chevron">
              <a:avLst/>
            </a:prstGeom>
            <a:solidFill>
              <a:srgbClr val="4BACC6">
                <a:lumMod val="20000"/>
                <a:lumOff val="80000"/>
              </a:srgbClr>
            </a:solidFill>
            <a:ln w="381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Controllo e invio fattura</a:t>
              </a:r>
            </a:p>
          </p:txBody>
        </p:sp>
        <p:sp>
          <p:nvSpPr>
            <p:cNvPr id="18" name="Decisione 17"/>
            <p:cNvSpPr/>
            <p:nvPr/>
          </p:nvSpPr>
          <p:spPr>
            <a:xfrm>
              <a:off x="3275856" y="1628800"/>
              <a:ext cx="144016" cy="144016"/>
            </a:xfrm>
            <a:prstGeom prst="flowChartDecision">
              <a:avLst/>
            </a:prstGeom>
            <a:solidFill>
              <a:srgbClr val="4F81BD">
                <a:lumMod val="75000"/>
              </a:srgbClr>
            </a:solidFill>
            <a:ln w="254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Decisione 18"/>
            <p:cNvSpPr/>
            <p:nvPr/>
          </p:nvSpPr>
          <p:spPr>
            <a:xfrm>
              <a:off x="4355976" y="1628800"/>
              <a:ext cx="144016" cy="144016"/>
            </a:xfrm>
            <a:prstGeom prst="flowChartDecision">
              <a:avLst/>
            </a:prstGeom>
            <a:solidFill>
              <a:srgbClr val="4F81BD">
                <a:lumMod val="75000"/>
              </a:srgbClr>
            </a:solidFill>
            <a:ln w="254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0" name="Connettore 4 19"/>
            <p:cNvCxnSpPr>
              <a:stCxn id="18" idx="2"/>
              <a:endCxn id="16" idx="0"/>
            </p:cNvCxnSpPr>
            <p:nvPr/>
          </p:nvCxnSpPr>
          <p:spPr>
            <a:xfrm rot="5400000">
              <a:off x="1907577" y="1700681"/>
              <a:ext cx="1368152" cy="1512422"/>
            </a:xfrm>
            <a:prstGeom prst="bentConnector3">
              <a:avLst>
                <a:gd name="adj1" fmla="val 50000"/>
              </a:avLst>
            </a:prstGeom>
            <a:noFill/>
            <a:ln w="3175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</p:cxnSp>
        <p:cxnSp>
          <p:nvCxnSpPr>
            <p:cNvPr id="21" name="Connettore 4 20"/>
            <p:cNvCxnSpPr>
              <a:stCxn id="19" idx="2"/>
              <a:endCxn id="17" idx="0"/>
            </p:cNvCxnSpPr>
            <p:nvPr/>
          </p:nvCxnSpPr>
          <p:spPr>
            <a:xfrm rot="16200000" flipH="1">
              <a:off x="4518121" y="1682679"/>
              <a:ext cx="1368152" cy="1548426"/>
            </a:xfrm>
            <a:prstGeom prst="bentConnector3">
              <a:avLst>
                <a:gd name="adj1" fmla="val 50000"/>
              </a:avLst>
            </a:prstGeom>
            <a:noFill/>
            <a:ln w="3175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7A08B-92BA-433B-A858-EEC72CEF1078}" type="slidenum">
              <a:rPr lang="it-IT" smtClean="0"/>
              <a:pPr/>
              <a:t>19</a:t>
            </a:fld>
            <a:endParaRPr lang="it-IT"/>
          </a:p>
        </p:txBody>
      </p:sp>
      <p:sp>
        <p:nvSpPr>
          <p:cNvPr id="5" name="Titolo 1"/>
          <p:cNvSpPr>
            <a:spLocks noGrp="1"/>
          </p:cNvSpPr>
          <p:nvPr>
            <p:ph type="title"/>
          </p:nvPr>
        </p:nvSpPr>
        <p:spPr>
          <a:xfrm>
            <a:off x="719138" y="287338"/>
            <a:ext cx="5943600" cy="838200"/>
          </a:xfrm>
        </p:spPr>
        <p:txBody>
          <a:bodyPr/>
          <a:lstStyle/>
          <a:p>
            <a:r>
              <a:rPr lang="it-IT" dirty="0" smtClean="0"/>
              <a:t>Flusso delle attività </a:t>
            </a:r>
            <a:r>
              <a:rPr lang="it-IT" i="1" dirty="0" err="1" smtClean="0"/>
              <a:t>to-be</a:t>
            </a: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0" y="1052736"/>
            <a:ext cx="828680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it-IT" sz="2000" b="1" dirty="0" smtClean="0"/>
              <a:t>CONTROLLO E INVIO FATTURA</a:t>
            </a:r>
          </a:p>
        </p:txBody>
      </p:sp>
      <p:pic>
        <p:nvPicPr>
          <p:cNvPr id="39938" name="Picture 2" descr="C:\Users\Gianluca\Dropbox\eBusiness\Documento LaTex Renner\img\controllo-ed-invio-fattura.png"/>
          <p:cNvPicPr>
            <a:picLocks noChangeAspect="1" noChangeArrowheads="1"/>
          </p:cNvPicPr>
          <p:nvPr/>
        </p:nvPicPr>
        <p:blipFill>
          <a:blip r:embed="rId2" cstate="print"/>
          <a:srcRect r="9966"/>
          <a:stretch>
            <a:fillRect/>
          </a:stretch>
        </p:blipFill>
        <p:spPr bwMode="auto">
          <a:xfrm>
            <a:off x="0" y="1916832"/>
            <a:ext cx="9134193" cy="35765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7A08B-92BA-433B-A858-EEC72CEF1078}" type="slidenum">
              <a:rPr lang="it-IT" smtClean="0"/>
              <a:pPr/>
              <a:t>2</a:t>
            </a:fld>
            <a:endParaRPr lang="it-IT"/>
          </a:p>
        </p:txBody>
      </p:sp>
      <p:sp>
        <p:nvSpPr>
          <p:cNvPr id="10" name="CasellaDiTesto 9"/>
          <p:cNvSpPr txBox="1"/>
          <p:nvPr/>
        </p:nvSpPr>
        <p:spPr>
          <a:xfrm>
            <a:off x="928662" y="857232"/>
            <a:ext cx="7500990" cy="5562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it-IT" sz="2400" dirty="0" smtClean="0">
                <a:solidFill>
                  <a:schemeClr val="accent3"/>
                </a:solidFill>
              </a:rPr>
              <a:t> </a:t>
            </a:r>
            <a:r>
              <a:rPr lang="it-IT" sz="2400" b="1" i="1" dirty="0" smtClean="0">
                <a:solidFill>
                  <a:schemeClr val="accent3"/>
                </a:solidFill>
              </a:rPr>
              <a:t>Spinte / barriere al cambiamento 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it-IT" sz="2400" b="1" i="1" dirty="0" smtClean="0">
                <a:solidFill>
                  <a:schemeClr val="accent3"/>
                </a:solidFill>
              </a:rPr>
              <a:t> Analisi esterna						   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it-IT" sz="2400" b="1" i="1" dirty="0" smtClean="0">
                <a:solidFill>
                  <a:schemeClr val="accent3"/>
                </a:solidFill>
              </a:rPr>
              <a:t> Mappatura dei processi					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it-IT" sz="2400" b="1" i="1" dirty="0" smtClean="0">
                <a:solidFill>
                  <a:schemeClr val="accent3"/>
                </a:solidFill>
              </a:rPr>
              <a:t> Analisi delle prestazioni					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it-IT" sz="2400" b="1" i="1" dirty="0" smtClean="0">
                <a:solidFill>
                  <a:schemeClr val="accent3"/>
                </a:solidFill>
              </a:rPr>
              <a:t> Analisi delle criticità					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it-IT" sz="2400" b="1" i="1" dirty="0" smtClean="0">
                <a:solidFill>
                  <a:schemeClr val="accent3"/>
                </a:solidFill>
              </a:rPr>
              <a:t> Analisi dei costi di transazione				  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it-IT" sz="2400" b="1" i="1" dirty="0" smtClean="0">
                <a:solidFill>
                  <a:schemeClr val="accent3"/>
                </a:solidFill>
              </a:rPr>
              <a:t> Effetti del cambiamento					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it-IT" sz="2400" b="1" i="1" dirty="0" smtClean="0">
                <a:solidFill>
                  <a:schemeClr val="accent3"/>
                </a:solidFill>
              </a:rPr>
              <a:t> Analisi dei benefici					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it-IT" sz="2400" b="1" i="1" dirty="0" smtClean="0">
                <a:solidFill>
                  <a:schemeClr val="accent3"/>
                </a:solidFill>
              </a:rPr>
              <a:t> Gestione del cambiamento				 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it-IT" sz="2400" b="1" i="1" dirty="0" smtClean="0">
                <a:solidFill>
                  <a:schemeClr val="accent3"/>
                </a:solidFill>
              </a:rPr>
              <a:t> Sviluppi futuri</a:t>
            </a:r>
            <a:endParaRPr lang="it-IT" sz="2400" b="1" i="1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Analisi dei benefici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7A08B-92BA-433B-A858-EEC72CEF1078}" type="slidenum">
              <a:rPr lang="it-IT" smtClean="0"/>
              <a:pPr/>
              <a:t>20</a:t>
            </a:fld>
            <a:endParaRPr lang="it-IT"/>
          </a:p>
        </p:txBody>
      </p:sp>
      <p:sp>
        <p:nvSpPr>
          <p:cNvPr id="57346" name="AutoShape 2" descr="https://lh6.googleusercontent.com/RfZLLp-jF95lGYhjvg0oFwfNqWjzIom4j6z0cZi78Ncie2Iwi4uZtLDjFVyjqDyIP5EXl3qNXgax6Pa6QwbyV3KXAQv3t1HdCkvBcf-1pyx9kdvdnA"/>
          <p:cNvSpPr>
            <a:spLocks noChangeAspect="1" noChangeArrowheads="1"/>
          </p:cNvSpPr>
          <p:nvPr/>
        </p:nvSpPr>
        <p:spPr bwMode="auto">
          <a:xfrm>
            <a:off x="5715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768" y="928670"/>
            <a:ext cx="6198752" cy="54967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7A08B-92BA-433B-A858-EEC72CEF1078}" type="slidenum">
              <a:rPr lang="it-IT" smtClean="0"/>
              <a:pPr/>
              <a:t>21</a:t>
            </a:fld>
            <a:endParaRPr lang="it-IT"/>
          </a:p>
        </p:txBody>
      </p:sp>
      <p:sp>
        <p:nvSpPr>
          <p:cNvPr id="5" name="Titolo 1"/>
          <p:cNvSpPr>
            <a:spLocks noGrp="1"/>
          </p:cNvSpPr>
          <p:nvPr>
            <p:ph type="title"/>
          </p:nvPr>
        </p:nvSpPr>
        <p:spPr>
          <a:xfrm>
            <a:off x="719138" y="287338"/>
            <a:ext cx="5943600" cy="838200"/>
          </a:xfrm>
        </p:spPr>
        <p:txBody>
          <a:bodyPr/>
          <a:lstStyle/>
          <a:p>
            <a:r>
              <a:rPr lang="it-IT" dirty="0" smtClean="0"/>
              <a:t>Analisi dei benefici</a:t>
            </a:r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2134922" y="1121032"/>
            <a:ext cx="700907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- </a:t>
            </a:r>
            <a:r>
              <a:rPr lang="it-IT" b="1" dirty="0" smtClean="0">
                <a:solidFill>
                  <a:srgbClr val="00B050"/>
                </a:solidFill>
              </a:rPr>
              <a:t>Costi energetici gestione magazzino </a:t>
            </a:r>
            <a:r>
              <a:rPr lang="it-IT" sz="1400" dirty="0" smtClean="0"/>
              <a:t>(non quantificabili)</a:t>
            </a:r>
          </a:p>
          <a:p>
            <a:pPr>
              <a:buFontTx/>
              <a:buChar char="-"/>
            </a:pPr>
            <a:r>
              <a:rPr lang="it-IT" b="1" dirty="0" smtClean="0"/>
              <a:t> </a:t>
            </a:r>
            <a:r>
              <a:rPr lang="it-IT" b="1" dirty="0" smtClean="0">
                <a:solidFill>
                  <a:srgbClr val="00B050"/>
                </a:solidFill>
              </a:rPr>
              <a:t>Costo </a:t>
            </a:r>
            <a:r>
              <a:rPr lang="it-IT" b="1" dirty="0">
                <a:solidFill>
                  <a:srgbClr val="00B050"/>
                </a:solidFill>
              </a:rPr>
              <a:t>stampa </a:t>
            </a:r>
            <a:r>
              <a:rPr lang="it-IT" b="1" dirty="0" smtClean="0">
                <a:solidFill>
                  <a:srgbClr val="00B050"/>
                </a:solidFill>
              </a:rPr>
              <a:t>fatture</a:t>
            </a:r>
            <a:r>
              <a:rPr lang="it-IT" dirty="0" smtClean="0"/>
              <a:t>=</a:t>
            </a:r>
            <a:r>
              <a:rPr lang="it-IT" sz="1400" dirty="0" smtClean="0"/>
              <a:t>15.000*10*0,1*2</a:t>
            </a:r>
            <a:r>
              <a:rPr lang="it-IT" dirty="0" smtClean="0"/>
              <a:t> = 3.000 €</a:t>
            </a:r>
          </a:p>
          <a:p>
            <a:r>
              <a:rPr lang="it-IT" dirty="0" smtClean="0"/>
              <a:t> </a:t>
            </a:r>
            <a:r>
              <a:rPr lang="it-IT" sz="1400" dirty="0" smtClean="0"/>
              <a:t>(fatture mediamente di </a:t>
            </a:r>
            <a:r>
              <a:rPr lang="it-IT" sz="1400" dirty="0"/>
              <a:t>10 </a:t>
            </a:r>
            <a:r>
              <a:rPr lang="it-IT" sz="1400" dirty="0" smtClean="0"/>
              <a:t>pagine stampate </a:t>
            </a:r>
            <a:r>
              <a:rPr lang="it-IT" sz="1400" dirty="0"/>
              <a:t>in duplice </a:t>
            </a:r>
            <a:r>
              <a:rPr lang="it-IT" sz="1400" dirty="0" smtClean="0"/>
              <a:t>copia)</a:t>
            </a:r>
            <a:r>
              <a:rPr lang="it-IT" sz="1400" dirty="0"/>
              <a:t/>
            </a:r>
            <a:br>
              <a:rPr lang="it-IT" sz="1400" dirty="0"/>
            </a:br>
            <a:r>
              <a:rPr lang="it-IT" dirty="0" smtClean="0"/>
              <a:t>- </a:t>
            </a:r>
            <a:r>
              <a:rPr lang="it-IT" b="1" dirty="0" smtClean="0">
                <a:solidFill>
                  <a:srgbClr val="00B050"/>
                </a:solidFill>
              </a:rPr>
              <a:t>Costo </a:t>
            </a:r>
            <a:r>
              <a:rPr lang="it-IT" b="1" dirty="0">
                <a:solidFill>
                  <a:srgbClr val="00B050"/>
                </a:solidFill>
              </a:rPr>
              <a:t>dei </a:t>
            </a:r>
            <a:r>
              <a:rPr lang="it-IT" b="1" dirty="0" smtClean="0">
                <a:solidFill>
                  <a:srgbClr val="00B050"/>
                </a:solidFill>
              </a:rPr>
              <a:t>fogli </a:t>
            </a:r>
            <a:r>
              <a:rPr lang="it-IT" smtClean="0"/>
              <a:t>= </a:t>
            </a:r>
            <a:r>
              <a:rPr lang="it-IT" sz="1400" smtClean="0"/>
              <a:t>15000*10*0,06</a:t>
            </a:r>
            <a:r>
              <a:rPr lang="it-IT" smtClean="0"/>
              <a:t>= 9.000 </a:t>
            </a:r>
            <a:r>
              <a:rPr lang="it-IT" dirty="0"/>
              <a:t>€</a:t>
            </a:r>
            <a:br>
              <a:rPr lang="it-IT" dirty="0"/>
            </a:br>
            <a:r>
              <a:rPr lang="it-IT" dirty="0" smtClean="0"/>
              <a:t>- </a:t>
            </a:r>
            <a:r>
              <a:rPr lang="it-IT" b="1" dirty="0" smtClean="0">
                <a:solidFill>
                  <a:srgbClr val="00B050"/>
                </a:solidFill>
              </a:rPr>
              <a:t>Costo </a:t>
            </a:r>
            <a:r>
              <a:rPr lang="it-IT" b="1" dirty="0">
                <a:solidFill>
                  <a:srgbClr val="00B050"/>
                </a:solidFill>
              </a:rPr>
              <a:t>delle </a:t>
            </a:r>
            <a:r>
              <a:rPr lang="it-IT" b="1" dirty="0" smtClean="0">
                <a:solidFill>
                  <a:srgbClr val="00B050"/>
                </a:solidFill>
              </a:rPr>
              <a:t>buste </a:t>
            </a:r>
            <a:r>
              <a:rPr lang="it-IT" dirty="0" smtClean="0"/>
              <a:t>= </a:t>
            </a:r>
            <a:r>
              <a:rPr lang="it-IT" sz="1400" dirty="0" smtClean="0"/>
              <a:t>15000*0,06</a:t>
            </a:r>
            <a:r>
              <a:rPr lang="it-IT" dirty="0" smtClean="0"/>
              <a:t> </a:t>
            </a:r>
            <a:r>
              <a:rPr lang="it-IT" smtClean="0"/>
              <a:t>= </a:t>
            </a:r>
            <a:r>
              <a:rPr lang="it-IT" smtClean="0"/>
              <a:t>900 </a:t>
            </a:r>
            <a:r>
              <a:rPr lang="it-IT" dirty="0"/>
              <a:t>€</a:t>
            </a:r>
            <a:br>
              <a:rPr lang="it-IT" dirty="0"/>
            </a:br>
            <a:r>
              <a:rPr lang="it-IT" dirty="0" smtClean="0"/>
              <a:t>- </a:t>
            </a:r>
            <a:r>
              <a:rPr lang="it-IT" b="1" dirty="0" smtClean="0">
                <a:solidFill>
                  <a:srgbClr val="00B050"/>
                </a:solidFill>
              </a:rPr>
              <a:t>Costo </a:t>
            </a:r>
            <a:r>
              <a:rPr lang="it-IT" b="1" dirty="0">
                <a:solidFill>
                  <a:srgbClr val="00B050"/>
                </a:solidFill>
              </a:rPr>
              <a:t>di </a:t>
            </a:r>
            <a:r>
              <a:rPr lang="it-IT" b="1" dirty="0" smtClean="0">
                <a:solidFill>
                  <a:srgbClr val="00B050"/>
                </a:solidFill>
              </a:rPr>
              <a:t>affrancatura </a:t>
            </a:r>
            <a:r>
              <a:rPr lang="it-IT" dirty="0" smtClean="0"/>
              <a:t>= </a:t>
            </a:r>
            <a:r>
              <a:rPr lang="it-IT" sz="1400" dirty="0" smtClean="0"/>
              <a:t>15000*1,40</a:t>
            </a:r>
            <a:r>
              <a:rPr lang="it-IT" dirty="0" smtClean="0"/>
              <a:t> </a:t>
            </a:r>
            <a:r>
              <a:rPr lang="it-IT" smtClean="0"/>
              <a:t>= </a:t>
            </a:r>
            <a:r>
              <a:rPr lang="it-IT" smtClean="0"/>
              <a:t>21.000 </a:t>
            </a:r>
            <a:r>
              <a:rPr lang="it-IT" dirty="0" smtClean="0"/>
              <a:t>€</a:t>
            </a:r>
          </a:p>
          <a:p>
            <a:r>
              <a:rPr lang="it-IT" dirty="0"/>
              <a:t>	</a:t>
            </a:r>
            <a:r>
              <a:rPr lang="it-IT" dirty="0" smtClean="0"/>
              <a:t>		</a:t>
            </a:r>
            <a:r>
              <a:rPr lang="it-IT" b="1" dirty="0" smtClean="0"/>
              <a:t>TOTALE</a:t>
            </a:r>
            <a:r>
              <a:rPr lang="it-IT" b="1" dirty="0" smtClean="0">
                <a:solidFill>
                  <a:srgbClr val="00B050"/>
                </a:solidFill>
              </a:rPr>
              <a:t> </a:t>
            </a:r>
            <a:r>
              <a:rPr lang="it-IT" dirty="0" smtClean="0"/>
              <a:t>34.000 €</a:t>
            </a:r>
          </a:p>
          <a:p>
            <a:r>
              <a:rPr lang="it-IT" dirty="0" smtClean="0"/>
              <a:t>+ </a:t>
            </a:r>
            <a:r>
              <a:rPr lang="it-IT" b="1" dirty="0" smtClean="0">
                <a:solidFill>
                  <a:srgbClr val="FF0000"/>
                </a:solidFill>
              </a:rPr>
              <a:t>Costo servizio</a:t>
            </a:r>
            <a:r>
              <a:rPr lang="it-IT" dirty="0" smtClean="0"/>
              <a:t> = 6.000€</a:t>
            </a:r>
            <a:endParaRPr lang="it-IT" dirty="0"/>
          </a:p>
          <a:p>
            <a:endParaRPr lang="it-IT" dirty="0" smtClean="0"/>
          </a:p>
          <a:p>
            <a:r>
              <a:rPr lang="it-IT" b="1" dirty="0" smtClean="0"/>
              <a:t>Risparmio netto</a:t>
            </a:r>
            <a:r>
              <a:rPr lang="it-IT" dirty="0" smtClean="0"/>
              <a:t> stimato: 28.000 €</a:t>
            </a:r>
          </a:p>
          <a:p>
            <a:r>
              <a:rPr lang="it-IT" dirty="0" smtClean="0"/>
              <a:t>Risparmio dichiarato da Renner: circa 26.000 €</a:t>
            </a:r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357158" y="4870901"/>
            <a:ext cx="1634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>
                <a:solidFill>
                  <a:srgbClr val="003366"/>
                </a:solidFill>
              </a:rPr>
              <a:t>TEMPO DI COSULTAZIONE</a:t>
            </a:r>
            <a:endParaRPr lang="it-IT" b="1" dirty="0">
              <a:solidFill>
                <a:srgbClr val="003366"/>
              </a:solidFill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2928926" y="5013176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26 ore/uomo</a:t>
            </a:r>
            <a:endParaRPr lang="it-IT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4678986" y="4952068"/>
            <a:ext cx="1357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rgbClr val="003366"/>
                </a:solidFill>
              </a:rPr>
              <a:t>BENEFICI</a:t>
            </a:r>
          </a:p>
          <a:p>
            <a:r>
              <a:rPr lang="it-IT" b="1" dirty="0" smtClean="0">
                <a:solidFill>
                  <a:srgbClr val="003366"/>
                </a:solidFill>
              </a:rPr>
              <a:t>INTANGIBILI</a:t>
            </a:r>
          </a:p>
        </p:txBody>
      </p:sp>
      <p:sp>
        <p:nvSpPr>
          <p:cNvPr id="20" name="CasellaDiTesto 19"/>
          <p:cNvSpPr txBox="1"/>
          <p:nvPr/>
        </p:nvSpPr>
        <p:spPr>
          <a:xfrm>
            <a:off x="6858016" y="4286256"/>
            <a:ext cx="1357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Vantaggio competitivo</a:t>
            </a:r>
            <a:endParaRPr lang="it-IT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6858016" y="5000636"/>
            <a:ext cx="1357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Trasparenza verso banca</a:t>
            </a:r>
            <a:endParaRPr lang="it-IT" dirty="0"/>
          </a:p>
        </p:txBody>
      </p:sp>
      <p:sp>
        <p:nvSpPr>
          <p:cNvPr id="25" name="CasellaDiTesto 24"/>
          <p:cNvSpPr txBox="1"/>
          <p:nvPr/>
        </p:nvSpPr>
        <p:spPr>
          <a:xfrm>
            <a:off x="6858016" y="5715016"/>
            <a:ext cx="1357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Snellimento processo</a:t>
            </a:r>
            <a:endParaRPr lang="it-IT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046" y="2144212"/>
            <a:ext cx="2476500" cy="1872208"/>
          </a:xfrm>
          <a:prstGeom prst="rect">
            <a:avLst/>
          </a:prstGeom>
        </p:spPr>
      </p:pic>
      <p:sp>
        <p:nvSpPr>
          <p:cNvPr id="26" name="Freccia a destra 25"/>
          <p:cNvSpPr/>
          <p:nvPr/>
        </p:nvSpPr>
        <p:spPr>
          <a:xfrm>
            <a:off x="1428728" y="1285860"/>
            <a:ext cx="714380" cy="35719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rgbClr val="00336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Stella a 8 punte 27"/>
          <p:cNvSpPr/>
          <p:nvPr/>
        </p:nvSpPr>
        <p:spPr bwMode="auto">
          <a:xfrm>
            <a:off x="142844" y="928670"/>
            <a:ext cx="1214414" cy="1071570"/>
          </a:xfrm>
          <a:prstGeom prst="star8">
            <a:avLst>
              <a:gd name="adj" fmla="val 41944"/>
            </a:avLst>
          </a:prstGeom>
          <a:solidFill>
            <a:schemeClr val="bg1"/>
          </a:solidFill>
          <a:ln w="22225" cap="flat" cmpd="sng" algn="ctr">
            <a:noFill/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it-IT" b="1" dirty="0" smtClean="0">
                <a:solidFill>
                  <a:srgbClr val="006699"/>
                </a:solidFill>
              </a:rPr>
              <a:t>   </a:t>
            </a:r>
            <a:r>
              <a:rPr lang="it-IT" b="1" dirty="0" smtClean="0">
                <a:solidFill>
                  <a:srgbClr val="003366"/>
                </a:solidFill>
              </a:rPr>
              <a:t>COSTI</a:t>
            </a:r>
            <a:endParaRPr lang="it-IT" dirty="0">
              <a:solidFill>
                <a:srgbClr val="003366"/>
              </a:solidFill>
            </a:endParaRPr>
          </a:p>
        </p:txBody>
      </p:sp>
      <p:sp>
        <p:nvSpPr>
          <p:cNvPr id="29" name="Triangolo isoscele 28"/>
          <p:cNvSpPr/>
          <p:nvPr/>
        </p:nvSpPr>
        <p:spPr bwMode="auto">
          <a:xfrm>
            <a:off x="357158" y="1285860"/>
            <a:ext cx="142876" cy="285752"/>
          </a:xfrm>
          <a:prstGeom prst="triangle">
            <a:avLst>
              <a:gd name="adj" fmla="val 50000"/>
            </a:avLst>
          </a:prstGeom>
          <a:noFill/>
          <a:ln w="31750" cap="flat" cmpd="sng" algn="ctr">
            <a:solidFill>
              <a:srgbClr val="003366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30" name="Freccia a destra 29"/>
          <p:cNvSpPr/>
          <p:nvPr/>
        </p:nvSpPr>
        <p:spPr>
          <a:xfrm rot="1289275">
            <a:off x="5969915" y="5690567"/>
            <a:ext cx="714380" cy="35719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rgbClr val="003366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it-IT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31" name="Freccia a destra 30"/>
          <p:cNvSpPr/>
          <p:nvPr/>
        </p:nvSpPr>
        <p:spPr>
          <a:xfrm>
            <a:off x="6072198" y="5143512"/>
            <a:ext cx="714380" cy="35719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rgbClr val="003366"/>
            </a:solidFill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32" name="Freccia a destra 31"/>
          <p:cNvSpPr/>
          <p:nvPr/>
        </p:nvSpPr>
        <p:spPr>
          <a:xfrm rot="20040333">
            <a:off x="5971464" y="4639054"/>
            <a:ext cx="714380" cy="35719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rgbClr val="003366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it-IT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33" name="Freccia a destra 32"/>
          <p:cNvSpPr/>
          <p:nvPr/>
        </p:nvSpPr>
        <p:spPr>
          <a:xfrm>
            <a:off x="2071670" y="5013176"/>
            <a:ext cx="714380" cy="35719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rgbClr val="003366"/>
            </a:solidFill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kern="0">
              <a:solidFill>
                <a:sysClr val="window" lastClr="FFFFFF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Valutazione dell’investimento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7A08B-92BA-433B-A858-EEC72CEF1078}" type="slidenum">
              <a:rPr lang="it-IT" smtClean="0"/>
              <a:pPr/>
              <a:t>22</a:t>
            </a:fld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214282" y="620688"/>
            <a:ext cx="84296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 smtClean="0"/>
          </a:p>
          <a:p>
            <a:pPr>
              <a:buFont typeface="Wingdings" pitchFamily="2" charset="2"/>
              <a:buChar char="Ø"/>
            </a:pPr>
            <a:r>
              <a:rPr lang="it-IT" dirty="0" smtClean="0"/>
              <a:t> I </a:t>
            </a:r>
            <a:r>
              <a:rPr lang="it-IT" b="1" dirty="0">
                <a:solidFill>
                  <a:srgbClr val="FF9900"/>
                </a:solidFill>
              </a:rPr>
              <a:t>flussi differenziali </a:t>
            </a:r>
            <a:r>
              <a:rPr lang="it-IT" dirty="0"/>
              <a:t>nei cinque anni in cui abbiamo considerato valido l’investimento sono:</a:t>
            </a:r>
            <a:br>
              <a:rPr lang="it-IT" dirty="0"/>
            </a:br>
            <a:r>
              <a:rPr lang="it-IT" b="1" dirty="0"/>
              <a:t>F1</a:t>
            </a:r>
            <a:r>
              <a:rPr lang="it-IT" dirty="0"/>
              <a:t> = 26.000</a:t>
            </a:r>
            <a:r>
              <a:rPr lang="it-IT" dirty="0" smtClean="0"/>
              <a:t>€         </a:t>
            </a:r>
            <a:r>
              <a:rPr lang="it-IT" b="1" dirty="0" smtClean="0"/>
              <a:t>F2 </a:t>
            </a:r>
            <a:r>
              <a:rPr lang="it-IT" dirty="0"/>
              <a:t>= 32.500</a:t>
            </a:r>
            <a:r>
              <a:rPr lang="it-IT" dirty="0" smtClean="0"/>
              <a:t>€</a:t>
            </a:r>
            <a:r>
              <a:rPr lang="it-IT" b="1" dirty="0" smtClean="0">
                <a:solidFill>
                  <a:srgbClr val="FFC000"/>
                </a:solidFill>
              </a:rPr>
              <a:t>      </a:t>
            </a:r>
            <a:r>
              <a:rPr lang="it-IT" b="1" dirty="0" smtClean="0"/>
              <a:t>F3</a:t>
            </a:r>
            <a:r>
              <a:rPr lang="it-IT" dirty="0" smtClean="0"/>
              <a:t> </a:t>
            </a:r>
            <a:r>
              <a:rPr lang="it-IT" dirty="0"/>
              <a:t>= 40.625</a:t>
            </a:r>
            <a:r>
              <a:rPr lang="it-IT" dirty="0" smtClean="0"/>
              <a:t>€</a:t>
            </a:r>
            <a:r>
              <a:rPr lang="it-IT" b="1" dirty="0" smtClean="0"/>
              <a:t>     F4 </a:t>
            </a:r>
            <a:r>
              <a:rPr lang="it-IT" dirty="0"/>
              <a:t>= 49.968</a:t>
            </a:r>
            <a:r>
              <a:rPr lang="it-IT" dirty="0" smtClean="0"/>
              <a:t>€          </a:t>
            </a:r>
            <a:r>
              <a:rPr lang="it-IT" b="1" dirty="0" smtClean="0"/>
              <a:t>F5 </a:t>
            </a:r>
            <a:r>
              <a:rPr lang="it-IT" dirty="0"/>
              <a:t>= 59.962€</a:t>
            </a:r>
          </a:p>
          <a:p>
            <a:endParaRPr lang="it-IT" dirty="0"/>
          </a:p>
        </p:txBody>
      </p:sp>
      <p:sp>
        <p:nvSpPr>
          <p:cNvPr id="65538" name="AutoShape 2" descr="https://lh6.googleusercontent.com/vvD85FaBh_2w-tu-oIZeU705TlNjt8Mil7ODxFDikBvaq_BjGM3iOvJ7je0AVARCNiRHViMYa58ZBWMnJCijo-zyxB8X7wMRy6R7f3dz8MOQX8EIQw"/>
          <p:cNvSpPr>
            <a:spLocks noChangeAspect="1" noChangeArrowheads="1"/>
          </p:cNvSpPr>
          <p:nvPr/>
        </p:nvSpPr>
        <p:spPr bwMode="auto">
          <a:xfrm>
            <a:off x="5715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0" name="CasellaDiTesto 9"/>
          <p:cNvSpPr txBox="1"/>
          <p:nvPr/>
        </p:nvSpPr>
        <p:spPr>
          <a:xfrm>
            <a:off x="214282" y="1556792"/>
            <a:ext cx="43577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it-IT" b="1" dirty="0" smtClean="0"/>
              <a:t> </a:t>
            </a:r>
            <a:r>
              <a:rPr lang="it-IT" b="1" dirty="0" smtClean="0">
                <a:solidFill>
                  <a:srgbClr val="FF9900"/>
                </a:solidFill>
              </a:rPr>
              <a:t>Ipotesi</a:t>
            </a:r>
            <a:r>
              <a:rPr lang="it-IT" b="1" dirty="0" smtClean="0"/>
              <a:t>:</a:t>
            </a:r>
          </a:p>
          <a:p>
            <a:r>
              <a:rPr lang="it-IT" dirty="0" smtClean="0"/>
              <a:t>- k =15% </a:t>
            </a:r>
          </a:p>
          <a:p>
            <a:r>
              <a:rPr lang="it-IT" dirty="0" smtClean="0"/>
              <a:t>- </a:t>
            </a:r>
            <a:r>
              <a:rPr lang="it-IT" dirty="0"/>
              <a:t>tassa corporate del 40%</a:t>
            </a:r>
            <a:br>
              <a:rPr lang="it-IT" dirty="0"/>
            </a:br>
            <a:r>
              <a:rPr lang="it-IT" dirty="0" smtClean="0"/>
              <a:t>- Tasso </a:t>
            </a:r>
            <a:r>
              <a:rPr lang="it-IT" dirty="0"/>
              <a:t>di crescita dei costi </a:t>
            </a:r>
            <a:r>
              <a:rPr lang="it-IT" dirty="0" smtClean="0"/>
              <a:t>associati all’emissione </a:t>
            </a:r>
            <a:r>
              <a:rPr lang="it-IT" dirty="0"/>
              <a:t>delle fatture </a:t>
            </a:r>
            <a:r>
              <a:rPr lang="it-IT" dirty="0" smtClean="0"/>
              <a:t>equivalenti al tasso di crescita del fatturato.</a:t>
            </a:r>
            <a:endParaRPr lang="it-IT" dirty="0"/>
          </a:p>
          <a:p>
            <a:endParaRPr lang="it-IT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4752528" y="1628800"/>
            <a:ext cx="478802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it-IT" b="1" dirty="0" smtClean="0"/>
              <a:t> </a:t>
            </a:r>
            <a:r>
              <a:rPr lang="it-IT" b="1" dirty="0" smtClean="0">
                <a:solidFill>
                  <a:srgbClr val="FF9900"/>
                </a:solidFill>
              </a:rPr>
              <a:t>Costo </a:t>
            </a:r>
            <a:r>
              <a:rPr lang="it-IT" b="1" dirty="0">
                <a:solidFill>
                  <a:srgbClr val="FF9900"/>
                </a:solidFill>
              </a:rPr>
              <a:t>opportunità </a:t>
            </a:r>
            <a:r>
              <a:rPr lang="it-IT" dirty="0"/>
              <a:t>relativo agli incontri di </a:t>
            </a:r>
            <a:r>
              <a:rPr lang="it-IT" dirty="0" smtClean="0"/>
              <a:t>formazione:</a:t>
            </a:r>
          </a:p>
          <a:p>
            <a:r>
              <a:rPr lang="pt-BR" sz="2000" dirty="0" smtClean="0"/>
              <a:t>	</a:t>
            </a:r>
            <a:r>
              <a:rPr lang="pt-BR" dirty="0" smtClean="0"/>
              <a:t>16h</a:t>
            </a:r>
            <a:r>
              <a:rPr lang="pt-BR" dirty="0"/>
              <a:t>* 2 responsabili * 40€/h = </a:t>
            </a:r>
            <a:r>
              <a:rPr lang="pt-BR" b="1" dirty="0"/>
              <a:t>1.280 €</a:t>
            </a: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	8h</a:t>
            </a:r>
            <a:r>
              <a:rPr lang="pt-BR" dirty="0"/>
              <a:t>* 3 operatori * 20€/h = </a:t>
            </a:r>
            <a:r>
              <a:rPr lang="pt-BR" b="1" dirty="0"/>
              <a:t>480 €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17" name="Stella a 24 punte 16"/>
          <p:cNvSpPr/>
          <p:nvPr/>
        </p:nvSpPr>
        <p:spPr bwMode="auto">
          <a:xfrm>
            <a:off x="5000628" y="4857760"/>
            <a:ext cx="4071934" cy="1143008"/>
          </a:xfrm>
          <a:prstGeom prst="star24">
            <a:avLst>
              <a:gd name="adj" fmla="val 43266"/>
            </a:avLst>
          </a:prstGeom>
          <a:solidFill>
            <a:schemeClr val="accent2">
              <a:lumMod val="40000"/>
              <a:lumOff val="60000"/>
            </a:schemeClr>
          </a:solidFill>
          <a:ln w="3175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it-IT" sz="32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it-IT" sz="2400" b="1" dirty="0" smtClean="0">
                <a:solidFill>
                  <a:schemeClr val="accent2">
                    <a:lumMod val="50000"/>
                  </a:schemeClr>
                </a:solidFill>
              </a:rPr>
              <a:t>NPV </a:t>
            </a:r>
            <a:r>
              <a:rPr lang="it-IT" sz="2400" dirty="0" smtClean="0">
                <a:solidFill>
                  <a:schemeClr val="accent2">
                    <a:lumMod val="50000"/>
                  </a:schemeClr>
                </a:solidFill>
              </a:rPr>
              <a:t>= </a:t>
            </a:r>
            <a:r>
              <a:rPr lang="it-IT" sz="1600" dirty="0" smtClean="0">
                <a:solidFill>
                  <a:schemeClr val="accent2">
                    <a:lumMod val="50000"/>
                  </a:schemeClr>
                </a:solidFill>
              </a:rPr>
              <a:t>81.400 € - 1.760 € </a:t>
            </a:r>
            <a:r>
              <a:rPr lang="it-IT" sz="2400" dirty="0" smtClean="0">
                <a:solidFill>
                  <a:schemeClr val="accent2">
                    <a:lumMod val="50000"/>
                  </a:schemeClr>
                </a:solidFill>
              </a:rPr>
              <a:t>= </a:t>
            </a:r>
            <a:r>
              <a:rPr lang="it-IT" sz="2400" b="1" dirty="0" smtClean="0">
                <a:solidFill>
                  <a:schemeClr val="accent2">
                    <a:lumMod val="50000"/>
                  </a:schemeClr>
                </a:solidFill>
              </a:rPr>
              <a:t>79.640€</a:t>
            </a:r>
          </a:p>
          <a:p>
            <a:endParaRPr lang="it-IT" dirty="0"/>
          </a:p>
        </p:txBody>
      </p:sp>
      <p:graphicFrame>
        <p:nvGraphicFramePr>
          <p:cNvPr id="12" name="Grafico 11"/>
          <p:cNvGraphicFramePr/>
          <p:nvPr/>
        </p:nvGraphicFramePr>
        <p:xfrm>
          <a:off x="0" y="2708920"/>
          <a:ext cx="5148064" cy="4149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1" name="Immagine 20" descr="Immagine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3968" y="3356992"/>
            <a:ext cx="5156790" cy="9082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Gestione del cambiamento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7A08B-92BA-433B-A858-EEC72CEF1078}" type="slidenum">
              <a:rPr lang="it-IT" smtClean="0"/>
              <a:pPr/>
              <a:t>23</a:t>
            </a:fld>
            <a:endParaRPr lang="it-IT"/>
          </a:p>
        </p:txBody>
      </p:sp>
      <p:sp>
        <p:nvSpPr>
          <p:cNvPr id="6" name="Freccia a destra 5"/>
          <p:cNvSpPr/>
          <p:nvPr/>
        </p:nvSpPr>
        <p:spPr>
          <a:xfrm rot="2530164">
            <a:off x="1310143" y="4353250"/>
            <a:ext cx="1847467" cy="432048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Freccia a destra 6"/>
          <p:cNvSpPr/>
          <p:nvPr/>
        </p:nvSpPr>
        <p:spPr>
          <a:xfrm>
            <a:off x="1620242" y="3212976"/>
            <a:ext cx="1296144" cy="432048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Freccia a destra 7"/>
          <p:cNvSpPr/>
          <p:nvPr/>
        </p:nvSpPr>
        <p:spPr>
          <a:xfrm rot="19267642">
            <a:off x="1335227" y="2016671"/>
            <a:ext cx="1847467" cy="432048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/>
          <p:cNvSpPr txBox="1"/>
          <p:nvPr/>
        </p:nvSpPr>
        <p:spPr>
          <a:xfrm>
            <a:off x="3000364" y="1214422"/>
            <a:ext cx="3240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- </a:t>
            </a:r>
            <a:r>
              <a:rPr lang="it-IT" b="1" dirty="0" smtClean="0">
                <a:solidFill>
                  <a:srgbClr val="FF9900"/>
                </a:solidFill>
              </a:rPr>
              <a:t>Politica</a:t>
            </a:r>
            <a:r>
              <a:rPr lang="it-IT" dirty="0" smtClean="0"/>
              <a:t> e </a:t>
            </a:r>
            <a:r>
              <a:rPr lang="it-IT" b="1" dirty="0" smtClean="0">
                <a:solidFill>
                  <a:srgbClr val="FF9900"/>
                </a:solidFill>
              </a:rPr>
              <a:t>cultura</a:t>
            </a:r>
            <a:r>
              <a:rPr lang="it-IT" dirty="0" smtClean="0"/>
              <a:t> aziendali volte all’innovazione e alla sperimentazione di nuovi modelli organizzativi e tecnologici</a:t>
            </a:r>
            <a:endParaRPr lang="it-IT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3000364" y="2714620"/>
            <a:ext cx="3500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- Buone</a:t>
            </a:r>
            <a:r>
              <a:rPr lang="it-IT" b="1" dirty="0" smtClean="0">
                <a:solidFill>
                  <a:srgbClr val="FFC000"/>
                </a:solidFill>
              </a:rPr>
              <a:t> </a:t>
            </a:r>
            <a:r>
              <a:rPr lang="it-IT" b="1" dirty="0" smtClean="0">
                <a:solidFill>
                  <a:srgbClr val="FF9900"/>
                </a:solidFill>
              </a:rPr>
              <a:t>risorse tecnologiche</a:t>
            </a:r>
            <a:r>
              <a:rPr lang="it-IT" dirty="0" smtClean="0">
                <a:solidFill>
                  <a:srgbClr val="FF9900"/>
                </a:solidFill>
              </a:rPr>
              <a:t> </a:t>
            </a:r>
            <a:r>
              <a:rPr lang="it-IT" dirty="0" smtClean="0"/>
              <a:t>di base. </a:t>
            </a:r>
            <a:r>
              <a:rPr lang="it-IT" b="1" dirty="0">
                <a:solidFill>
                  <a:srgbClr val="FF9900"/>
                </a:solidFill>
              </a:rPr>
              <a:t>O</a:t>
            </a:r>
            <a:r>
              <a:rPr lang="it-IT" b="1" dirty="0" smtClean="0">
                <a:solidFill>
                  <a:srgbClr val="FF9900"/>
                </a:solidFill>
              </a:rPr>
              <a:t>ttima collaborazione</a:t>
            </a:r>
            <a:r>
              <a:rPr lang="it-IT" dirty="0" smtClean="0">
                <a:solidFill>
                  <a:srgbClr val="FF9900"/>
                </a:solidFill>
              </a:rPr>
              <a:t> </a:t>
            </a:r>
            <a:r>
              <a:rPr lang="it-IT" dirty="0" smtClean="0"/>
              <a:t>con il partner fornitore del già presente ERP in fase di implementazione del progetto.</a:t>
            </a:r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3000364" y="4572008"/>
            <a:ext cx="3240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- </a:t>
            </a:r>
            <a:r>
              <a:rPr lang="it-IT" b="1" dirty="0" smtClean="0">
                <a:solidFill>
                  <a:srgbClr val="FF9900"/>
                </a:solidFill>
              </a:rPr>
              <a:t>Elevato </a:t>
            </a:r>
            <a:r>
              <a:rPr lang="it-IT" b="1" dirty="0" err="1" smtClean="0">
                <a:solidFill>
                  <a:srgbClr val="FF9900"/>
                </a:solidFill>
              </a:rPr>
              <a:t>commitment</a:t>
            </a:r>
            <a:r>
              <a:rPr lang="it-IT" b="1" dirty="0" smtClean="0">
                <a:solidFill>
                  <a:srgbClr val="FF9900"/>
                </a:solidFill>
              </a:rPr>
              <a:t> </a:t>
            </a:r>
            <a:r>
              <a:rPr lang="it-IT" dirty="0" smtClean="0"/>
              <a:t>da parte di tutti gli attori del processo nonostante l’approccio top down nella fase di implementazione.</a:t>
            </a:r>
            <a:endParaRPr lang="it-IT" dirty="0"/>
          </a:p>
        </p:txBody>
      </p:sp>
      <p:sp>
        <p:nvSpPr>
          <p:cNvPr id="13" name="Parentesi graffa chiusa 12"/>
          <p:cNvSpPr/>
          <p:nvPr/>
        </p:nvSpPr>
        <p:spPr>
          <a:xfrm>
            <a:off x="5929322" y="1214422"/>
            <a:ext cx="928694" cy="4643470"/>
          </a:xfrm>
          <a:prstGeom prst="rightBrace">
            <a:avLst>
              <a:gd name="adj1" fmla="val 35161"/>
              <a:gd name="adj2" fmla="val 50000"/>
            </a:avLst>
          </a:prstGeom>
          <a:ln w="4762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15" name="Ovale 14"/>
          <p:cNvSpPr/>
          <p:nvPr/>
        </p:nvSpPr>
        <p:spPr bwMode="auto">
          <a:xfrm>
            <a:off x="6786578" y="2786058"/>
            <a:ext cx="2286016" cy="157163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accent2">
                    <a:lumMod val="50000"/>
                  </a:schemeClr>
                </a:solidFill>
              </a:rPr>
              <a:t>tempi del CAMBIAMENTO </a:t>
            </a:r>
          </a:p>
          <a:p>
            <a:pPr algn="ctr"/>
            <a:r>
              <a:rPr lang="it-IT" b="1" dirty="0" smtClean="0">
                <a:solidFill>
                  <a:schemeClr val="accent2">
                    <a:lumMod val="50000"/>
                  </a:schemeClr>
                </a:solidFill>
              </a:rPr>
              <a:t>ridotti</a:t>
            </a:r>
            <a:endParaRPr lang="it-IT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6" name="Ovale 15"/>
          <p:cNvSpPr/>
          <p:nvPr/>
        </p:nvSpPr>
        <p:spPr bwMode="auto">
          <a:xfrm>
            <a:off x="71406" y="2428868"/>
            <a:ext cx="2000264" cy="214314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accent2">
                    <a:lumMod val="50000"/>
                  </a:schemeClr>
                </a:solidFill>
              </a:rPr>
              <a:t>Nessuna particolare </a:t>
            </a:r>
          </a:p>
          <a:p>
            <a:pPr algn="ctr"/>
            <a:r>
              <a:rPr lang="it-IT" b="1" dirty="0" smtClean="0">
                <a:solidFill>
                  <a:schemeClr val="accent2">
                    <a:lumMod val="50000"/>
                  </a:schemeClr>
                </a:solidFill>
              </a:rPr>
              <a:t>resistenza al cambiamento</a:t>
            </a:r>
          </a:p>
          <a:p>
            <a:pPr algn="ctr"/>
            <a:r>
              <a:rPr lang="it-IT" b="1" dirty="0" smtClean="0">
                <a:solidFill>
                  <a:schemeClr val="accent2">
                    <a:lumMod val="50000"/>
                  </a:schemeClr>
                </a:solidFill>
              </a:rPr>
              <a:t>grazie  a</a:t>
            </a:r>
            <a:endParaRPr lang="it-IT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7"/>
          <p:cNvSpPr/>
          <p:nvPr/>
        </p:nvSpPr>
        <p:spPr>
          <a:xfrm>
            <a:off x="4932040" y="3789040"/>
            <a:ext cx="3456384" cy="2160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it-IT" b="1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Sviluppi futuri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7A08B-92BA-433B-A858-EEC72CEF1078}" type="slidenum">
              <a:rPr lang="it-IT" smtClean="0"/>
              <a:pPr/>
              <a:t>24</a:t>
            </a:fld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755576" y="1268760"/>
            <a:ext cx="3456384" cy="2160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it-IT" b="1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755576" y="3789040"/>
            <a:ext cx="3456384" cy="2160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it-IT" b="1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4932040" y="1268760"/>
            <a:ext cx="3456384" cy="2160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it-IT" b="1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785786" y="1285860"/>
            <a:ext cx="3429024" cy="2133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b="1" dirty="0" smtClean="0"/>
              <a:t>Integrare </a:t>
            </a:r>
            <a:r>
              <a:rPr lang="it-IT" sz="1600" b="1" dirty="0"/>
              <a:t>la fatturazione passiva</a:t>
            </a:r>
          </a:p>
          <a:p>
            <a:pPr algn="just"/>
            <a:r>
              <a:rPr lang="it-IT" sz="1600" b="1" dirty="0"/>
              <a:t>nei sistemi telematici già sviluppati per gestire il ciclo attivo</a:t>
            </a:r>
            <a:r>
              <a:rPr lang="it-IT" sz="1600" b="1" dirty="0" smtClean="0"/>
              <a:t>.</a:t>
            </a:r>
          </a:p>
          <a:p>
            <a:pPr algn="just"/>
            <a:endParaRPr lang="it-IT" sz="16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just"/>
            <a:endParaRPr lang="it-IT" sz="1600" dirty="0"/>
          </a:p>
          <a:p>
            <a:pPr algn="just"/>
            <a:endParaRPr lang="it-IT" sz="1600" dirty="0" smtClean="0"/>
          </a:p>
          <a:p>
            <a:pPr algn="just"/>
            <a:r>
              <a:rPr lang="it-IT" sz="1600" dirty="0" smtClean="0"/>
              <a:t>Costi  per la gestione dell’archivio e per la consultazione delle fatture azzerati.</a:t>
            </a:r>
            <a:endParaRPr lang="it-IT" sz="1600" dirty="0"/>
          </a:p>
        </p:txBody>
      </p:sp>
      <p:sp>
        <p:nvSpPr>
          <p:cNvPr id="10" name="Freccia in giù 9"/>
          <p:cNvSpPr/>
          <p:nvPr/>
        </p:nvSpPr>
        <p:spPr>
          <a:xfrm>
            <a:off x="2339752" y="2204864"/>
            <a:ext cx="216024" cy="432048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714348" y="3793530"/>
            <a:ext cx="350046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 smtClean="0"/>
              <a:t>Informatizzare la gestione del magazzino</a:t>
            </a:r>
            <a:r>
              <a:rPr lang="it-IT" sz="1600" dirty="0" smtClean="0"/>
              <a:t>:</a:t>
            </a:r>
          </a:p>
          <a:p>
            <a:r>
              <a:rPr lang="it-IT" sz="1600" dirty="0"/>
              <a:t>a</a:t>
            </a:r>
            <a:r>
              <a:rPr lang="it-IT" sz="1600" dirty="0" smtClean="0"/>
              <a:t>ggiornamento automatico delle </a:t>
            </a:r>
            <a:r>
              <a:rPr lang="it-IT" sz="1600" dirty="0"/>
              <a:t>materie prime </a:t>
            </a:r>
            <a:r>
              <a:rPr lang="it-IT" sz="1600" dirty="0" smtClean="0"/>
              <a:t>(</a:t>
            </a:r>
            <a:r>
              <a:rPr lang="it-IT" sz="1600" dirty="0" err="1" smtClean="0"/>
              <a:t>barcode</a:t>
            </a:r>
            <a:r>
              <a:rPr lang="it-IT" sz="1600" dirty="0"/>
              <a:t>, </a:t>
            </a:r>
            <a:r>
              <a:rPr lang="it-IT" sz="1600" dirty="0" err="1"/>
              <a:t>qr-code</a:t>
            </a:r>
            <a:r>
              <a:rPr lang="it-IT" sz="1600" dirty="0"/>
              <a:t> o </a:t>
            </a:r>
            <a:r>
              <a:rPr lang="it-IT" sz="1600" dirty="0" err="1"/>
              <a:t>rd</a:t>
            </a:r>
            <a:r>
              <a:rPr lang="it-IT" sz="1600" dirty="0" smtClean="0"/>
              <a:t>) e dello stock o delle merci evase(cip </a:t>
            </a:r>
            <a:r>
              <a:rPr lang="it-IT" sz="1600" dirty="0" err="1" smtClean="0"/>
              <a:t>rfid</a:t>
            </a:r>
            <a:r>
              <a:rPr lang="it-IT" sz="1600" dirty="0" smtClean="0"/>
              <a:t>).</a:t>
            </a:r>
          </a:p>
          <a:p>
            <a:endParaRPr lang="it-IT" sz="1600" dirty="0"/>
          </a:p>
          <a:p>
            <a:r>
              <a:rPr lang="it-IT" sz="1600" dirty="0" smtClean="0"/>
              <a:t>Ciò comporterebbe un notevole risparmio di tempo nelle fasi di preparazione e controllo degli ordini</a:t>
            </a:r>
            <a:endParaRPr lang="it-IT" sz="1600" dirty="0"/>
          </a:p>
          <a:p>
            <a:pPr algn="just"/>
            <a:endParaRPr lang="it-IT" sz="1400" dirty="0" smtClean="0"/>
          </a:p>
          <a:p>
            <a:pPr algn="just"/>
            <a:endParaRPr lang="it-IT" sz="14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4932040" y="1285860"/>
            <a:ext cx="3429024" cy="2143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b="1" dirty="0" smtClean="0"/>
              <a:t>Unificare il ciclo di fatturazione con il ciclo bancario</a:t>
            </a:r>
            <a:r>
              <a:rPr lang="it-IT" sz="1600" dirty="0" smtClean="0"/>
              <a:t> permetterebbe:</a:t>
            </a:r>
          </a:p>
          <a:p>
            <a:pPr algn="just"/>
            <a:r>
              <a:rPr lang="it-IT" sz="1600" dirty="0" smtClean="0"/>
              <a:t>- anticipi delle fatture da parte di Unicredit</a:t>
            </a:r>
          </a:p>
          <a:p>
            <a:pPr algn="just"/>
            <a:r>
              <a:rPr lang="it-IT" sz="1600" dirty="0" smtClean="0"/>
              <a:t>- emissioni automatiche della </a:t>
            </a:r>
            <a:r>
              <a:rPr lang="it-IT" sz="1600" dirty="0" err="1" smtClean="0"/>
              <a:t>ri.ba.</a:t>
            </a:r>
            <a:r>
              <a:rPr lang="it-IT" sz="1600" dirty="0" smtClean="0"/>
              <a:t> Dopo un tasso di tempo prefissato</a:t>
            </a:r>
          </a:p>
          <a:p>
            <a:pPr algn="just"/>
            <a:r>
              <a:rPr lang="it-IT" sz="1600" dirty="0" smtClean="0"/>
              <a:t>- pagamento  automatico delle fatture passive, previa verifica del personale di Renner</a:t>
            </a:r>
            <a:endParaRPr lang="it-IT" sz="1600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4929190" y="3789040"/>
            <a:ext cx="342902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b="1" dirty="0" smtClean="0"/>
              <a:t>Creazione portale web per la raccolta ordini.</a:t>
            </a:r>
          </a:p>
          <a:p>
            <a:pPr algn="just"/>
            <a:r>
              <a:rPr lang="it-IT" sz="1600" b="1" dirty="0" smtClean="0"/>
              <a:t>Implementazione di Sharepoint </a:t>
            </a:r>
            <a:r>
              <a:rPr lang="it-IT" sz="1600" dirty="0" smtClean="0"/>
              <a:t>software</a:t>
            </a:r>
            <a:r>
              <a:rPr lang="it-IT" sz="1600" dirty="0"/>
              <a:t>, integrato con l'ERP, permetterà di creare </a:t>
            </a:r>
            <a:r>
              <a:rPr lang="it-IT" sz="1600" dirty="0" smtClean="0"/>
              <a:t>report aziendali </a:t>
            </a:r>
            <a:r>
              <a:rPr lang="it-IT" sz="1600" dirty="0"/>
              <a:t>e avere un controllo maggiore della qualità </a:t>
            </a:r>
            <a:r>
              <a:rPr lang="it-IT" sz="1600" dirty="0" smtClean="0"/>
              <a:t>dei processi, potendo quindi </a:t>
            </a:r>
            <a:r>
              <a:rPr lang="it-IT" sz="1600" dirty="0"/>
              <a:t>individuare più facilmente eventuali criticità</a:t>
            </a:r>
            <a:r>
              <a:rPr lang="it-IT" sz="1600" dirty="0" smtClean="0"/>
              <a:t>.</a:t>
            </a:r>
            <a:endParaRPr lang="it-IT" sz="1600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214282" y="2285992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7A08B-92BA-433B-A858-EEC72CEF1078}" type="slidenum">
              <a:rPr lang="it-IT" smtClean="0"/>
              <a:pPr/>
              <a:t>25</a:t>
            </a:fld>
            <a:endParaRPr lang="it-IT"/>
          </a:p>
        </p:txBody>
      </p:sp>
      <p:pic>
        <p:nvPicPr>
          <p:cNvPr id="73730" name="Picture 2" descr="C:\Users\Gianluca\Pictures\11804_strip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32856"/>
            <a:ext cx="9144000" cy="28432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987D3F-5C3A-4209-ADCF-B82A184339A2}" type="slidenum">
              <a:rPr lang="it-IT" smtClean="0"/>
              <a:pPr/>
              <a:t>26</a:t>
            </a:fld>
            <a:endParaRPr lang="it-IT" dirty="0"/>
          </a:p>
        </p:txBody>
      </p:sp>
      <p:sp>
        <p:nvSpPr>
          <p:cNvPr id="20484" name="Titolo 1"/>
          <p:cNvSpPr txBox="1">
            <a:spLocks/>
          </p:cNvSpPr>
          <p:nvPr/>
        </p:nvSpPr>
        <p:spPr bwMode="auto">
          <a:xfrm>
            <a:off x="714348" y="285728"/>
            <a:ext cx="7143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it-IT" sz="2600" b="1" kern="0" dirty="0" smtClean="0">
                <a:solidFill>
                  <a:srgbClr val="003F6E"/>
                </a:solidFill>
                <a:latin typeface="Arial" pitchFamily="34" charset="0"/>
                <a:ea typeface="ＭＳ Ｐゴシック" pitchFamily="-109" charset="-128"/>
                <a:cs typeface="Arial" pitchFamily="34" charset="0"/>
              </a:rPr>
              <a:t>Introduzione - </a:t>
            </a:r>
            <a:r>
              <a:rPr lang="it-IT" sz="2600" b="1" kern="0" dirty="0" err="1" smtClean="0">
                <a:solidFill>
                  <a:srgbClr val="003F6E"/>
                </a:solidFill>
                <a:latin typeface="Arial" pitchFamily="34" charset="0"/>
                <a:ea typeface="ＭＳ Ｐゴシック" pitchFamily="-109" charset="-128"/>
                <a:cs typeface="Arial" pitchFamily="34" charset="0"/>
              </a:rPr>
              <a:t>Renner</a:t>
            </a:r>
            <a:r>
              <a:rPr lang="it-IT" sz="2600" b="1" dirty="0">
                <a:solidFill>
                  <a:srgbClr val="003F6E"/>
                </a:solidFill>
                <a:cs typeface="Arial" charset="0"/>
              </a:rPr>
              <a:t/>
            </a:r>
            <a:br>
              <a:rPr lang="it-IT" sz="2600" b="1" dirty="0">
                <a:solidFill>
                  <a:srgbClr val="003F6E"/>
                </a:solidFill>
                <a:cs typeface="Arial" charset="0"/>
              </a:rPr>
            </a:br>
            <a:endParaRPr lang="it-IT" sz="2600" b="1" dirty="0">
              <a:solidFill>
                <a:srgbClr val="003F6E"/>
              </a:solidFill>
              <a:cs typeface="Arial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151600" y="2101680"/>
            <a:ext cx="4200480" cy="4672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F6E"/>
              </a:buClr>
              <a:buSzTx/>
              <a:buFontTx/>
              <a:buChar char="•"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3F6E"/>
              </a:solidFill>
              <a:effectLst/>
              <a:uLnTx/>
              <a:uFillTx/>
              <a:latin typeface="Arial" pitchFamily="34" charset="0"/>
              <a:ea typeface="ＭＳ Ｐゴシック" pitchFamily="-109" charset="-128"/>
              <a:cs typeface="Arial" pitchFamily="34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71406" y="928670"/>
            <a:ext cx="864399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>
              <a:buFont typeface="Wingdings" pitchFamily="2" charset="2"/>
              <a:buChar char="Ø"/>
            </a:pPr>
            <a:r>
              <a:rPr lang="it-IT" sz="2000" dirty="0" smtClean="0"/>
              <a:t> Azienda bolognese produttrice di </a:t>
            </a:r>
            <a:r>
              <a:rPr lang="it-IT" sz="2000" b="1" dirty="0" smtClean="0">
                <a:solidFill>
                  <a:srgbClr val="FF9900"/>
                </a:solidFill>
              </a:rPr>
              <a:t>vernici per legno</a:t>
            </a:r>
            <a:r>
              <a:rPr lang="it-IT" sz="2000" b="1" dirty="0" smtClean="0"/>
              <a:t> </a:t>
            </a:r>
            <a:r>
              <a:rPr lang="it-IT" sz="2000" dirty="0" smtClean="0"/>
              <a:t>in rapida espansione</a:t>
            </a:r>
          </a:p>
          <a:p>
            <a:pPr lvl="1">
              <a:buFont typeface="Wingdings" pitchFamily="2" charset="2"/>
              <a:buChar char="Ø"/>
            </a:pPr>
            <a:endParaRPr lang="it-IT" sz="2000" dirty="0" smtClean="0"/>
          </a:p>
        </p:txBody>
      </p:sp>
      <p:sp>
        <p:nvSpPr>
          <p:cNvPr id="7" name="CasellaDiTesto 6"/>
          <p:cNvSpPr txBox="1"/>
          <p:nvPr/>
        </p:nvSpPr>
        <p:spPr>
          <a:xfrm>
            <a:off x="71406" y="4000504"/>
            <a:ext cx="8643998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>
              <a:buFont typeface="Wingdings" pitchFamily="2" charset="2"/>
              <a:buChar char="Ø"/>
            </a:pPr>
            <a:r>
              <a:rPr lang="it-IT" sz="2000" dirty="0" smtClean="0"/>
              <a:t> Appartiene al network “</a:t>
            </a:r>
            <a:r>
              <a:rPr lang="it-IT" sz="2000" b="1" dirty="0" err="1" smtClean="0">
                <a:solidFill>
                  <a:srgbClr val="FF9900"/>
                </a:solidFill>
              </a:rPr>
              <a:t>Renner</a:t>
            </a:r>
            <a:r>
              <a:rPr lang="it-IT" sz="2000" b="1" dirty="0" smtClean="0">
                <a:solidFill>
                  <a:srgbClr val="FF9900"/>
                </a:solidFill>
              </a:rPr>
              <a:t> Global </a:t>
            </a:r>
            <a:r>
              <a:rPr lang="it-IT" sz="2000" b="1" dirty="0" err="1" smtClean="0">
                <a:solidFill>
                  <a:srgbClr val="FF9900"/>
                </a:solidFill>
              </a:rPr>
              <a:t>Alliance</a:t>
            </a:r>
            <a:r>
              <a:rPr lang="it-IT" sz="2000" dirty="0" smtClean="0"/>
              <a:t>”</a:t>
            </a:r>
          </a:p>
          <a:p>
            <a:pPr lvl="1">
              <a:buFont typeface="Wingdings" pitchFamily="2" charset="2"/>
              <a:buChar char="Ø"/>
            </a:pPr>
            <a:endParaRPr lang="it-IT" sz="2000" dirty="0"/>
          </a:p>
          <a:p>
            <a:pPr lvl="1"/>
            <a:endParaRPr lang="it-IT" sz="2000" dirty="0" smtClean="0"/>
          </a:p>
          <a:p>
            <a:pPr lvl="1">
              <a:buFont typeface="Wingdings" pitchFamily="2" charset="2"/>
              <a:buChar char="Ø"/>
            </a:pPr>
            <a:endParaRPr lang="it-IT" sz="2000" dirty="0" smtClean="0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352425" y="1590675"/>
          <a:ext cx="4291013" cy="2305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Grafico" r:id="rId4" imgW="7943792" imgH="4724374" progId="MSGraph.Chart.8">
                  <p:embed followColorScheme="full"/>
                </p:oleObj>
              </mc:Choice>
              <mc:Fallback>
                <p:oleObj name="Grafico" r:id="rId4" imgW="7943792" imgH="4724374" progId="MSGraph.Chart.8">
                  <p:embed followColorScheme="full"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25" y="1590675"/>
                        <a:ext cx="4291013" cy="230522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827088" y="1703388"/>
            <a:ext cx="3738995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it-IT" sz="14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Trend Fatturato 2004-2010 (€/k)</a:t>
            </a:r>
          </a:p>
        </p:txBody>
      </p:sp>
      <p:sp>
        <p:nvSpPr>
          <p:cNvPr id="12" name="CasellaDiTesto 11"/>
          <p:cNvSpPr txBox="1"/>
          <p:nvPr/>
        </p:nvSpPr>
        <p:spPr>
          <a:xfrm>
            <a:off x="4714876" y="2034123"/>
            <a:ext cx="4429124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>
              <a:buFont typeface="Wingdings" pitchFamily="2" charset="2"/>
              <a:buChar char="Ø"/>
            </a:pPr>
            <a:r>
              <a:rPr lang="it-IT" sz="2000" dirty="0" smtClean="0"/>
              <a:t> Attualmente occupa il </a:t>
            </a:r>
            <a:r>
              <a:rPr lang="it-IT" sz="2000" b="1" dirty="0" smtClean="0">
                <a:solidFill>
                  <a:srgbClr val="FF9900"/>
                </a:solidFill>
              </a:rPr>
              <a:t>quinto posto</a:t>
            </a:r>
            <a:r>
              <a:rPr lang="it-IT" sz="2000" b="1" dirty="0" smtClean="0"/>
              <a:t> </a:t>
            </a:r>
            <a:r>
              <a:rPr lang="it-IT" sz="2000" dirty="0" smtClean="0"/>
              <a:t>tra gli operatori del mercato italiano in termini di </a:t>
            </a:r>
            <a:r>
              <a:rPr lang="it-IT" sz="2000" b="1" dirty="0" smtClean="0">
                <a:solidFill>
                  <a:srgbClr val="FF9900"/>
                </a:solidFill>
              </a:rPr>
              <a:t>quantità di vernici vendute</a:t>
            </a:r>
          </a:p>
          <a:p>
            <a:pPr lvl="1">
              <a:buFont typeface="Wingdings" pitchFamily="2" charset="2"/>
              <a:buChar char="Ø"/>
            </a:pPr>
            <a:endParaRPr lang="it-IT" sz="2000" dirty="0" smtClean="0"/>
          </a:p>
        </p:txBody>
      </p:sp>
      <p:pic>
        <p:nvPicPr>
          <p:cNvPr id="13" name="Picture 2" descr="C:\Users\050909\Desktop\presentazione manuel\areainfluenza tot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19603" y="4572008"/>
            <a:ext cx="3568821" cy="157225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CasellaDiTesto 13"/>
          <p:cNvSpPr txBox="1"/>
          <p:nvPr/>
        </p:nvSpPr>
        <p:spPr>
          <a:xfrm>
            <a:off x="71406" y="4748767"/>
            <a:ext cx="4152928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>
              <a:buFont typeface="Wingdings" pitchFamily="2" charset="2"/>
              <a:buChar char="Ø"/>
            </a:pPr>
            <a:r>
              <a:rPr lang="it-IT" sz="2000" dirty="0" smtClean="0"/>
              <a:t> Stabilimenti produttivi in Italia, Brasile, Cile, Messico, Spagna, Stati Uniti</a:t>
            </a:r>
          </a:p>
          <a:p>
            <a:pPr lvl="1">
              <a:buFont typeface="Wingdings" pitchFamily="2" charset="2"/>
              <a:buChar char="Ø"/>
            </a:pPr>
            <a:endParaRPr lang="it-IT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987D3F-5C3A-4209-ADCF-B82A184339A2}" type="slidenum">
              <a:rPr lang="it-IT" smtClean="0"/>
              <a:pPr/>
              <a:t>27</a:t>
            </a:fld>
            <a:endParaRPr lang="it-IT"/>
          </a:p>
        </p:txBody>
      </p:sp>
      <p:sp>
        <p:nvSpPr>
          <p:cNvPr id="20484" name="Titolo 1"/>
          <p:cNvSpPr txBox="1">
            <a:spLocks/>
          </p:cNvSpPr>
          <p:nvPr/>
        </p:nvSpPr>
        <p:spPr bwMode="auto">
          <a:xfrm>
            <a:off x="714348" y="285728"/>
            <a:ext cx="7143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it-IT" sz="2600" b="1" kern="0" dirty="0" smtClean="0">
                <a:solidFill>
                  <a:srgbClr val="003F6E"/>
                </a:solidFill>
                <a:latin typeface="Arial" pitchFamily="34" charset="0"/>
                <a:ea typeface="ＭＳ Ｐゴシック" pitchFamily="-109" charset="-128"/>
                <a:cs typeface="Arial" pitchFamily="34" charset="0"/>
              </a:rPr>
              <a:t>Introduzione - </a:t>
            </a:r>
            <a:r>
              <a:rPr lang="it-IT" sz="2600" b="1" kern="0" dirty="0" err="1" smtClean="0">
                <a:solidFill>
                  <a:srgbClr val="003F6E"/>
                </a:solidFill>
                <a:latin typeface="Arial" pitchFamily="34" charset="0"/>
                <a:ea typeface="ＭＳ Ｐゴシック" pitchFamily="-109" charset="-128"/>
                <a:cs typeface="Arial" pitchFamily="34" charset="0"/>
              </a:rPr>
              <a:t>Renner</a:t>
            </a:r>
            <a:r>
              <a:rPr lang="it-IT" sz="2600" b="1" dirty="0">
                <a:solidFill>
                  <a:srgbClr val="003F6E"/>
                </a:solidFill>
                <a:cs typeface="Arial" charset="0"/>
              </a:rPr>
              <a:t/>
            </a:r>
            <a:br>
              <a:rPr lang="it-IT" sz="2600" b="1" dirty="0">
                <a:solidFill>
                  <a:srgbClr val="003F6E"/>
                </a:solidFill>
                <a:cs typeface="Arial" charset="0"/>
              </a:rPr>
            </a:br>
            <a:endParaRPr lang="it-IT" sz="2600" b="1" dirty="0">
              <a:solidFill>
                <a:srgbClr val="003F6E"/>
              </a:solidFill>
              <a:cs typeface="Arial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151600" y="2101680"/>
            <a:ext cx="4200480" cy="4672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F6E"/>
              </a:buClr>
              <a:buSzTx/>
              <a:buFontTx/>
              <a:buChar char="•"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3F6E"/>
              </a:solidFill>
              <a:effectLst/>
              <a:uLnTx/>
              <a:uFillTx/>
              <a:latin typeface="Arial" pitchFamily="34" charset="0"/>
              <a:ea typeface="ＭＳ Ｐゴシック" pitchFamily="-109" charset="-128"/>
              <a:cs typeface="Arial" pitchFamily="34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71406" y="928670"/>
            <a:ext cx="5143536" cy="37856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endParaRPr lang="it-IT" sz="2000" dirty="0"/>
          </a:p>
          <a:p>
            <a:pPr lvl="1">
              <a:buFont typeface="Wingdings" pitchFamily="2" charset="2"/>
              <a:buChar char="Ø"/>
            </a:pPr>
            <a:r>
              <a:rPr lang="it-IT" sz="2000" dirty="0"/>
              <a:t> </a:t>
            </a:r>
            <a:r>
              <a:rPr lang="it-IT" sz="2000" dirty="0" smtClean="0"/>
              <a:t>Offre due tipologie principali di prodotti: </a:t>
            </a:r>
          </a:p>
          <a:p>
            <a:pPr lvl="4">
              <a:buFont typeface="Arial" pitchFamily="34" charset="0"/>
              <a:buChar char="•"/>
            </a:pPr>
            <a:r>
              <a:rPr lang="it-IT" sz="2000" dirty="0"/>
              <a:t> </a:t>
            </a:r>
            <a:r>
              <a:rPr lang="it-IT" sz="2000" dirty="0" smtClean="0"/>
              <a:t>vernice a base acqua</a:t>
            </a:r>
          </a:p>
          <a:p>
            <a:pPr lvl="4">
              <a:buFont typeface="Arial" pitchFamily="34" charset="0"/>
              <a:buChar char="•"/>
            </a:pPr>
            <a:r>
              <a:rPr lang="it-IT" sz="2000" dirty="0" smtClean="0"/>
              <a:t> vernice a base solvente</a:t>
            </a:r>
          </a:p>
          <a:p>
            <a:pPr lvl="1"/>
            <a:r>
              <a:rPr lang="it-IT" sz="2000" dirty="0"/>
              <a:t>	</a:t>
            </a:r>
            <a:endParaRPr lang="it-IT" sz="2000" dirty="0" smtClean="0"/>
          </a:p>
          <a:p>
            <a:pPr lvl="1"/>
            <a:r>
              <a:rPr lang="it-IT" sz="2000" dirty="0" smtClean="0"/>
              <a:t>sia per uso professionale che per uso “fai da te”</a:t>
            </a:r>
          </a:p>
          <a:p>
            <a:pPr lvl="8"/>
            <a:r>
              <a:rPr lang="it-IT" sz="2000" dirty="0"/>
              <a:t>	</a:t>
            </a:r>
            <a:r>
              <a:rPr lang="it-IT" sz="2000" dirty="0" smtClean="0"/>
              <a:t>			</a:t>
            </a:r>
          </a:p>
          <a:p>
            <a:pPr lvl="5"/>
            <a:endParaRPr lang="it-IT" sz="2000" dirty="0" smtClean="0"/>
          </a:p>
          <a:p>
            <a:pPr lvl="1">
              <a:buFont typeface="Wingdings" pitchFamily="2" charset="2"/>
              <a:buChar char="Ø"/>
            </a:pPr>
            <a:endParaRPr lang="it-IT" sz="2000" dirty="0" smtClean="0"/>
          </a:p>
        </p:txBody>
      </p:sp>
      <p:pic>
        <p:nvPicPr>
          <p:cNvPr id="1026" name="Picture 2" descr="C:\Users\asus\Università\Specialistica\e-business\Progect Work\vecchio_bancone renn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57818" y="1214422"/>
            <a:ext cx="3309934" cy="2482451"/>
          </a:xfrm>
          <a:prstGeom prst="rect">
            <a:avLst/>
          </a:prstGeom>
          <a:noFill/>
        </p:spPr>
      </p:pic>
      <p:sp>
        <p:nvSpPr>
          <p:cNvPr id="9" name="CasellaDiTesto 8"/>
          <p:cNvSpPr txBox="1"/>
          <p:nvPr/>
        </p:nvSpPr>
        <p:spPr>
          <a:xfrm>
            <a:off x="428596" y="4143380"/>
            <a:ext cx="8286808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>
              <a:buFont typeface="Wingdings" pitchFamily="2" charset="2"/>
              <a:buChar char="Ø"/>
            </a:pPr>
            <a:r>
              <a:rPr lang="it-IT" sz="2000" dirty="0" smtClean="0"/>
              <a:t> </a:t>
            </a:r>
            <a:r>
              <a:rPr lang="it-IT" sz="2000" b="1" dirty="0" smtClean="0">
                <a:solidFill>
                  <a:srgbClr val="FFC000"/>
                </a:solidFill>
              </a:rPr>
              <a:t>Ampia gamma </a:t>
            </a:r>
            <a:r>
              <a:rPr lang="it-IT" sz="2000" dirty="0" smtClean="0"/>
              <a:t>di articoli grazie alla possibilità di miscelare diversi componenti tramite </a:t>
            </a:r>
            <a:r>
              <a:rPr lang="it-IT" sz="2000" dirty="0" err="1" smtClean="0"/>
              <a:t>tintometro</a:t>
            </a:r>
            <a:endParaRPr lang="it-IT" sz="2000" dirty="0" smtClean="0"/>
          </a:p>
          <a:p>
            <a:pPr lvl="1">
              <a:buFont typeface="Wingdings" pitchFamily="2" charset="2"/>
              <a:buChar char="Ø"/>
            </a:pPr>
            <a:endParaRPr lang="it-IT" sz="2000" dirty="0" smtClean="0"/>
          </a:p>
        </p:txBody>
      </p:sp>
      <p:pic>
        <p:nvPicPr>
          <p:cNvPr id="1027" name="Picture 3" descr="C:\Users\asus\Università\Specialistica\e-business\Progect Work\tintometr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05660" y="4643447"/>
            <a:ext cx="1552488" cy="12144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987D3F-5C3A-4209-ADCF-B82A184339A2}" type="slidenum">
              <a:rPr lang="it-IT" smtClean="0"/>
              <a:pPr/>
              <a:t>28</a:t>
            </a:fld>
            <a:endParaRPr lang="it-IT"/>
          </a:p>
        </p:txBody>
      </p:sp>
      <p:sp>
        <p:nvSpPr>
          <p:cNvPr id="20484" name="Titolo 1"/>
          <p:cNvSpPr txBox="1">
            <a:spLocks/>
          </p:cNvSpPr>
          <p:nvPr/>
        </p:nvSpPr>
        <p:spPr bwMode="auto">
          <a:xfrm>
            <a:off x="714348" y="285728"/>
            <a:ext cx="7143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it-IT" sz="2600" b="1" kern="0" dirty="0" smtClean="0">
                <a:solidFill>
                  <a:srgbClr val="003F6E"/>
                </a:solidFill>
                <a:latin typeface="Arial" pitchFamily="34" charset="0"/>
                <a:ea typeface="ＭＳ Ｐゴシック" pitchFamily="-109" charset="-128"/>
                <a:cs typeface="Arial" pitchFamily="34" charset="0"/>
              </a:rPr>
              <a:t>Analisi interna</a:t>
            </a:r>
            <a:endParaRPr lang="it-IT" sz="2600" b="1" dirty="0">
              <a:solidFill>
                <a:srgbClr val="003F6E"/>
              </a:solidFill>
              <a:cs typeface="Arial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151600" y="2101680"/>
            <a:ext cx="4200480" cy="4672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F6E"/>
              </a:buClr>
              <a:buSzTx/>
              <a:buFontTx/>
              <a:buChar char="•"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3F6E"/>
              </a:solidFill>
              <a:effectLst/>
              <a:uLnTx/>
              <a:uFillTx/>
              <a:latin typeface="Arial" pitchFamily="34" charset="0"/>
              <a:ea typeface="ＭＳ Ｐゴシック" pitchFamily="-109" charset="-128"/>
              <a:cs typeface="Arial" pitchFamily="34" charset="0"/>
            </a:endParaRPr>
          </a:p>
        </p:txBody>
      </p:sp>
      <p:sp>
        <p:nvSpPr>
          <p:cNvPr id="4098" name="AutoShape 2" descr="https://lh4.googleusercontent.com/9ePvwN0xJY-z1hKqMDYVwKZP4kGOtm6_kfkBqrJdvXjfgfMDrvBxFSYfsbHEgQmLVX6GdiFYFEzsX1DzApLJGEacT3lS-pxH4sQemadwz_SSWWUYgA"/>
          <p:cNvSpPr>
            <a:spLocks noChangeAspect="1" noChangeArrowheads="1"/>
          </p:cNvSpPr>
          <p:nvPr/>
        </p:nvSpPr>
        <p:spPr bwMode="auto">
          <a:xfrm>
            <a:off x="5715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4099" name="Picture 3" descr="C:\Users\asus\Università\Specialistica\e-business\Progect Work\catena valor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7675" y="1214439"/>
            <a:ext cx="6820473" cy="335756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987D3F-5C3A-4209-ADCF-B82A184339A2}" type="slidenum">
              <a:rPr lang="it-IT" smtClean="0"/>
              <a:pPr/>
              <a:t>29</a:t>
            </a:fld>
            <a:endParaRPr lang="it-IT" dirty="0"/>
          </a:p>
        </p:txBody>
      </p:sp>
      <p:sp>
        <p:nvSpPr>
          <p:cNvPr id="20484" name="Titolo 1"/>
          <p:cNvSpPr txBox="1">
            <a:spLocks/>
          </p:cNvSpPr>
          <p:nvPr/>
        </p:nvSpPr>
        <p:spPr bwMode="auto">
          <a:xfrm>
            <a:off x="714348" y="285728"/>
            <a:ext cx="7143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it-IT" sz="2600" b="1" kern="0" dirty="0" smtClean="0">
                <a:solidFill>
                  <a:srgbClr val="003F6E"/>
                </a:solidFill>
                <a:latin typeface="Arial" pitchFamily="34" charset="0"/>
                <a:ea typeface="ＭＳ Ｐゴシック" pitchFamily="-109" charset="-128"/>
                <a:cs typeface="Arial" pitchFamily="34" charset="0"/>
              </a:rPr>
              <a:t>Analisi esterna</a:t>
            </a:r>
            <a:endParaRPr lang="it-IT" sz="2600" b="1" dirty="0">
              <a:solidFill>
                <a:srgbClr val="003F6E"/>
              </a:solidFill>
              <a:cs typeface="Arial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151600" y="2101680"/>
            <a:ext cx="4200480" cy="4672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F6E"/>
              </a:buClr>
              <a:buSzTx/>
              <a:buFontTx/>
              <a:buChar char="•"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3F6E"/>
              </a:solidFill>
              <a:effectLst/>
              <a:uLnTx/>
              <a:uFillTx/>
              <a:latin typeface="Arial" pitchFamily="34" charset="0"/>
              <a:ea typeface="ＭＳ Ｐゴシック" pitchFamily="-109" charset="-128"/>
              <a:cs typeface="Arial" pitchFamily="34" charset="0"/>
            </a:endParaRPr>
          </a:p>
        </p:txBody>
      </p:sp>
      <p:sp>
        <p:nvSpPr>
          <p:cNvPr id="4098" name="AutoShape 2" descr="https://lh4.googleusercontent.com/9ePvwN0xJY-z1hKqMDYVwKZP4kGOtm6_kfkBqrJdvXjfgfMDrvBxFSYfsbHEgQmLVX6GdiFYFEzsX1DzApLJGEacT3lS-pxH4sQemadwz_SSWWUYgA"/>
          <p:cNvSpPr>
            <a:spLocks noChangeAspect="1" noChangeArrowheads="1"/>
          </p:cNvSpPr>
          <p:nvPr/>
        </p:nvSpPr>
        <p:spPr bwMode="auto">
          <a:xfrm>
            <a:off x="5715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1" name="CasellaDiTesto 10"/>
          <p:cNvSpPr txBox="1"/>
          <p:nvPr/>
        </p:nvSpPr>
        <p:spPr>
          <a:xfrm>
            <a:off x="3929058" y="857232"/>
            <a:ext cx="5214942" cy="59400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it-IT" sz="2000" b="1" dirty="0" smtClean="0">
                <a:solidFill>
                  <a:srgbClr val="FF9933"/>
                </a:solidFill>
                <a:ea typeface="ＭＳ Ｐゴシック" pitchFamily="-109" charset="-128"/>
                <a:cs typeface="Arial" pitchFamily="34" charset="0"/>
                <a:sym typeface="Wingdings" pitchFamily="2" charset="2"/>
              </a:rPr>
              <a:t>Fornitori </a:t>
            </a:r>
            <a:r>
              <a:rPr lang="it-IT" sz="2000" dirty="0" smtClean="0">
                <a:sym typeface="Wingdings" pitchFamily="2" charset="2"/>
              </a:rPr>
              <a:t> posizione di debolezza (</a:t>
            </a:r>
            <a:r>
              <a:rPr lang="it-IT" sz="2000" dirty="0" err="1" smtClean="0">
                <a:sym typeface="Wingdings" pitchFamily="2" charset="2"/>
              </a:rPr>
              <a:t>utlizzo</a:t>
            </a:r>
            <a:r>
              <a:rPr lang="it-IT" sz="2000" dirty="0" smtClean="0">
                <a:sym typeface="Wingdings" pitchFamily="2" charset="2"/>
              </a:rPr>
              <a:t> di petrolio e idrocarburi, risorse fondamentali soggette a frequenti variazioni di prezzo)</a:t>
            </a:r>
          </a:p>
          <a:p>
            <a:pPr lvl="1"/>
            <a:endParaRPr lang="it-IT" sz="2000" dirty="0" smtClean="0">
              <a:solidFill>
                <a:srgbClr val="FF0000"/>
              </a:solidFill>
              <a:sym typeface="Wingdings" pitchFamily="2" charset="2"/>
            </a:endParaRPr>
          </a:p>
          <a:p>
            <a:pPr lvl="1"/>
            <a:r>
              <a:rPr lang="it-IT" sz="2000" b="1" dirty="0" smtClean="0">
                <a:solidFill>
                  <a:srgbClr val="FF9933"/>
                </a:solidFill>
                <a:ea typeface="ＭＳ Ｐゴシック" pitchFamily="-109" charset="-128"/>
                <a:cs typeface="Arial" pitchFamily="34" charset="0"/>
                <a:sym typeface="Wingdings" pitchFamily="2" charset="2"/>
              </a:rPr>
              <a:t>Acquirenti</a:t>
            </a:r>
            <a:r>
              <a:rPr lang="it-IT" sz="2000" dirty="0" smtClean="0">
                <a:sym typeface="Wingdings" pitchFamily="2" charset="2"/>
              </a:rPr>
              <a:t>  domanda frammentata, con potere contrattuale nettamente a favore degli acquirenti</a:t>
            </a:r>
          </a:p>
          <a:p>
            <a:pPr lvl="1"/>
            <a:endParaRPr lang="it-IT" sz="2000" dirty="0" smtClean="0">
              <a:sym typeface="Wingdings" pitchFamily="2" charset="2"/>
            </a:endParaRPr>
          </a:p>
          <a:p>
            <a:pPr lvl="1"/>
            <a:r>
              <a:rPr lang="it-IT" sz="2000" b="1" dirty="0" smtClean="0">
                <a:solidFill>
                  <a:srgbClr val="FF9933"/>
                </a:solidFill>
                <a:ea typeface="ＭＳ Ｐゴシック" pitchFamily="-109" charset="-128"/>
                <a:cs typeface="Arial" pitchFamily="34" charset="0"/>
                <a:sym typeface="Wingdings" pitchFamily="2" charset="2"/>
              </a:rPr>
              <a:t>Prodotti sostitutivi </a:t>
            </a:r>
            <a:r>
              <a:rPr lang="it-IT" sz="2000" dirty="0" smtClean="0">
                <a:sym typeface="Wingdings" pitchFamily="2" charset="2"/>
              </a:rPr>
              <a:t> Non esistono prodotti diffusi in grado di sostituire le vernici</a:t>
            </a:r>
          </a:p>
          <a:p>
            <a:pPr lvl="1"/>
            <a:endParaRPr lang="it-IT" sz="2000" dirty="0" smtClean="0">
              <a:sym typeface="Wingdings" pitchFamily="2" charset="2"/>
            </a:endParaRPr>
          </a:p>
          <a:p>
            <a:pPr lvl="1"/>
            <a:r>
              <a:rPr lang="it-IT" sz="2000" dirty="0">
                <a:sym typeface="Wingdings" pitchFamily="2" charset="2"/>
              </a:rPr>
              <a:t> </a:t>
            </a:r>
            <a:r>
              <a:rPr lang="it-IT" sz="2000" b="1" dirty="0" smtClean="0">
                <a:solidFill>
                  <a:srgbClr val="FF9933"/>
                </a:solidFill>
                <a:ea typeface="ＭＳ Ｐゴシック" pitchFamily="-109" charset="-128"/>
                <a:cs typeface="Arial" pitchFamily="34" charset="0"/>
                <a:sym typeface="Wingdings" pitchFamily="2" charset="2"/>
              </a:rPr>
              <a:t>Potenziali entranti </a:t>
            </a:r>
            <a:r>
              <a:rPr lang="it-IT" sz="2000" dirty="0" smtClean="0">
                <a:sym typeface="Wingdings" pitchFamily="2" charset="2"/>
              </a:rPr>
              <a:t> presenza di barriere tecnologiche abbastanza elevate ed assenza di barriere finanziarie</a:t>
            </a:r>
          </a:p>
          <a:p>
            <a:pPr lvl="1"/>
            <a:endParaRPr lang="it-IT" sz="2000" dirty="0" smtClean="0">
              <a:sym typeface="Wingdings" pitchFamily="2" charset="2"/>
            </a:endParaRPr>
          </a:p>
          <a:p>
            <a:pPr lvl="1"/>
            <a:r>
              <a:rPr lang="it-IT" sz="2000" b="1" dirty="0" smtClean="0">
                <a:solidFill>
                  <a:srgbClr val="FF9933"/>
                </a:solidFill>
                <a:ea typeface="ＭＳ Ｐゴシック" pitchFamily="-109" charset="-128"/>
                <a:cs typeface="Arial" pitchFamily="34" charset="0"/>
                <a:sym typeface="Wingdings" pitchFamily="2" charset="2"/>
              </a:rPr>
              <a:t>Concorrenti del settore </a:t>
            </a:r>
            <a:r>
              <a:rPr lang="it-IT" sz="2000" dirty="0" smtClean="0">
                <a:sym typeface="Wingdings" pitchFamily="2" charset="2"/>
              </a:rPr>
              <a:t> elevata presenza di piccole-medie imprese, tra cui </a:t>
            </a:r>
            <a:r>
              <a:rPr lang="it-IT" sz="2000" dirty="0" err="1" smtClean="0">
                <a:sym typeface="Wingdings" pitchFamily="2" charset="2"/>
              </a:rPr>
              <a:t>Renner</a:t>
            </a:r>
            <a:r>
              <a:rPr lang="it-IT" sz="2000" dirty="0" smtClean="0">
                <a:sym typeface="Wingdings" pitchFamily="2" charset="2"/>
              </a:rPr>
              <a:t> spicca per innovazione dei processi </a:t>
            </a:r>
            <a:endParaRPr lang="it-IT" sz="2000" dirty="0" smtClean="0"/>
          </a:p>
          <a:p>
            <a:pPr lvl="1">
              <a:buFont typeface="Wingdings" pitchFamily="2" charset="2"/>
              <a:buChar char="Ø"/>
            </a:pPr>
            <a:endParaRPr lang="it-IT" sz="2000" dirty="0" smtClean="0"/>
          </a:p>
        </p:txBody>
      </p:sp>
      <p:graphicFrame>
        <p:nvGraphicFramePr>
          <p:cNvPr id="12" name="Diagramma 11"/>
          <p:cNvGraphicFramePr/>
          <p:nvPr/>
        </p:nvGraphicFramePr>
        <p:xfrm>
          <a:off x="-952496" y="100010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987D3F-5C3A-4209-ADCF-B82A184339A2}" type="slidenum">
              <a:rPr lang="it-IT" smtClean="0"/>
              <a:pPr/>
              <a:t>3</a:t>
            </a:fld>
            <a:endParaRPr lang="it-IT"/>
          </a:p>
        </p:txBody>
      </p:sp>
      <p:sp>
        <p:nvSpPr>
          <p:cNvPr id="20484" name="Titolo 1"/>
          <p:cNvSpPr txBox="1">
            <a:spLocks/>
          </p:cNvSpPr>
          <p:nvPr/>
        </p:nvSpPr>
        <p:spPr bwMode="auto">
          <a:xfrm>
            <a:off x="714348" y="285728"/>
            <a:ext cx="7143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it-IT" sz="2600" b="1" kern="0" dirty="0" smtClean="0">
                <a:solidFill>
                  <a:srgbClr val="003F6E"/>
                </a:solidFill>
                <a:latin typeface="Arial" pitchFamily="34" charset="0"/>
                <a:ea typeface="ＭＳ Ｐゴシック" pitchFamily="-109" charset="-128"/>
                <a:cs typeface="Arial" pitchFamily="34" charset="0"/>
              </a:rPr>
              <a:t>Perché cambiare ?</a:t>
            </a:r>
            <a:r>
              <a:rPr lang="it-IT" sz="2600" b="1" dirty="0">
                <a:solidFill>
                  <a:srgbClr val="003F6E"/>
                </a:solidFill>
                <a:cs typeface="Arial" charset="0"/>
              </a:rPr>
              <a:t/>
            </a:r>
            <a:br>
              <a:rPr lang="it-IT" sz="2600" b="1" dirty="0">
                <a:solidFill>
                  <a:srgbClr val="003F6E"/>
                </a:solidFill>
                <a:cs typeface="Arial" charset="0"/>
              </a:rPr>
            </a:br>
            <a:endParaRPr lang="it-IT" sz="2600" b="1" dirty="0">
              <a:solidFill>
                <a:srgbClr val="003F6E"/>
              </a:solidFill>
              <a:cs typeface="Arial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151600" y="2101680"/>
            <a:ext cx="4200480" cy="4672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F6E"/>
              </a:buClr>
              <a:buSzTx/>
              <a:buFontTx/>
              <a:buChar char="•"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3F6E"/>
              </a:solidFill>
              <a:effectLst/>
              <a:uLnTx/>
              <a:uFillTx/>
              <a:latin typeface="Arial" pitchFamily="34" charset="0"/>
              <a:ea typeface="ＭＳ Ｐゴシック" pitchFamily="-109" charset="-128"/>
              <a:cs typeface="Arial" pitchFamily="34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-396552" y="1412638"/>
            <a:ext cx="6192688" cy="50167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>
              <a:buFont typeface="Wingdings" pitchFamily="2" charset="2"/>
              <a:buChar char="Ø"/>
            </a:pPr>
            <a:r>
              <a:rPr lang="it-IT" sz="2000" dirty="0" smtClean="0"/>
              <a:t> </a:t>
            </a:r>
            <a:r>
              <a:rPr lang="it-IT" sz="2000" b="1" dirty="0" smtClean="0">
                <a:solidFill>
                  <a:srgbClr val="FF9900"/>
                </a:solidFill>
              </a:rPr>
              <a:t>Motivazioni</a:t>
            </a:r>
            <a:r>
              <a:rPr lang="it-IT" sz="2000" dirty="0" smtClean="0"/>
              <a:t> che hanno spinto </a:t>
            </a:r>
            <a:r>
              <a:rPr lang="it-IT" sz="2000" dirty="0" err="1" smtClean="0"/>
              <a:t>Renner</a:t>
            </a:r>
            <a:r>
              <a:rPr lang="it-IT" sz="2000" dirty="0" smtClean="0"/>
              <a:t> ad introdurre la </a:t>
            </a:r>
            <a:r>
              <a:rPr lang="it-IT" sz="2000" b="1" dirty="0" smtClean="0">
                <a:solidFill>
                  <a:srgbClr val="FF9900"/>
                </a:solidFill>
              </a:rPr>
              <a:t>fatturazione elettronica</a:t>
            </a:r>
            <a:r>
              <a:rPr lang="it-IT" sz="2000" dirty="0" smtClean="0"/>
              <a:t>:</a:t>
            </a:r>
          </a:p>
          <a:p>
            <a:pPr lvl="1">
              <a:buFont typeface="Wingdings" pitchFamily="2" charset="2"/>
              <a:buChar char="Ø"/>
            </a:pPr>
            <a:endParaRPr lang="it-IT" sz="2000" dirty="0" smtClean="0"/>
          </a:p>
          <a:p>
            <a:pPr lvl="2">
              <a:buBlip>
                <a:blip r:embed="rId3"/>
              </a:buBlip>
            </a:pPr>
            <a:r>
              <a:rPr lang="it-IT" sz="2000" dirty="0"/>
              <a:t> </a:t>
            </a:r>
            <a:r>
              <a:rPr lang="it-IT" sz="2000" dirty="0" smtClean="0"/>
              <a:t>riduzione </a:t>
            </a:r>
            <a:r>
              <a:rPr lang="it-IT" sz="2000" b="1" dirty="0" smtClean="0">
                <a:solidFill>
                  <a:srgbClr val="FF9900"/>
                </a:solidFill>
              </a:rPr>
              <a:t>cost</a:t>
            </a:r>
            <a:r>
              <a:rPr lang="it-IT" sz="2000" dirty="0" smtClean="0"/>
              <a:t>i (stampa, invio, conservazione, consultazione)</a:t>
            </a:r>
          </a:p>
          <a:p>
            <a:pPr lvl="2">
              <a:buBlip>
                <a:blip r:embed="rId3"/>
              </a:buBlip>
            </a:pPr>
            <a:endParaRPr lang="it-IT" sz="2000" dirty="0" smtClean="0"/>
          </a:p>
          <a:p>
            <a:pPr lvl="2">
              <a:buBlip>
                <a:blip r:embed="rId3"/>
              </a:buBlip>
            </a:pPr>
            <a:r>
              <a:rPr lang="it-IT" sz="2000" dirty="0" smtClean="0"/>
              <a:t> possibili </a:t>
            </a:r>
            <a:r>
              <a:rPr lang="it-IT" sz="2000" b="1" dirty="0" smtClean="0">
                <a:solidFill>
                  <a:srgbClr val="FF9900"/>
                </a:solidFill>
              </a:rPr>
              <a:t>agevolazioni</a:t>
            </a:r>
            <a:r>
              <a:rPr lang="it-IT" sz="2000" dirty="0" smtClean="0"/>
              <a:t> accesso a </a:t>
            </a:r>
            <a:r>
              <a:rPr lang="it-IT" sz="2000" b="1" dirty="0" smtClean="0">
                <a:solidFill>
                  <a:srgbClr val="FF9900"/>
                </a:solidFill>
              </a:rPr>
              <a:t>credito</a:t>
            </a:r>
            <a:r>
              <a:rPr lang="it-IT" sz="2000" dirty="0" smtClean="0"/>
              <a:t> bancario</a:t>
            </a:r>
          </a:p>
          <a:p>
            <a:pPr lvl="2">
              <a:buBlip>
                <a:blip r:embed="rId3"/>
              </a:buBlip>
            </a:pPr>
            <a:endParaRPr lang="it-IT" sz="2000" dirty="0" smtClean="0"/>
          </a:p>
          <a:p>
            <a:pPr lvl="2">
              <a:buBlip>
                <a:blip r:embed="rId3"/>
              </a:buBlip>
            </a:pPr>
            <a:r>
              <a:rPr lang="it-IT" sz="2000" dirty="0" smtClean="0"/>
              <a:t> </a:t>
            </a:r>
            <a:r>
              <a:rPr lang="it-IT" sz="2000" b="1" dirty="0" smtClean="0">
                <a:solidFill>
                  <a:srgbClr val="FF9900"/>
                </a:solidFill>
              </a:rPr>
              <a:t>cessione responsabilità </a:t>
            </a:r>
            <a:r>
              <a:rPr lang="it-IT" sz="2000" dirty="0" smtClean="0"/>
              <a:t>conservazione</a:t>
            </a:r>
          </a:p>
          <a:p>
            <a:pPr lvl="2">
              <a:buBlip>
                <a:blip r:embed="rId3"/>
              </a:buBlip>
            </a:pPr>
            <a:endParaRPr lang="it-IT" sz="2000" dirty="0" smtClean="0"/>
          </a:p>
          <a:p>
            <a:pPr lvl="2">
              <a:buBlip>
                <a:blip r:embed="rId3"/>
              </a:buBlip>
            </a:pPr>
            <a:r>
              <a:rPr lang="it-IT" sz="2000" dirty="0" smtClean="0"/>
              <a:t> </a:t>
            </a:r>
            <a:r>
              <a:rPr lang="it-IT" sz="2000" b="1" dirty="0" smtClean="0">
                <a:solidFill>
                  <a:srgbClr val="FF9900"/>
                </a:solidFill>
              </a:rPr>
              <a:t>riduzione archivio </a:t>
            </a:r>
            <a:r>
              <a:rPr lang="it-IT" sz="2000" dirty="0" smtClean="0"/>
              <a:t>e conseguente semplificazione della consultazione</a:t>
            </a:r>
          </a:p>
          <a:p>
            <a:pPr lvl="2"/>
            <a:endParaRPr lang="it-IT" sz="2000" dirty="0" smtClean="0"/>
          </a:p>
          <a:p>
            <a:pPr lvl="4"/>
            <a:endParaRPr lang="it-IT" sz="2000" dirty="0" smtClean="0"/>
          </a:p>
          <a:p>
            <a:pPr lvl="2">
              <a:buBlip>
                <a:blip r:embed="rId3"/>
              </a:buBlip>
            </a:pPr>
            <a:endParaRPr lang="it-IT" sz="2000" dirty="0" smtClean="0"/>
          </a:p>
          <a:p>
            <a:pPr lvl="1">
              <a:buFont typeface="Wingdings" pitchFamily="2" charset="2"/>
              <a:buChar char="Ø"/>
            </a:pPr>
            <a:endParaRPr lang="it-IT" sz="2000" dirty="0" smtClean="0"/>
          </a:p>
        </p:txBody>
      </p:sp>
      <p:pic>
        <p:nvPicPr>
          <p:cNvPr id="41986" name="Picture 2" descr="C:\Users\Gianluca\Pictures\overview-enter-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0112" y="3501008"/>
            <a:ext cx="2880320" cy="2982159"/>
          </a:xfrm>
          <a:prstGeom prst="rect">
            <a:avLst/>
          </a:prstGeom>
          <a:noFill/>
        </p:spPr>
      </p:pic>
      <p:pic>
        <p:nvPicPr>
          <p:cNvPr id="41988" name="Picture 4" descr="http://www.enricostinchelli.it/site/images/stories/ZioPaperone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91175" y="836712"/>
            <a:ext cx="3552825" cy="2667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7A08B-92BA-433B-A858-EEC72CEF1078}" type="slidenum">
              <a:rPr lang="it-IT" smtClean="0"/>
              <a:pPr/>
              <a:t>30</a:t>
            </a:fld>
            <a:endParaRPr lang="it-IT"/>
          </a:p>
        </p:txBody>
      </p:sp>
      <p:sp>
        <p:nvSpPr>
          <p:cNvPr id="5" name="Titolo 1"/>
          <p:cNvSpPr>
            <a:spLocks noGrp="1"/>
          </p:cNvSpPr>
          <p:nvPr>
            <p:ph type="title"/>
          </p:nvPr>
        </p:nvSpPr>
        <p:spPr>
          <a:xfrm>
            <a:off x="719138" y="287338"/>
            <a:ext cx="5943600" cy="838200"/>
          </a:xfrm>
        </p:spPr>
        <p:txBody>
          <a:bodyPr/>
          <a:lstStyle/>
          <a:p>
            <a:r>
              <a:rPr lang="it-IT" dirty="0" smtClean="0"/>
              <a:t>Flusso delle attività 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0" y="980728"/>
            <a:ext cx="828680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it-IT" sz="2000" b="1" dirty="0" smtClean="0"/>
              <a:t>STAMPA FATTURA</a:t>
            </a:r>
          </a:p>
        </p:txBody>
      </p:sp>
      <p:pic>
        <p:nvPicPr>
          <p:cNvPr id="36866" name="Picture 2" descr="C:\Users\Gianluca\Dropbox\eBusiness\Documento LaTex Renner\img\stampa-fattur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56792"/>
            <a:ext cx="9109842" cy="1726984"/>
          </a:xfrm>
          <a:prstGeom prst="rect">
            <a:avLst/>
          </a:prstGeom>
          <a:noFill/>
        </p:spPr>
      </p:pic>
      <p:sp>
        <p:nvSpPr>
          <p:cNvPr id="7" name="CasellaDiTesto 6"/>
          <p:cNvSpPr txBox="1"/>
          <p:nvPr/>
        </p:nvSpPr>
        <p:spPr>
          <a:xfrm>
            <a:off x="0" y="3717032"/>
            <a:ext cx="828680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it-IT" sz="2000" b="1" dirty="0" smtClean="0"/>
              <a:t>INVIO FATTURA</a:t>
            </a:r>
          </a:p>
        </p:txBody>
      </p:sp>
      <p:pic>
        <p:nvPicPr>
          <p:cNvPr id="8" name="Picture 2" descr="C:\Users\Gianluca\Dropbox\eBusiness\Documento LaTex Renner\img\invio-fattur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437112"/>
            <a:ext cx="9147429" cy="12520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7A08B-92BA-433B-A858-EEC72CEF1078}" type="slidenum">
              <a:rPr lang="it-IT" smtClean="0"/>
              <a:pPr/>
              <a:t>31</a:t>
            </a:fld>
            <a:endParaRPr lang="it-IT"/>
          </a:p>
        </p:txBody>
      </p:sp>
      <p:sp>
        <p:nvSpPr>
          <p:cNvPr id="6" name="CasellaDiTesto 5"/>
          <p:cNvSpPr txBox="1"/>
          <p:nvPr/>
        </p:nvSpPr>
        <p:spPr>
          <a:xfrm>
            <a:off x="0" y="980728"/>
            <a:ext cx="828680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it-IT" sz="2000" b="1" dirty="0" smtClean="0"/>
              <a:t>CONSERVAZIONE FATTURA</a:t>
            </a:r>
          </a:p>
        </p:txBody>
      </p:sp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719138" y="287338"/>
            <a:ext cx="5943600" cy="838200"/>
          </a:xfrm>
        </p:spPr>
        <p:txBody>
          <a:bodyPr/>
          <a:lstStyle/>
          <a:p>
            <a:r>
              <a:rPr lang="it-IT" dirty="0" smtClean="0"/>
              <a:t>Flusso delle attività </a:t>
            </a:r>
            <a:r>
              <a:rPr lang="it-IT" i="1" dirty="0" err="1" smtClean="0"/>
              <a:t>as-is</a:t>
            </a: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0" y="3676962"/>
            <a:ext cx="828680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it-IT" sz="2000" b="1" dirty="0" smtClean="0"/>
              <a:t>CONSULTAZIONE FATTURA</a:t>
            </a:r>
          </a:p>
        </p:txBody>
      </p:sp>
      <p:pic>
        <p:nvPicPr>
          <p:cNvPr id="38914" name="Picture 2" descr="C:\Users\Gianluca\Dropbox\eBusiness\Documento LaTex Renner\img\conservazione-fattur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95" y="1484784"/>
            <a:ext cx="9129905" cy="1717333"/>
          </a:xfrm>
          <a:prstGeom prst="rect">
            <a:avLst/>
          </a:prstGeom>
          <a:noFill/>
        </p:spPr>
      </p:pic>
      <p:pic>
        <p:nvPicPr>
          <p:cNvPr id="38915" name="Picture 3" descr="C:\Users\Gianluca\Dropbox\eBusiness\Documento LaTex Renner\img\consultazione-fattur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365104"/>
            <a:ext cx="9104762" cy="15695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7A08B-92BA-433B-A858-EEC72CEF1078}" type="slidenum">
              <a:rPr lang="it-IT" smtClean="0"/>
              <a:pPr/>
              <a:t>32</a:t>
            </a:fld>
            <a:endParaRPr lang="it-IT"/>
          </a:p>
        </p:txBody>
      </p:sp>
      <p:sp>
        <p:nvSpPr>
          <p:cNvPr id="5" name="Titolo 1"/>
          <p:cNvSpPr>
            <a:spLocks noGrp="1"/>
          </p:cNvSpPr>
          <p:nvPr>
            <p:ph type="title"/>
          </p:nvPr>
        </p:nvSpPr>
        <p:spPr>
          <a:xfrm>
            <a:off x="719138" y="287338"/>
            <a:ext cx="5943600" cy="838200"/>
          </a:xfrm>
        </p:spPr>
        <p:txBody>
          <a:bodyPr/>
          <a:lstStyle/>
          <a:p>
            <a:r>
              <a:rPr lang="it-IT" dirty="0" smtClean="0"/>
              <a:t>Flusso delle attività </a:t>
            </a:r>
            <a:r>
              <a:rPr lang="it-IT" i="1" dirty="0" err="1" smtClean="0"/>
              <a:t>to-be</a:t>
            </a: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0" y="1052736"/>
            <a:ext cx="828680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it-IT" sz="2000" b="1" dirty="0" smtClean="0"/>
              <a:t>CONSULTAZIONE FATTURA</a:t>
            </a:r>
          </a:p>
        </p:txBody>
      </p:sp>
      <p:pic>
        <p:nvPicPr>
          <p:cNvPr id="40962" name="Picture 2" descr="C:\Users\Gianluca\Dropbox\eBusiness\Documento LaTex Renner\img\consultazione-fattura-to-b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492896"/>
            <a:ext cx="9144000" cy="22217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Valutazione dell’investimento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7A08B-92BA-433B-A858-EEC72CEF1078}" type="slidenum">
              <a:rPr lang="it-IT" smtClean="0"/>
              <a:pPr/>
              <a:t>33</a:t>
            </a:fld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285720" y="1000108"/>
            <a:ext cx="84296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 smtClean="0"/>
          </a:p>
          <a:p>
            <a:r>
              <a:rPr lang="it-IT" dirty="0" smtClean="0"/>
              <a:t>I </a:t>
            </a:r>
            <a:r>
              <a:rPr lang="it-IT" b="1" dirty="0">
                <a:solidFill>
                  <a:srgbClr val="FF9900"/>
                </a:solidFill>
              </a:rPr>
              <a:t>flussi differenziali </a:t>
            </a:r>
            <a:r>
              <a:rPr lang="it-IT" dirty="0"/>
              <a:t>nei cinque anni in cui abbiamo considerato valido l’investimento sono:</a:t>
            </a:r>
            <a:br>
              <a:rPr lang="it-IT" dirty="0"/>
            </a:br>
            <a:r>
              <a:rPr lang="it-IT" b="1" dirty="0"/>
              <a:t>F1</a:t>
            </a:r>
            <a:r>
              <a:rPr lang="it-IT" dirty="0"/>
              <a:t> = 26.000</a:t>
            </a:r>
            <a:r>
              <a:rPr lang="it-IT" dirty="0" smtClean="0"/>
              <a:t>€         </a:t>
            </a:r>
            <a:r>
              <a:rPr lang="it-IT" b="1" dirty="0" smtClean="0"/>
              <a:t>F2 </a:t>
            </a:r>
            <a:r>
              <a:rPr lang="it-IT" dirty="0"/>
              <a:t>= 32.500</a:t>
            </a:r>
            <a:r>
              <a:rPr lang="it-IT" dirty="0" smtClean="0"/>
              <a:t>€</a:t>
            </a:r>
            <a:r>
              <a:rPr lang="it-IT" b="1" dirty="0" smtClean="0">
                <a:solidFill>
                  <a:srgbClr val="FFC000"/>
                </a:solidFill>
              </a:rPr>
              <a:t>      </a:t>
            </a:r>
            <a:r>
              <a:rPr lang="it-IT" b="1" dirty="0" smtClean="0"/>
              <a:t>F3</a:t>
            </a:r>
            <a:r>
              <a:rPr lang="it-IT" dirty="0" smtClean="0"/>
              <a:t> </a:t>
            </a:r>
            <a:r>
              <a:rPr lang="it-IT" dirty="0"/>
              <a:t>= 40.625</a:t>
            </a:r>
            <a:r>
              <a:rPr lang="it-IT" dirty="0" smtClean="0"/>
              <a:t>€</a:t>
            </a:r>
            <a:r>
              <a:rPr lang="it-IT" b="1" dirty="0" smtClean="0"/>
              <a:t>     F4 </a:t>
            </a:r>
            <a:r>
              <a:rPr lang="it-IT" dirty="0"/>
              <a:t>= 49.968</a:t>
            </a:r>
            <a:r>
              <a:rPr lang="it-IT" dirty="0" smtClean="0"/>
              <a:t>€          </a:t>
            </a:r>
            <a:r>
              <a:rPr lang="it-IT" b="1" dirty="0" smtClean="0"/>
              <a:t>F5 </a:t>
            </a:r>
            <a:r>
              <a:rPr lang="it-IT" dirty="0"/>
              <a:t>= 59.962€</a:t>
            </a:r>
          </a:p>
          <a:p>
            <a:endParaRPr lang="it-IT" dirty="0"/>
          </a:p>
        </p:txBody>
      </p:sp>
      <p:sp>
        <p:nvSpPr>
          <p:cNvPr id="65538" name="AutoShape 2" descr="https://lh6.googleusercontent.com/vvD85FaBh_2w-tu-oIZeU705TlNjt8Mil7ODxFDikBvaq_BjGM3iOvJ7je0AVARCNiRHViMYa58ZBWMnJCijo-zyxB8X7wMRy6R7f3dz8MOQX8EIQw"/>
          <p:cNvSpPr>
            <a:spLocks noChangeAspect="1" noChangeArrowheads="1"/>
          </p:cNvSpPr>
          <p:nvPr/>
        </p:nvSpPr>
        <p:spPr bwMode="auto">
          <a:xfrm>
            <a:off x="5715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9" name="CasellaDiTesto 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57158" y="2285992"/>
            <a:ext cx="5143536" cy="900375"/>
          </a:xfrm>
          <a:prstGeom prst="rect">
            <a:avLst/>
          </a:prstGeom>
          <a:blipFill rotWithShape="1">
            <a:blip r:embed="rId2" cstate="print"/>
            <a:stretch>
              <a:fillRect/>
            </a:stretch>
          </a:blipFill>
        </p:spPr>
        <p:txBody>
          <a:bodyPr/>
          <a:lstStyle/>
          <a:p>
            <a:r>
              <a:rPr lang="it-IT">
                <a:noFill/>
              </a:rPr>
              <a:t> 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5286380" y="3147199"/>
            <a:ext cx="36433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rgbClr val="FF9900"/>
                </a:solidFill>
              </a:rPr>
              <a:t>IPOTESI</a:t>
            </a:r>
            <a:r>
              <a:rPr lang="it-IT" b="1" dirty="0" smtClean="0"/>
              <a:t>:</a:t>
            </a:r>
          </a:p>
          <a:p>
            <a:r>
              <a:rPr lang="it-IT" dirty="0" smtClean="0"/>
              <a:t>- k =15% </a:t>
            </a:r>
          </a:p>
          <a:p>
            <a:r>
              <a:rPr lang="it-IT" dirty="0" smtClean="0"/>
              <a:t>- </a:t>
            </a:r>
            <a:r>
              <a:rPr lang="it-IT" dirty="0"/>
              <a:t>tassa corporate del 40%</a:t>
            </a:r>
            <a:br>
              <a:rPr lang="it-IT" dirty="0"/>
            </a:br>
            <a:r>
              <a:rPr lang="it-IT" dirty="0" smtClean="0"/>
              <a:t>- </a:t>
            </a:r>
            <a:r>
              <a:rPr lang="it-IT" dirty="0"/>
              <a:t>Il tasso di crescita dei costi </a:t>
            </a:r>
            <a:r>
              <a:rPr lang="it-IT" dirty="0" smtClean="0"/>
              <a:t>associati           all’emissione </a:t>
            </a:r>
            <a:r>
              <a:rPr lang="it-IT" dirty="0"/>
              <a:t>delle fatture </a:t>
            </a:r>
            <a:r>
              <a:rPr lang="it-IT" dirty="0" smtClean="0"/>
              <a:t>e </a:t>
            </a:r>
            <a:r>
              <a:rPr lang="it-IT" dirty="0"/>
              <a:t>il tasso di aumento del numero di </a:t>
            </a:r>
            <a:r>
              <a:rPr lang="it-IT" dirty="0" smtClean="0"/>
              <a:t>fatture </a:t>
            </a:r>
            <a:r>
              <a:rPr lang="it-IT" dirty="0"/>
              <a:t>emesse sono uguali al tasso </a:t>
            </a:r>
            <a:r>
              <a:rPr lang="it-IT" dirty="0" smtClean="0"/>
              <a:t>	di </a:t>
            </a:r>
            <a:r>
              <a:rPr lang="it-IT" dirty="0"/>
              <a:t>crescita del fatturato (non </a:t>
            </a:r>
            <a:r>
              <a:rPr lang="it-IT" dirty="0" smtClean="0"/>
              <a:t>tenendo </a:t>
            </a:r>
            <a:r>
              <a:rPr lang="it-IT" dirty="0"/>
              <a:t>conto, quindi, di eventuali </a:t>
            </a:r>
            <a:r>
              <a:rPr lang="it-IT" dirty="0" smtClean="0"/>
              <a:t>economie </a:t>
            </a:r>
            <a:r>
              <a:rPr lang="it-IT" dirty="0"/>
              <a:t>di scala o di </a:t>
            </a:r>
            <a:r>
              <a:rPr lang="it-IT" dirty="0" smtClean="0"/>
              <a:t>apprendimento</a:t>
            </a:r>
            <a:r>
              <a:rPr lang="it-IT" dirty="0"/>
              <a:t>)</a:t>
            </a:r>
          </a:p>
          <a:p>
            <a:endParaRPr lang="it-IT" dirty="0"/>
          </a:p>
        </p:txBody>
      </p:sp>
      <p:pic>
        <p:nvPicPr>
          <p:cNvPr id="8" name="Immagine 7" descr="investiment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5720" y="3124611"/>
            <a:ext cx="4619640" cy="33762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7A08B-92BA-433B-A858-EEC72CEF1078}" type="slidenum">
              <a:rPr lang="it-IT" smtClean="0"/>
              <a:pPr/>
              <a:t>34</a:t>
            </a:fld>
            <a:endParaRPr lang="it-IT"/>
          </a:p>
        </p:txBody>
      </p:sp>
      <p:sp>
        <p:nvSpPr>
          <p:cNvPr id="5" name="Titolo 1"/>
          <p:cNvSpPr>
            <a:spLocks noGrp="1"/>
          </p:cNvSpPr>
          <p:nvPr>
            <p:ph type="title"/>
          </p:nvPr>
        </p:nvSpPr>
        <p:spPr>
          <a:xfrm>
            <a:off x="719138" y="287338"/>
            <a:ext cx="5943600" cy="838200"/>
          </a:xfrm>
        </p:spPr>
        <p:txBody>
          <a:bodyPr/>
          <a:lstStyle/>
          <a:p>
            <a:r>
              <a:rPr lang="it-IT" dirty="0" smtClean="0"/>
              <a:t>Valutazione dell’investimento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428596" y="1428736"/>
            <a:ext cx="757242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rgbClr val="FFC000"/>
                </a:solidFill>
              </a:rPr>
              <a:t>C</a:t>
            </a:r>
            <a:r>
              <a:rPr lang="it-IT" sz="2000" b="1" dirty="0" smtClean="0">
                <a:solidFill>
                  <a:srgbClr val="FFC000"/>
                </a:solidFill>
              </a:rPr>
              <a:t>osto </a:t>
            </a:r>
            <a:r>
              <a:rPr lang="it-IT" sz="2000" b="1" dirty="0">
                <a:solidFill>
                  <a:srgbClr val="FFC000"/>
                </a:solidFill>
              </a:rPr>
              <a:t>opportunità </a:t>
            </a:r>
            <a:r>
              <a:rPr lang="it-IT" sz="2000" dirty="0"/>
              <a:t>relativo agli incontri di </a:t>
            </a:r>
            <a:r>
              <a:rPr lang="it-IT" sz="2000" dirty="0" smtClean="0"/>
              <a:t>formazione:</a:t>
            </a:r>
          </a:p>
          <a:p>
            <a:endParaRPr lang="it-IT" dirty="0"/>
          </a:p>
          <a:p>
            <a:r>
              <a:rPr lang="pt-BR" dirty="0" smtClean="0"/>
              <a:t>	</a:t>
            </a:r>
            <a:r>
              <a:rPr lang="pt-BR" sz="2000" dirty="0" smtClean="0"/>
              <a:t>16h</a:t>
            </a:r>
            <a:r>
              <a:rPr lang="pt-BR" sz="2000" dirty="0"/>
              <a:t>* 2 responsabili * 40€/h = </a:t>
            </a:r>
            <a:r>
              <a:rPr lang="pt-BR" sz="2000" b="1" dirty="0">
                <a:solidFill>
                  <a:srgbClr val="FFC000"/>
                </a:solidFill>
              </a:rPr>
              <a:t>1.280 €</a:t>
            </a:r>
            <a:r>
              <a:rPr lang="pt-BR" sz="2000" dirty="0"/>
              <a:t/>
            </a:r>
            <a:br>
              <a:rPr lang="pt-BR" sz="2000" dirty="0"/>
            </a:br>
            <a:r>
              <a:rPr lang="pt-BR" sz="2000" dirty="0" smtClean="0"/>
              <a:t>	8h</a:t>
            </a:r>
            <a:r>
              <a:rPr lang="pt-BR" sz="2000" dirty="0"/>
              <a:t>* 3 operatori * 20€/h = </a:t>
            </a:r>
            <a:r>
              <a:rPr lang="pt-BR" sz="2000" b="1" dirty="0">
                <a:solidFill>
                  <a:srgbClr val="FFC000"/>
                </a:solidFill>
              </a:rPr>
              <a:t>480 €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9" name="Freccia in giù 8"/>
          <p:cNvSpPr/>
          <p:nvPr/>
        </p:nvSpPr>
        <p:spPr bwMode="auto">
          <a:xfrm>
            <a:off x="3929058" y="2857496"/>
            <a:ext cx="928694" cy="1214446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Stella a 24 punte 11"/>
          <p:cNvSpPr/>
          <p:nvPr/>
        </p:nvSpPr>
        <p:spPr bwMode="auto">
          <a:xfrm>
            <a:off x="142844" y="4143380"/>
            <a:ext cx="8858312" cy="2286016"/>
          </a:xfrm>
          <a:prstGeom prst="star24">
            <a:avLst>
              <a:gd name="adj" fmla="val 43266"/>
            </a:avLst>
          </a:prstGeom>
          <a:solidFill>
            <a:schemeClr val="accent1">
              <a:lumMod val="60000"/>
              <a:lumOff val="40000"/>
            </a:schemeClr>
          </a:solidFill>
          <a:ln w="3175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it-IT" sz="32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it-IT" sz="3200" b="1" dirty="0" smtClean="0">
                <a:solidFill>
                  <a:schemeClr val="accent2">
                    <a:lumMod val="50000"/>
                  </a:schemeClr>
                </a:solidFill>
              </a:rPr>
              <a:t>NPV </a:t>
            </a:r>
            <a:r>
              <a:rPr lang="it-IT" sz="3200" dirty="0" smtClean="0">
                <a:solidFill>
                  <a:schemeClr val="accent2">
                    <a:lumMod val="50000"/>
                  </a:schemeClr>
                </a:solidFill>
              </a:rPr>
              <a:t>= 81.400 € - 1.760 € = </a:t>
            </a:r>
            <a:r>
              <a:rPr lang="it-IT" sz="3200" b="1" dirty="0" smtClean="0">
                <a:solidFill>
                  <a:schemeClr val="accent2">
                    <a:lumMod val="50000"/>
                  </a:schemeClr>
                </a:solidFill>
              </a:rPr>
              <a:t>79.640€</a:t>
            </a:r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987D3F-5C3A-4209-ADCF-B82A184339A2}" type="slidenum">
              <a:rPr lang="it-IT" smtClean="0"/>
              <a:pPr/>
              <a:t>4</a:t>
            </a:fld>
            <a:endParaRPr lang="it-IT"/>
          </a:p>
        </p:txBody>
      </p:sp>
      <p:sp>
        <p:nvSpPr>
          <p:cNvPr id="20484" name="Titolo 1"/>
          <p:cNvSpPr txBox="1">
            <a:spLocks/>
          </p:cNvSpPr>
          <p:nvPr/>
        </p:nvSpPr>
        <p:spPr bwMode="auto">
          <a:xfrm>
            <a:off x="714348" y="285728"/>
            <a:ext cx="7143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it-IT" sz="2600" b="1" kern="0" dirty="0" smtClean="0">
                <a:solidFill>
                  <a:srgbClr val="003F6E"/>
                </a:solidFill>
                <a:latin typeface="Arial" pitchFamily="34" charset="0"/>
                <a:ea typeface="ＭＳ Ｐゴシック" pitchFamily="-109" charset="-128"/>
                <a:cs typeface="Arial" pitchFamily="34" charset="0"/>
              </a:rPr>
              <a:t>Resistenze al cambiamento</a:t>
            </a:r>
            <a:endParaRPr lang="it-IT" sz="2600" b="1" dirty="0">
              <a:solidFill>
                <a:srgbClr val="003F6E"/>
              </a:solidFill>
              <a:cs typeface="Arial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151600" y="2101680"/>
            <a:ext cx="4200480" cy="4672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F6E"/>
              </a:buClr>
              <a:buSzTx/>
              <a:buFontTx/>
              <a:buChar char="•"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3F6E"/>
              </a:solidFill>
              <a:effectLst/>
              <a:uLnTx/>
              <a:uFillTx/>
              <a:latin typeface="Arial" pitchFamily="34" charset="0"/>
              <a:ea typeface="ＭＳ Ｐゴシック" pitchFamily="-109" charset="-128"/>
              <a:cs typeface="Arial" pitchFamily="34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71406" y="1071546"/>
            <a:ext cx="415292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it-IT" sz="2000" b="1" dirty="0" smtClean="0">
                <a:solidFill>
                  <a:srgbClr val="FF9900"/>
                </a:solidFill>
              </a:rPr>
              <a:t>Quadro normativo </a:t>
            </a:r>
            <a:r>
              <a:rPr lang="it-IT" sz="2000" dirty="0" smtClean="0"/>
              <a:t>italiano molto </a:t>
            </a:r>
            <a:r>
              <a:rPr lang="it-IT" sz="2000" b="1" dirty="0" smtClean="0">
                <a:solidFill>
                  <a:srgbClr val="FF9900"/>
                </a:solidFill>
              </a:rPr>
              <a:t>vincolante</a:t>
            </a:r>
            <a:r>
              <a:rPr lang="it-IT" sz="2000" dirty="0" smtClean="0"/>
              <a:t> rispetto ai paesi esteri</a:t>
            </a:r>
          </a:p>
        </p:txBody>
      </p:sp>
      <p:sp>
        <p:nvSpPr>
          <p:cNvPr id="9" name="Freccia a destra 8"/>
          <p:cNvSpPr/>
          <p:nvPr/>
        </p:nvSpPr>
        <p:spPr bwMode="auto">
          <a:xfrm>
            <a:off x="4214810" y="1214422"/>
            <a:ext cx="933254" cy="357190"/>
          </a:xfrm>
          <a:prstGeom prst="rightArrow">
            <a:avLst/>
          </a:prstGeom>
          <a:solidFill>
            <a:schemeClr val="accent6">
              <a:lumMod val="60000"/>
              <a:lumOff val="40000"/>
              <a:alpha val="85000"/>
            </a:schemeClr>
          </a:solidFill>
          <a:ln w="190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/>
          <p:cNvSpPr txBox="1"/>
          <p:nvPr/>
        </p:nvSpPr>
        <p:spPr>
          <a:xfrm>
            <a:off x="4848228" y="1071546"/>
            <a:ext cx="4152928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it-IT" sz="2000" dirty="0" smtClean="0"/>
              <a:t>Opportunità per estendere la fatturazione elettronica al </a:t>
            </a:r>
            <a:r>
              <a:rPr lang="it-IT" sz="2000" b="1" dirty="0" smtClean="0">
                <a:solidFill>
                  <a:srgbClr val="FF9900"/>
                </a:solidFill>
              </a:rPr>
              <a:t>ciclo passivo 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133320" y="2006734"/>
            <a:ext cx="415292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it-IT" sz="2000" b="1" dirty="0" smtClean="0">
                <a:solidFill>
                  <a:srgbClr val="FF9900"/>
                </a:solidFill>
              </a:rPr>
              <a:t>Benefici</a:t>
            </a:r>
            <a:r>
              <a:rPr lang="it-IT" sz="2000" b="1" dirty="0" smtClean="0">
                <a:solidFill>
                  <a:srgbClr val="FFC000"/>
                </a:solidFill>
              </a:rPr>
              <a:t> </a:t>
            </a:r>
            <a:r>
              <a:rPr lang="it-IT" sz="2000" dirty="0" smtClean="0"/>
              <a:t>ottenibili</a:t>
            </a:r>
            <a:r>
              <a:rPr lang="it-IT" sz="2000" b="1" dirty="0" smtClean="0">
                <a:solidFill>
                  <a:srgbClr val="FFC000"/>
                </a:solidFill>
              </a:rPr>
              <a:t> </a:t>
            </a:r>
            <a:r>
              <a:rPr lang="it-IT" sz="2000" b="1" dirty="0" smtClean="0">
                <a:solidFill>
                  <a:srgbClr val="FF9900"/>
                </a:solidFill>
              </a:rPr>
              <a:t>non</a:t>
            </a:r>
            <a:r>
              <a:rPr lang="it-IT" sz="2000" b="1" dirty="0" smtClean="0">
                <a:solidFill>
                  <a:srgbClr val="FFC000"/>
                </a:solidFill>
              </a:rPr>
              <a:t> </a:t>
            </a:r>
            <a:r>
              <a:rPr lang="it-IT" sz="2000" dirty="0" smtClean="0"/>
              <a:t>facilmente</a:t>
            </a:r>
            <a:r>
              <a:rPr lang="it-IT" sz="2000" b="1" dirty="0" smtClean="0">
                <a:solidFill>
                  <a:srgbClr val="FFC000"/>
                </a:solidFill>
              </a:rPr>
              <a:t> </a:t>
            </a:r>
            <a:r>
              <a:rPr lang="it-IT" sz="2000" b="1" dirty="0" err="1" smtClean="0">
                <a:solidFill>
                  <a:srgbClr val="FF9900"/>
                </a:solidFill>
              </a:rPr>
              <a:t>indentificabili</a:t>
            </a:r>
            <a:endParaRPr lang="it-IT" sz="2000" b="1" dirty="0" smtClean="0">
              <a:solidFill>
                <a:srgbClr val="FF9900"/>
              </a:solidFill>
            </a:endParaRPr>
          </a:p>
        </p:txBody>
      </p:sp>
      <p:sp>
        <p:nvSpPr>
          <p:cNvPr id="12" name="Freccia a destra 11"/>
          <p:cNvSpPr/>
          <p:nvPr/>
        </p:nvSpPr>
        <p:spPr bwMode="auto">
          <a:xfrm>
            <a:off x="4214810" y="2143116"/>
            <a:ext cx="933254" cy="357190"/>
          </a:xfrm>
          <a:prstGeom prst="rightArrow">
            <a:avLst/>
          </a:prstGeom>
          <a:solidFill>
            <a:schemeClr val="accent6">
              <a:lumMod val="60000"/>
              <a:lumOff val="40000"/>
              <a:alpha val="85000"/>
            </a:schemeClr>
          </a:solidFill>
          <a:ln w="190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/>
          <p:cNvSpPr txBox="1"/>
          <p:nvPr/>
        </p:nvSpPr>
        <p:spPr>
          <a:xfrm>
            <a:off x="4848228" y="2071678"/>
            <a:ext cx="415292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it-IT" sz="2000" dirty="0" smtClean="0"/>
              <a:t>Presenza di </a:t>
            </a:r>
            <a:r>
              <a:rPr lang="it-IT" sz="2000" b="1" dirty="0" smtClean="0">
                <a:solidFill>
                  <a:srgbClr val="FF9900"/>
                </a:solidFill>
              </a:rPr>
              <a:t>benefici tangibili e intangibili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1406" y="2857496"/>
            <a:ext cx="4152928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it-IT" sz="2000" dirty="0" smtClean="0"/>
              <a:t>Ciclo dell’ordine molto frammentato, con conseguente </a:t>
            </a:r>
            <a:r>
              <a:rPr lang="it-IT" sz="2000" b="1" dirty="0" smtClean="0">
                <a:solidFill>
                  <a:srgbClr val="FF9900"/>
                </a:solidFill>
              </a:rPr>
              <a:t>difficoltà di standardizzazione </a:t>
            </a:r>
            <a:r>
              <a:rPr lang="it-IT" sz="2000" dirty="0" smtClean="0"/>
              <a:t>del processo</a:t>
            </a:r>
          </a:p>
        </p:txBody>
      </p:sp>
      <p:sp>
        <p:nvSpPr>
          <p:cNvPr id="15" name="Freccia a destra 14"/>
          <p:cNvSpPr/>
          <p:nvPr/>
        </p:nvSpPr>
        <p:spPr bwMode="auto">
          <a:xfrm>
            <a:off x="4214810" y="3143248"/>
            <a:ext cx="933254" cy="357190"/>
          </a:xfrm>
          <a:prstGeom prst="rightArrow">
            <a:avLst/>
          </a:prstGeom>
          <a:solidFill>
            <a:schemeClr val="accent6">
              <a:lumMod val="60000"/>
              <a:lumOff val="40000"/>
              <a:alpha val="85000"/>
            </a:schemeClr>
          </a:solidFill>
          <a:ln w="190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/>
          <p:cNvSpPr txBox="1"/>
          <p:nvPr/>
        </p:nvSpPr>
        <p:spPr>
          <a:xfrm>
            <a:off x="4848228" y="2935428"/>
            <a:ext cx="415292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it-IT" sz="2000" b="1" dirty="0" smtClean="0">
                <a:solidFill>
                  <a:srgbClr val="FF9900"/>
                </a:solidFill>
              </a:rPr>
              <a:t>Razionalizzazione</a:t>
            </a:r>
            <a:r>
              <a:rPr lang="it-IT" sz="2000" dirty="0" smtClean="0"/>
              <a:t> dei canali di vendita</a:t>
            </a:r>
          </a:p>
        </p:txBody>
      </p:sp>
      <p:sp>
        <p:nvSpPr>
          <p:cNvPr id="17" name="CasellaDiTesto 16"/>
          <p:cNvSpPr txBox="1"/>
          <p:nvPr/>
        </p:nvSpPr>
        <p:spPr>
          <a:xfrm>
            <a:off x="71406" y="3984973"/>
            <a:ext cx="415292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it-IT" sz="2000" dirty="0" smtClean="0"/>
              <a:t>Rischio di </a:t>
            </a:r>
            <a:r>
              <a:rPr lang="it-IT" sz="2000" b="1" i="1" dirty="0" err="1" smtClean="0">
                <a:solidFill>
                  <a:srgbClr val="FF9900"/>
                </a:solidFill>
              </a:rPr>
              <a:t>spill-over</a:t>
            </a:r>
            <a:r>
              <a:rPr lang="it-IT" sz="2000" i="1" dirty="0" smtClean="0"/>
              <a:t> </a:t>
            </a:r>
            <a:r>
              <a:rPr lang="it-IT" sz="2000" dirty="0" smtClean="0"/>
              <a:t>di informazioni strategiche </a:t>
            </a:r>
            <a:endParaRPr lang="it-IT" sz="2000" i="1" dirty="0" smtClean="0"/>
          </a:p>
        </p:txBody>
      </p:sp>
      <p:sp>
        <p:nvSpPr>
          <p:cNvPr id="18" name="Freccia a destra 17"/>
          <p:cNvSpPr/>
          <p:nvPr/>
        </p:nvSpPr>
        <p:spPr bwMode="auto">
          <a:xfrm>
            <a:off x="4214810" y="4127849"/>
            <a:ext cx="933254" cy="357190"/>
          </a:xfrm>
          <a:prstGeom prst="rightArrow">
            <a:avLst/>
          </a:prstGeom>
          <a:solidFill>
            <a:schemeClr val="accent6">
              <a:lumMod val="60000"/>
              <a:lumOff val="40000"/>
              <a:alpha val="85000"/>
            </a:schemeClr>
          </a:solidFill>
          <a:ln w="190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CasellaDiTesto 18"/>
          <p:cNvSpPr txBox="1"/>
          <p:nvPr/>
        </p:nvSpPr>
        <p:spPr>
          <a:xfrm>
            <a:off x="4848228" y="3984973"/>
            <a:ext cx="415292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it-IT" sz="2000" b="1" dirty="0" smtClean="0">
                <a:solidFill>
                  <a:srgbClr val="FF9900"/>
                </a:solidFill>
              </a:rPr>
              <a:t>Fiducia</a:t>
            </a:r>
            <a:r>
              <a:rPr lang="it-IT" sz="2000" dirty="0" smtClean="0"/>
              <a:t> in un istituto bancario rinomato come </a:t>
            </a:r>
            <a:r>
              <a:rPr lang="it-IT" sz="2000" dirty="0" err="1" smtClean="0"/>
              <a:t>Unciredit</a:t>
            </a:r>
            <a:endParaRPr lang="it-IT" sz="2000" dirty="0" smtClean="0"/>
          </a:p>
        </p:txBody>
      </p:sp>
      <p:sp>
        <p:nvSpPr>
          <p:cNvPr id="20" name="CasellaDiTesto 19"/>
          <p:cNvSpPr txBox="1"/>
          <p:nvPr/>
        </p:nvSpPr>
        <p:spPr>
          <a:xfrm>
            <a:off x="71406" y="4913667"/>
            <a:ext cx="415292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it-IT" sz="2000" b="1" dirty="0" smtClean="0">
                <a:solidFill>
                  <a:srgbClr val="FF9900"/>
                </a:solidFill>
              </a:rPr>
              <a:t>Responsabili IT </a:t>
            </a:r>
            <a:r>
              <a:rPr lang="it-IT" sz="2000" dirty="0" smtClean="0"/>
              <a:t>poco propensi al cambiamento</a:t>
            </a:r>
          </a:p>
        </p:txBody>
      </p:sp>
      <p:sp>
        <p:nvSpPr>
          <p:cNvPr id="21" name="Freccia a destra 20"/>
          <p:cNvSpPr/>
          <p:nvPr/>
        </p:nvSpPr>
        <p:spPr bwMode="auto">
          <a:xfrm>
            <a:off x="4214810" y="5056543"/>
            <a:ext cx="933254" cy="357190"/>
          </a:xfrm>
          <a:prstGeom prst="rightArrow">
            <a:avLst/>
          </a:prstGeom>
          <a:solidFill>
            <a:schemeClr val="accent6">
              <a:lumMod val="60000"/>
              <a:lumOff val="40000"/>
              <a:alpha val="85000"/>
            </a:schemeClr>
          </a:solidFill>
          <a:ln w="190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CasellaDiTesto 21"/>
          <p:cNvSpPr txBox="1"/>
          <p:nvPr/>
        </p:nvSpPr>
        <p:spPr>
          <a:xfrm>
            <a:off x="4848228" y="4913667"/>
            <a:ext cx="415292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it-IT" sz="2000" b="1" dirty="0" smtClean="0">
                <a:solidFill>
                  <a:srgbClr val="FF9900"/>
                </a:solidFill>
              </a:rPr>
              <a:t>Cultura</a:t>
            </a:r>
            <a:r>
              <a:rPr lang="it-IT" sz="2000" dirty="0" smtClean="0"/>
              <a:t> aziendale volta all’innovazione</a:t>
            </a:r>
          </a:p>
        </p:txBody>
      </p:sp>
      <p:sp>
        <p:nvSpPr>
          <p:cNvPr id="23" name="CasellaDiTesto 22"/>
          <p:cNvSpPr txBox="1"/>
          <p:nvPr/>
        </p:nvSpPr>
        <p:spPr>
          <a:xfrm>
            <a:off x="71406" y="5643578"/>
            <a:ext cx="415292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it-IT" sz="2000" b="1" dirty="0" smtClean="0">
                <a:solidFill>
                  <a:srgbClr val="FF9900"/>
                </a:solidFill>
              </a:rPr>
              <a:t>Resistenze</a:t>
            </a:r>
            <a:r>
              <a:rPr lang="it-IT" sz="2000" b="1" dirty="0" smtClean="0">
                <a:solidFill>
                  <a:srgbClr val="FFC000"/>
                </a:solidFill>
              </a:rPr>
              <a:t> </a:t>
            </a:r>
            <a:r>
              <a:rPr lang="it-IT" sz="2000" dirty="0" smtClean="0"/>
              <a:t>da parte dei </a:t>
            </a:r>
            <a:r>
              <a:rPr lang="it-IT" sz="2000" b="1" dirty="0" smtClean="0">
                <a:solidFill>
                  <a:srgbClr val="FF9900"/>
                </a:solidFill>
              </a:rPr>
              <a:t>clienti </a:t>
            </a:r>
            <a:r>
              <a:rPr lang="it-IT" sz="2000" dirty="0" smtClean="0"/>
              <a:t>circa l’adozione del nuovo processo</a:t>
            </a:r>
          </a:p>
        </p:txBody>
      </p:sp>
      <p:sp>
        <p:nvSpPr>
          <p:cNvPr id="24" name="Freccia a destra 23"/>
          <p:cNvSpPr/>
          <p:nvPr/>
        </p:nvSpPr>
        <p:spPr bwMode="auto">
          <a:xfrm>
            <a:off x="4214810" y="5786454"/>
            <a:ext cx="933254" cy="357190"/>
          </a:xfrm>
          <a:prstGeom prst="rightArrow">
            <a:avLst/>
          </a:prstGeom>
          <a:solidFill>
            <a:schemeClr val="accent6">
              <a:lumMod val="60000"/>
              <a:lumOff val="40000"/>
              <a:alpha val="85000"/>
            </a:schemeClr>
          </a:solidFill>
          <a:ln w="190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CasellaDiTesto 24"/>
          <p:cNvSpPr txBox="1"/>
          <p:nvPr/>
        </p:nvSpPr>
        <p:spPr>
          <a:xfrm>
            <a:off x="4848228" y="5743534"/>
            <a:ext cx="415292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it-IT" sz="2000" b="1" dirty="0" smtClean="0">
                <a:solidFill>
                  <a:srgbClr val="FF9900"/>
                </a:solidFill>
              </a:rPr>
              <a:t>Problema</a:t>
            </a:r>
            <a:r>
              <a:rPr lang="it-IT" sz="2000" dirty="0" smtClean="0"/>
              <a:t> tutt’ora irrisolto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Mappatura dei Processi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7A08B-92BA-433B-A858-EEC72CEF1078}" type="slidenum">
              <a:rPr lang="it-IT" smtClean="0"/>
              <a:pPr/>
              <a:t>5</a:t>
            </a:fld>
            <a:endParaRPr lang="it-IT"/>
          </a:p>
        </p:txBody>
      </p:sp>
      <p:sp>
        <p:nvSpPr>
          <p:cNvPr id="7" name="Rettangolo 6"/>
          <p:cNvSpPr/>
          <p:nvPr/>
        </p:nvSpPr>
        <p:spPr>
          <a:xfrm rot="21007958">
            <a:off x="228709" y="2406058"/>
            <a:ext cx="874589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it-IT" sz="5400" b="1" cap="none" spc="0" dirty="0" smtClean="0">
                <a:ln w="11430"/>
                <a:solidFill>
                  <a:schemeClr val="accent6">
                    <a:tint val="90000"/>
                    <a:satMod val="12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MAPPATURA DEI PROCESSI</a:t>
            </a:r>
            <a:endParaRPr lang="it-IT" sz="5400" b="1" cap="none" spc="0" dirty="0">
              <a:ln w="11430"/>
              <a:solidFill>
                <a:schemeClr val="accent6">
                  <a:tint val="90000"/>
                  <a:satMod val="120000"/>
                </a:schemeClr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987D3F-5C3A-4209-ADCF-B82A184339A2}" type="slidenum">
              <a:rPr lang="it-IT" smtClean="0"/>
              <a:pPr/>
              <a:t>6</a:t>
            </a:fld>
            <a:endParaRPr lang="it-IT"/>
          </a:p>
        </p:txBody>
      </p:sp>
      <p:sp>
        <p:nvSpPr>
          <p:cNvPr id="20484" name="Titolo 1"/>
          <p:cNvSpPr txBox="1">
            <a:spLocks/>
          </p:cNvSpPr>
          <p:nvPr/>
        </p:nvSpPr>
        <p:spPr bwMode="auto">
          <a:xfrm>
            <a:off x="714348" y="285728"/>
            <a:ext cx="7143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it-IT" sz="2600" b="1" kern="0" dirty="0" smtClean="0">
                <a:solidFill>
                  <a:srgbClr val="003F6E"/>
                </a:solidFill>
                <a:latin typeface="Arial" pitchFamily="34" charset="0"/>
                <a:ea typeface="ＭＳ Ｐゴシック" pitchFamily="-109" charset="-128"/>
                <a:cs typeface="Arial" pitchFamily="34" charset="0"/>
              </a:rPr>
              <a:t>Diagramma delle fasi </a:t>
            </a:r>
            <a:r>
              <a:rPr lang="it-IT" sz="2600" b="1" i="1" kern="0" dirty="0" err="1" smtClean="0">
                <a:solidFill>
                  <a:srgbClr val="003F6E"/>
                </a:solidFill>
                <a:latin typeface="Arial" pitchFamily="34" charset="0"/>
                <a:ea typeface="ＭＳ Ｐゴシック" pitchFamily="-109" charset="-128"/>
                <a:cs typeface="Arial" pitchFamily="34" charset="0"/>
              </a:rPr>
              <a:t>as-is</a:t>
            </a:r>
            <a:endParaRPr lang="it-IT" sz="2600" b="1" dirty="0">
              <a:solidFill>
                <a:srgbClr val="003F6E"/>
              </a:solidFill>
              <a:cs typeface="Arial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151600" y="2101680"/>
            <a:ext cx="4200480" cy="4672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F6E"/>
              </a:buClr>
              <a:buSzTx/>
              <a:buFontTx/>
              <a:buChar char="•"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3F6E"/>
              </a:solidFill>
              <a:effectLst/>
              <a:uLnTx/>
              <a:uFillTx/>
              <a:latin typeface="Arial" pitchFamily="34" charset="0"/>
              <a:ea typeface="ＭＳ Ｐゴシック" pitchFamily="-109" charset="-128"/>
              <a:cs typeface="Arial" pitchFamily="34" charset="0"/>
            </a:endParaRPr>
          </a:p>
        </p:txBody>
      </p:sp>
      <p:sp>
        <p:nvSpPr>
          <p:cNvPr id="4098" name="AutoShape 2" descr="https://lh4.googleusercontent.com/9ePvwN0xJY-z1hKqMDYVwKZP4kGOtm6_kfkBqrJdvXjfgfMDrvBxFSYfsbHEgQmLVX6GdiFYFEzsX1DzApLJGEacT3lS-pxH4sQemadwz_SSWWUYgA"/>
          <p:cNvSpPr>
            <a:spLocks noChangeAspect="1" noChangeArrowheads="1"/>
          </p:cNvSpPr>
          <p:nvPr/>
        </p:nvSpPr>
        <p:spPr bwMode="auto">
          <a:xfrm>
            <a:off x="5715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grpSp>
        <p:nvGrpSpPr>
          <p:cNvPr id="191" name="Gruppo 190"/>
          <p:cNvGrpSpPr/>
          <p:nvPr/>
        </p:nvGrpSpPr>
        <p:grpSpPr>
          <a:xfrm>
            <a:off x="321818" y="953938"/>
            <a:ext cx="8536462" cy="5404020"/>
            <a:chOff x="107504" y="548680"/>
            <a:chExt cx="8928992" cy="5832648"/>
          </a:xfrm>
        </p:grpSpPr>
        <p:sp>
          <p:nvSpPr>
            <p:cNvPr id="192" name="Gallone 191"/>
            <p:cNvSpPr/>
            <p:nvPr/>
          </p:nvSpPr>
          <p:spPr>
            <a:xfrm>
              <a:off x="2843808" y="548680"/>
              <a:ext cx="3024336" cy="1080120"/>
            </a:xfrm>
            <a:prstGeom prst="chevron">
              <a:avLst/>
            </a:prstGeom>
            <a:solidFill>
              <a:srgbClr val="4BACC6">
                <a:lumMod val="20000"/>
                <a:lumOff val="80000"/>
              </a:srgbClr>
            </a:solidFill>
            <a:ln w="381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Fatturazione</a:t>
              </a:r>
              <a:endParaRPr kumimoji="0" lang="it-IT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3" name="Decisione 192"/>
            <p:cNvSpPr/>
            <p:nvPr/>
          </p:nvSpPr>
          <p:spPr>
            <a:xfrm>
              <a:off x="3563888" y="1628800"/>
              <a:ext cx="144016" cy="144016"/>
            </a:xfrm>
            <a:prstGeom prst="flowChartDecision">
              <a:avLst/>
            </a:prstGeom>
            <a:solidFill>
              <a:srgbClr val="4F81BD">
                <a:lumMod val="75000"/>
              </a:srgbClr>
            </a:solidFill>
            <a:ln w="254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4" name="Decisione 193"/>
            <p:cNvSpPr/>
            <p:nvPr/>
          </p:nvSpPr>
          <p:spPr>
            <a:xfrm>
              <a:off x="4211960" y="1628800"/>
              <a:ext cx="144016" cy="144016"/>
            </a:xfrm>
            <a:prstGeom prst="flowChartDecision">
              <a:avLst/>
            </a:prstGeom>
            <a:solidFill>
              <a:srgbClr val="4F81BD">
                <a:lumMod val="75000"/>
              </a:srgbClr>
            </a:solidFill>
            <a:ln w="254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5" name="Gallone 194"/>
            <p:cNvSpPr/>
            <p:nvPr/>
          </p:nvSpPr>
          <p:spPr>
            <a:xfrm>
              <a:off x="827584" y="3356992"/>
              <a:ext cx="2411760" cy="1080120"/>
            </a:xfrm>
            <a:prstGeom prst="chevron">
              <a:avLst/>
            </a:prstGeom>
            <a:solidFill>
              <a:srgbClr val="4BACC6">
                <a:lumMod val="20000"/>
                <a:lumOff val="80000"/>
              </a:srgbClr>
            </a:solidFill>
            <a:ln w="381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Composizione fattura</a:t>
              </a:r>
            </a:p>
          </p:txBody>
        </p:sp>
        <p:cxnSp>
          <p:nvCxnSpPr>
            <p:cNvPr id="196" name="Connettore 1 23"/>
            <p:cNvCxnSpPr>
              <a:stCxn id="193" idx="2"/>
              <a:endCxn id="195" idx="0"/>
            </p:cNvCxnSpPr>
            <p:nvPr/>
          </p:nvCxnSpPr>
          <p:spPr>
            <a:xfrm rot="5400000">
              <a:off x="1907577" y="1628673"/>
              <a:ext cx="1584176" cy="1872462"/>
            </a:xfrm>
            <a:prstGeom prst="bentConnector3">
              <a:avLst>
                <a:gd name="adj1" fmla="val 50000"/>
              </a:avLst>
            </a:prstGeom>
            <a:noFill/>
            <a:ln w="3175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</p:cxnSp>
        <p:cxnSp>
          <p:nvCxnSpPr>
            <p:cNvPr id="197" name="Connettore 4 196"/>
            <p:cNvCxnSpPr>
              <a:stCxn id="194" idx="2"/>
              <a:endCxn id="201" idx="0"/>
            </p:cNvCxnSpPr>
            <p:nvPr/>
          </p:nvCxnSpPr>
          <p:spPr>
            <a:xfrm rot="5400000">
              <a:off x="3491753" y="2564777"/>
              <a:ext cx="1584176" cy="254"/>
            </a:xfrm>
            <a:prstGeom prst="bentConnector3">
              <a:avLst>
                <a:gd name="adj1" fmla="val 50000"/>
              </a:avLst>
            </a:prstGeom>
            <a:noFill/>
            <a:ln w="3175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</p:cxnSp>
        <p:sp>
          <p:nvSpPr>
            <p:cNvPr id="198" name="Decisione 197"/>
            <p:cNvSpPr/>
            <p:nvPr/>
          </p:nvSpPr>
          <p:spPr>
            <a:xfrm>
              <a:off x="4860032" y="1628800"/>
              <a:ext cx="144016" cy="144016"/>
            </a:xfrm>
            <a:prstGeom prst="flowChartDecision">
              <a:avLst/>
            </a:prstGeom>
            <a:solidFill>
              <a:srgbClr val="4F81BD">
                <a:lumMod val="75000"/>
              </a:srgbClr>
            </a:solidFill>
            <a:ln w="254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99" name="Forma 198"/>
            <p:cNvCxnSpPr>
              <a:stCxn id="198" idx="2"/>
            </p:cNvCxnSpPr>
            <p:nvPr/>
          </p:nvCxnSpPr>
          <p:spPr>
            <a:xfrm rot="16200000" flipH="1">
              <a:off x="5544108" y="1160748"/>
              <a:ext cx="792088" cy="2016224"/>
            </a:xfrm>
            <a:prstGeom prst="bentConnector2">
              <a:avLst/>
            </a:prstGeom>
            <a:noFill/>
            <a:ln w="3175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</p:cxnSp>
        <p:cxnSp>
          <p:nvCxnSpPr>
            <p:cNvPr id="200" name="Connettore 1 199"/>
            <p:cNvCxnSpPr/>
            <p:nvPr/>
          </p:nvCxnSpPr>
          <p:spPr>
            <a:xfrm rot="5400000">
              <a:off x="6552093" y="2960821"/>
              <a:ext cx="792088" cy="254"/>
            </a:xfrm>
            <a:prstGeom prst="line">
              <a:avLst/>
            </a:prstGeom>
            <a:noFill/>
            <a:ln w="3175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</p:cxnSp>
        <p:sp>
          <p:nvSpPr>
            <p:cNvPr id="201" name="Gallone 200"/>
            <p:cNvSpPr/>
            <p:nvPr/>
          </p:nvSpPr>
          <p:spPr>
            <a:xfrm>
              <a:off x="3347864" y="3356992"/>
              <a:ext cx="2411760" cy="1080120"/>
            </a:xfrm>
            <a:prstGeom prst="chevron">
              <a:avLst/>
            </a:prstGeom>
            <a:solidFill>
              <a:srgbClr val="4BACC6">
                <a:lumMod val="20000"/>
                <a:lumOff val="80000"/>
              </a:srgbClr>
            </a:solidFill>
            <a:ln w="381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Emissione fattura</a:t>
              </a:r>
              <a:endParaRPr kumimoji="0" lang="it-IT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2" name="Gallone 201"/>
            <p:cNvSpPr/>
            <p:nvPr/>
          </p:nvSpPr>
          <p:spPr>
            <a:xfrm>
              <a:off x="5868144" y="3356992"/>
              <a:ext cx="2411760" cy="1080120"/>
            </a:xfrm>
            <a:prstGeom prst="chevron">
              <a:avLst/>
            </a:prstGeom>
            <a:solidFill>
              <a:srgbClr val="4BACC6">
                <a:lumMod val="20000"/>
                <a:lumOff val="80000"/>
              </a:srgbClr>
            </a:solidFill>
            <a:ln w="381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Conservazione fattura</a:t>
              </a:r>
              <a:endParaRPr kumimoji="0" lang="it-IT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3" name="Gallone 202"/>
            <p:cNvSpPr/>
            <p:nvPr/>
          </p:nvSpPr>
          <p:spPr>
            <a:xfrm>
              <a:off x="4608512" y="5301208"/>
              <a:ext cx="2411760" cy="1080120"/>
            </a:xfrm>
            <a:prstGeom prst="chevron">
              <a:avLst/>
            </a:prstGeom>
            <a:solidFill>
              <a:srgbClr val="4BACC6">
                <a:lumMod val="20000"/>
                <a:lumOff val="80000"/>
              </a:srgbClr>
            </a:solidFill>
            <a:ln w="381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Stampa fattura</a:t>
              </a:r>
              <a:endParaRPr kumimoji="0" lang="it-IT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4" name="Gallone 203"/>
            <p:cNvSpPr/>
            <p:nvPr/>
          </p:nvSpPr>
          <p:spPr>
            <a:xfrm>
              <a:off x="6624736" y="5301208"/>
              <a:ext cx="2411760" cy="1080120"/>
            </a:xfrm>
            <a:prstGeom prst="chevron">
              <a:avLst/>
            </a:prstGeom>
            <a:solidFill>
              <a:srgbClr val="4BACC6">
                <a:lumMod val="20000"/>
                <a:lumOff val="80000"/>
              </a:srgbClr>
            </a:solidFill>
            <a:ln w="381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Invio fattura</a:t>
              </a:r>
              <a:endParaRPr kumimoji="0" lang="it-IT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5" name="Decisione 204"/>
            <p:cNvSpPr/>
            <p:nvPr/>
          </p:nvSpPr>
          <p:spPr>
            <a:xfrm>
              <a:off x="4211960" y="4437112"/>
              <a:ext cx="144016" cy="144016"/>
            </a:xfrm>
            <a:prstGeom prst="flowChartDecision">
              <a:avLst/>
            </a:prstGeom>
            <a:solidFill>
              <a:srgbClr val="4F81BD">
                <a:lumMod val="75000"/>
              </a:srgbClr>
            </a:solidFill>
            <a:ln w="254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6" name="Decisione 205"/>
            <p:cNvSpPr/>
            <p:nvPr/>
          </p:nvSpPr>
          <p:spPr>
            <a:xfrm>
              <a:off x="4644008" y="4437112"/>
              <a:ext cx="144016" cy="144016"/>
            </a:xfrm>
            <a:prstGeom prst="flowChartDecision">
              <a:avLst/>
            </a:prstGeom>
            <a:solidFill>
              <a:srgbClr val="4F81BD">
                <a:lumMod val="75000"/>
              </a:srgbClr>
            </a:solidFill>
            <a:ln w="254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07" name="Connettore 4 206"/>
            <p:cNvCxnSpPr>
              <a:stCxn id="205" idx="2"/>
              <a:endCxn id="203" idx="0"/>
            </p:cNvCxnSpPr>
            <p:nvPr/>
          </p:nvCxnSpPr>
          <p:spPr>
            <a:xfrm rot="16200000" flipH="1">
              <a:off x="4554125" y="4310971"/>
              <a:ext cx="720080" cy="1260394"/>
            </a:xfrm>
            <a:prstGeom prst="bentConnector3">
              <a:avLst>
                <a:gd name="adj1" fmla="val 50000"/>
              </a:avLst>
            </a:prstGeom>
            <a:noFill/>
            <a:ln w="3175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</p:cxnSp>
        <p:cxnSp>
          <p:nvCxnSpPr>
            <p:cNvPr id="208" name="Connettore 4 29"/>
            <p:cNvCxnSpPr>
              <a:endCxn id="204" idx="0"/>
            </p:cNvCxnSpPr>
            <p:nvPr/>
          </p:nvCxnSpPr>
          <p:spPr>
            <a:xfrm>
              <a:off x="4716016" y="4725144"/>
              <a:ext cx="2844570" cy="576064"/>
            </a:xfrm>
            <a:prstGeom prst="bentConnector2">
              <a:avLst/>
            </a:prstGeom>
            <a:noFill/>
            <a:ln w="3175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</p:cxnSp>
        <p:sp>
          <p:nvSpPr>
            <p:cNvPr id="209" name="Gallone 208"/>
            <p:cNvSpPr/>
            <p:nvPr/>
          </p:nvSpPr>
          <p:spPr>
            <a:xfrm>
              <a:off x="107504" y="5301208"/>
              <a:ext cx="2411760" cy="1080120"/>
            </a:xfrm>
            <a:prstGeom prst="chevron">
              <a:avLst/>
            </a:prstGeom>
            <a:solidFill>
              <a:srgbClr val="4BACC6">
                <a:lumMod val="20000"/>
                <a:lumOff val="80000"/>
              </a:srgbClr>
            </a:solidFill>
            <a:ln w="381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Preparazione fattura</a:t>
              </a:r>
              <a:endParaRPr kumimoji="0" lang="it-IT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0" name="Gallone 209"/>
            <p:cNvSpPr/>
            <p:nvPr/>
          </p:nvSpPr>
          <p:spPr>
            <a:xfrm>
              <a:off x="2195736" y="5301208"/>
              <a:ext cx="2411760" cy="1080120"/>
            </a:xfrm>
            <a:prstGeom prst="chevron">
              <a:avLst/>
            </a:prstGeom>
            <a:solidFill>
              <a:srgbClr val="4BACC6">
                <a:lumMod val="20000"/>
                <a:lumOff val="80000"/>
              </a:srgbClr>
            </a:solidFill>
            <a:ln w="381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Controllo fattura</a:t>
              </a:r>
            </a:p>
          </p:txBody>
        </p:sp>
        <p:cxnSp>
          <p:nvCxnSpPr>
            <p:cNvPr id="211" name="Connettore 4 210"/>
            <p:cNvCxnSpPr>
              <a:stCxn id="206" idx="2"/>
            </p:cNvCxnSpPr>
            <p:nvPr/>
          </p:nvCxnSpPr>
          <p:spPr>
            <a:xfrm rot="5400000">
              <a:off x="4644008" y="4653136"/>
              <a:ext cx="144016" cy="1588"/>
            </a:xfrm>
            <a:prstGeom prst="bentConnector3">
              <a:avLst>
                <a:gd name="adj1" fmla="val 50000"/>
              </a:avLst>
            </a:prstGeom>
            <a:noFill/>
            <a:ln w="3175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</p:cxnSp>
        <p:sp>
          <p:nvSpPr>
            <p:cNvPr id="212" name="Decisione 211"/>
            <p:cNvSpPr/>
            <p:nvPr/>
          </p:nvSpPr>
          <p:spPr>
            <a:xfrm>
              <a:off x="1691680" y="4437112"/>
              <a:ext cx="144016" cy="144016"/>
            </a:xfrm>
            <a:prstGeom prst="flowChartDecision">
              <a:avLst/>
            </a:prstGeom>
            <a:solidFill>
              <a:srgbClr val="4F81BD">
                <a:lumMod val="75000"/>
              </a:srgbClr>
            </a:solidFill>
            <a:ln w="254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3" name="Decisione 212"/>
            <p:cNvSpPr/>
            <p:nvPr/>
          </p:nvSpPr>
          <p:spPr>
            <a:xfrm>
              <a:off x="2123728" y="4437112"/>
              <a:ext cx="144016" cy="144016"/>
            </a:xfrm>
            <a:prstGeom prst="flowChartDecision">
              <a:avLst/>
            </a:prstGeom>
            <a:solidFill>
              <a:srgbClr val="4F81BD">
                <a:lumMod val="75000"/>
              </a:srgbClr>
            </a:solidFill>
            <a:ln w="254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14" name="Connettore 4 213"/>
            <p:cNvCxnSpPr>
              <a:stCxn id="212" idx="2"/>
              <a:endCxn id="209" idx="0"/>
            </p:cNvCxnSpPr>
            <p:nvPr/>
          </p:nvCxnSpPr>
          <p:spPr>
            <a:xfrm rot="5400000">
              <a:off x="1043481" y="4581001"/>
              <a:ext cx="720080" cy="720334"/>
            </a:xfrm>
            <a:prstGeom prst="bentConnector3">
              <a:avLst>
                <a:gd name="adj1" fmla="val 50000"/>
              </a:avLst>
            </a:prstGeom>
            <a:noFill/>
            <a:ln w="3175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</p:cxnSp>
        <p:cxnSp>
          <p:nvCxnSpPr>
            <p:cNvPr id="215" name="Connettore 4 214"/>
            <p:cNvCxnSpPr>
              <a:stCxn id="213" idx="2"/>
              <a:endCxn id="210" idx="0"/>
            </p:cNvCxnSpPr>
            <p:nvPr/>
          </p:nvCxnSpPr>
          <p:spPr>
            <a:xfrm rot="16200000" flipH="1">
              <a:off x="2303621" y="4473243"/>
              <a:ext cx="720080" cy="935850"/>
            </a:xfrm>
            <a:prstGeom prst="bentConnector3">
              <a:avLst>
                <a:gd name="adj1" fmla="val 50000"/>
              </a:avLst>
            </a:prstGeom>
            <a:noFill/>
            <a:ln w="3175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7A08B-92BA-433B-A858-EEC72CEF1078}" type="slidenum">
              <a:rPr lang="it-IT" smtClean="0"/>
              <a:pPr/>
              <a:t>7</a:t>
            </a:fld>
            <a:endParaRPr lang="it-IT"/>
          </a:p>
        </p:txBody>
      </p:sp>
      <p:sp>
        <p:nvSpPr>
          <p:cNvPr id="5" name="Titolo 1"/>
          <p:cNvSpPr>
            <a:spLocks noGrp="1"/>
          </p:cNvSpPr>
          <p:nvPr>
            <p:ph type="title"/>
          </p:nvPr>
        </p:nvSpPr>
        <p:spPr>
          <a:xfrm>
            <a:off x="719138" y="287338"/>
            <a:ext cx="5943600" cy="838200"/>
          </a:xfrm>
        </p:spPr>
        <p:txBody>
          <a:bodyPr/>
          <a:lstStyle/>
          <a:p>
            <a:r>
              <a:rPr lang="it-IT" dirty="0" smtClean="0"/>
              <a:t>Flusso delle attività </a:t>
            </a:r>
            <a:r>
              <a:rPr lang="it-IT" i="1" dirty="0" err="1" smtClean="0"/>
              <a:t>as-is</a:t>
            </a: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0" y="908720"/>
            <a:ext cx="828680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it-IT" sz="2000" b="1" dirty="0" smtClean="0"/>
              <a:t>PREPARAZIONE FATTURA</a:t>
            </a:r>
          </a:p>
        </p:txBody>
      </p:sp>
      <p:pic>
        <p:nvPicPr>
          <p:cNvPr id="34818" name="Picture 2" descr="C:\Users\Gianluca\Dropbox\eBusiness\Documento LaTex Renner\img\preparazione-fattur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40768"/>
            <a:ext cx="9046420" cy="1962522"/>
          </a:xfrm>
          <a:prstGeom prst="rect">
            <a:avLst/>
          </a:prstGeom>
          <a:noFill/>
        </p:spPr>
      </p:pic>
      <p:pic>
        <p:nvPicPr>
          <p:cNvPr id="7" name="Picture 3" descr="C:\Users\Gianluca\Dropbox\eBusiness\Documento LaTex Renner\img\controllo-fattura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0" y="4221088"/>
            <a:ext cx="9144000" cy="213942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asellaDiTesto 9"/>
          <p:cNvSpPr txBox="1"/>
          <p:nvPr/>
        </p:nvSpPr>
        <p:spPr>
          <a:xfrm>
            <a:off x="0" y="3789040"/>
            <a:ext cx="828680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it-IT" sz="2000" b="1" dirty="0" smtClean="0"/>
              <a:t>CONTROLLO FATTURA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Analisi delle prestazioni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7A08B-92BA-433B-A858-EEC72CEF1078}" type="slidenum">
              <a:rPr lang="it-IT" smtClean="0"/>
              <a:pPr/>
              <a:t>8</a:t>
            </a:fld>
            <a:endParaRPr lang="it-IT"/>
          </a:p>
        </p:txBody>
      </p:sp>
      <p:sp>
        <p:nvSpPr>
          <p:cNvPr id="6" name="Rettangolo 5"/>
          <p:cNvSpPr/>
          <p:nvPr/>
        </p:nvSpPr>
        <p:spPr>
          <a:xfrm rot="21007958">
            <a:off x="228709" y="2406058"/>
            <a:ext cx="874589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it-IT" sz="5400" b="1" dirty="0" smtClean="0">
                <a:ln w="11430"/>
                <a:solidFill>
                  <a:schemeClr val="accent6">
                    <a:tint val="90000"/>
                    <a:satMod val="12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ANALISI DELLE PRESTAZIONI</a:t>
            </a:r>
            <a:endParaRPr lang="it-IT" sz="5400" b="1" cap="none" spc="0" dirty="0">
              <a:ln w="11430"/>
              <a:solidFill>
                <a:schemeClr val="accent6">
                  <a:tint val="90000"/>
                  <a:satMod val="120000"/>
                </a:schemeClr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Analisi delle prestazioni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7A08B-92BA-433B-A858-EEC72CEF1078}" type="slidenum">
              <a:rPr lang="it-IT" smtClean="0"/>
              <a:pPr/>
              <a:t>9</a:t>
            </a:fld>
            <a:endParaRPr lang="it-IT"/>
          </a:p>
        </p:txBody>
      </p:sp>
      <p:sp>
        <p:nvSpPr>
          <p:cNvPr id="33" name="Rettangolo 32"/>
          <p:cNvSpPr/>
          <p:nvPr/>
        </p:nvSpPr>
        <p:spPr bwMode="auto">
          <a:xfrm>
            <a:off x="3143239" y="909187"/>
            <a:ext cx="2714645" cy="584493"/>
          </a:xfrm>
          <a:prstGeom prst="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/>
            <a:tailEnd type="none"/>
          </a:ln>
          <a:effectLst>
            <a:outerShdw blurRad="228600" dir="9120000" algn="ctr" rotWithShape="0">
              <a:schemeClr val="accent6">
                <a:lumMod val="60000"/>
                <a:lumOff val="40000"/>
                <a:alpha val="0"/>
              </a:schemeClr>
            </a:outerShdw>
          </a:effectLst>
        </p:spPr>
        <p:txBody>
          <a:bodyPr rtlCol="0" anchor="ctr"/>
          <a:lstStyle/>
          <a:p>
            <a:pPr algn="ctr"/>
            <a:r>
              <a:rPr lang="it-IT" sz="1550" dirty="0" smtClean="0">
                <a:solidFill>
                  <a:schemeClr val="accent6">
                    <a:lumMod val="75000"/>
                  </a:schemeClr>
                </a:solidFill>
              </a:rPr>
              <a:t>Prestazioni</a:t>
            </a:r>
          </a:p>
        </p:txBody>
      </p:sp>
      <p:sp>
        <p:nvSpPr>
          <p:cNvPr id="34" name="Rettangolo 33"/>
          <p:cNvSpPr/>
          <p:nvPr/>
        </p:nvSpPr>
        <p:spPr bwMode="auto">
          <a:xfrm>
            <a:off x="476221" y="1928802"/>
            <a:ext cx="1900252" cy="642942"/>
          </a:xfrm>
          <a:prstGeom prst="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/>
            <a:tailEnd type="none"/>
          </a:ln>
          <a:effectLst>
            <a:outerShdw blurRad="228600" dir="9120000" algn="ctr" rotWithShape="0">
              <a:schemeClr val="accent6">
                <a:lumMod val="60000"/>
                <a:lumOff val="40000"/>
                <a:alpha val="0"/>
              </a:schemeClr>
            </a:outerShdw>
          </a:effectLst>
        </p:spPr>
        <p:txBody>
          <a:bodyPr rtlCol="0" anchor="ctr"/>
          <a:lstStyle/>
          <a:p>
            <a:pPr algn="ctr"/>
            <a:r>
              <a:rPr lang="it-IT" sz="1550" dirty="0" smtClean="0">
                <a:solidFill>
                  <a:schemeClr val="accent6">
                    <a:lumMod val="75000"/>
                  </a:schemeClr>
                </a:solidFill>
              </a:rPr>
              <a:t>Indicatori generali</a:t>
            </a:r>
            <a:endParaRPr lang="it-IT" sz="15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Rettangolo 34"/>
          <p:cNvSpPr/>
          <p:nvPr/>
        </p:nvSpPr>
        <p:spPr bwMode="auto">
          <a:xfrm>
            <a:off x="6834203" y="1928802"/>
            <a:ext cx="1900252" cy="642942"/>
          </a:xfrm>
          <a:prstGeom prst="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/>
            <a:tailEnd type="none"/>
          </a:ln>
          <a:effectLst>
            <a:outerShdw blurRad="228600" dir="9120000" algn="ctr" rotWithShape="0">
              <a:schemeClr val="accent6">
                <a:lumMod val="60000"/>
                <a:lumOff val="40000"/>
                <a:alpha val="0"/>
              </a:schemeClr>
            </a:outerShdw>
          </a:effectLst>
        </p:spPr>
        <p:txBody>
          <a:bodyPr rtlCol="0" anchor="ctr"/>
          <a:lstStyle/>
          <a:p>
            <a:pPr algn="ctr"/>
            <a:r>
              <a:rPr lang="it-IT" sz="1550" dirty="0" smtClean="0">
                <a:solidFill>
                  <a:schemeClr val="accent6">
                    <a:lumMod val="75000"/>
                  </a:schemeClr>
                </a:solidFill>
              </a:rPr>
              <a:t>Indicatori esterni</a:t>
            </a:r>
            <a:endParaRPr lang="it-IT" sz="15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Rettangolo 35"/>
          <p:cNvSpPr/>
          <p:nvPr/>
        </p:nvSpPr>
        <p:spPr bwMode="auto">
          <a:xfrm>
            <a:off x="3529004" y="1928802"/>
            <a:ext cx="1900252" cy="642942"/>
          </a:xfrm>
          <a:prstGeom prst="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/>
            <a:tailEnd type="none"/>
          </a:ln>
          <a:effectLst>
            <a:outerShdw blurRad="228600" dir="9120000" algn="ctr" rotWithShape="0">
              <a:schemeClr val="accent6">
                <a:lumMod val="60000"/>
                <a:lumOff val="40000"/>
                <a:alpha val="0"/>
              </a:schemeClr>
            </a:outerShdw>
          </a:effectLst>
        </p:spPr>
        <p:txBody>
          <a:bodyPr rtlCol="0" anchor="ctr"/>
          <a:lstStyle/>
          <a:p>
            <a:pPr algn="ctr"/>
            <a:r>
              <a:rPr lang="it-IT" sz="1550" dirty="0" smtClean="0">
                <a:solidFill>
                  <a:schemeClr val="accent6">
                    <a:lumMod val="75000"/>
                  </a:schemeClr>
                </a:solidFill>
              </a:rPr>
              <a:t>Indicatori interni</a:t>
            </a:r>
            <a:endParaRPr lang="it-IT" sz="15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Rettangolo 36"/>
          <p:cNvSpPr/>
          <p:nvPr/>
        </p:nvSpPr>
        <p:spPr bwMode="auto">
          <a:xfrm>
            <a:off x="71406" y="3000372"/>
            <a:ext cx="814393" cy="642942"/>
          </a:xfrm>
          <a:prstGeom prst="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/>
            <a:tailEnd type="none"/>
          </a:ln>
          <a:effectLst>
            <a:outerShdw blurRad="228600" dir="9120000" algn="ctr" rotWithShape="0">
              <a:schemeClr val="accent6">
                <a:lumMod val="60000"/>
                <a:lumOff val="40000"/>
                <a:alpha val="0"/>
              </a:schemeClr>
            </a:outerShdw>
          </a:effectLst>
        </p:spPr>
        <p:txBody>
          <a:bodyPr rtlCol="0" anchor="ctr"/>
          <a:lstStyle/>
          <a:p>
            <a:pPr algn="ctr"/>
            <a:r>
              <a:rPr lang="it-IT" sz="1550" dirty="0" smtClean="0">
                <a:solidFill>
                  <a:schemeClr val="accent6">
                    <a:lumMod val="75000"/>
                  </a:schemeClr>
                </a:solidFill>
              </a:rPr>
              <a:t>Volumi input</a:t>
            </a:r>
          </a:p>
        </p:txBody>
      </p:sp>
      <p:sp>
        <p:nvSpPr>
          <p:cNvPr id="38" name="Rettangolo 37"/>
          <p:cNvSpPr/>
          <p:nvPr/>
        </p:nvSpPr>
        <p:spPr bwMode="auto">
          <a:xfrm>
            <a:off x="1971657" y="3000372"/>
            <a:ext cx="814393" cy="642942"/>
          </a:xfrm>
          <a:prstGeom prst="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/>
            <a:tailEnd type="none"/>
          </a:ln>
          <a:effectLst>
            <a:outerShdw blurRad="228600" dir="9120000" algn="ctr" rotWithShape="0">
              <a:schemeClr val="accent6">
                <a:lumMod val="60000"/>
                <a:lumOff val="40000"/>
                <a:alpha val="0"/>
              </a:schemeClr>
            </a:outerShdw>
          </a:effectLst>
        </p:spPr>
        <p:txBody>
          <a:bodyPr rtlCol="0" anchor="ctr"/>
          <a:lstStyle/>
          <a:p>
            <a:pPr algn="ctr"/>
            <a:r>
              <a:rPr lang="it-IT" sz="1550" dirty="0" smtClean="0">
                <a:solidFill>
                  <a:schemeClr val="accent6">
                    <a:lumMod val="75000"/>
                  </a:schemeClr>
                </a:solidFill>
              </a:rPr>
              <a:t>Volumi output</a:t>
            </a:r>
          </a:p>
        </p:txBody>
      </p:sp>
      <p:sp>
        <p:nvSpPr>
          <p:cNvPr id="39" name="Rettangolo 38"/>
          <p:cNvSpPr/>
          <p:nvPr/>
        </p:nvSpPr>
        <p:spPr bwMode="auto">
          <a:xfrm>
            <a:off x="1042963" y="3000372"/>
            <a:ext cx="814393" cy="642942"/>
          </a:xfrm>
          <a:prstGeom prst="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/>
            <a:tailEnd type="none"/>
          </a:ln>
          <a:effectLst>
            <a:outerShdw blurRad="228600" dir="9120000" algn="ctr" rotWithShape="0">
              <a:schemeClr val="accent6">
                <a:lumMod val="60000"/>
                <a:lumOff val="40000"/>
                <a:alpha val="0"/>
              </a:schemeClr>
            </a:outerShdw>
          </a:effectLst>
        </p:spPr>
        <p:txBody>
          <a:bodyPr rtlCol="0" anchor="ctr"/>
          <a:lstStyle/>
          <a:p>
            <a:pPr algn="ctr"/>
            <a:r>
              <a:rPr lang="it-IT" sz="1550" dirty="0" smtClean="0">
                <a:solidFill>
                  <a:schemeClr val="accent6">
                    <a:lumMod val="75000"/>
                  </a:schemeClr>
                </a:solidFill>
              </a:rPr>
              <a:t>Livelli</a:t>
            </a:r>
          </a:p>
          <a:p>
            <a:pPr algn="ctr"/>
            <a:r>
              <a:rPr lang="it-IT" sz="1550" dirty="0" smtClean="0">
                <a:solidFill>
                  <a:schemeClr val="accent6">
                    <a:lumMod val="75000"/>
                  </a:schemeClr>
                </a:solidFill>
              </a:rPr>
              <a:t>risorse</a:t>
            </a:r>
            <a:endParaRPr lang="it-IT" sz="15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Rettangolo 39"/>
          <p:cNvSpPr/>
          <p:nvPr/>
        </p:nvSpPr>
        <p:spPr bwMode="auto">
          <a:xfrm>
            <a:off x="4827333" y="4500570"/>
            <a:ext cx="1173427" cy="642942"/>
          </a:xfrm>
          <a:prstGeom prst="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/>
            <a:tailEnd type="none"/>
          </a:ln>
          <a:effectLst>
            <a:outerShdw blurRad="228600" dir="9120000" algn="ctr" rotWithShape="0">
              <a:schemeClr val="accent6">
                <a:lumMod val="60000"/>
                <a:lumOff val="40000"/>
                <a:alpha val="0"/>
              </a:schemeClr>
            </a:outerShdw>
          </a:effectLst>
        </p:spPr>
        <p:txBody>
          <a:bodyPr rtlCol="0" anchor="ctr"/>
          <a:lstStyle/>
          <a:p>
            <a:pPr algn="ctr"/>
            <a:r>
              <a:rPr lang="it-IT" sz="1550" dirty="0" smtClean="0">
                <a:solidFill>
                  <a:schemeClr val="accent6">
                    <a:lumMod val="75000"/>
                  </a:schemeClr>
                </a:solidFill>
              </a:rPr>
              <a:t>Flessibilità</a:t>
            </a:r>
            <a:endParaRPr lang="it-IT" sz="15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Rettangolo 40"/>
          <p:cNvSpPr/>
          <p:nvPr/>
        </p:nvSpPr>
        <p:spPr bwMode="auto">
          <a:xfrm>
            <a:off x="3929058" y="4500570"/>
            <a:ext cx="814393" cy="642942"/>
          </a:xfrm>
          <a:prstGeom prst="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/>
            <a:tailEnd type="none"/>
          </a:ln>
          <a:effectLst>
            <a:outerShdw blurRad="228600" dir="9120000" algn="ctr" rotWithShape="0">
              <a:schemeClr val="accent6">
                <a:lumMod val="60000"/>
                <a:lumOff val="40000"/>
                <a:alpha val="0"/>
              </a:schemeClr>
            </a:outerShdw>
          </a:effectLst>
        </p:spPr>
        <p:txBody>
          <a:bodyPr rtlCol="0" anchor="ctr"/>
          <a:lstStyle/>
          <a:p>
            <a:pPr algn="ctr"/>
            <a:r>
              <a:rPr lang="it-IT" sz="1550" dirty="0" smtClean="0">
                <a:solidFill>
                  <a:schemeClr val="accent6">
                    <a:lumMod val="75000"/>
                  </a:schemeClr>
                </a:solidFill>
              </a:rPr>
              <a:t>Qualità</a:t>
            </a:r>
            <a:endParaRPr lang="it-IT" sz="15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Rettangolo 41"/>
          <p:cNvSpPr/>
          <p:nvPr/>
        </p:nvSpPr>
        <p:spPr bwMode="auto">
          <a:xfrm>
            <a:off x="3021795" y="4500570"/>
            <a:ext cx="814393" cy="642942"/>
          </a:xfrm>
          <a:prstGeom prst="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/>
            <a:tailEnd type="none"/>
          </a:ln>
          <a:effectLst>
            <a:outerShdw blurRad="228600" dir="9120000" algn="ctr" rotWithShape="0">
              <a:schemeClr val="accent6">
                <a:lumMod val="60000"/>
                <a:lumOff val="40000"/>
                <a:alpha val="0"/>
              </a:schemeClr>
            </a:outerShdw>
          </a:effectLst>
        </p:spPr>
        <p:txBody>
          <a:bodyPr rtlCol="0" anchor="ctr"/>
          <a:lstStyle/>
          <a:p>
            <a:pPr algn="ctr"/>
            <a:r>
              <a:rPr lang="it-IT" sz="1550" dirty="0" smtClean="0">
                <a:solidFill>
                  <a:schemeClr val="accent6">
                    <a:lumMod val="75000"/>
                  </a:schemeClr>
                </a:solidFill>
              </a:rPr>
              <a:t>Tempi</a:t>
            </a:r>
            <a:endParaRPr lang="it-IT" sz="15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Rettangolo 42"/>
          <p:cNvSpPr/>
          <p:nvPr/>
        </p:nvSpPr>
        <p:spPr bwMode="auto">
          <a:xfrm>
            <a:off x="2071670" y="4500570"/>
            <a:ext cx="814393" cy="642942"/>
          </a:xfrm>
          <a:prstGeom prst="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/>
            <a:tailEnd type="none"/>
          </a:ln>
          <a:effectLst>
            <a:outerShdw blurRad="228600" dir="9120000" algn="ctr" rotWithShape="0">
              <a:schemeClr val="accent6">
                <a:lumMod val="60000"/>
                <a:lumOff val="40000"/>
                <a:alpha val="0"/>
              </a:schemeClr>
            </a:outerShdw>
          </a:effectLst>
        </p:spPr>
        <p:txBody>
          <a:bodyPr rtlCol="0" anchor="ctr"/>
          <a:lstStyle/>
          <a:p>
            <a:pPr algn="ctr"/>
            <a:r>
              <a:rPr lang="it-IT" sz="1550" dirty="0" smtClean="0">
                <a:solidFill>
                  <a:schemeClr val="accent6">
                    <a:lumMod val="75000"/>
                  </a:schemeClr>
                </a:solidFill>
              </a:rPr>
              <a:t>Costi</a:t>
            </a:r>
            <a:endParaRPr lang="it-IT" sz="15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Rettangolo 43"/>
          <p:cNvSpPr/>
          <p:nvPr/>
        </p:nvSpPr>
        <p:spPr bwMode="auto">
          <a:xfrm>
            <a:off x="7929586" y="3000372"/>
            <a:ext cx="1153724" cy="642942"/>
          </a:xfrm>
          <a:prstGeom prst="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/>
            <a:tailEnd type="none"/>
          </a:ln>
          <a:effectLst>
            <a:outerShdw blurRad="228600" dir="9120000" algn="ctr" rotWithShape="0">
              <a:schemeClr val="accent6">
                <a:lumMod val="60000"/>
                <a:lumOff val="40000"/>
                <a:alpha val="0"/>
              </a:schemeClr>
            </a:outerShdw>
          </a:effectLst>
        </p:spPr>
        <p:txBody>
          <a:bodyPr rtlCol="0" anchor="ctr"/>
          <a:lstStyle/>
          <a:p>
            <a:pPr algn="ctr"/>
            <a:r>
              <a:rPr lang="it-IT" sz="1550" dirty="0" smtClean="0">
                <a:solidFill>
                  <a:schemeClr val="accent6">
                    <a:lumMod val="75000"/>
                  </a:schemeClr>
                </a:solidFill>
              </a:rPr>
              <a:t>Flessibilità</a:t>
            </a:r>
            <a:endParaRPr lang="it-IT" sz="15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Rettangolo 44"/>
          <p:cNvSpPr/>
          <p:nvPr/>
        </p:nvSpPr>
        <p:spPr bwMode="auto">
          <a:xfrm>
            <a:off x="6072198" y="3000372"/>
            <a:ext cx="814393" cy="642942"/>
          </a:xfrm>
          <a:prstGeom prst="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/>
            <a:tailEnd type="none"/>
          </a:ln>
          <a:effectLst>
            <a:outerShdw blurRad="228600" dir="9120000" algn="ctr" rotWithShape="0">
              <a:schemeClr val="accent6">
                <a:lumMod val="60000"/>
                <a:lumOff val="40000"/>
                <a:alpha val="0"/>
              </a:schemeClr>
            </a:outerShdw>
          </a:effectLst>
        </p:spPr>
        <p:txBody>
          <a:bodyPr rtlCol="0" anchor="ctr"/>
          <a:lstStyle/>
          <a:p>
            <a:pPr algn="ctr"/>
            <a:r>
              <a:rPr lang="it-IT" sz="1550" dirty="0" smtClean="0">
                <a:solidFill>
                  <a:schemeClr val="accent6">
                    <a:lumMod val="75000"/>
                  </a:schemeClr>
                </a:solidFill>
              </a:rPr>
              <a:t>Tempi</a:t>
            </a:r>
            <a:endParaRPr lang="it-IT" sz="15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Rettangolo 45"/>
          <p:cNvSpPr/>
          <p:nvPr/>
        </p:nvSpPr>
        <p:spPr bwMode="auto">
          <a:xfrm>
            <a:off x="7000892" y="3000372"/>
            <a:ext cx="814393" cy="642942"/>
          </a:xfrm>
          <a:prstGeom prst="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/>
            <a:tailEnd type="none"/>
          </a:ln>
          <a:effectLst>
            <a:outerShdw blurRad="228600" dir="9120000" algn="ctr" rotWithShape="0">
              <a:schemeClr val="accent6">
                <a:lumMod val="60000"/>
                <a:lumOff val="40000"/>
                <a:alpha val="0"/>
              </a:schemeClr>
            </a:outerShdw>
          </a:effectLst>
        </p:spPr>
        <p:txBody>
          <a:bodyPr rtlCol="0" anchor="ctr"/>
          <a:lstStyle/>
          <a:p>
            <a:pPr algn="ctr"/>
            <a:r>
              <a:rPr lang="it-IT" sz="1550" dirty="0" smtClean="0">
                <a:solidFill>
                  <a:schemeClr val="accent6">
                    <a:lumMod val="75000"/>
                  </a:schemeClr>
                </a:solidFill>
              </a:rPr>
              <a:t>Qualità</a:t>
            </a:r>
            <a:endParaRPr lang="it-IT" sz="15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Rettangolo 46"/>
          <p:cNvSpPr/>
          <p:nvPr/>
        </p:nvSpPr>
        <p:spPr bwMode="auto">
          <a:xfrm>
            <a:off x="5143504" y="3000372"/>
            <a:ext cx="814393" cy="642942"/>
          </a:xfrm>
          <a:prstGeom prst="rect">
            <a:avLst/>
          </a:prstGeom>
          <a:solidFill>
            <a:schemeClr val="bg1">
              <a:alpha val="60000"/>
            </a:schemeClr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/>
            <a:tailEnd type="none"/>
          </a:ln>
          <a:effectLst>
            <a:outerShdw blurRad="228600" dir="9120000" algn="ctr" rotWithShape="0">
              <a:schemeClr val="accent6">
                <a:lumMod val="60000"/>
                <a:lumOff val="40000"/>
                <a:alpha val="0"/>
              </a:schemeClr>
            </a:outerShdw>
          </a:effectLst>
        </p:spPr>
        <p:txBody>
          <a:bodyPr rtlCol="0" anchor="ctr"/>
          <a:lstStyle/>
          <a:p>
            <a:pPr algn="ctr"/>
            <a:r>
              <a:rPr lang="it-IT" sz="1550" dirty="0" smtClean="0">
                <a:solidFill>
                  <a:schemeClr val="accent6">
                    <a:lumMod val="75000"/>
                  </a:schemeClr>
                </a:solidFill>
              </a:rPr>
              <a:t>Costi</a:t>
            </a:r>
          </a:p>
        </p:txBody>
      </p:sp>
      <p:cxnSp>
        <p:nvCxnSpPr>
          <p:cNvPr id="48" name="Connettore 2 47"/>
          <p:cNvCxnSpPr>
            <a:stCxn id="34" idx="0"/>
            <a:endCxn id="33" idx="2"/>
          </p:cNvCxnSpPr>
          <p:nvPr/>
        </p:nvCxnSpPr>
        <p:spPr bwMode="auto">
          <a:xfrm rot="5400000" flipH="1" flipV="1">
            <a:off x="2745893" y="174134"/>
            <a:ext cx="435122" cy="3074215"/>
          </a:xfrm>
          <a:prstGeom prst="straightConnector1">
            <a:avLst/>
          </a:prstGeom>
          <a:noFill/>
          <a:ln w="158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9" name="Connettore 1 48"/>
          <p:cNvCxnSpPr>
            <a:stCxn id="33" idx="2"/>
            <a:endCxn id="35" idx="0"/>
          </p:cNvCxnSpPr>
          <p:nvPr/>
        </p:nvCxnSpPr>
        <p:spPr bwMode="auto">
          <a:xfrm rot="16200000" flipH="1">
            <a:off x="5924884" y="69357"/>
            <a:ext cx="435122" cy="3283767"/>
          </a:xfrm>
          <a:prstGeom prst="line">
            <a:avLst/>
          </a:prstGeom>
          <a:noFill/>
          <a:ln w="158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0" name="Connettore 1 49"/>
          <p:cNvCxnSpPr>
            <a:stCxn id="33" idx="2"/>
            <a:endCxn id="36" idx="0"/>
          </p:cNvCxnSpPr>
          <p:nvPr/>
        </p:nvCxnSpPr>
        <p:spPr bwMode="auto">
          <a:xfrm rot="5400000">
            <a:off x="4272285" y="1700525"/>
            <a:ext cx="435122" cy="21432"/>
          </a:xfrm>
          <a:prstGeom prst="line">
            <a:avLst/>
          </a:prstGeom>
          <a:noFill/>
          <a:ln w="158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1" name="Connettore 1 50"/>
          <p:cNvCxnSpPr>
            <a:stCxn id="37" idx="0"/>
            <a:endCxn id="34" idx="2"/>
          </p:cNvCxnSpPr>
          <p:nvPr/>
        </p:nvCxnSpPr>
        <p:spPr bwMode="auto">
          <a:xfrm rot="5400000" flipH="1" flipV="1">
            <a:off x="738161" y="2312186"/>
            <a:ext cx="428628" cy="947744"/>
          </a:xfrm>
          <a:prstGeom prst="line">
            <a:avLst/>
          </a:prstGeom>
          <a:noFill/>
          <a:ln w="158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2" name="Connettore 1 51"/>
          <p:cNvCxnSpPr>
            <a:stCxn id="34" idx="2"/>
            <a:endCxn id="39" idx="0"/>
          </p:cNvCxnSpPr>
          <p:nvPr/>
        </p:nvCxnSpPr>
        <p:spPr bwMode="auto">
          <a:xfrm rot="16200000" flipH="1">
            <a:off x="1223939" y="2774151"/>
            <a:ext cx="428628" cy="23813"/>
          </a:xfrm>
          <a:prstGeom prst="line">
            <a:avLst/>
          </a:prstGeom>
          <a:noFill/>
          <a:ln w="158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3" name="Connettore 1 52"/>
          <p:cNvCxnSpPr>
            <a:stCxn id="34" idx="2"/>
            <a:endCxn id="38" idx="0"/>
          </p:cNvCxnSpPr>
          <p:nvPr/>
        </p:nvCxnSpPr>
        <p:spPr bwMode="auto">
          <a:xfrm rot="16200000" flipH="1">
            <a:off x="1688286" y="2309804"/>
            <a:ext cx="428628" cy="952507"/>
          </a:xfrm>
          <a:prstGeom prst="line">
            <a:avLst/>
          </a:prstGeom>
          <a:noFill/>
          <a:ln w="158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4" name="Connettore 1 53"/>
          <p:cNvCxnSpPr>
            <a:stCxn id="43" idx="0"/>
            <a:endCxn id="36" idx="2"/>
          </p:cNvCxnSpPr>
          <p:nvPr/>
        </p:nvCxnSpPr>
        <p:spPr bwMode="auto">
          <a:xfrm rot="5400000" flipH="1" flipV="1">
            <a:off x="2514585" y="2536026"/>
            <a:ext cx="1928826" cy="2000263"/>
          </a:xfrm>
          <a:prstGeom prst="line">
            <a:avLst/>
          </a:prstGeom>
          <a:noFill/>
          <a:ln w="158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5" name="Connettore 1 54"/>
          <p:cNvCxnSpPr>
            <a:stCxn id="42" idx="0"/>
            <a:endCxn id="36" idx="2"/>
          </p:cNvCxnSpPr>
          <p:nvPr/>
        </p:nvCxnSpPr>
        <p:spPr bwMode="auto">
          <a:xfrm rot="5400000" flipH="1" flipV="1">
            <a:off x="2989648" y="3011088"/>
            <a:ext cx="1928826" cy="1050138"/>
          </a:xfrm>
          <a:prstGeom prst="line">
            <a:avLst/>
          </a:prstGeom>
          <a:noFill/>
          <a:ln w="158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6" name="Connettore 1 55"/>
          <p:cNvCxnSpPr>
            <a:stCxn id="41" idx="0"/>
            <a:endCxn id="36" idx="2"/>
          </p:cNvCxnSpPr>
          <p:nvPr/>
        </p:nvCxnSpPr>
        <p:spPr bwMode="auto">
          <a:xfrm rot="5400000" flipH="1" flipV="1">
            <a:off x="3443279" y="3464720"/>
            <a:ext cx="1928826" cy="142875"/>
          </a:xfrm>
          <a:prstGeom prst="line">
            <a:avLst/>
          </a:prstGeom>
          <a:noFill/>
          <a:ln w="158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7" name="Connettore 1 56"/>
          <p:cNvCxnSpPr>
            <a:stCxn id="36" idx="2"/>
            <a:endCxn id="40" idx="0"/>
          </p:cNvCxnSpPr>
          <p:nvPr/>
        </p:nvCxnSpPr>
        <p:spPr bwMode="auto">
          <a:xfrm rot="16200000" flipH="1">
            <a:off x="3982175" y="3068698"/>
            <a:ext cx="1928826" cy="934917"/>
          </a:xfrm>
          <a:prstGeom prst="line">
            <a:avLst/>
          </a:prstGeom>
          <a:noFill/>
          <a:ln w="158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8" name="Connettore 1 57"/>
          <p:cNvCxnSpPr>
            <a:stCxn id="47" idx="0"/>
            <a:endCxn id="35" idx="2"/>
          </p:cNvCxnSpPr>
          <p:nvPr/>
        </p:nvCxnSpPr>
        <p:spPr bwMode="auto">
          <a:xfrm rot="5400000" flipH="1" flipV="1">
            <a:off x="6453201" y="1669244"/>
            <a:ext cx="428628" cy="2233628"/>
          </a:xfrm>
          <a:prstGeom prst="line">
            <a:avLst/>
          </a:prstGeom>
          <a:noFill/>
          <a:ln w="158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9" name="Connettore 1 58"/>
          <p:cNvCxnSpPr>
            <a:stCxn id="45" idx="0"/>
            <a:endCxn id="35" idx="2"/>
          </p:cNvCxnSpPr>
          <p:nvPr/>
        </p:nvCxnSpPr>
        <p:spPr bwMode="auto">
          <a:xfrm rot="5400000" flipH="1" flipV="1">
            <a:off x="6917548" y="2133591"/>
            <a:ext cx="428628" cy="1304934"/>
          </a:xfrm>
          <a:prstGeom prst="line">
            <a:avLst/>
          </a:prstGeom>
          <a:noFill/>
          <a:ln w="158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60" name="Connettore 1 59"/>
          <p:cNvCxnSpPr>
            <a:stCxn id="46" idx="0"/>
            <a:endCxn id="35" idx="2"/>
          </p:cNvCxnSpPr>
          <p:nvPr/>
        </p:nvCxnSpPr>
        <p:spPr bwMode="auto">
          <a:xfrm rot="5400000" flipH="1" flipV="1">
            <a:off x="7381895" y="2597938"/>
            <a:ext cx="428628" cy="376240"/>
          </a:xfrm>
          <a:prstGeom prst="line">
            <a:avLst/>
          </a:prstGeom>
          <a:noFill/>
          <a:ln w="158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61" name="Connettore 1 60"/>
          <p:cNvCxnSpPr>
            <a:stCxn id="44" idx="0"/>
            <a:endCxn id="35" idx="2"/>
          </p:cNvCxnSpPr>
          <p:nvPr/>
        </p:nvCxnSpPr>
        <p:spPr bwMode="auto">
          <a:xfrm rot="16200000" flipV="1">
            <a:off x="7931075" y="2424998"/>
            <a:ext cx="428628" cy="722119"/>
          </a:xfrm>
          <a:prstGeom prst="line">
            <a:avLst/>
          </a:prstGeom>
          <a:noFill/>
          <a:ln w="158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62" name="CasellaDiTesto 61"/>
          <p:cNvSpPr txBox="1"/>
          <p:nvPr/>
        </p:nvSpPr>
        <p:spPr>
          <a:xfrm>
            <a:off x="71406" y="3638634"/>
            <a:ext cx="9126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t-IT" sz="1100" dirty="0" smtClean="0"/>
              <a:t>Numero contestazioni</a:t>
            </a:r>
          </a:p>
          <a:p>
            <a:pPr>
              <a:buFont typeface="Arial" pitchFamily="34" charset="0"/>
              <a:buChar char="•"/>
            </a:pPr>
            <a:r>
              <a:rPr lang="it-IT" sz="1100" dirty="0" smtClean="0"/>
              <a:t>Numero fatture archiviate</a:t>
            </a:r>
          </a:p>
          <a:p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/>
          </a:p>
        </p:txBody>
      </p:sp>
      <p:sp>
        <p:nvSpPr>
          <p:cNvPr id="63" name="CasellaDiTesto 62"/>
          <p:cNvSpPr txBox="1"/>
          <p:nvPr/>
        </p:nvSpPr>
        <p:spPr>
          <a:xfrm>
            <a:off x="1016144" y="3617148"/>
            <a:ext cx="9126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t-IT" sz="1100" dirty="0" smtClean="0"/>
              <a:t>Numero addetti</a:t>
            </a:r>
          </a:p>
          <a:p>
            <a:endParaRPr lang="it-IT" sz="1100" dirty="0" smtClean="0"/>
          </a:p>
          <a:p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/>
          </a:p>
        </p:txBody>
      </p:sp>
      <p:sp>
        <p:nvSpPr>
          <p:cNvPr id="64" name="CasellaDiTesto 63"/>
          <p:cNvSpPr txBox="1"/>
          <p:nvPr/>
        </p:nvSpPr>
        <p:spPr>
          <a:xfrm>
            <a:off x="1944838" y="3571876"/>
            <a:ext cx="91265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t-IT" sz="1100" dirty="0" smtClean="0"/>
              <a:t>Numero fatture processate</a:t>
            </a:r>
          </a:p>
          <a:p>
            <a:pPr>
              <a:buFont typeface="Arial" pitchFamily="34" charset="0"/>
              <a:buChar char="•"/>
            </a:pPr>
            <a:r>
              <a:rPr lang="it-IT" sz="1100" dirty="0" smtClean="0"/>
              <a:t>Numero note di credito</a:t>
            </a:r>
          </a:p>
          <a:p>
            <a:endParaRPr lang="it-IT" sz="1100" dirty="0" smtClean="0"/>
          </a:p>
          <a:p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/>
          </a:p>
        </p:txBody>
      </p:sp>
      <p:sp>
        <p:nvSpPr>
          <p:cNvPr id="65" name="CasellaDiTesto 64"/>
          <p:cNvSpPr txBox="1"/>
          <p:nvPr/>
        </p:nvSpPr>
        <p:spPr>
          <a:xfrm>
            <a:off x="1979712" y="5157192"/>
            <a:ext cx="100013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t-IT" sz="1100" dirty="0" smtClean="0"/>
              <a:t>Costo di </a:t>
            </a:r>
            <a:r>
              <a:rPr lang="it-IT" sz="1100" dirty="0" err="1" smtClean="0"/>
              <a:t>processamento</a:t>
            </a:r>
            <a:endParaRPr lang="it-IT" sz="1100" dirty="0" smtClean="0"/>
          </a:p>
          <a:p>
            <a:pPr>
              <a:buFont typeface="Arial" pitchFamily="34" charset="0"/>
              <a:buChar char="•"/>
            </a:pPr>
            <a:r>
              <a:rPr lang="it-IT" sz="1100" dirty="0" smtClean="0"/>
              <a:t>Costo di mantenimento</a:t>
            </a:r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endParaRPr lang="it-IT" sz="1100" dirty="0" smtClean="0"/>
          </a:p>
          <a:p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/>
          </a:p>
        </p:txBody>
      </p:sp>
      <p:sp>
        <p:nvSpPr>
          <p:cNvPr id="66" name="CasellaDiTesto 65"/>
          <p:cNvSpPr txBox="1"/>
          <p:nvPr/>
        </p:nvSpPr>
        <p:spPr>
          <a:xfrm>
            <a:off x="2928926" y="5121766"/>
            <a:ext cx="100013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t-IT" sz="1100" dirty="0" smtClean="0"/>
              <a:t>Tempo di </a:t>
            </a:r>
            <a:r>
              <a:rPr lang="it-IT" sz="1100" dirty="0" err="1" smtClean="0"/>
              <a:t>processamento</a:t>
            </a:r>
            <a:endParaRPr lang="it-IT" sz="1100" dirty="0" smtClean="0"/>
          </a:p>
          <a:p>
            <a:pPr>
              <a:buFont typeface="Arial" pitchFamily="34" charset="0"/>
              <a:buChar char="•"/>
            </a:pPr>
            <a:r>
              <a:rPr lang="it-IT" sz="1100" dirty="0" smtClean="0"/>
              <a:t>Tempo di reperimento</a:t>
            </a:r>
          </a:p>
          <a:p>
            <a:pPr>
              <a:buFont typeface="Arial" pitchFamily="34" charset="0"/>
              <a:buChar char="•"/>
            </a:pPr>
            <a:r>
              <a:rPr lang="it-IT" sz="1100" dirty="0" smtClean="0"/>
              <a:t>Tempo di verifica errore</a:t>
            </a:r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endParaRPr lang="it-IT" sz="1100" dirty="0" smtClean="0"/>
          </a:p>
          <a:p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/>
          </a:p>
        </p:txBody>
      </p:sp>
      <p:sp>
        <p:nvSpPr>
          <p:cNvPr id="67" name="CasellaDiTesto 66"/>
          <p:cNvSpPr txBox="1"/>
          <p:nvPr/>
        </p:nvSpPr>
        <p:spPr>
          <a:xfrm>
            <a:off x="3857620" y="5125541"/>
            <a:ext cx="100013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t-IT" sz="1100" dirty="0" smtClean="0"/>
              <a:t>Conformità con bolla</a:t>
            </a:r>
          </a:p>
          <a:p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endParaRPr lang="it-IT" sz="1100" dirty="0" smtClean="0"/>
          </a:p>
          <a:p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/>
          </a:p>
        </p:txBody>
      </p:sp>
      <p:sp>
        <p:nvSpPr>
          <p:cNvPr id="68" name="CasellaDiTesto 67"/>
          <p:cNvSpPr txBox="1"/>
          <p:nvPr/>
        </p:nvSpPr>
        <p:spPr>
          <a:xfrm>
            <a:off x="4857752" y="5125541"/>
            <a:ext cx="100013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t-IT" sz="1100" dirty="0" smtClean="0"/>
              <a:t>Tempo di modifica</a:t>
            </a:r>
          </a:p>
          <a:p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endParaRPr lang="it-IT" sz="1100" dirty="0" smtClean="0"/>
          </a:p>
          <a:p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/>
          </a:p>
        </p:txBody>
      </p:sp>
      <p:sp>
        <p:nvSpPr>
          <p:cNvPr id="69" name="CasellaDiTesto 68"/>
          <p:cNvSpPr txBox="1"/>
          <p:nvPr/>
        </p:nvSpPr>
        <p:spPr>
          <a:xfrm>
            <a:off x="7000892" y="3663895"/>
            <a:ext cx="1000132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t-IT" sz="1100" dirty="0" smtClean="0"/>
              <a:t>Numero errori</a:t>
            </a:r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endParaRPr lang="it-IT" sz="1100" dirty="0" smtClean="0"/>
          </a:p>
          <a:p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/>
          </a:p>
        </p:txBody>
      </p:sp>
      <p:sp>
        <p:nvSpPr>
          <p:cNvPr id="70" name="CasellaDiTesto 69"/>
          <p:cNvSpPr txBox="1"/>
          <p:nvPr/>
        </p:nvSpPr>
        <p:spPr>
          <a:xfrm>
            <a:off x="6000760" y="3638634"/>
            <a:ext cx="100013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t-IT" sz="1100" dirty="0" err="1" smtClean="0"/>
              <a:t>Lead</a:t>
            </a:r>
            <a:r>
              <a:rPr lang="it-IT" sz="1100" dirty="0" smtClean="0"/>
              <a:t> </a:t>
            </a:r>
            <a:r>
              <a:rPr lang="it-IT" sz="1100" dirty="0" err="1" smtClean="0"/>
              <a:t>time</a:t>
            </a:r>
            <a:r>
              <a:rPr lang="it-IT" sz="1100" dirty="0" smtClean="0"/>
              <a:t> di risposta</a:t>
            </a:r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endParaRPr lang="it-IT" sz="1100" dirty="0" smtClean="0"/>
          </a:p>
          <a:p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/>
          </a:p>
        </p:txBody>
      </p:sp>
      <p:sp>
        <p:nvSpPr>
          <p:cNvPr id="71" name="CasellaDiTesto 70"/>
          <p:cNvSpPr txBox="1"/>
          <p:nvPr/>
        </p:nvSpPr>
        <p:spPr>
          <a:xfrm>
            <a:off x="7929586" y="3685381"/>
            <a:ext cx="100013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t-IT" sz="1100" dirty="0" smtClean="0"/>
              <a:t>Tempo di modifica</a:t>
            </a:r>
          </a:p>
          <a:p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endParaRPr lang="it-IT" sz="1100" dirty="0" smtClean="0"/>
          </a:p>
          <a:p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pt3">
  <a:themeElements>
    <a:clrScheme name="ppt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pt3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FF9933"/>
          </a:solidFill>
          <a:prstDash val="solid"/>
          <a:round/>
          <a:headEnd type="none"/>
          <a:tailEnd type="none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12700" cap="flat" cmpd="sng" algn="ctr">
          <a:solidFill>
            <a:srgbClr val="FF9933"/>
          </a:solidFill>
          <a:prstDash val="solid"/>
          <a:round/>
          <a:headEnd type="arrow"/>
          <a:tailEnd type="arrow"/>
        </a:ln>
        <a:effectLst/>
      </a:spPr>
      <a:bodyPr/>
      <a:lstStyle/>
    </a:lnDef>
  </a:objectDefaults>
  <a:extraClrSchemeLst>
    <a:extraClrScheme>
      <a:clrScheme name="ppt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3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3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</TotalTime>
  <Words>1586</Words>
  <Application>Microsoft Office PowerPoint</Application>
  <PresentationFormat>Presentazione su schermo (4:3)</PresentationFormat>
  <Paragraphs>495</Paragraphs>
  <Slides>34</Slides>
  <Notes>8</Notes>
  <HiddenSlides>0</HiddenSlides>
  <MMClips>0</MMClips>
  <ScaleCrop>false</ScaleCrop>
  <HeadingPairs>
    <vt:vector size="6" baseType="variant">
      <vt:variant>
        <vt:lpstr>Tema</vt:lpstr>
      </vt:variant>
      <vt:variant>
        <vt:i4>2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34</vt:i4>
      </vt:variant>
    </vt:vector>
  </HeadingPairs>
  <TitlesOfParts>
    <vt:vector size="37" baseType="lpstr">
      <vt:lpstr>Tema di Office</vt:lpstr>
      <vt:lpstr>ppt3</vt:lpstr>
      <vt:lpstr>Grafico</vt:lpstr>
      <vt:lpstr>P</vt:lpstr>
      <vt:lpstr>Indice</vt:lpstr>
      <vt:lpstr>Presentazione standard di PowerPoint</vt:lpstr>
      <vt:lpstr>Presentazione standard di PowerPoint</vt:lpstr>
      <vt:lpstr>Mappatura dei Processi</vt:lpstr>
      <vt:lpstr>Presentazione standard di PowerPoint</vt:lpstr>
      <vt:lpstr>Flusso delle attività as-is </vt:lpstr>
      <vt:lpstr>Analisi delle prestazioni</vt:lpstr>
      <vt:lpstr>Analisi delle prestazioni</vt:lpstr>
      <vt:lpstr>Selezione degli indicatori </vt:lpstr>
      <vt:lpstr>Valutazione della robustezza degli indicatori</vt:lpstr>
      <vt:lpstr>Profilatura dei KPI</vt:lpstr>
      <vt:lpstr>Analisi del valore</vt:lpstr>
      <vt:lpstr>Valutazione delle determinanti e criticità</vt:lpstr>
      <vt:lpstr>Analisi dei costi di transazione</vt:lpstr>
      <vt:lpstr>EFFETTI DEL CAMBIAMENTO</vt:lpstr>
      <vt:lpstr>Diagramma delle fasi to-be</vt:lpstr>
      <vt:lpstr>Diagramma delle fasi to-be</vt:lpstr>
      <vt:lpstr>Flusso delle attività to-be </vt:lpstr>
      <vt:lpstr>Analisi dei benefici</vt:lpstr>
      <vt:lpstr>Analisi dei benefici</vt:lpstr>
      <vt:lpstr>Valutazione dell’investimento</vt:lpstr>
      <vt:lpstr>Gestione del cambiamento</vt:lpstr>
      <vt:lpstr>Sviluppi futuri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Flusso delle attività </vt:lpstr>
      <vt:lpstr>Flusso delle attività as-is </vt:lpstr>
      <vt:lpstr>Flusso delle attività to-be </vt:lpstr>
      <vt:lpstr>Valutazione dell’investimento</vt:lpstr>
      <vt:lpstr>Valutazione dell’investimento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asus</dc:creator>
  <cp:lastModifiedBy>Andrea Parola</cp:lastModifiedBy>
  <cp:revision>103</cp:revision>
  <dcterms:created xsi:type="dcterms:W3CDTF">2011-01-20T08:59:30Z</dcterms:created>
  <dcterms:modified xsi:type="dcterms:W3CDTF">2011-01-28T09:05:28Z</dcterms:modified>
</cp:coreProperties>
</file>