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99" r:id="rId2"/>
    <p:sldId id="448" r:id="rId3"/>
    <p:sldId id="449" r:id="rId4"/>
    <p:sldId id="450" r:id="rId5"/>
    <p:sldId id="451" r:id="rId6"/>
  </p:sldIdLst>
  <p:sldSz cx="9144000" cy="6858000" type="screen4x3"/>
  <p:notesSz cx="6797675" cy="992663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CCFF"/>
    <a:srgbClr val="006600"/>
    <a:srgbClr val="000000"/>
    <a:srgbClr val="FFFFFF"/>
    <a:srgbClr val="0093DD"/>
    <a:srgbClr val="66CCFF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718" autoAdjust="0"/>
  </p:normalViewPr>
  <p:slideViewPr>
    <p:cSldViewPr>
      <p:cViewPr>
        <p:scale>
          <a:sx n="87" d="100"/>
          <a:sy n="87" d="100"/>
        </p:scale>
        <p:origin x="-57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14"/>
    </p:cViewPr>
  </p:sorterViewPr>
  <p:notesViewPr>
    <p:cSldViewPr>
      <p:cViewPr varScale="1">
        <p:scale>
          <a:sx n="75" d="100"/>
          <a:sy n="75" d="100"/>
        </p:scale>
        <p:origin x="-2214" y="-11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t" anchorCtr="0" compatLnSpc="1">
            <a:prstTxWarp prst="textNoShape">
              <a:avLst/>
            </a:prstTxWarp>
          </a:bodyPr>
          <a:lstStyle>
            <a:lvl1pPr defTabSz="954088">
              <a:spcBef>
                <a:spcPct val="50000"/>
              </a:spcBef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Mr…………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t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50000"/>
              </a:spcBef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Brazil, september 2008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b" anchorCtr="0" compatLnSpc="1">
            <a:prstTxWarp prst="textNoShape">
              <a:avLst/>
            </a:prstTxWarp>
          </a:bodyPr>
          <a:lstStyle>
            <a:lvl1pPr defTabSz="954088">
              <a:spcBef>
                <a:spcPct val="50000"/>
              </a:spcBef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b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50000"/>
              </a:spcBef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8934F2C-02DB-484E-BCF4-7FE9937A693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t" anchorCtr="0" compatLnSpc="1">
            <a:prstTxWarp prst="textNoShape">
              <a:avLst/>
            </a:prstTxWarp>
          </a:bodyPr>
          <a:lstStyle>
            <a:lvl1pPr defTabSz="954088"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t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b" anchorCtr="0" compatLnSpc="1">
            <a:prstTxWarp prst="textNoShape">
              <a:avLst/>
            </a:prstTxWarp>
          </a:bodyPr>
          <a:lstStyle>
            <a:lvl1pPr defTabSz="954088"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5" tIns="47777" rIns="95555" bIns="47777" numCol="1" anchor="b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A11116A-D94C-49F5-9045-8B7C44E8AF1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E4BF6-ADE7-4948-99CC-C314CF4C0B5E}" type="slidenum">
              <a:rPr lang="it-IT" smtClean="0"/>
              <a:pPr>
                <a:defRPr/>
              </a:pPr>
              <a:t>1</a:t>
            </a:fld>
            <a:endParaRPr lang="it-IT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 cstate="print"/>
          <a:srcRect/>
          <a:stretch>
            <a:fillRect b="-130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933825"/>
            <a:ext cx="8713788" cy="1150938"/>
          </a:xfrm>
        </p:spPr>
        <p:txBody>
          <a:bodyPr anchor="b"/>
          <a:lstStyle>
            <a:lvl1pPr algn="r">
              <a:defRPr>
                <a:solidFill>
                  <a:srgbClr val="1E8CC8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5157788"/>
            <a:ext cx="8713788" cy="1008062"/>
          </a:xfrm>
        </p:spPr>
        <p:txBody>
          <a:bodyPr/>
          <a:lstStyle>
            <a:lvl1pPr marL="0" indent="0" algn="r">
              <a:buFont typeface="Arial Unicode MS" pitchFamily="34" charset="-128"/>
              <a:buNone/>
              <a:defRPr>
                <a:solidFill>
                  <a:srgbClr val="454341"/>
                </a:solidFill>
                <a:latin typeface="Swis721 BT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596063"/>
            <a:ext cx="381635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356100" y="6597650"/>
            <a:ext cx="792163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6152-9F31-43C6-8B27-ADA2159EA2D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xfrm>
            <a:off x="6831013" y="6381750"/>
            <a:ext cx="2133600" cy="36036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B8C62-7240-47EB-B251-B9E0B1686C5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836613"/>
            <a:ext cx="2178050" cy="554513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0825" y="836613"/>
            <a:ext cx="6383338" cy="55451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CA22-4FC8-4C86-9AE4-914C3CF21E1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250825" y="836613"/>
            <a:ext cx="8713788" cy="55451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57D7B-6F1B-4499-881F-D0784222728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825" y="836613"/>
            <a:ext cx="8713788" cy="7969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1700213"/>
            <a:ext cx="4267200" cy="46815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grafico 3"/>
          <p:cNvSpPr>
            <a:spLocks noGrp="1"/>
          </p:cNvSpPr>
          <p:nvPr>
            <p:ph type="chart" sz="half" idx="2"/>
          </p:nvPr>
        </p:nvSpPr>
        <p:spPr>
          <a:xfrm>
            <a:off x="4670425" y="1700213"/>
            <a:ext cx="4267200" cy="4681537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B78AE-FE55-443C-ABE2-3D440E7EE3F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825" y="836613"/>
            <a:ext cx="8713788" cy="7969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1700213"/>
            <a:ext cx="8686800" cy="4681537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1CA1-3AC3-4978-8B56-7C07910BDE2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825" y="836613"/>
            <a:ext cx="8713788" cy="7969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250825" y="1700213"/>
            <a:ext cx="8686800" cy="4681537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5CA11-57C7-4CFC-8210-D37FAC10844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C7AFC-51A2-4D78-9A55-1EB38C9C49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1BE5-6473-4962-B5A4-135590F811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1700213"/>
            <a:ext cx="42672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70425" y="1700213"/>
            <a:ext cx="42672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A3BD2-D5F8-4D89-9A1D-670DBA7CCC8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1C862-2CE7-41E9-B0A7-BEB0B6413D1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C3D52-F1CE-4BF5-92B8-09015774786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6E629-CFCD-45E6-AAD2-ADD465388B0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F9F29-B03B-4C62-8179-B617D49BF52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803DC-6A2C-4434-998A-C7A5B8E847F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 b="-114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836613"/>
            <a:ext cx="8713788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0213"/>
            <a:ext cx="86868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597650"/>
            <a:ext cx="2160588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97650"/>
            <a:ext cx="3814763" cy="287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Renner Italia S.p.A. 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4513" y="6596063"/>
            <a:ext cx="792162" cy="25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1D8DCF4-2358-4792-843F-54CE832003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3" r:id="rId13"/>
    <p:sldLayoutId id="2147483652" r:id="rId14"/>
    <p:sldLayoutId id="2147483651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454341"/>
          </a:solidFill>
          <a:latin typeface="Swis721 Bd B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E8CC8"/>
        </a:buClr>
        <a:buFont typeface="Arial Unicode MS" pitchFamily="34" charset="-128"/>
        <a:buChar char="&gt;"/>
        <a:defRPr sz="2800">
          <a:solidFill>
            <a:srgbClr val="1E8CC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Swis721 BT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bg2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395288" y="4797425"/>
            <a:ext cx="856932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2400" b="1">
                <a:solidFill>
                  <a:srgbClr val="0070C0"/>
                </a:solidFill>
              </a:rPr>
              <a:t>Servizio di veicolazione elettronica </a:t>
            </a:r>
          </a:p>
          <a:p>
            <a:pPr algn="r"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2400" b="1">
                <a:solidFill>
                  <a:srgbClr val="0070C0"/>
                </a:solidFill>
              </a:rPr>
              <a:t>e scambio documentale modulare </a:t>
            </a:r>
          </a:p>
          <a:p>
            <a:pPr algn="r"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2400" b="1">
                <a:solidFill>
                  <a:srgbClr val="0070C0"/>
                </a:solidFill>
              </a:rPr>
              <a:t>scalabile e multicanale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395288" y="6021388"/>
            <a:ext cx="4032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400" b="1">
                <a:solidFill>
                  <a:srgbClr val="0070C0"/>
                </a:solidFill>
              </a:rPr>
              <a:t>CBI 2010 </a:t>
            </a:r>
            <a:r>
              <a:rPr lang="it-IT" sz="1400" b="1"/>
              <a:t>Roma, 3 dicembre 2010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688" y="4149725"/>
            <a:ext cx="2376487" cy="66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Renner Italia S.p.A. 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D5928-7E52-456E-BA42-FC0415F03F42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611188" y="765175"/>
            <a:ext cx="8281987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3200" b="1">
                <a:solidFill>
                  <a:srgbClr val="0070C0"/>
                </a:solidFill>
              </a:rPr>
              <a:t>Renner Italia </a:t>
            </a:r>
            <a:r>
              <a:rPr lang="it-IT" sz="3200"/>
              <a:t>Company profile</a:t>
            </a:r>
          </a:p>
          <a:p>
            <a:pPr algn="ctr"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3200" b="1">
                <a:solidFill>
                  <a:srgbClr val="0070C0"/>
                </a:solidFill>
              </a:rPr>
              <a:t> </a:t>
            </a:r>
            <a:endParaRPr lang="en-US" sz="3200" b="1">
              <a:solidFill>
                <a:srgbClr val="0070C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7921625" cy="483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 err="1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Renner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Italia Spa è una multinazionale specializzata nella produzione di vernici per legno con sede a </a:t>
            </a:r>
            <a:r>
              <a:rPr lang="it-IT" dirty="0" err="1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Minerbio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Bologna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53 €/</a:t>
            </a:r>
            <a:r>
              <a:rPr lang="it-IT" dirty="0" err="1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mln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di fatturato nel 2010 (previsionale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Potenziale produttivo di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30.000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tonnellate di prodotto finito (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16.000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tonnellate di venduto 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previsionale 2010)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 stabilimenti di superficie complessiva pari a 42.000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mq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(di cui 21.000 coperti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Organico di 173 unità di cui 30 chimici ricercatori ed altrettanti tecnici di assistenza sul 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territorio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Wingdings" pitchFamily="2" charset="2"/>
              <a:buChar char="q"/>
              <a:defRPr/>
            </a:pPr>
            <a:endParaRPr lang="it-IT" sz="16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Wingdings" pitchFamily="2" charset="2"/>
              <a:buChar char="q"/>
              <a:defRPr/>
            </a:pPr>
            <a:endParaRPr lang="it-IT" sz="16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5125" indent="-365125" defTabSz="449263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it-IT" sz="16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Renner Italia S.p.A. 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1042B-1AEC-4563-94D0-0AD537420790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611188" y="836613"/>
            <a:ext cx="8281987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3200" b="1">
                <a:solidFill>
                  <a:srgbClr val="0070C0"/>
                </a:solidFill>
              </a:rPr>
              <a:t>Renner Italia </a:t>
            </a:r>
            <a:r>
              <a:rPr lang="it-IT" sz="3200"/>
              <a:t>Andamento del fatturato</a:t>
            </a:r>
          </a:p>
          <a:p>
            <a:pPr algn="ctr"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3200" b="1">
                <a:solidFill>
                  <a:srgbClr val="0070C0"/>
                </a:solidFill>
              </a:rPr>
              <a:t> </a:t>
            </a:r>
            <a:endParaRPr lang="en-US" sz="3200" b="1">
              <a:solidFill>
                <a:srgbClr val="0070C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326063" y="1916113"/>
            <a:ext cx="342900" cy="4392612"/>
          </a:xfrm>
          <a:prstGeom prst="rightArrow">
            <a:avLst>
              <a:gd name="adj1" fmla="val 64704"/>
              <a:gd name="adj2" fmla="val 100000"/>
            </a:avLst>
          </a:prstGeom>
          <a:solidFill>
            <a:schemeClr val="bg2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352425" y="1590675"/>
          <a:ext cx="4627563" cy="2486025"/>
        </p:xfrm>
        <a:graphic>
          <a:graphicData uri="http://schemas.openxmlformats.org/presentationml/2006/ole">
            <p:oleObj spid="_x0000_s79874" name="Grafico" r:id="rId3" imgW="7943820" imgH="4724378" progId="MSGraph.Chart.8">
              <p:embed followColorScheme="full"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52425" y="4149725"/>
          <a:ext cx="4627563" cy="2486025"/>
        </p:xfrm>
        <a:graphic>
          <a:graphicData uri="http://schemas.openxmlformats.org/presentationml/2006/ole">
            <p:oleObj spid="_x0000_s79875" name="Grafico" r:id="rId4" imgW="7943820" imgH="4724378" progId="MSGraph.Chart.8">
              <p:embed followColorScheme="full"/>
            </p:oleObj>
          </a:graphicData>
        </a:graphic>
      </p:graphicFrame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5940425" y="3070225"/>
            <a:ext cx="2792413" cy="19431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800" b="1" dirty="0">
                <a:latin typeface="+mj-lt"/>
                <a:cs typeface="Arial" pitchFamily="34" charset="0"/>
              </a:rPr>
              <a:t>Forte espansione </a:t>
            </a:r>
            <a:endParaRPr lang="it-IT" sz="1800" b="1" dirty="0">
              <a:latin typeface="+mj-lt"/>
              <a:cs typeface="Arial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800" b="1" dirty="0">
                <a:latin typeface="+mj-lt"/>
                <a:cs typeface="Arial" pitchFamily="34" charset="0"/>
              </a:rPr>
              <a:t>e </a:t>
            </a:r>
            <a:r>
              <a:rPr lang="it-IT" sz="1800" b="1" dirty="0">
                <a:latin typeface="+mj-lt"/>
                <a:cs typeface="Arial" pitchFamily="34" charset="0"/>
              </a:rPr>
              <a:t>continua crescita del fatturato </a:t>
            </a:r>
            <a:r>
              <a:rPr lang="it-IT" sz="1800" b="1" dirty="0">
                <a:latin typeface="+mj-lt"/>
                <a:cs typeface="Arial" pitchFamily="34" charset="0"/>
              </a:rPr>
              <a:t>sia </a:t>
            </a:r>
            <a:r>
              <a:rPr lang="it-IT" sz="1800" b="1" dirty="0">
                <a:latin typeface="+mj-lt"/>
                <a:cs typeface="Arial" pitchFamily="34" charset="0"/>
              </a:rPr>
              <a:t>nel mercato domestico che internazionale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27088" y="1703388"/>
            <a:ext cx="403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Trend Fatturato 2004-2010 (€/k)</a:t>
            </a:r>
            <a:endParaRPr lang="it-IT" sz="14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27088" y="4294188"/>
            <a:ext cx="40322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Trend Fatturato Export 2004-2010 (€/k)</a:t>
            </a:r>
            <a:endParaRPr lang="it-IT" sz="14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Renner Italia S.p.A. 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11A69-FC25-4533-A15C-124B29D71ADF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  <p:pic>
        <p:nvPicPr>
          <p:cNvPr id="6" name="Picture 2" descr="C:\Users\050909\Desktop\presentazione manuel\areainfluenza t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603" y="3008873"/>
            <a:ext cx="3568821" cy="1572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416800" cy="470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dirty="0" err="1">
                <a:latin typeface="+mj-lt"/>
                <a:cs typeface="Arial" pitchFamily="34" charset="0"/>
              </a:rPr>
              <a:t>Renner</a:t>
            </a:r>
            <a:r>
              <a:rPr lang="it-IT" dirty="0">
                <a:latin typeface="+mj-lt"/>
                <a:cs typeface="Arial" pitchFamily="34" charset="0"/>
              </a:rPr>
              <a:t> Italia fa parte del network </a:t>
            </a:r>
            <a:r>
              <a:rPr lang="it-IT" dirty="0" err="1">
                <a:latin typeface="+mj-lt"/>
                <a:cs typeface="Arial" pitchFamily="34" charset="0"/>
              </a:rPr>
              <a:t>Renner</a:t>
            </a:r>
            <a:r>
              <a:rPr lang="it-IT" dirty="0">
                <a:latin typeface="+mj-lt"/>
                <a:cs typeface="Arial" pitchFamily="34" charset="0"/>
              </a:rPr>
              <a:t> Global </a:t>
            </a:r>
            <a:r>
              <a:rPr lang="it-IT" dirty="0" err="1">
                <a:latin typeface="+mj-lt"/>
                <a:cs typeface="Arial" pitchFamily="34" charset="0"/>
              </a:rPr>
              <a:t>Alliance</a:t>
            </a:r>
            <a:r>
              <a:rPr lang="it-IT" dirty="0">
                <a:latin typeface="+mj-lt"/>
                <a:cs typeface="Arial" pitchFamily="34" charset="0"/>
              </a:rPr>
              <a:t>,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dirty="0">
                <a:latin typeface="+mj-lt"/>
                <a:cs typeface="Arial" pitchFamily="34" charset="0"/>
              </a:rPr>
              <a:t>una rete territoriale capace di rispondere alla richieste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dirty="0">
                <a:latin typeface="+mj-lt"/>
                <a:cs typeface="Arial" pitchFamily="34" charset="0"/>
              </a:rPr>
              <a:t>del mercato mondiale.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dirty="0">
                <a:latin typeface="+mj-lt"/>
                <a:cs typeface="Arial" pitchFamily="34" charset="0"/>
              </a:rPr>
              <a:t>Sei le nazioni che ospitano gli stabilimenti produttivi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dirty="0">
                <a:latin typeface="+mj-lt"/>
                <a:cs typeface="Arial" pitchFamily="34" charset="0"/>
              </a:rPr>
              <a:t>della </a:t>
            </a:r>
            <a:r>
              <a:rPr lang="it-IT" dirty="0" err="1">
                <a:latin typeface="+mj-lt"/>
                <a:cs typeface="Arial" pitchFamily="34" charset="0"/>
              </a:rPr>
              <a:t>Renner</a:t>
            </a:r>
            <a:r>
              <a:rPr lang="it-IT" dirty="0">
                <a:latin typeface="+mj-lt"/>
                <a:cs typeface="Arial" pitchFamily="34" charset="0"/>
              </a:rPr>
              <a:t> Global </a:t>
            </a:r>
            <a:r>
              <a:rPr lang="it-IT" dirty="0" err="1">
                <a:latin typeface="+mj-lt"/>
                <a:cs typeface="Arial" pitchFamily="34" charset="0"/>
              </a:rPr>
              <a:t>Alliance</a:t>
            </a:r>
            <a:r>
              <a:rPr lang="it-IT" dirty="0">
                <a:latin typeface="+mj-lt"/>
                <a:cs typeface="Arial" pitchFamily="34" charset="0"/>
              </a:rPr>
              <a:t>: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Italia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Brasile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Cile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Messico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Spagna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Stati Uniti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dirty="0">
                <a:latin typeface="+mj-lt"/>
                <a:cs typeface="Arial" pitchFamily="34" charset="0"/>
              </a:rPr>
              <a:t>Le unità produttive della Global </a:t>
            </a:r>
            <a:r>
              <a:rPr lang="it-IT" dirty="0" err="1">
                <a:latin typeface="+mj-lt"/>
                <a:cs typeface="Arial" pitchFamily="34" charset="0"/>
              </a:rPr>
              <a:t>Alliance</a:t>
            </a:r>
            <a:r>
              <a:rPr lang="it-IT" dirty="0">
                <a:latin typeface="+mj-lt"/>
                <a:cs typeface="Arial" pitchFamily="34" charset="0"/>
              </a:rPr>
              <a:t> si sviluppano su aree complessive di 305.000 mq, delle quali 90.000 risultano interamente coperte. Il potenziale produttivo supera le 200.000 tonnellate di prodotti vernicianti.</a:t>
            </a:r>
            <a:endParaRPr lang="it-IT" dirty="0">
              <a:latin typeface="+mj-lt"/>
              <a:cs typeface="Arial" pitchFamily="34" charset="0"/>
            </a:endParaRPr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611188" y="836613"/>
            <a:ext cx="8281987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3200" b="1">
                <a:solidFill>
                  <a:srgbClr val="0070C0"/>
                </a:solidFill>
              </a:rPr>
              <a:t>Renner Global Alliance </a:t>
            </a:r>
            <a:endParaRPr lang="en-US" sz="32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Renner Italia S.p.A. 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0315F-AF51-46F0-9F21-44C427F06129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611188" y="836613"/>
            <a:ext cx="8281987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49263">
              <a:tabLst>
                <a:tab pos="0" algn="l"/>
                <a:tab pos="965200" algn="l"/>
                <a:tab pos="1931988" algn="l"/>
                <a:tab pos="2898775" algn="l"/>
                <a:tab pos="3865563" algn="l"/>
                <a:tab pos="4827588" algn="l"/>
                <a:tab pos="5794375" algn="l"/>
                <a:tab pos="6762750" algn="l"/>
                <a:tab pos="7731125" algn="l"/>
                <a:tab pos="8699500" algn="l"/>
                <a:tab pos="9666288" algn="l"/>
                <a:tab pos="10633075" algn="l"/>
              </a:tabLst>
            </a:pPr>
            <a:r>
              <a:rPr lang="it-IT" sz="3200" b="1">
                <a:solidFill>
                  <a:srgbClr val="0070C0"/>
                </a:solidFill>
              </a:rPr>
              <a:t>Renner Italia </a:t>
            </a:r>
            <a:r>
              <a:rPr lang="it-IT" sz="3200"/>
              <a:t>e</a:t>
            </a:r>
            <a:endParaRPr lang="en-US" sz="3200" b="1">
              <a:solidFill>
                <a:srgbClr val="0070C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7921625" cy="470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b="1" dirty="0">
                <a:solidFill>
                  <a:schemeClr val="bg2">
                    <a:lumMod val="75000"/>
                  </a:schemeClr>
                </a:solidFill>
                <a:latin typeface="+mj-lt"/>
                <a:cs typeface="Arial" pitchFamily="34" charset="0"/>
              </a:rPr>
              <a:t>Obiettivi del progetto  </a:t>
            </a: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+mj-lt"/>
                <a:cs typeface="Arial" pitchFamily="34" charset="0"/>
              </a:rPr>
              <a:t>Ridurre i costi di materiali cartacei abbinati alla fatturazione giornaliera e mensile</a:t>
            </a: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+mj-lt"/>
                <a:cs typeface="Arial" pitchFamily="34" charset="0"/>
              </a:rPr>
              <a:t>Velocizzare le attività amministrative di fatturazione e di stampa, </a:t>
            </a:r>
            <a:r>
              <a:rPr lang="it-IT" dirty="0" err="1">
                <a:solidFill>
                  <a:schemeClr val="bg2">
                    <a:lumMod val="75000"/>
                  </a:schemeClr>
                </a:solidFill>
                <a:latin typeface="+mj-lt"/>
                <a:cs typeface="Arial" pitchFamily="34" charset="0"/>
              </a:rPr>
              <a:t>imbustamento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+mj-lt"/>
                <a:cs typeface="Arial" pitchFamily="34" charset="0"/>
              </a:rPr>
              <a:t> e invio</a:t>
            </a: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+mj-lt"/>
                <a:cs typeface="Arial" pitchFamily="34" charset="0"/>
              </a:rPr>
              <a:t>Mettere a disposizione in tempo reale le fatture di vendita ai clienti destinatari nel formato e nelle modalità scelte</a:t>
            </a: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endParaRPr lang="it-IT" dirty="0">
              <a:solidFill>
                <a:schemeClr val="bg2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marL="365125" indent="-365125" defTabSz="449263">
              <a:buClr>
                <a:schemeClr val="bg1"/>
              </a:buClr>
              <a:buSzPct val="100000"/>
              <a:buFont typeface="Courier New" pitchFamily="49" charset="0"/>
              <a:buChar char="o"/>
              <a:defRPr/>
            </a:pPr>
            <a:r>
              <a:rPr lang="it-IT" dirty="0">
                <a:solidFill>
                  <a:schemeClr val="bg2">
                    <a:lumMod val="75000"/>
                  </a:schemeClr>
                </a:solidFill>
                <a:latin typeface="+mj-lt"/>
                <a:cs typeface="Arial" pitchFamily="34" charset="0"/>
              </a:rPr>
              <a:t>Integrare la fatturazione elettronica con il sistema gestionale (Mago) attualmente in uso, fornito dalla software house Microarea</a:t>
            </a:r>
            <a:endParaRPr lang="it-IT" dirty="0">
              <a:solidFill>
                <a:schemeClr val="bg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81925" name="Immagine 5" descr="Unicredit-logo-noipensiamo.jpg"/>
          <p:cNvPicPr>
            <a:picLocks noChangeAspect="1"/>
          </p:cNvPicPr>
          <p:nvPr/>
        </p:nvPicPr>
        <p:blipFill>
          <a:blip r:embed="rId2"/>
          <a:srcRect l="5936"/>
          <a:stretch>
            <a:fillRect/>
          </a:stretch>
        </p:blipFill>
        <p:spPr bwMode="auto">
          <a:xfrm>
            <a:off x="3513138" y="644525"/>
            <a:ext cx="228282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700213"/>
            <a:ext cx="1727200" cy="481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NNER">
  <a:themeElements>
    <a:clrScheme name="RENNER 2">
      <a:dk1>
        <a:srgbClr val="4B4B4B"/>
      </a:dk1>
      <a:lt1>
        <a:srgbClr val="FFFFFF"/>
      </a:lt1>
      <a:dk2>
        <a:srgbClr val="434343"/>
      </a:dk2>
      <a:lt2>
        <a:srgbClr val="808080"/>
      </a:lt2>
      <a:accent1>
        <a:srgbClr val="BBE0E3"/>
      </a:accent1>
      <a:accent2>
        <a:srgbClr val="FFCC00"/>
      </a:accent2>
      <a:accent3>
        <a:srgbClr val="FFFFFF"/>
      </a:accent3>
      <a:accent4>
        <a:srgbClr val="3F3F3F"/>
      </a:accent4>
      <a:accent5>
        <a:srgbClr val="DAEDEF"/>
      </a:accent5>
      <a:accent6>
        <a:srgbClr val="E7B900"/>
      </a:accent6>
      <a:hlink>
        <a:srgbClr val="009999"/>
      </a:hlink>
      <a:folHlink>
        <a:srgbClr val="99CC00"/>
      </a:folHlink>
    </a:clrScheme>
    <a:fontScheme name="RENNER">
      <a:majorFont>
        <a:latin typeface="Swis721 Bd BT"/>
        <a:ea typeface=""/>
        <a:cs typeface=""/>
      </a:majorFont>
      <a:minorFont>
        <a:latin typeface="Swis721 B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E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NNER 2">
        <a:dk1>
          <a:srgbClr val="4B4B4B"/>
        </a:dk1>
        <a:lt1>
          <a:srgbClr val="FFFFFF"/>
        </a:lt1>
        <a:dk2>
          <a:srgbClr val="434343"/>
        </a:dk2>
        <a:lt2>
          <a:srgbClr val="808080"/>
        </a:lt2>
        <a:accent1>
          <a:srgbClr val="BBE0E3"/>
        </a:accent1>
        <a:accent2>
          <a:srgbClr val="FFCC00"/>
        </a:accent2>
        <a:accent3>
          <a:srgbClr val="FFFFFF"/>
        </a:accent3>
        <a:accent4>
          <a:srgbClr val="3F3F3F"/>
        </a:accent4>
        <a:accent5>
          <a:srgbClr val="DAEDEF"/>
        </a:accent5>
        <a:accent6>
          <a:srgbClr val="E7B9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Settings\Magli\Dati applicazioni\Microsoft\Modelli\RENNER.pot</Template>
  <TotalTime>6749</TotalTime>
  <Words>271</Words>
  <Application>Microsoft Office PowerPoint</Application>
  <PresentationFormat>Presentazione su schermo (4:3)</PresentationFormat>
  <Paragraphs>55</Paragraphs>
  <Slides>5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Modello struttura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5" baseType="lpstr">
      <vt:lpstr>Arial</vt:lpstr>
      <vt:lpstr>Swis721 Bd BT</vt:lpstr>
      <vt:lpstr>Arial Unicode MS</vt:lpstr>
      <vt:lpstr>Swis721 BT</vt:lpstr>
      <vt:lpstr>Wingdings</vt:lpstr>
      <vt:lpstr>Times New Roman</vt:lpstr>
      <vt:lpstr>Courier New</vt:lpstr>
      <vt:lpstr>RENNER</vt:lpstr>
      <vt:lpstr>RENNER</vt:lpstr>
      <vt:lpstr>Grafico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Magli</dc:creator>
  <cp:lastModifiedBy>gabriele.nanni</cp:lastModifiedBy>
  <cp:revision>407</cp:revision>
  <dcterms:created xsi:type="dcterms:W3CDTF">2006-10-05T13:49:09Z</dcterms:created>
  <dcterms:modified xsi:type="dcterms:W3CDTF">2010-12-01T12:40:24Z</dcterms:modified>
</cp:coreProperties>
</file>