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74ED-A1D3-4D4E-A624-A56C918109DD}" type="datetimeFigureOut">
              <a:rPr lang="it-IT" smtClean="0"/>
              <a:pPr/>
              <a:t>16/01/2011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2C42-B04C-41FE-89A4-B3C9B8D0EB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74ED-A1D3-4D4E-A624-A56C918109DD}" type="datetimeFigureOut">
              <a:rPr lang="it-IT" smtClean="0"/>
              <a:pPr/>
              <a:t>16/01/2011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2C42-B04C-41FE-89A4-B3C9B8D0EB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74ED-A1D3-4D4E-A624-A56C918109DD}" type="datetimeFigureOut">
              <a:rPr lang="it-IT" smtClean="0"/>
              <a:pPr/>
              <a:t>16/01/2011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2C42-B04C-41FE-89A4-B3C9B8D0EB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74ED-A1D3-4D4E-A624-A56C918109DD}" type="datetimeFigureOut">
              <a:rPr lang="it-IT" smtClean="0"/>
              <a:pPr/>
              <a:t>16/01/2011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2C42-B04C-41FE-89A4-B3C9B8D0EB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74ED-A1D3-4D4E-A624-A56C918109DD}" type="datetimeFigureOut">
              <a:rPr lang="it-IT" smtClean="0"/>
              <a:pPr/>
              <a:t>16/01/2011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2C42-B04C-41FE-89A4-B3C9B8D0EB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74ED-A1D3-4D4E-A624-A56C918109DD}" type="datetimeFigureOut">
              <a:rPr lang="it-IT" smtClean="0"/>
              <a:pPr/>
              <a:t>16/01/2011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2C42-B04C-41FE-89A4-B3C9B8D0EB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74ED-A1D3-4D4E-A624-A56C918109DD}" type="datetimeFigureOut">
              <a:rPr lang="it-IT" smtClean="0"/>
              <a:pPr/>
              <a:t>16/01/2011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2C42-B04C-41FE-89A4-B3C9B8D0EB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74ED-A1D3-4D4E-A624-A56C918109DD}" type="datetimeFigureOut">
              <a:rPr lang="it-IT" smtClean="0"/>
              <a:pPr/>
              <a:t>16/01/2011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2C42-B04C-41FE-89A4-B3C9B8D0EB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74ED-A1D3-4D4E-A624-A56C918109DD}" type="datetimeFigureOut">
              <a:rPr lang="it-IT" smtClean="0"/>
              <a:pPr/>
              <a:t>16/01/2011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2C42-B04C-41FE-89A4-B3C9B8D0EB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74ED-A1D3-4D4E-A624-A56C918109DD}" type="datetimeFigureOut">
              <a:rPr lang="it-IT" smtClean="0"/>
              <a:pPr/>
              <a:t>16/01/2011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2C42-B04C-41FE-89A4-B3C9B8D0EB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74ED-A1D3-4D4E-A624-A56C918109DD}" type="datetimeFigureOut">
              <a:rPr lang="it-IT" smtClean="0"/>
              <a:pPr/>
              <a:t>16/01/2011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2C42-B04C-41FE-89A4-B3C9B8D0EB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774ED-A1D3-4D4E-A624-A56C918109DD}" type="datetimeFigureOut">
              <a:rPr lang="it-IT" smtClean="0"/>
              <a:pPr/>
              <a:t>16/01/2011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92C42-B04C-41FE-89A4-B3C9B8D0EBA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714348" y="571480"/>
          <a:ext cx="7786743" cy="4975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581"/>
                <a:gridCol w="2595581"/>
                <a:gridCol w="2595581"/>
              </a:tblGrid>
              <a:tr h="416472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DETERMINANTE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CRITICITA’ AS IS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TO BE</a:t>
                      </a:r>
                      <a:endParaRPr lang="it-IT" sz="1600" dirty="0"/>
                    </a:p>
                  </a:txBody>
                  <a:tcPr/>
                </a:tc>
              </a:tr>
              <a:tr h="416472"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Flusso delle attività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aseline="0" dirty="0" smtClean="0"/>
                        <a:t>Molte attività non creano valore aggiunto per il cliente finale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Dando in outsourcing il processo di fatturazione sono state eliminate tutte le attività </a:t>
                      </a:r>
                      <a:r>
                        <a:rPr lang="it-IT" sz="1200" dirty="0" smtClean="0"/>
                        <a:t>a scarso </a:t>
                      </a:r>
                      <a:r>
                        <a:rPr lang="it-IT" sz="1200" dirty="0" smtClean="0"/>
                        <a:t>valore</a:t>
                      </a:r>
                      <a:r>
                        <a:rPr lang="it-IT" sz="1200" baseline="0" dirty="0" smtClean="0"/>
                        <a:t> aggiunto</a:t>
                      </a:r>
                      <a:endParaRPr lang="it-IT" sz="1200" dirty="0"/>
                    </a:p>
                  </a:txBody>
                  <a:tcPr/>
                </a:tc>
              </a:tr>
              <a:tr h="416472"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Organizzazione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it-IT" sz="1200" dirty="0" smtClean="0"/>
                        <a:t> Mancanza di un </a:t>
                      </a:r>
                      <a:r>
                        <a:rPr lang="it-IT" sz="1200" dirty="0" err="1" smtClean="0"/>
                        <a:t>Process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Owner</a:t>
                      </a:r>
                      <a:endParaRPr lang="it-IT" sz="12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it-IT" sz="1200" baseline="0" dirty="0" smtClean="0"/>
                        <a:t> Attività semplici e complesse eseguite dagli stessi operatori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Grazie all’esternalizzazione del processo non è più necessario un </a:t>
                      </a:r>
                      <a:r>
                        <a:rPr lang="it-IT" sz="1200" dirty="0" err="1" smtClean="0"/>
                        <a:t>Process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Owner</a:t>
                      </a:r>
                      <a:r>
                        <a:rPr lang="it-IT" sz="1200" baseline="0" dirty="0" smtClean="0"/>
                        <a:t>, e gli addetti sono stati sollevati dai compiti prettamente operativi</a:t>
                      </a:r>
                      <a:endParaRPr lang="it-IT" sz="1200" dirty="0"/>
                    </a:p>
                  </a:txBody>
                  <a:tcPr/>
                </a:tc>
              </a:tr>
              <a:tr h="718842"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Risorse</a:t>
                      </a:r>
                      <a:r>
                        <a:rPr lang="it-IT" sz="1200" baseline="0" dirty="0" smtClean="0"/>
                        <a:t> e Competenze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Eccessiva saturazione delle risorse in</a:t>
                      </a:r>
                      <a:r>
                        <a:rPr lang="it-IT" sz="1200" baseline="0" dirty="0" smtClean="0"/>
                        <a:t> alcuni momenti, con prospettive di peggioramento al crescere dei volumi di fatture da processare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Non</a:t>
                      </a:r>
                      <a:r>
                        <a:rPr lang="it-IT" sz="1200" baseline="0" dirty="0" smtClean="0"/>
                        <a:t> sarà necessario aumentare il personale adibito alla fatturazione, permettendo agli attuali operatori di sviluppare nuove competenze per ruoli a maggior valore aggiunto, valorizzando al massimo le risorse presenti in azienda</a:t>
                      </a:r>
                      <a:endParaRPr lang="it-IT" sz="1200" dirty="0"/>
                    </a:p>
                  </a:txBody>
                  <a:tcPr/>
                </a:tc>
              </a:tr>
              <a:tr h="416472"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Pianificazione e Controllo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Scarso</a:t>
                      </a:r>
                      <a:r>
                        <a:rPr lang="it-IT" sz="1200" baseline="0" dirty="0" smtClean="0"/>
                        <a:t> controllo delle prestazioni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Possiamo</a:t>
                      </a:r>
                      <a:r>
                        <a:rPr lang="it-IT" sz="1200" baseline="0" dirty="0" smtClean="0"/>
                        <a:t> ragionevolmente supporre la presenza di SLA (Service </a:t>
                      </a:r>
                      <a:r>
                        <a:rPr lang="it-IT" sz="1200" baseline="0" dirty="0" err="1" smtClean="0"/>
                        <a:t>Level</a:t>
                      </a:r>
                      <a:r>
                        <a:rPr lang="it-IT" sz="1200" baseline="0" dirty="0" smtClean="0"/>
                        <a:t> Agreement) con </a:t>
                      </a:r>
                      <a:r>
                        <a:rPr lang="it-IT" sz="1200" baseline="0" dirty="0" smtClean="0"/>
                        <a:t>Unicredit, con conseguente aumento </a:t>
                      </a:r>
                      <a:r>
                        <a:rPr lang="it-IT" sz="1200" baseline="0" smtClean="0"/>
                        <a:t>di controlli</a:t>
                      </a:r>
                      <a:endParaRPr lang="it-IT" sz="1200" dirty="0"/>
                    </a:p>
                  </a:txBody>
                  <a:tcPr/>
                </a:tc>
              </a:tr>
              <a:tr h="718842"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Tecnologia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Non</a:t>
                      </a:r>
                      <a:r>
                        <a:rPr lang="it-IT" sz="1200" baseline="0" dirty="0" smtClean="0"/>
                        <a:t> sono supportate fatturazione elettronica e conservazione sostitutiva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L’azienda offre la possibilità</a:t>
                      </a:r>
                      <a:r>
                        <a:rPr lang="it-IT" sz="1200" baseline="0" dirty="0" smtClean="0"/>
                        <a:t> ai clienti di usufruire del servizio di fatturazione elettronica, </a:t>
                      </a:r>
                      <a:r>
                        <a:rPr lang="it-IT" sz="1200" baseline="0" smtClean="0"/>
                        <a:t>con reciproci vantaggi</a:t>
                      </a:r>
                      <a:endParaRPr lang="it-IT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184</Words>
  <Application>Microsoft Office PowerPoint</Application>
  <PresentationFormat>Presentazione su schermo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asus</dc:creator>
  <cp:lastModifiedBy>asus</cp:lastModifiedBy>
  <cp:revision>12</cp:revision>
  <dcterms:created xsi:type="dcterms:W3CDTF">2011-01-13T16:03:04Z</dcterms:created>
  <dcterms:modified xsi:type="dcterms:W3CDTF">2011-01-16T16:16:02Z</dcterms:modified>
</cp:coreProperties>
</file>