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0" r:id="rId13"/>
    <p:sldId id="272" r:id="rId14"/>
    <p:sldId id="291" r:id="rId15"/>
    <p:sldId id="273" r:id="rId16"/>
    <p:sldId id="290" r:id="rId17"/>
    <p:sldId id="276" r:id="rId18"/>
    <p:sldId id="275" r:id="rId19"/>
    <p:sldId id="278" r:id="rId20"/>
    <p:sldId id="277" r:id="rId21"/>
    <p:sldId id="279" r:id="rId22"/>
    <p:sldId id="29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3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245"/>
    <a:srgbClr val="FF9900"/>
    <a:srgbClr val="330AE0"/>
    <a:srgbClr val="000099"/>
    <a:srgbClr val="D917D9"/>
    <a:srgbClr val="FFFA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3907" autoAdjust="0"/>
  </p:normalViewPr>
  <p:slideViewPr>
    <p:cSldViewPr>
      <p:cViewPr>
        <p:scale>
          <a:sx n="100" d="100"/>
          <a:sy n="100" d="100"/>
        </p:scale>
        <p:origin x="-414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79F5-D273-471E-977A-C16C24D1935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585F403-4A50-4C4B-9473-BFE9ADE74127}">
      <dgm:prSet phldrT="[Testo]"/>
      <dgm:spPr>
        <a:solidFill>
          <a:schemeClr val="accent5">
            <a:lumMod val="50000"/>
            <a:alpha val="7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Concorrenti del settore</a:t>
          </a:r>
          <a:endParaRPr lang="it-IT" dirty="0"/>
        </a:p>
      </dgm:t>
    </dgm:pt>
    <dgm:pt modelId="{267C0D21-73BF-4B8D-ACA3-A4D6947F297F}" type="parTrans" cxnId="{7EAD45F1-1B3D-4B57-B157-74F87A9B8762}">
      <dgm:prSet/>
      <dgm:spPr/>
      <dgm:t>
        <a:bodyPr/>
        <a:lstStyle/>
        <a:p>
          <a:endParaRPr lang="it-IT"/>
        </a:p>
      </dgm:t>
    </dgm:pt>
    <dgm:pt modelId="{C7CBDE62-CB3D-4823-BF94-F6E9BB1CD8B6}" type="sibTrans" cxnId="{7EAD45F1-1B3D-4B57-B157-74F87A9B8762}">
      <dgm:prSet/>
      <dgm:spPr/>
      <dgm:t>
        <a:bodyPr/>
        <a:lstStyle/>
        <a:p>
          <a:endParaRPr lang="it-IT"/>
        </a:p>
      </dgm:t>
    </dgm:pt>
    <dgm:pt modelId="{03F14B5F-980B-4810-B322-A7094F2F6D0C}">
      <dgm:prSet phldrT="[Testo]"/>
      <dgm:spPr>
        <a:solidFill>
          <a:schemeClr val="accent6">
            <a:lumMod val="60000"/>
            <a:lumOff val="40000"/>
            <a:alpha val="70000"/>
          </a:schemeClr>
        </a:solidFill>
        <a:ln w="190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dirty="0" smtClean="0"/>
            <a:t>Fornitori</a:t>
          </a:r>
          <a:endParaRPr lang="it-IT" dirty="0"/>
        </a:p>
      </dgm:t>
    </dgm:pt>
    <dgm:pt modelId="{379E1E59-DEBB-4912-80E1-A52DC3AE4FB2}" type="parTrans" cxnId="{C9BF87E4-D960-4D4B-B725-D480178EB5F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75DE3BF-D18D-4399-AA5D-2628850A36D7}" type="sibTrans" cxnId="{C9BF87E4-D960-4D4B-B725-D480178EB5FF}">
      <dgm:prSet/>
      <dgm:spPr/>
      <dgm:t>
        <a:bodyPr/>
        <a:lstStyle/>
        <a:p>
          <a:endParaRPr lang="it-IT"/>
        </a:p>
      </dgm:t>
    </dgm:pt>
    <dgm:pt modelId="{9652A599-233D-44FB-8952-ADFB92101D07}">
      <dgm:prSet phldrT="[Testo]"/>
      <dgm:spPr>
        <a:solidFill>
          <a:srgbClr val="FFC000">
            <a:alpha val="70000"/>
          </a:srgbClr>
        </a:solidFill>
        <a:ln w="19050">
          <a:solidFill>
            <a:srgbClr val="FFC000"/>
          </a:solidFill>
        </a:ln>
      </dgm:spPr>
      <dgm:t>
        <a:bodyPr/>
        <a:lstStyle/>
        <a:p>
          <a:r>
            <a:rPr lang="it-IT" dirty="0" smtClean="0"/>
            <a:t>Prodotti sostitutivi</a:t>
          </a:r>
          <a:endParaRPr lang="it-IT" dirty="0"/>
        </a:p>
      </dgm:t>
    </dgm:pt>
    <dgm:pt modelId="{A04429B6-ECE6-4E71-8DDF-6505AB543BBD}" type="parTrans" cxnId="{07810FD9-8E3E-4BF7-9D8C-9102294103E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94EA0AE4-4F01-4B99-9EB4-B0D2119CF02C}" type="sibTrans" cxnId="{07810FD9-8E3E-4BF7-9D8C-9102294103EF}">
      <dgm:prSet/>
      <dgm:spPr/>
      <dgm:t>
        <a:bodyPr/>
        <a:lstStyle/>
        <a:p>
          <a:endParaRPr lang="it-IT"/>
        </a:p>
      </dgm:t>
    </dgm:pt>
    <dgm:pt modelId="{193E6193-132A-4B4A-BAF1-A3BE1B6CCF59}">
      <dgm:prSet phldrT="[Testo]"/>
      <dgm:spPr>
        <a:solidFill>
          <a:srgbClr val="D917D9">
            <a:alpha val="69804"/>
          </a:srgbClr>
        </a:solidFill>
        <a:ln w="19050">
          <a:solidFill>
            <a:srgbClr val="D917D9"/>
          </a:solidFill>
        </a:ln>
      </dgm:spPr>
      <dgm:t>
        <a:bodyPr/>
        <a:lstStyle/>
        <a:p>
          <a:r>
            <a:rPr lang="it-IT" dirty="0" smtClean="0"/>
            <a:t>Acquirenti</a:t>
          </a:r>
          <a:endParaRPr lang="it-IT" dirty="0"/>
        </a:p>
      </dgm:t>
    </dgm:pt>
    <dgm:pt modelId="{B0B1A2FD-BFD9-434D-B912-09B4D81E9476}" type="parTrans" cxnId="{BE2ADC7D-38B8-43C0-A5F8-56064EF95004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9A2F293-C2B0-49DD-BBAA-9728EADCE02E}" type="sibTrans" cxnId="{BE2ADC7D-38B8-43C0-A5F8-56064EF95004}">
      <dgm:prSet/>
      <dgm:spPr/>
      <dgm:t>
        <a:bodyPr/>
        <a:lstStyle/>
        <a:p>
          <a:endParaRPr lang="it-IT"/>
        </a:p>
      </dgm:t>
    </dgm:pt>
    <dgm:pt modelId="{13DC284D-598F-48BA-8452-1C2FA50FFB7C}">
      <dgm:prSet phldrT="[Testo]"/>
      <dgm:spPr>
        <a:solidFill>
          <a:srgbClr val="C00000">
            <a:alpha val="70000"/>
          </a:srgbClr>
        </a:solidFill>
        <a:ln w="19050">
          <a:solidFill>
            <a:srgbClr val="C00000"/>
          </a:solidFill>
        </a:ln>
      </dgm:spPr>
      <dgm:t>
        <a:bodyPr/>
        <a:lstStyle/>
        <a:p>
          <a:r>
            <a:rPr lang="it-IT" dirty="0" smtClean="0"/>
            <a:t>Potenziali entranti</a:t>
          </a:r>
          <a:endParaRPr lang="it-IT" dirty="0"/>
        </a:p>
      </dgm:t>
    </dgm:pt>
    <dgm:pt modelId="{C70349C7-6E26-4353-B406-36A4727D5E7B}" type="parTrans" cxnId="{DBCAE04C-2F90-43B4-87CC-564CF1AEA28A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817AE17E-FC8B-4B56-8D1F-CD7A5C314D29}" type="sibTrans" cxnId="{DBCAE04C-2F90-43B4-87CC-564CF1AEA28A}">
      <dgm:prSet/>
      <dgm:spPr/>
      <dgm:t>
        <a:bodyPr/>
        <a:lstStyle/>
        <a:p>
          <a:endParaRPr lang="it-IT"/>
        </a:p>
      </dgm:t>
    </dgm:pt>
    <dgm:pt modelId="{97936A21-F41E-4CEC-B6CF-78ED63749295}" type="pres">
      <dgm:prSet presAssocID="{B45A79F5-D273-471E-977A-C16C24D193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BD3D9E4-29BF-48D4-B52E-5CE8775F785C}" type="pres">
      <dgm:prSet presAssocID="{8585F403-4A50-4C4B-9473-BFE9ADE74127}" presName="centerShape" presStyleLbl="node0" presStyleIdx="0" presStyleCnt="1"/>
      <dgm:spPr/>
      <dgm:t>
        <a:bodyPr/>
        <a:lstStyle/>
        <a:p>
          <a:endParaRPr lang="it-IT"/>
        </a:p>
      </dgm:t>
    </dgm:pt>
    <dgm:pt modelId="{22E11D1C-A61C-4C96-A895-55ADBC9A04F2}" type="pres">
      <dgm:prSet presAssocID="{379E1E59-DEBB-4912-80E1-A52DC3AE4FB2}" presName="Name9" presStyleLbl="parChTrans1D2" presStyleIdx="0" presStyleCnt="4"/>
      <dgm:spPr/>
      <dgm:t>
        <a:bodyPr/>
        <a:lstStyle/>
        <a:p>
          <a:endParaRPr lang="it-IT"/>
        </a:p>
      </dgm:t>
    </dgm:pt>
    <dgm:pt modelId="{4DFD16C1-D338-4BF0-B4FB-149E57131818}" type="pres">
      <dgm:prSet presAssocID="{379E1E59-DEBB-4912-80E1-A52DC3AE4FB2}" presName="connTx" presStyleLbl="parChTrans1D2" presStyleIdx="0" presStyleCnt="4"/>
      <dgm:spPr/>
      <dgm:t>
        <a:bodyPr/>
        <a:lstStyle/>
        <a:p>
          <a:endParaRPr lang="it-IT"/>
        </a:p>
      </dgm:t>
    </dgm:pt>
    <dgm:pt modelId="{1628DBBA-D201-4383-B16C-DA1C2B0BB3D8}" type="pres">
      <dgm:prSet presAssocID="{03F14B5F-980B-4810-B322-A7094F2F6D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D88BC9-56D5-4094-9529-97BC832BA78A}" type="pres">
      <dgm:prSet presAssocID="{A04429B6-ECE6-4E71-8DDF-6505AB543BBD}" presName="Name9" presStyleLbl="parChTrans1D2" presStyleIdx="1" presStyleCnt="4"/>
      <dgm:spPr/>
      <dgm:t>
        <a:bodyPr/>
        <a:lstStyle/>
        <a:p>
          <a:endParaRPr lang="it-IT"/>
        </a:p>
      </dgm:t>
    </dgm:pt>
    <dgm:pt modelId="{54886CBC-C39B-436E-A98E-4CA97BD13393}" type="pres">
      <dgm:prSet presAssocID="{A04429B6-ECE6-4E71-8DDF-6505AB543BBD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07B5B08-9AF9-413D-A7F5-FADCA2C1B5AF}" type="pres">
      <dgm:prSet presAssocID="{9652A599-233D-44FB-8952-ADFB92101D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A37AF5-4CAB-459F-ABA4-7E8AEA28CA66}" type="pres">
      <dgm:prSet presAssocID="{B0B1A2FD-BFD9-434D-B912-09B4D81E9476}" presName="Name9" presStyleLbl="parChTrans1D2" presStyleIdx="2" presStyleCnt="4"/>
      <dgm:spPr/>
      <dgm:t>
        <a:bodyPr/>
        <a:lstStyle/>
        <a:p>
          <a:endParaRPr lang="it-IT"/>
        </a:p>
      </dgm:t>
    </dgm:pt>
    <dgm:pt modelId="{57FFD9C6-671D-45F4-966A-8147FA2CA96C}" type="pres">
      <dgm:prSet presAssocID="{B0B1A2FD-BFD9-434D-B912-09B4D81E9476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C1B026C-056C-455B-B057-54B6DB1E5D7E}" type="pres">
      <dgm:prSet presAssocID="{193E6193-132A-4B4A-BAF1-A3BE1B6CCF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ED55D6-FAB7-400E-8E59-4AA628B9F2E7}" type="pres">
      <dgm:prSet presAssocID="{C70349C7-6E26-4353-B406-36A4727D5E7B}" presName="Name9" presStyleLbl="parChTrans1D2" presStyleIdx="3" presStyleCnt="4"/>
      <dgm:spPr/>
      <dgm:t>
        <a:bodyPr/>
        <a:lstStyle/>
        <a:p>
          <a:endParaRPr lang="it-IT"/>
        </a:p>
      </dgm:t>
    </dgm:pt>
    <dgm:pt modelId="{D9092E49-6B40-4973-AD3E-F13473FA2015}" type="pres">
      <dgm:prSet presAssocID="{C70349C7-6E26-4353-B406-36A4727D5E7B}" presName="connTx" presStyleLbl="parChTrans1D2" presStyleIdx="3" presStyleCnt="4"/>
      <dgm:spPr/>
      <dgm:t>
        <a:bodyPr/>
        <a:lstStyle/>
        <a:p>
          <a:endParaRPr lang="it-IT"/>
        </a:p>
      </dgm:t>
    </dgm:pt>
    <dgm:pt modelId="{FF6D3BAD-9CC4-4516-81A1-F47E346663BE}" type="pres">
      <dgm:prSet presAssocID="{13DC284D-598F-48BA-8452-1C2FA50FFB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99B881-44AE-40E0-8849-B2DC59A0C884}" type="presOf" srcId="{193E6193-132A-4B4A-BAF1-A3BE1B6CCF59}" destId="{4C1B026C-056C-455B-B057-54B6DB1E5D7E}" srcOrd="0" destOrd="0" presId="urn:microsoft.com/office/officeart/2005/8/layout/radial1"/>
    <dgm:cxn modelId="{E20F0130-20DB-4F0F-AB0D-6C4A6B09676A}" type="presOf" srcId="{B0B1A2FD-BFD9-434D-B912-09B4D81E9476}" destId="{22A37AF5-4CAB-459F-ABA4-7E8AEA28CA66}" srcOrd="0" destOrd="0" presId="urn:microsoft.com/office/officeart/2005/8/layout/radial1"/>
    <dgm:cxn modelId="{BEF2B264-5E93-41B1-8EEB-E6B9E339A85A}" type="presOf" srcId="{B45A79F5-D273-471E-977A-C16C24D19352}" destId="{97936A21-F41E-4CEC-B6CF-78ED63749295}" srcOrd="0" destOrd="0" presId="urn:microsoft.com/office/officeart/2005/8/layout/radial1"/>
    <dgm:cxn modelId="{10D9E94E-7AC0-4354-A8C3-E110C50CEA71}" type="presOf" srcId="{9652A599-233D-44FB-8952-ADFB92101D07}" destId="{807B5B08-9AF9-413D-A7F5-FADCA2C1B5AF}" srcOrd="0" destOrd="0" presId="urn:microsoft.com/office/officeart/2005/8/layout/radial1"/>
    <dgm:cxn modelId="{BE2ADC7D-38B8-43C0-A5F8-56064EF95004}" srcId="{8585F403-4A50-4C4B-9473-BFE9ADE74127}" destId="{193E6193-132A-4B4A-BAF1-A3BE1B6CCF59}" srcOrd="2" destOrd="0" parTransId="{B0B1A2FD-BFD9-434D-B912-09B4D81E9476}" sibTransId="{E9A2F293-C2B0-49DD-BBAA-9728EADCE02E}"/>
    <dgm:cxn modelId="{07810FD9-8E3E-4BF7-9D8C-9102294103EF}" srcId="{8585F403-4A50-4C4B-9473-BFE9ADE74127}" destId="{9652A599-233D-44FB-8952-ADFB92101D07}" srcOrd="1" destOrd="0" parTransId="{A04429B6-ECE6-4E71-8DDF-6505AB543BBD}" sibTransId="{94EA0AE4-4F01-4B99-9EB4-B0D2119CF02C}"/>
    <dgm:cxn modelId="{412EA1BA-F2BF-44E7-A8FB-201C7E8200DB}" type="presOf" srcId="{379E1E59-DEBB-4912-80E1-A52DC3AE4FB2}" destId="{4DFD16C1-D338-4BF0-B4FB-149E57131818}" srcOrd="1" destOrd="0" presId="urn:microsoft.com/office/officeart/2005/8/layout/radial1"/>
    <dgm:cxn modelId="{A019A309-A6F9-413A-A549-765E413D984F}" type="presOf" srcId="{A04429B6-ECE6-4E71-8DDF-6505AB543BBD}" destId="{54886CBC-C39B-436E-A98E-4CA97BD13393}" srcOrd="1" destOrd="0" presId="urn:microsoft.com/office/officeart/2005/8/layout/radial1"/>
    <dgm:cxn modelId="{21340F07-5993-45F1-B354-C6B56192FD2F}" type="presOf" srcId="{A04429B6-ECE6-4E71-8DDF-6505AB543BBD}" destId="{A8D88BC9-56D5-4094-9529-97BC832BA78A}" srcOrd="0" destOrd="0" presId="urn:microsoft.com/office/officeart/2005/8/layout/radial1"/>
    <dgm:cxn modelId="{C3DC7FF2-F12B-4138-8E4C-80A52E3F1D62}" type="presOf" srcId="{03F14B5F-980B-4810-B322-A7094F2F6D0C}" destId="{1628DBBA-D201-4383-B16C-DA1C2B0BB3D8}" srcOrd="0" destOrd="0" presId="urn:microsoft.com/office/officeart/2005/8/layout/radial1"/>
    <dgm:cxn modelId="{90D74DD5-200D-4646-8BBF-71CABFD28C68}" type="presOf" srcId="{B0B1A2FD-BFD9-434D-B912-09B4D81E9476}" destId="{57FFD9C6-671D-45F4-966A-8147FA2CA96C}" srcOrd="1" destOrd="0" presId="urn:microsoft.com/office/officeart/2005/8/layout/radial1"/>
    <dgm:cxn modelId="{DBCAE04C-2F90-43B4-87CC-564CF1AEA28A}" srcId="{8585F403-4A50-4C4B-9473-BFE9ADE74127}" destId="{13DC284D-598F-48BA-8452-1C2FA50FFB7C}" srcOrd="3" destOrd="0" parTransId="{C70349C7-6E26-4353-B406-36A4727D5E7B}" sibTransId="{817AE17E-FC8B-4B56-8D1F-CD7A5C314D29}"/>
    <dgm:cxn modelId="{5E10A5C2-3612-424B-81F0-BE7AD872C646}" type="presOf" srcId="{13DC284D-598F-48BA-8452-1C2FA50FFB7C}" destId="{FF6D3BAD-9CC4-4516-81A1-F47E346663BE}" srcOrd="0" destOrd="0" presId="urn:microsoft.com/office/officeart/2005/8/layout/radial1"/>
    <dgm:cxn modelId="{D7A10B3B-34EA-49F7-9668-7B449292678D}" type="presOf" srcId="{8585F403-4A50-4C4B-9473-BFE9ADE74127}" destId="{1BD3D9E4-29BF-48D4-B52E-5CE8775F785C}" srcOrd="0" destOrd="0" presId="urn:microsoft.com/office/officeart/2005/8/layout/radial1"/>
    <dgm:cxn modelId="{C9BF87E4-D960-4D4B-B725-D480178EB5FF}" srcId="{8585F403-4A50-4C4B-9473-BFE9ADE74127}" destId="{03F14B5F-980B-4810-B322-A7094F2F6D0C}" srcOrd="0" destOrd="0" parTransId="{379E1E59-DEBB-4912-80E1-A52DC3AE4FB2}" sibTransId="{E75DE3BF-D18D-4399-AA5D-2628850A36D7}"/>
    <dgm:cxn modelId="{37C23F9B-1F60-4FE0-8CCB-D17BBB1C3072}" type="presOf" srcId="{C70349C7-6E26-4353-B406-36A4727D5E7B}" destId="{D9092E49-6B40-4973-AD3E-F13473FA2015}" srcOrd="1" destOrd="0" presId="urn:microsoft.com/office/officeart/2005/8/layout/radial1"/>
    <dgm:cxn modelId="{75929E15-D493-4212-B3AC-1B512955E580}" type="presOf" srcId="{C70349C7-6E26-4353-B406-36A4727D5E7B}" destId="{42ED55D6-FAB7-400E-8E59-4AA628B9F2E7}" srcOrd="0" destOrd="0" presId="urn:microsoft.com/office/officeart/2005/8/layout/radial1"/>
    <dgm:cxn modelId="{7EAD45F1-1B3D-4B57-B157-74F87A9B8762}" srcId="{B45A79F5-D273-471E-977A-C16C24D19352}" destId="{8585F403-4A50-4C4B-9473-BFE9ADE74127}" srcOrd="0" destOrd="0" parTransId="{267C0D21-73BF-4B8D-ACA3-A4D6947F297F}" sibTransId="{C7CBDE62-CB3D-4823-BF94-F6E9BB1CD8B6}"/>
    <dgm:cxn modelId="{D986B398-7A03-4E2C-AC1F-84A55A81BE68}" type="presOf" srcId="{379E1E59-DEBB-4912-80E1-A52DC3AE4FB2}" destId="{22E11D1C-A61C-4C96-A895-55ADBC9A04F2}" srcOrd="0" destOrd="0" presId="urn:microsoft.com/office/officeart/2005/8/layout/radial1"/>
    <dgm:cxn modelId="{F64D7595-9E7A-460B-B802-071CD4F0C70E}" type="presParOf" srcId="{97936A21-F41E-4CEC-B6CF-78ED63749295}" destId="{1BD3D9E4-29BF-48D4-B52E-5CE8775F785C}" srcOrd="0" destOrd="0" presId="urn:microsoft.com/office/officeart/2005/8/layout/radial1"/>
    <dgm:cxn modelId="{8C7578AF-D359-4F27-9894-AA4BEE3A6CED}" type="presParOf" srcId="{97936A21-F41E-4CEC-B6CF-78ED63749295}" destId="{22E11D1C-A61C-4C96-A895-55ADBC9A04F2}" srcOrd="1" destOrd="0" presId="urn:microsoft.com/office/officeart/2005/8/layout/radial1"/>
    <dgm:cxn modelId="{2A61A5BA-CC30-44F4-84FC-01A5403CCEFD}" type="presParOf" srcId="{22E11D1C-A61C-4C96-A895-55ADBC9A04F2}" destId="{4DFD16C1-D338-4BF0-B4FB-149E57131818}" srcOrd="0" destOrd="0" presId="urn:microsoft.com/office/officeart/2005/8/layout/radial1"/>
    <dgm:cxn modelId="{50CBDC16-7481-4A56-874C-688B4DDB55FE}" type="presParOf" srcId="{97936A21-F41E-4CEC-B6CF-78ED63749295}" destId="{1628DBBA-D201-4383-B16C-DA1C2B0BB3D8}" srcOrd="2" destOrd="0" presId="urn:microsoft.com/office/officeart/2005/8/layout/radial1"/>
    <dgm:cxn modelId="{C97C89AF-377E-47C7-9755-B45B0C70590D}" type="presParOf" srcId="{97936A21-F41E-4CEC-B6CF-78ED63749295}" destId="{A8D88BC9-56D5-4094-9529-97BC832BA78A}" srcOrd="3" destOrd="0" presId="urn:microsoft.com/office/officeart/2005/8/layout/radial1"/>
    <dgm:cxn modelId="{DA0119C8-443E-4807-98F4-C01519F2D240}" type="presParOf" srcId="{A8D88BC9-56D5-4094-9529-97BC832BA78A}" destId="{54886CBC-C39B-436E-A98E-4CA97BD13393}" srcOrd="0" destOrd="0" presId="urn:microsoft.com/office/officeart/2005/8/layout/radial1"/>
    <dgm:cxn modelId="{1B21FF80-A8A6-4128-B423-FEB23183B2E7}" type="presParOf" srcId="{97936A21-F41E-4CEC-B6CF-78ED63749295}" destId="{807B5B08-9AF9-413D-A7F5-FADCA2C1B5AF}" srcOrd="4" destOrd="0" presId="urn:microsoft.com/office/officeart/2005/8/layout/radial1"/>
    <dgm:cxn modelId="{B3EC52BD-533D-460D-9C76-01457C115348}" type="presParOf" srcId="{97936A21-F41E-4CEC-B6CF-78ED63749295}" destId="{22A37AF5-4CAB-459F-ABA4-7E8AEA28CA66}" srcOrd="5" destOrd="0" presId="urn:microsoft.com/office/officeart/2005/8/layout/radial1"/>
    <dgm:cxn modelId="{D92F4A25-50C3-4811-B985-810BE2B626B3}" type="presParOf" srcId="{22A37AF5-4CAB-459F-ABA4-7E8AEA28CA66}" destId="{57FFD9C6-671D-45F4-966A-8147FA2CA96C}" srcOrd="0" destOrd="0" presId="urn:microsoft.com/office/officeart/2005/8/layout/radial1"/>
    <dgm:cxn modelId="{9109BBC6-455E-4DE8-9B9A-8348D35168B4}" type="presParOf" srcId="{97936A21-F41E-4CEC-B6CF-78ED63749295}" destId="{4C1B026C-056C-455B-B057-54B6DB1E5D7E}" srcOrd="6" destOrd="0" presId="urn:microsoft.com/office/officeart/2005/8/layout/radial1"/>
    <dgm:cxn modelId="{F4282C4D-7DB7-478B-B62D-21CD26ACAAA7}" type="presParOf" srcId="{97936A21-F41E-4CEC-B6CF-78ED63749295}" destId="{42ED55D6-FAB7-400E-8E59-4AA628B9F2E7}" srcOrd="7" destOrd="0" presId="urn:microsoft.com/office/officeart/2005/8/layout/radial1"/>
    <dgm:cxn modelId="{EB1A37F6-A8AF-4D17-A52F-D00463279D83}" type="presParOf" srcId="{42ED55D6-FAB7-400E-8E59-4AA628B9F2E7}" destId="{D9092E49-6B40-4973-AD3E-F13473FA2015}" srcOrd="0" destOrd="0" presId="urn:microsoft.com/office/officeart/2005/8/layout/radial1"/>
    <dgm:cxn modelId="{2F031EC3-0AD2-4C36-BF4D-FBE273F58C3F}" type="presParOf" srcId="{97936A21-F41E-4CEC-B6CF-78ED63749295}" destId="{FF6D3BAD-9CC4-4516-81A1-F47E346663BE}" srcOrd="8" destOrd="0" presId="urn:microsoft.com/office/officeart/2005/8/layout/radial1"/>
  </dgm:cxnLst>
  <dgm:bg/>
  <dgm:whole>
    <a:ln cap="sq">
      <a:bevel/>
    </a:ln>
  </dgm:whole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576A-399E-4A70-BD7F-6ABBF8D43D36}">
      <dsp:nvSpPr>
        <dsp:cNvPr id="0" name=""/>
        <dsp:cNvSpPr/>
      </dsp:nvSpPr>
      <dsp:spPr>
        <a:xfrm>
          <a:off x="1862063" y="818278"/>
          <a:ext cx="2038517" cy="2038517"/>
        </a:xfrm>
        <a:prstGeom prst="ellipse">
          <a:avLst/>
        </a:prstGeom>
        <a:solidFill>
          <a:srgbClr val="00B050">
            <a:alpha val="5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 smtClean="0"/>
            <a:t>Concorrenti del settore</a:t>
          </a:r>
          <a:endParaRPr lang="it-IT" sz="2500" kern="1200" dirty="0"/>
        </a:p>
      </dsp:txBody>
      <dsp:txXfrm>
        <a:off x="2160597" y="1116812"/>
        <a:ext cx="1441449" cy="1441449"/>
      </dsp:txXfrm>
    </dsp:sp>
    <dsp:sp modelId="{00F3A621-76DB-4FDA-9367-62CB935DDE33}">
      <dsp:nvSpPr>
        <dsp:cNvPr id="0" name=""/>
        <dsp:cNvSpPr/>
      </dsp:nvSpPr>
      <dsp:spPr>
        <a:xfrm>
          <a:off x="2371692" y="363"/>
          <a:ext cx="1019258" cy="1019258"/>
        </a:xfrm>
        <a:prstGeom prst="ellipse">
          <a:avLst/>
        </a:prstGeom>
        <a:solidFill>
          <a:schemeClr val="accent2">
            <a:lumMod val="40000"/>
            <a:lumOff val="60000"/>
            <a:alpha val="48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Fornitori</a:t>
          </a:r>
          <a:endParaRPr lang="it-IT" sz="1400" kern="1200" dirty="0"/>
        </a:p>
      </dsp:txBody>
      <dsp:txXfrm>
        <a:off x="2520959" y="149630"/>
        <a:ext cx="720724" cy="720724"/>
      </dsp:txXfrm>
    </dsp:sp>
    <dsp:sp modelId="{BA9D45A5-DA41-4E23-9328-58ADCEAAC557}">
      <dsp:nvSpPr>
        <dsp:cNvPr id="0" name=""/>
        <dsp:cNvSpPr/>
      </dsp:nvSpPr>
      <dsp:spPr>
        <a:xfrm>
          <a:off x="3699236" y="1327907"/>
          <a:ext cx="1019258" cy="1019258"/>
        </a:xfrm>
        <a:prstGeom prst="ellipse">
          <a:avLst/>
        </a:prstGeom>
        <a:solidFill>
          <a:srgbClr val="FFFA1E">
            <a:alpha val="6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Prodotti sostitutivi</a:t>
          </a:r>
          <a:endParaRPr lang="it-IT" sz="1400" kern="1200" dirty="0"/>
        </a:p>
      </dsp:txBody>
      <dsp:txXfrm>
        <a:off x="3848503" y="1477174"/>
        <a:ext cx="720724" cy="720724"/>
      </dsp:txXfrm>
    </dsp:sp>
    <dsp:sp modelId="{7D31E608-9108-4F3C-A9BF-8B2AC4D57FBD}">
      <dsp:nvSpPr>
        <dsp:cNvPr id="0" name=""/>
        <dsp:cNvSpPr/>
      </dsp:nvSpPr>
      <dsp:spPr>
        <a:xfrm>
          <a:off x="2371692" y="2655451"/>
          <a:ext cx="1019258" cy="1019258"/>
        </a:xfrm>
        <a:prstGeom prst="ellipse">
          <a:avLst/>
        </a:prstGeom>
        <a:solidFill>
          <a:srgbClr val="0070C0">
            <a:alpha val="56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Acquirenti</a:t>
          </a:r>
          <a:endParaRPr lang="it-IT" sz="1400" kern="1200" dirty="0"/>
        </a:p>
      </dsp:txBody>
      <dsp:txXfrm>
        <a:off x="2520959" y="2804718"/>
        <a:ext cx="720724" cy="720724"/>
      </dsp:txXfrm>
    </dsp:sp>
    <dsp:sp modelId="{3902F218-595F-4B03-AC36-B300C5DF586B}">
      <dsp:nvSpPr>
        <dsp:cNvPr id="0" name=""/>
        <dsp:cNvSpPr/>
      </dsp:nvSpPr>
      <dsp:spPr>
        <a:xfrm>
          <a:off x="1044148" y="1327907"/>
          <a:ext cx="1019258" cy="1019258"/>
        </a:xfrm>
        <a:prstGeom prst="ellipse">
          <a:avLst/>
        </a:prstGeom>
        <a:solidFill>
          <a:srgbClr val="FF0000">
            <a:alpha val="52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Potenziali entranti</a:t>
          </a:r>
          <a:endParaRPr lang="it-IT" sz="1400" kern="1200" dirty="0"/>
        </a:p>
      </dsp:txBody>
      <dsp:txXfrm>
        <a:off x="1193415" y="1477174"/>
        <a:ext cx="720724" cy="720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F9B2-BC5D-4633-9BCA-FB43A155D74F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9EA-0E95-42EF-9AE4-8CE1768199E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320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FB0F-4747-409D-AA89-691DF41406D4}" type="slidenum">
              <a:rPr lang="en-GB"/>
              <a:pPr/>
              <a:t>1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5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A08B-92BA-433B-A858-EEC72CEF107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345D-3915-4F47-BF2B-C456CA39B27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C7A9D-1FD5-4583-B8F1-FCC7621762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471E-C80C-4E3D-9B4E-791500E2CE4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A4521-E1F9-4DA2-AD98-DA7CC2A64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64596-62AC-4D4F-A2B1-C336BCC1560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7DED3-9297-4AFA-986A-04E95D958AE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19C8D-BB19-43C4-83B9-DF206EB77CD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137DB-2B2D-4564-BA2E-42001FDC1D8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287338"/>
            <a:ext cx="1935163" cy="57324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287338"/>
            <a:ext cx="5653087" cy="57324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6AA9-F74E-4DDC-9E92-ADB705F23DA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10668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5663" y="36195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15533-05BC-48D2-9E53-CA96B99FEEB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3F417-8DBF-47D8-A64C-4C1B6A2B8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774065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7959-331A-4CA6-A75C-829F8A6BC5E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9F6-228E-4C5B-B169-065C822B2CA5}" type="datetimeFigureOut">
              <a:rPr lang="it-IT" smtClean="0"/>
              <a:pPr/>
              <a:t>26/01/2011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8733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7740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3188" y="152400"/>
            <a:ext cx="13763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  <a:cs typeface="Arial" charset="0"/>
              </a:defRPr>
            </a:lvl1pPr>
          </a:lstStyle>
          <a:p>
            <a:fld id="{E784E692-32FF-4D5D-9A49-4F494D518AD5}" type="slidenum">
              <a:rPr lang="it-IT"/>
              <a:pPr/>
              <a:t>‹N›</a:t>
            </a:fld>
            <a:endParaRPr lang="it-IT"/>
          </a:p>
        </p:txBody>
      </p:sp>
      <p:pic>
        <p:nvPicPr>
          <p:cNvPr id="1030" name="Picture 6" descr="powerpoint1_se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69075"/>
            <a:ext cx="464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 smtClean="0">
                <a:solidFill>
                  <a:srgbClr val="002060"/>
                </a:solidFill>
                <a:cs typeface="Arial" charset="0"/>
              </a:rPr>
              <a:t>eBusiness</a:t>
            </a:r>
            <a:r>
              <a:rPr lang="en-US" sz="1200" dirty="0" smtClean="0">
                <a:solidFill>
                  <a:srgbClr val="002060"/>
                </a:solidFill>
                <a:cs typeface="Arial" charset="0"/>
              </a:rPr>
              <a:t> - Project Work </a:t>
            </a:r>
            <a:r>
              <a:rPr lang="en-US" sz="1200" dirty="0">
                <a:solidFill>
                  <a:srgbClr val="002060"/>
                </a:solidFill>
                <a:cs typeface="Arial" charset="0"/>
              </a:rPr>
              <a:t>	</a:t>
            </a:r>
            <a:endParaRPr lang="it-IT" sz="1200" i="1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F6E"/>
        </a:buClr>
        <a:buChar char="•"/>
        <a:defRPr sz="28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F"/>
        </a:buClr>
        <a:buChar char="•"/>
        <a:defRPr sz="20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Font typeface="Arial" charset="0"/>
        <a:buChar char="–"/>
        <a:defRPr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Arial" pitchFamily="-109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ctrTitle" idx="4294967295"/>
          </p:nvPr>
        </p:nvSpPr>
        <p:spPr>
          <a:xfrm>
            <a:off x="1552575" y="4443413"/>
            <a:ext cx="7362825" cy="661987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it-IT" sz="2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P</a:t>
            </a:r>
          </a:p>
        </p:txBody>
      </p:sp>
      <p:sp>
        <p:nvSpPr>
          <p:cNvPr id="18435" name="Text Box 1041"/>
          <p:cNvSpPr txBox="1">
            <a:spLocks noChangeArrowheads="1"/>
          </p:cNvSpPr>
          <p:nvPr/>
        </p:nvSpPr>
        <p:spPr bwMode="auto">
          <a:xfrm>
            <a:off x="2609850" y="4876800"/>
            <a:ext cx="59245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it-IT" sz="2000" b="1" i="1" dirty="0">
                <a:solidFill>
                  <a:srgbClr val="7F7F7F"/>
                </a:solidFill>
              </a:rPr>
              <a:t>Gruppo </a:t>
            </a:r>
            <a:r>
              <a:rPr lang="it-IT" sz="2000" b="1" i="1" dirty="0" smtClean="0">
                <a:solidFill>
                  <a:srgbClr val="7F7F7F"/>
                </a:solidFill>
              </a:rPr>
              <a:t>ICT - </a:t>
            </a:r>
            <a:r>
              <a:rPr lang="it-IT" sz="2000" b="1" i="1" dirty="0" err="1" smtClean="0">
                <a:solidFill>
                  <a:srgbClr val="7F7F7F"/>
                </a:solidFill>
              </a:rPr>
              <a:t>Enterprise</a:t>
            </a:r>
            <a:endParaRPr lang="it-IT" sz="2000" b="1" dirty="0">
              <a:solidFill>
                <a:srgbClr val="7F7F7F"/>
              </a:solidFill>
              <a:cs typeface="Arial" charset="0"/>
            </a:endParaRPr>
          </a:p>
          <a:p>
            <a:pPr algn="r">
              <a:spcBef>
                <a:spcPct val="0"/>
              </a:spcBef>
            </a:pPr>
            <a:endParaRPr lang="it-IT" sz="2000" i="1" dirty="0">
              <a:solidFill>
                <a:srgbClr val="7F7F7F"/>
              </a:solidFill>
              <a:cs typeface="Arial" charset="0"/>
            </a:endParaRP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Vincenzo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Ampolo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(750336)</a:t>
            </a:r>
          </a:p>
          <a:p>
            <a:pPr lvl="8"/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Syed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Hassan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Gilani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(751947)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Giuseppe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Gizzi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(766891)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Gianluca Locati (767001)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Matteo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Moscheni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(766683)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Andrea Parola (750882)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428728" y="435769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eBusiness</a:t>
            </a:r>
            <a:r>
              <a:rPr lang="it-IT" sz="2400" b="1" dirty="0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 - Project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0872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PREPARAZIONE FATTURA</a:t>
            </a:r>
          </a:p>
        </p:txBody>
      </p:sp>
      <p:pic>
        <p:nvPicPr>
          <p:cNvPr id="34818" name="Picture 2" descr="C:\Users\Gianluca\Dropbox\eBusiness\Documento LaTex Renner\img\prepar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46420" cy="1962522"/>
          </a:xfrm>
          <a:prstGeom prst="rect">
            <a:avLst/>
          </a:prstGeom>
          <a:noFill/>
        </p:spPr>
      </p:pic>
      <p:pic>
        <p:nvPicPr>
          <p:cNvPr id="7" name="Picture 3" descr="C:\Users\Gianluca\Dropbox\eBusiness\Documento LaTex Renner\img\controllo-fattur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221088"/>
            <a:ext cx="9144000" cy="21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/>
          <p:cNvSpPr txBox="1"/>
          <p:nvPr/>
        </p:nvSpPr>
        <p:spPr>
          <a:xfrm>
            <a:off x="0" y="378904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FATTURA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STAMPA FATTURA</a:t>
            </a:r>
          </a:p>
        </p:txBody>
      </p:sp>
      <p:pic>
        <p:nvPicPr>
          <p:cNvPr id="36866" name="Picture 2" descr="C:\Users\Gianluca\Dropbox\eBusiness\Documento LaTex Renner\img\stampa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9842" cy="172698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0" y="371703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INVIO FATTURA</a:t>
            </a:r>
          </a:p>
        </p:txBody>
      </p:sp>
      <p:pic>
        <p:nvPicPr>
          <p:cNvPr id="8" name="Picture 2" descr="C:\Users\Gianluca\Dropbox\eBusiness\Documento LaTex Renner\img\invio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7429" cy="1252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CONSERVAZIONE FATTURA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7696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38914" name="Picture 2" descr="C:\Users\Gianluca\Dropbox\eBusiness\Documento LaTex Renner\img\conserv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" y="1484784"/>
            <a:ext cx="9129905" cy="1717333"/>
          </a:xfrm>
          <a:prstGeom prst="rect">
            <a:avLst/>
          </a:prstGeom>
          <a:noFill/>
        </p:spPr>
      </p:pic>
      <p:pic>
        <p:nvPicPr>
          <p:cNvPr id="38915" name="Picture 3" descr="C:\Users\Gianluca\Dropbox\eBusiness\Documento LaTex Renner\img\consultazione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9104762" cy="156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ANALISI DELLE PRESTAZIONI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3" name="Rettangolo 32"/>
          <p:cNvSpPr/>
          <p:nvPr/>
        </p:nvSpPr>
        <p:spPr bwMode="auto">
          <a:xfrm>
            <a:off x="3143239" y="909187"/>
            <a:ext cx="2714645" cy="58449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Prestazioni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476221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generali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6834203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esterni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ttangolo 35"/>
          <p:cNvSpPr/>
          <p:nvPr/>
        </p:nvSpPr>
        <p:spPr bwMode="auto">
          <a:xfrm>
            <a:off x="3529004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interni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 bwMode="auto">
          <a:xfrm>
            <a:off x="71406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input</a:t>
            </a:r>
          </a:p>
        </p:txBody>
      </p:sp>
      <p:sp>
        <p:nvSpPr>
          <p:cNvPr id="38" name="Rettangolo 37"/>
          <p:cNvSpPr/>
          <p:nvPr/>
        </p:nvSpPr>
        <p:spPr bwMode="auto">
          <a:xfrm>
            <a:off x="1971657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output</a:t>
            </a:r>
          </a:p>
        </p:txBody>
      </p:sp>
      <p:sp>
        <p:nvSpPr>
          <p:cNvPr id="39" name="Rettangolo 38"/>
          <p:cNvSpPr/>
          <p:nvPr/>
        </p:nvSpPr>
        <p:spPr bwMode="auto">
          <a:xfrm>
            <a:off x="1042963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Livelli</a:t>
            </a:r>
          </a:p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risorse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ttangolo 39"/>
          <p:cNvSpPr/>
          <p:nvPr/>
        </p:nvSpPr>
        <p:spPr bwMode="auto">
          <a:xfrm>
            <a:off x="4827333" y="4500570"/>
            <a:ext cx="1173427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ttangolo 40"/>
          <p:cNvSpPr/>
          <p:nvPr/>
        </p:nvSpPr>
        <p:spPr bwMode="auto">
          <a:xfrm>
            <a:off x="3929058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3021795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ttangolo 42"/>
          <p:cNvSpPr/>
          <p:nvPr/>
        </p:nvSpPr>
        <p:spPr bwMode="auto">
          <a:xfrm>
            <a:off x="2071670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7929586" y="3000372"/>
            <a:ext cx="1153724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6072198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ttangolo 45"/>
          <p:cNvSpPr/>
          <p:nvPr/>
        </p:nvSpPr>
        <p:spPr bwMode="auto">
          <a:xfrm>
            <a:off x="7000892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5143504" y="3000372"/>
            <a:ext cx="814393" cy="64294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</a:p>
        </p:txBody>
      </p:sp>
      <p:cxnSp>
        <p:nvCxnSpPr>
          <p:cNvPr id="48" name="Connettore 2 47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2745893" y="174134"/>
            <a:ext cx="435122" cy="3074215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Connettore 1 48"/>
          <p:cNvCxnSpPr>
            <a:stCxn id="33" idx="2"/>
            <a:endCxn id="35" idx="0"/>
          </p:cNvCxnSpPr>
          <p:nvPr/>
        </p:nvCxnSpPr>
        <p:spPr bwMode="auto">
          <a:xfrm rot="16200000" flipH="1">
            <a:off x="5924884" y="69357"/>
            <a:ext cx="435122" cy="328376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Connettore 1 49"/>
          <p:cNvCxnSpPr>
            <a:stCxn id="33" idx="2"/>
            <a:endCxn id="36" idx="0"/>
          </p:cNvCxnSpPr>
          <p:nvPr/>
        </p:nvCxnSpPr>
        <p:spPr bwMode="auto">
          <a:xfrm rot="5400000">
            <a:off x="4272285" y="1700525"/>
            <a:ext cx="435122" cy="21432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Connettore 1 50"/>
          <p:cNvCxnSpPr>
            <a:stCxn id="37" idx="0"/>
            <a:endCxn id="34" idx="2"/>
          </p:cNvCxnSpPr>
          <p:nvPr/>
        </p:nvCxnSpPr>
        <p:spPr bwMode="auto">
          <a:xfrm rot="5400000" flipH="1" flipV="1">
            <a:off x="738161" y="2312186"/>
            <a:ext cx="428628" cy="94774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Connettore 1 51"/>
          <p:cNvCxnSpPr>
            <a:stCxn id="34" idx="2"/>
            <a:endCxn id="39" idx="0"/>
          </p:cNvCxnSpPr>
          <p:nvPr/>
        </p:nvCxnSpPr>
        <p:spPr bwMode="auto">
          <a:xfrm rot="16200000" flipH="1">
            <a:off x="1223939" y="2774151"/>
            <a:ext cx="428628" cy="2381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Connettore 1 52"/>
          <p:cNvCxnSpPr>
            <a:stCxn id="34" idx="2"/>
            <a:endCxn id="38" idx="0"/>
          </p:cNvCxnSpPr>
          <p:nvPr/>
        </p:nvCxnSpPr>
        <p:spPr bwMode="auto">
          <a:xfrm rot="16200000" flipH="1">
            <a:off x="1688286" y="2309804"/>
            <a:ext cx="428628" cy="95250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Connettore 1 53"/>
          <p:cNvCxnSpPr>
            <a:stCxn id="43" idx="0"/>
            <a:endCxn id="36" idx="2"/>
          </p:cNvCxnSpPr>
          <p:nvPr/>
        </p:nvCxnSpPr>
        <p:spPr bwMode="auto">
          <a:xfrm rot="5400000" flipH="1" flipV="1">
            <a:off x="2514585" y="2536026"/>
            <a:ext cx="1928826" cy="20002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Connettore 1 54"/>
          <p:cNvCxnSpPr>
            <a:stCxn id="42" idx="0"/>
            <a:endCxn id="36" idx="2"/>
          </p:cNvCxnSpPr>
          <p:nvPr/>
        </p:nvCxnSpPr>
        <p:spPr bwMode="auto">
          <a:xfrm rot="5400000" flipH="1" flipV="1">
            <a:off x="2989648" y="3011088"/>
            <a:ext cx="1928826" cy="105013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Connettore 1 55"/>
          <p:cNvCxnSpPr>
            <a:stCxn id="41" idx="0"/>
            <a:endCxn id="36" idx="2"/>
          </p:cNvCxnSpPr>
          <p:nvPr/>
        </p:nvCxnSpPr>
        <p:spPr bwMode="auto">
          <a:xfrm rot="5400000" flipH="1" flipV="1">
            <a:off x="3443279" y="3464720"/>
            <a:ext cx="1928826" cy="142875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Connettore 1 56"/>
          <p:cNvCxnSpPr>
            <a:stCxn id="36" idx="2"/>
            <a:endCxn id="40" idx="0"/>
          </p:cNvCxnSpPr>
          <p:nvPr/>
        </p:nvCxnSpPr>
        <p:spPr bwMode="auto">
          <a:xfrm rot="16200000" flipH="1">
            <a:off x="3982175" y="3068698"/>
            <a:ext cx="1928826" cy="93491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Connettore 1 57"/>
          <p:cNvCxnSpPr>
            <a:stCxn id="47" idx="0"/>
            <a:endCxn id="35" idx="2"/>
          </p:cNvCxnSpPr>
          <p:nvPr/>
        </p:nvCxnSpPr>
        <p:spPr bwMode="auto">
          <a:xfrm rot="5400000" flipH="1" flipV="1">
            <a:off x="6453201" y="1669244"/>
            <a:ext cx="428628" cy="223362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Connettore 1 58"/>
          <p:cNvCxnSpPr>
            <a:stCxn id="45" idx="0"/>
            <a:endCxn id="35" idx="2"/>
          </p:cNvCxnSpPr>
          <p:nvPr/>
        </p:nvCxnSpPr>
        <p:spPr bwMode="auto">
          <a:xfrm rot="5400000" flipH="1" flipV="1">
            <a:off x="6917548" y="2133591"/>
            <a:ext cx="428628" cy="130493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Connettore 1 59"/>
          <p:cNvCxnSpPr>
            <a:stCxn id="46" idx="0"/>
            <a:endCxn id="35" idx="2"/>
          </p:cNvCxnSpPr>
          <p:nvPr/>
        </p:nvCxnSpPr>
        <p:spPr bwMode="auto">
          <a:xfrm rot="5400000" flipH="1" flipV="1">
            <a:off x="7381895" y="2597938"/>
            <a:ext cx="428628" cy="37624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Connettore 1 60"/>
          <p:cNvCxnSpPr>
            <a:stCxn id="44" idx="0"/>
            <a:endCxn id="35" idx="2"/>
          </p:cNvCxnSpPr>
          <p:nvPr/>
        </p:nvCxnSpPr>
        <p:spPr bwMode="auto">
          <a:xfrm rot="16200000" flipV="1">
            <a:off x="7931075" y="2424998"/>
            <a:ext cx="428628" cy="722119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CasellaDiTesto 61"/>
          <p:cNvSpPr txBox="1"/>
          <p:nvPr/>
        </p:nvSpPr>
        <p:spPr>
          <a:xfrm>
            <a:off x="71406" y="3638634"/>
            <a:ext cx="91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contestazioni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archiviate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016144" y="3617148"/>
            <a:ext cx="91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addetti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944838" y="3571876"/>
            <a:ext cx="9126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processate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note di credito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979712" y="5157192"/>
            <a:ext cx="100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mantenimento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28926" y="5121766"/>
            <a:ext cx="1000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reperimento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verifica errore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857620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Conformità con bolla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857752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000892" y="3663895"/>
            <a:ext cx="10001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errori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00760" y="3638634"/>
            <a:ext cx="1000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err="1" smtClean="0"/>
              <a:t>Lead</a:t>
            </a:r>
            <a:r>
              <a:rPr lang="it-IT" sz="1100" dirty="0" smtClean="0"/>
              <a:t> </a:t>
            </a:r>
            <a:r>
              <a:rPr lang="it-IT" sz="1100" dirty="0" err="1" smtClean="0"/>
              <a:t>time</a:t>
            </a:r>
            <a:r>
              <a:rPr lang="it-IT" sz="1100" dirty="0" smtClean="0"/>
              <a:t> di risposta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7929586" y="368538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4608512" cy="445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Selezione degli indicatori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5677-B239-41EA-A3BA-BC64BB8AF9CF}" type="slidenum">
              <a:rPr lang="it-IT" smtClean="0"/>
              <a:pPr/>
              <a:t>15</a:t>
            </a:fld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105221" y="796358"/>
            <a:ext cx="8931275" cy="5441535"/>
            <a:chOff x="212725" y="533399"/>
            <a:chExt cx="8931275" cy="5441535"/>
          </a:xfrm>
        </p:grpSpPr>
        <p:sp>
          <p:nvSpPr>
            <p:cNvPr id="7" name="CasellaDiTesto 6"/>
            <p:cNvSpPr txBox="1"/>
            <p:nvPr/>
          </p:nvSpPr>
          <p:spPr>
            <a:xfrm>
              <a:off x="4254500" y="7143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73050" y="533399"/>
              <a:ext cx="887095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5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Al fine di ottenere un monitoraggio efficace e semplice da gestire tutti gli indicatori sono stati valutati in termini di </a:t>
              </a:r>
              <a:r>
                <a:rPr lang="it-IT" sz="1500" u="sng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robustezza</a:t>
              </a: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e </a:t>
              </a:r>
              <a:r>
                <a:rPr lang="it-IT" sz="1500" u="sng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fattibilità</a:t>
              </a: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, declinati secondo cinque diverse dimensioni di analisi: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b="1" dirty="0" smtClean="0">
                  <a:solidFill>
                    <a:srgbClr val="FFC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Comprensibilità</a:t>
              </a: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–</a:t>
              </a: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facilità di comprensione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b="1" dirty="0" smtClean="0">
                  <a:solidFill>
                    <a:srgbClr val="FFC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Misurabilità</a:t>
              </a: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– facilità ed economicità della misurazione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b="1" dirty="0" smtClean="0">
                  <a:solidFill>
                    <a:srgbClr val="FFC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Significatività</a:t>
              </a: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– impatto sui </a:t>
              </a:r>
              <a:r>
                <a:rPr lang="it-IT" sz="1500" i="1" dirty="0" err="1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f.c.s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.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b="1" dirty="0" smtClean="0">
                  <a:solidFill>
                    <a:srgbClr val="FFC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Frequenza</a:t>
              </a:r>
              <a:r>
                <a:rPr lang="it-IT" sz="1500" i="1" dirty="0" smtClean="0">
                  <a:solidFill>
                    <a:srgbClr val="FFC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– coerenza tra frequenza di cambiamento della misura e frequenza di misurazione</a:t>
              </a:r>
              <a:endParaRPr lang="it-IT" sz="1500" dirty="0" smtClean="0"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500" b="1" dirty="0" smtClean="0">
                  <a:solidFill>
                    <a:srgbClr val="FFC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Strutturazione</a:t>
              </a:r>
              <a:r>
                <a:rPr lang="it-IT" sz="1500" i="1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– grado di oggettività della misurazione</a:t>
              </a:r>
            </a:p>
            <a:p>
              <a:pPr lvl="6">
                <a:buFont typeface="Wingdings" pitchFamily="2" charset="2"/>
                <a:buChar char="Ø"/>
              </a:pPr>
              <a:endParaRPr lang="it-IT" sz="1500" dirty="0" smtClean="0"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sz="15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Ognuna di esse è stata giudicata secondo una comune scala di valori con 5 punteggi possibili</a:t>
              </a:r>
            </a:p>
          </p:txBody>
        </p:sp>
        <p:grpSp>
          <p:nvGrpSpPr>
            <p:cNvPr id="3" name="Gruppo 28"/>
            <p:cNvGrpSpPr/>
            <p:nvPr/>
          </p:nvGrpSpPr>
          <p:grpSpPr>
            <a:xfrm rot="5400000">
              <a:off x="4281585" y="928586"/>
              <a:ext cx="669724" cy="5187952"/>
              <a:chOff x="2152853" y="1993491"/>
              <a:chExt cx="669724" cy="2099084"/>
            </a:xfrm>
          </p:grpSpPr>
          <p:sp>
            <p:nvSpPr>
              <p:cNvPr id="13" name="Gallone 12"/>
              <p:cNvSpPr/>
              <p:nvPr/>
            </p:nvSpPr>
            <p:spPr bwMode="auto">
              <a:xfrm rot="16200000">
                <a:off x="2249489" y="2306843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99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4</a:t>
                </a:r>
                <a:endParaRPr lang="it-IT" sz="2000" b="1"/>
              </a:p>
            </p:txBody>
          </p:sp>
          <p:sp>
            <p:nvSpPr>
              <p:cNvPr id="14" name="Gallone 13"/>
              <p:cNvSpPr/>
              <p:nvPr/>
            </p:nvSpPr>
            <p:spPr bwMode="auto">
              <a:xfrm rot="16200000">
                <a:off x="2249490" y="2712730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3</a:t>
                </a:r>
                <a:endParaRPr lang="it-IT" sz="2000" b="1"/>
              </a:p>
            </p:txBody>
          </p:sp>
          <p:sp>
            <p:nvSpPr>
              <p:cNvPr id="15" name="Gallone 14"/>
              <p:cNvSpPr/>
              <p:nvPr/>
            </p:nvSpPr>
            <p:spPr bwMode="auto">
              <a:xfrm rot="16200000">
                <a:off x="2249489" y="1896858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00CC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5</a:t>
                </a:r>
                <a:endParaRPr lang="it-IT" sz="2000" b="1"/>
              </a:p>
            </p:txBody>
          </p:sp>
          <p:sp>
            <p:nvSpPr>
              <p:cNvPr id="16" name="Gallone 15"/>
              <p:cNvSpPr/>
              <p:nvPr/>
            </p:nvSpPr>
            <p:spPr bwMode="auto">
              <a:xfrm rot="16200000">
                <a:off x="2249486" y="3113600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FF99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2</a:t>
                </a:r>
                <a:endParaRPr lang="it-IT" sz="2000" b="1"/>
              </a:p>
            </p:txBody>
          </p:sp>
          <p:sp>
            <p:nvSpPr>
              <p:cNvPr id="17" name="Gallone 16"/>
              <p:cNvSpPr/>
              <p:nvPr/>
            </p:nvSpPr>
            <p:spPr bwMode="auto">
              <a:xfrm rot="16200000">
                <a:off x="2249487" y="3519487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5050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1</a:t>
                </a:r>
                <a:endParaRPr lang="it-IT" sz="2000" b="1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36100" y="3880421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>
                  <a:solidFill>
                    <a:schemeClr val="bg2">
                      <a:lumMod val="50000"/>
                    </a:schemeClr>
                  </a:solidFill>
                  <a:latin typeface="Arial Black" pitchFamily="34" charset="0"/>
                </a:rPr>
                <a:t>DIMENSIONE NON SODDISFATTA / INCOERENTE </a:t>
              </a:r>
              <a:endParaRPr lang="it-IT" sz="1200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5965388" y="3880421"/>
              <a:ext cx="2786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 smtClean="0">
                  <a:solidFill>
                    <a:schemeClr val="bg2">
                      <a:lumMod val="50000"/>
                    </a:schemeClr>
                  </a:solidFill>
                  <a:latin typeface="Arial Black" pitchFamily="34" charset="0"/>
                </a:rPr>
                <a:t>DIMENSIONE PIENAMENTE SODDISFATTA /  COERENTE</a:t>
              </a:r>
              <a:endParaRPr lang="it-IT" sz="1200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12725" y="4589939"/>
              <a:ext cx="88709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Il </a:t>
              </a:r>
              <a:r>
                <a:rPr lang="it-IT" sz="1400" b="1" dirty="0" smtClean="0">
                  <a:solidFill>
                    <a:srgbClr val="FF000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voto complessivo </a:t>
              </a: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è la somma dei cinque criteri, ponderati con i seguenti pesi: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Comprensibilità </a:t>
              </a: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 0,2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Misurabilità  0,15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Significatività  0,4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Frequenza  0,1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Strutturazione  0,15</a:t>
              </a:r>
              <a:r>
                <a:rPr lang="it-IT" sz="1400" dirty="0" smtClean="0"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7139010" cy="838200"/>
          </a:xfrm>
        </p:spPr>
        <p:txBody>
          <a:bodyPr/>
          <a:lstStyle/>
          <a:p>
            <a:r>
              <a:rPr lang="it-IT" dirty="0" smtClean="0"/>
              <a:t>Valutazione della robustezza degli indicatori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7" y="1427436"/>
          <a:ext cx="9001157" cy="4144704"/>
        </p:xfrm>
        <a:graphic>
          <a:graphicData uri="http://schemas.openxmlformats.org/drawingml/2006/table">
            <a:tbl>
              <a:tblPr/>
              <a:tblGrid>
                <a:gridCol w="1951352"/>
                <a:gridCol w="1336027"/>
                <a:gridCol w="1252335"/>
                <a:gridCol w="1252335"/>
                <a:gridCol w="939251"/>
                <a:gridCol w="1330606"/>
                <a:gridCol w="939251"/>
              </a:tblGrid>
              <a:tr h="5357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KPI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Comprensibilità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elaborazione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Significatività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Frequenza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Strutturazione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 pesata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970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Numero contestazioni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archiviate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addetti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processate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note di credito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mantenimento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Conformità con bolla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reperimento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di verifica errore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modifica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errori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Lead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 risposta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Profilatura dei KPI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17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2844" y="901275"/>
          <a:ext cx="8786874" cy="4170799"/>
        </p:xfrm>
        <a:graphic>
          <a:graphicData uri="http://schemas.openxmlformats.org/drawingml/2006/table">
            <a:tbl>
              <a:tblPr/>
              <a:tblGrid>
                <a:gridCol w="1770109"/>
                <a:gridCol w="7016765"/>
              </a:tblGrid>
              <a:tr h="416464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Indicatore:</a:t>
                      </a:r>
                      <a:r>
                        <a:rPr lang="it-IT" sz="16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</a:t>
                      </a:r>
                      <a:r>
                        <a:rPr lang="it-IT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PROCESSAMENTO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DESCRIZIONE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Costo totale di </a:t>
                      </a:r>
                      <a:r>
                        <a:rPr lang="it-IT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</a:t>
                      </a:r>
                      <a:r>
                        <a:rPr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una fattura</a:t>
                      </a:r>
                      <a:endParaRPr lang="it-IT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5271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METRICA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imbustamento</a:t>
                      </a:r>
                      <a:r>
                        <a:rPr lang="it-IT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+ spedizione + materiale diretto) + (ore uomo necessarie)*(costo orario del lavoro</a:t>
                      </a:r>
                      <a:r>
                        <a:rPr lang="it-IT" sz="1400" b="0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UNITA’ </a:t>
                      </a:r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MISURA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Euro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LIVELLO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</a:t>
                      </a:r>
                      <a:r>
                        <a:rPr lang="it-IT" baseline="0" dirty="0" smtClean="0"/>
                        <a:t> AGGREGAZIONE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Azienda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FONTE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Amministrazione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FREQUENZA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Annuale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VALORI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3,96 €/fattura *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85720" y="5011365"/>
            <a:ext cx="8643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Dopo l’implementazione del nuovo sistema di fatturazione elettronica, la metrica, ovviamente, sarà: (ore uomo necessarie)*(costo orario del lavoro) + costo del servizio/numero fatture</a:t>
            </a:r>
            <a:br>
              <a:rPr lang="it-IT" sz="1200" dirty="0"/>
            </a:br>
            <a:r>
              <a:rPr lang="it-IT" sz="1200" dirty="0"/>
              <a:t>**Il costo di </a:t>
            </a:r>
            <a:r>
              <a:rPr lang="it-IT" sz="1200" dirty="0" err="1"/>
              <a:t>processamento</a:t>
            </a:r>
            <a:r>
              <a:rPr lang="it-IT" sz="1200" dirty="0"/>
              <a:t> di una singola fattura è stato calcolato come:</a:t>
            </a:r>
            <a:br>
              <a:rPr lang="it-IT" sz="1200" dirty="0"/>
            </a:br>
            <a:r>
              <a:rPr lang="it-IT" sz="1200" dirty="0"/>
              <a:t> Materiali diretti: 10 fogli/copia*0,06€/foglio*2 copie/fatture = 1,2€/fattura</a:t>
            </a:r>
            <a:br>
              <a:rPr lang="it-IT" sz="1200" dirty="0"/>
            </a:br>
            <a:r>
              <a:rPr lang="it-IT" sz="1200" dirty="0"/>
              <a:t> Spedizione: 0,06€/busta*1 busta/fattura + 1,4€/francobollo*1 francobollo/fattura = 1,46€/fattura</a:t>
            </a:r>
            <a:br>
              <a:rPr lang="it-IT" sz="1200" dirty="0"/>
            </a:br>
            <a:r>
              <a:rPr lang="it-IT" sz="1200" dirty="0"/>
              <a:t> Lavoro diretto:  0,065h/fattura * 20€/h = 1,3€/fattura</a:t>
            </a:r>
            <a:br>
              <a:rPr lang="it-IT" sz="1200" dirty="0"/>
            </a:br>
            <a:r>
              <a:rPr lang="it-IT" sz="1200" dirty="0"/>
              <a:t> (Il costo del lavoro diretto è stato calcolato ipotizzando l’impiego di mezza risorsa equivalente, su un totale di 15.000 fatture   all’anno, con un costo della manodopera di 20€/h 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18</a:t>
            </a:fld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107504" y="928670"/>
            <a:ext cx="8536462" cy="5569860"/>
            <a:chOff x="107504" y="260648"/>
            <a:chExt cx="9004345" cy="6309320"/>
          </a:xfrm>
        </p:grpSpPr>
        <p:sp>
          <p:nvSpPr>
            <p:cNvPr id="30" name="Gallone 29"/>
            <p:cNvSpPr/>
            <p:nvPr/>
          </p:nvSpPr>
          <p:spPr>
            <a:xfrm>
              <a:off x="1475656" y="2708920"/>
              <a:ext cx="6048672" cy="3861048"/>
            </a:xfrm>
            <a:prstGeom prst="chevron">
              <a:avLst>
                <a:gd name="adj" fmla="val 1023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7504" y="422108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Ricezione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ordine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139952" y="5589240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1877912" y="3012002"/>
              <a:ext cx="1829992" cy="120908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presenza accordi e promozioni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2051720" y="4941168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Aggiornamento fattura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452320" y="2852936"/>
              <a:ext cx="1584176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</a:t>
              </a:r>
            </a:p>
          </p:txBody>
        </p:sp>
        <p:cxnSp>
          <p:nvCxnSpPr>
            <p:cNvPr id="36" name="Connettore 2 35"/>
            <p:cNvCxnSpPr>
              <a:stCxn id="31" idx="3"/>
              <a:endCxn id="33" idx="1"/>
            </p:cNvCxnSpPr>
            <p:nvPr/>
          </p:nvCxnSpPr>
          <p:spPr>
            <a:xfrm flipV="1">
              <a:off x="1547664" y="3616545"/>
              <a:ext cx="330248" cy="103659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7" name="CasellaDiTesto 36"/>
            <p:cNvSpPr txBox="1"/>
            <p:nvPr/>
          </p:nvSpPr>
          <p:spPr>
            <a:xfrm>
              <a:off x="395536" y="36357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812360" y="22675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95536" y="2606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LEGENDA: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5652120" y="260648"/>
              <a:ext cx="1440160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2195736" y="26064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91680" y="134076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220072" y="1340768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 e per il cliente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452320" y="5229200"/>
              <a:ext cx="1659529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</a:p>
          </p:txBody>
        </p:sp>
        <p:cxnSp>
          <p:nvCxnSpPr>
            <p:cNvPr id="45" name="Connettore 2 44"/>
            <p:cNvCxnSpPr>
              <a:stCxn id="33" idx="2"/>
              <a:endCxn id="34" idx="0"/>
            </p:cNvCxnSpPr>
            <p:nvPr/>
          </p:nvCxnSpPr>
          <p:spPr>
            <a:xfrm rot="16200000" flipH="1">
              <a:off x="2476321" y="4537675"/>
              <a:ext cx="720079" cy="86905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w="lg" len="med"/>
              <a:tailEnd type="arrow" w="lg" len="med"/>
            </a:ln>
            <a:effectLst/>
          </p:spPr>
        </p:cxnSp>
        <p:sp>
          <p:nvSpPr>
            <p:cNvPr id="46" name="Rettangolo 45"/>
            <p:cNvSpPr/>
            <p:nvPr/>
          </p:nvSpPr>
          <p:spPr>
            <a:xfrm>
              <a:off x="4067944" y="2924944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coerenza con bolla</a:t>
              </a:r>
            </a:p>
          </p:txBody>
        </p:sp>
        <p:cxnSp>
          <p:nvCxnSpPr>
            <p:cNvPr id="47" name="Connettore 2 46"/>
            <p:cNvCxnSpPr>
              <a:stCxn id="34" idx="3"/>
              <a:endCxn id="46" idx="2"/>
            </p:cNvCxnSpPr>
            <p:nvPr/>
          </p:nvCxnSpPr>
          <p:spPr>
            <a:xfrm flipV="1">
              <a:off x="3707904" y="3861048"/>
              <a:ext cx="1188132" cy="154817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6" idx="2"/>
              <a:endCxn id="32" idx="0"/>
            </p:cNvCxnSpPr>
            <p:nvPr/>
          </p:nvCxnSpPr>
          <p:spPr>
            <a:xfrm rot="5400000">
              <a:off x="4013938" y="4707142"/>
              <a:ext cx="1728192" cy="36004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9" name="Rettangolo 48"/>
            <p:cNvSpPr/>
            <p:nvPr/>
          </p:nvSpPr>
          <p:spPr>
            <a:xfrm>
              <a:off x="5580113" y="3983068"/>
              <a:ext cx="1728192" cy="958099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Affrancamento e </a:t>
              </a:r>
              <a:r>
                <a:rPr kumimoji="0" lang="it-IT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imbustamento</a:t>
              </a: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nettore 2 49"/>
            <p:cNvCxnSpPr>
              <a:stCxn id="32" idx="0"/>
              <a:endCxn id="49" idx="2"/>
            </p:cNvCxnSpPr>
            <p:nvPr/>
          </p:nvCxnSpPr>
          <p:spPr>
            <a:xfrm rot="5400000" flipH="1" flipV="1">
              <a:off x="5328084" y="4473116"/>
              <a:ext cx="648073" cy="1584177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1" name="Connettore 2 50"/>
            <p:cNvCxnSpPr>
              <a:stCxn id="49" idx="3"/>
              <a:endCxn id="35" idx="2"/>
            </p:cNvCxnSpPr>
            <p:nvPr/>
          </p:nvCxnSpPr>
          <p:spPr>
            <a:xfrm flipV="1">
              <a:off x="7308305" y="3717032"/>
              <a:ext cx="936104" cy="745086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Connettore 2 51"/>
            <p:cNvCxnSpPr>
              <a:stCxn id="49" idx="3"/>
              <a:endCxn id="44" idx="0"/>
            </p:cNvCxnSpPr>
            <p:nvPr/>
          </p:nvCxnSpPr>
          <p:spPr>
            <a:xfrm>
              <a:off x="7308304" y="4462118"/>
              <a:ext cx="973780" cy="76708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19</a:t>
            </a:fld>
            <a:endParaRPr 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48" y="1096412"/>
          <a:ext cx="7786743" cy="4975794"/>
        </p:xfrm>
        <a:graphic>
          <a:graphicData uri="http://schemas.openxmlformats.org/drawingml/2006/table">
            <a:tbl>
              <a:tblPr firstRow="1" bandRow="1"/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Flusso delle attività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Dando in outsourcing il processo di fatturazione sono state eliminate tutte le attività a scarso 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Organizzazione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Risorse</a:t>
                      </a:r>
                      <a:r>
                        <a:rPr lang="it-IT" sz="1600" baseline="0" dirty="0" smtClean="0"/>
                        <a:t> e Competenze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Pianificazione e Controllo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Tecnologia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con reciproci vantaggi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6924696" cy="838200"/>
          </a:xfrm>
        </p:spPr>
        <p:txBody>
          <a:bodyPr/>
          <a:lstStyle/>
          <a:p>
            <a:r>
              <a:rPr lang="it-IT" dirty="0" smtClean="0"/>
              <a:t>Valutazione delle determinanti e criticità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928670"/>
            <a:ext cx="86439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Azienda bolognese produttrice di </a:t>
            </a:r>
            <a:r>
              <a:rPr lang="it-IT" sz="2000" b="1" dirty="0" smtClean="0">
                <a:solidFill>
                  <a:srgbClr val="FF9900"/>
                </a:solidFill>
              </a:rPr>
              <a:t>vernici per legno</a:t>
            </a:r>
            <a:r>
              <a:rPr lang="it-IT" sz="2000" b="1" dirty="0" smtClean="0"/>
              <a:t> </a:t>
            </a:r>
            <a:r>
              <a:rPr lang="it-IT" sz="2000" dirty="0" smtClean="0"/>
              <a:t>in rapida espansione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1406" y="4000504"/>
            <a:ext cx="86439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Appartiene al network “</a:t>
            </a:r>
            <a:r>
              <a:rPr lang="it-IT" sz="2000" b="1" dirty="0" err="1" smtClean="0">
                <a:solidFill>
                  <a:srgbClr val="FF9900"/>
                </a:solidFill>
              </a:rPr>
              <a:t>Renner</a:t>
            </a:r>
            <a:r>
              <a:rPr lang="it-IT" sz="2000" b="1" dirty="0" smtClean="0">
                <a:solidFill>
                  <a:srgbClr val="FF9900"/>
                </a:solidFill>
              </a:rPr>
              <a:t> Global </a:t>
            </a:r>
            <a:r>
              <a:rPr lang="it-IT" sz="2000" b="1" dirty="0" err="1" smtClean="0">
                <a:solidFill>
                  <a:srgbClr val="FF9900"/>
                </a:solidFill>
              </a:rPr>
              <a:t>Alliance</a:t>
            </a:r>
            <a:r>
              <a:rPr lang="it-IT" sz="20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it-IT" sz="2000" dirty="0"/>
          </a:p>
          <a:p>
            <a:pPr lvl="1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2425" y="1590675"/>
          <a:ext cx="4291013" cy="2305223"/>
        </p:xfrm>
        <a:graphic>
          <a:graphicData uri="http://schemas.openxmlformats.org/presentationml/2006/ole">
            <p:oleObj spid="_x0000_s2054" name="Grafico" r:id="rId4" imgW="7943792" imgH="4724374" progId="MSGraph.Chart.8">
              <p:embed followColorScheme="full"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373899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714876" y="2034123"/>
            <a:ext cx="442912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Attualmente occupa il </a:t>
            </a:r>
            <a:r>
              <a:rPr lang="it-IT" sz="2000" b="1" dirty="0" smtClean="0">
                <a:solidFill>
                  <a:srgbClr val="FF9900"/>
                </a:solidFill>
              </a:rPr>
              <a:t>quinto posto</a:t>
            </a:r>
            <a:r>
              <a:rPr lang="it-IT" sz="2000" b="1" dirty="0" smtClean="0"/>
              <a:t> </a:t>
            </a:r>
            <a:r>
              <a:rPr lang="it-IT" sz="2000" dirty="0" smtClean="0"/>
              <a:t>tra gli operatori del mercato italiano in termini di </a:t>
            </a:r>
            <a:r>
              <a:rPr lang="it-IT" sz="2000" b="1" dirty="0" smtClean="0">
                <a:solidFill>
                  <a:srgbClr val="FF9900"/>
                </a:solidFill>
              </a:rPr>
              <a:t>quantità di vernici vendute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3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9603" y="4572008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/>
          <p:cNvSpPr txBox="1"/>
          <p:nvPr/>
        </p:nvSpPr>
        <p:spPr>
          <a:xfrm>
            <a:off x="71406" y="4748767"/>
            <a:ext cx="41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Stabilimenti produttivi in Italia, Brasile, Cile, Messico, Spagna, Stati Uniti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costi di transazione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20</a:t>
            </a:fld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95536" y="857232"/>
            <a:ext cx="8105554" cy="5667542"/>
            <a:chOff x="395536" y="260648"/>
            <a:chExt cx="8496944" cy="6192688"/>
          </a:xfrm>
        </p:grpSpPr>
        <p:sp>
          <p:nvSpPr>
            <p:cNvPr id="28" name="Freccia a destra 27"/>
            <p:cNvSpPr/>
            <p:nvPr/>
          </p:nvSpPr>
          <p:spPr>
            <a:xfrm>
              <a:off x="2699792" y="476672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>
              <a:off x="2699792" y="4149080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2699792" y="2924944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ccia a destra 30"/>
            <p:cNvSpPr/>
            <p:nvPr/>
          </p:nvSpPr>
          <p:spPr>
            <a:xfrm>
              <a:off x="2699792" y="1700808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3203848" y="26064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Complessità descrittiva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203848" y="148478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Specificità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03848" y="26996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Incertezza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3203848" y="393305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Frequenza delle transazioni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331640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331640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331640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331640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164288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7164288" y="44998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164288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164288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5536" y="5445224"/>
              <a:ext cx="8496944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competitivo	       </a:t>
              </a: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collaborativo</a:t>
              </a: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               Integrazione verticale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e 44"/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e 45"/>
            <p:cNvSpPr/>
            <p:nvPr/>
          </p:nvSpPr>
          <p:spPr>
            <a:xfrm>
              <a:off x="2771800" y="2132856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4427984" y="3356992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6156176" y="4581128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 rot="21008502">
            <a:off x="-77011" y="4211014"/>
            <a:ext cx="91300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EFFETTI DEL CAMBIAMENTO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7" name="Gallone 6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ecisione 7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Decisione 8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Gallone 9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1" name="Connettore 1 23"/>
            <p:cNvCxnSpPr>
              <a:stCxn id="8" idx="2"/>
              <a:endCxn id="10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Connettore 4 11"/>
            <p:cNvCxnSpPr>
              <a:stCxn id="9" idx="2"/>
              <a:endCxn id="16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Decisione 12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Forma 13"/>
            <p:cNvCxnSpPr>
              <a:stCxn id="13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5" name="Connettore 1 14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" name="Gallone 15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Gallone 16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Gallone 17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Gallone 18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ecisione 19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ecisione 20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ttore 4 21"/>
            <p:cNvCxnSpPr>
              <a:stCxn id="20" idx="2"/>
              <a:endCxn id="18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Connettore 4 29"/>
            <p:cNvCxnSpPr>
              <a:endCxn id="19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4" name="Gallone 23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Gallone 24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6" name="Connettore 4 25"/>
            <p:cNvCxnSpPr>
              <a:stCxn id="21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7" name="Decisione 26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ecisione 27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nettore 4 28"/>
            <p:cNvCxnSpPr>
              <a:stCxn id="27" idx="2"/>
              <a:endCxn id="24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0" name="Connettore 4 29"/>
            <p:cNvCxnSpPr>
              <a:stCxn id="28" idx="2"/>
              <a:endCxn id="25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1" name="Per 30"/>
          <p:cNvSpPr/>
          <p:nvPr/>
        </p:nvSpPr>
        <p:spPr bwMode="auto">
          <a:xfrm>
            <a:off x="3286116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 bwMode="auto">
          <a:xfrm>
            <a:off x="4500562" y="507207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 bwMode="auto">
          <a:xfrm>
            <a:off x="5715008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899592" y="1685418"/>
            <a:ext cx="6552728" cy="3672408"/>
            <a:chOff x="899592" y="548680"/>
            <a:chExt cx="6552728" cy="3672408"/>
          </a:xfrm>
        </p:grpSpPr>
        <p:sp>
          <p:nvSpPr>
            <p:cNvPr id="15" name="Gallone 14"/>
            <p:cNvSpPr/>
            <p:nvPr/>
          </p:nvSpPr>
          <p:spPr>
            <a:xfrm>
              <a:off x="248376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Gallone 15"/>
            <p:cNvSpPr/>
            <p:nvPr/>
          </p:nvSpPr>
          <p:spPr>
            <a:xfrm>
              <a:off x="899592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</a:p>
          </p:txBody>
        </p:sp>
        <p:sp>
          <p:nvSpPr>
            <p:cNvPr id="17" name="Gallone 16"/>
            <p:cNvSpPr/>
            <p:nvPr/>
          </p:nvSpPr>
          <p:spPr>
            <a:xfrm>
              <a:off x="5040560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e invio fattura</a:t>
              </a:r>
            </a:p>
          </p:txBody>
        </p:sp>
        <p:sp>
          <p:nvSpPr>
            <p:cNvPr id="18" name="Decisione 17"/>
            <p:cNvSpPr/>
            <p:nvPr/>
          </p:nvSpPr>
          <p:spPr>
            <a:xfrm>
              <a:off x="327585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ecisione 18"/>
            <p:cNvSpPr/>
            <p:nvPr/>
          </p:nvSpPr>
          <p:spPr>
            <a:xfrm>
              <a:off x="435597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nettore 4 19"/>
            <p:cNvCxnSpPr>
              <a:stCxn id="18" idx="2"/>
              <a:endCxn id="16" idx="0"/>
            </p:cNvCxnSpPr>
            <p:nvPr/>
          </p:nvCxnSpPr>
          <p:spPr>
            <a:xfrm rot="5400000">
              <a:off x="1907577" y="1700681"/>
              <a:ext cx="1368152" cy="151242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" name="Connettore 4 20"/>
            <p:cNvCxnSpPr>
              <a:stCxn id="19" idx="2"/>
              <a:endCxn id="17" idx="0"/>
            </p:cNvCxnSpPr>
            <p:nvPr/>
          </p:nvCxnSpPr>
          <p:spPr>
            <a:xfrm rot="16200000" flipH="1">
              <a:off x="4518121" y="1682679"/>
              <a:ext cx="1368152" cy="154842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E INVIO FATTURA</a:t>
            </a:r>
          </a:p>
        </p:txBody>
      </p:sp>
      <p:pic>
        <p:nvPicPr>
          <p:cNvPr id="39938" name="Picture 2" descr="C:\Users\Gianluca\Dropbox\eBusiness\Documento LaTex Renner\img\controllo-ed-invio-fattura.png"/>
          <p:cNvPicPr>
            <a:picLocks noChangeAspect="1" noChangeArrowheads="1"/>
          </p:cNvPicPr>
          <p:nvPr/>
        </p:nvPicPr>
        <p:blipFill>
          <a:blip r:embed="rId2" cstate="print"/>
          <a:srcRect r="9966"/>
          <a:stretch>
            <a:fillRect/>
          </a:stretch>
        </p:blipFill>
        <p:spPr bwMode="auto">
          <a:xfrm>
            <a:off x="0" y="1916832"/>
            <a:ext cx="9134193" cy="3576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40962" name="Picture 2" descr="C:\Users\Gianluca\Dropbox\eBusiness\Documento LaTex Renner\img\consultazione-fattura-to-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22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57346" name="AutoShape 2" descr="https://lh6.googleusercontent.com/RfZLLp-jF95lGYhjvg0oFwfNqWjzIom4j6z0cZi78Ncie2Iwi4uZtLDjFVyjqDyIP5EXl3qNXgax6Pa6QwbyV3KXAQv3t1HdCkvBcf-1pyx9kdvdn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8" y="928670"/>
            <a:ext cx="6198752" cy="549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34922" y="1121032"/>
            <a:ext cx="7009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Costi energetici gestione magazzino </a:t>
            </a:r>
            <a:r>
              <a:rPr lang="it-IT" dirty="0" smtClean="0"/>
              <a:t>(non quantificabili)</a:t>
            </a:r>
          </a:p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stampa </a:t>
            </a:r>
            <a:r>
              <a:rPr lang="it-IT" b="1" dirty="0" smtClean="0">
                <a:solidFill>
                  <a:srgbClr val="00B050"/>
                </a:solidFill>
              </a:rPr>
              <a:t>fatture</a:t>
            </a:r>
            <a:r>
              <a:rPr lang="it-IT" dirty="0" smtClean="0"/>
              <a:t>=15000*10*0,1*2 = </a:t>
            </a:r>
            <a:r>
              <a:rPr lang="it-IT" b="1" dirty="0" smtClean="0">
                <a:solidFill>
                  <a:srgbClr val="00B050"/>
                </a:solidFill>
              </a:rPr>
              <a:t>3.000 </a:t>
            </a:r>
            <a:r>
              <a:rPr lang="it-IT" b="1" dirty="0">
                <a:solidFill>
                  <a:srgbClr val="00B050"/>
                </a:solidFill>
              </a:rPr>
              <a:t>€</a:t>
            </a:r>
            <a:r>
              <a:rPr lang="it-IT" dirty="0"/>
              <a:t>, fatture di 10 pagine in media </a:t>
            </a:r>
            <a:r>
              <a:rPr lang="it-IT" dirty="0" smtClean="0"/>
              <a:t> e        stampate </a:t>
            </a:r>
            <a:r>
              <a:rPr lang="it-IT" dirty="0"/>
              <a:t>in duplice copia.</a:t>
            </a:r>
            <a:br>
              <a:rPr lang="it-IT" dirty="0"/>
            </a:br>
            <a:r>
              <a:rPr lang="it-IT" dirty="0" smtClean="0"/>
              <a:t>-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dei </a:t>
            </a:r>
            <a:r>
              <a:rPr lang="it-IT" b="1" dirty="0" smtClean="0">
                <a:solidFill>
                  <a:srgbClr val="00B050"/>
                </a:solidFill>
              </a:rPr>
              <a:t>fogli </a:t>
            </a:r>
            <a:r>
              <a:rPr lang="it-IT" dirty="0" smtClean="0"/>
              <a:t>= 15000*10*0,06*2 = </a:t>
            </a:r>
            <a:r>
              <a:rPr lang="it-IT" b="1" dirty="0" smtClean="0">
                <a:solidFill>
                  <a:srgbClr val="00B050"/>
                </a:solidFill>
              </a:rPr>
              <a:t>1.800 </a:t>
            </a:r>
            <a:r>
              <a:rPr lang="it-IT" b="1" dirty="0">
                <a:solidFill>
                  <a:srgbClr val="00B050"/>
                </a:solidFill>
              </a:rPr>
              <a:t>€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-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delle </a:t>
            </a:r>
            <a:r>
              <a:rPr lang="it-IT" b="1" dirty="0" smtClean="0">
                <a:solidFill>
                  <a:srgbClr val="00B050"/>
                </a:solidFill>
              </a:rPr>
              <a:t>buste </a:t>
            </a:r>
            <a:r>
              <a:rPr lang="it-IT" dirty="0" smtClean="0"/>
              <a:t>= 15000*0,06 = </a:t>
            </a:r>
            <a:r>
              <a:rPr lang="it-IT" b="1" dirty="0" smtClean="0">
                <a:solidFill>
                  <a:srgbClr val="00B050"/>
                </a:solidFill>
              </a:rPr>
              <a:t>90 </a:t>
            </a:r>
            <a:r>
              <a:rPr lang="it-IT" b="1" dirty="0">
                <a:solidFill>
                  <a:srgbClr val="00B050"/>
                </a:solidFill>
              </a:rPr>
              <a:t>€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-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affrancatura </a:t>
            </a:r>
            <a:r>
              <a:rPr lang="it-IT" dirty="0" smtClean="0"/>
              <a:t>= 15000*1,40 = </a:t>
            </a:r>
            <a:r>
              <a:rPr lang="it-IT" b="1" dirty="0" smtClean="0">
                <a:solidFill>
                  <a:srgbClr val="00B050"/>
                </a:solidFill>
              </a:rPr>
              <a:t>2.100 €</a:t>
            </a:r>
          </a:p>
          <a:p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b="1" dirty="0" smtClean="0">
                <a:solidFill>
                  <a:srgbClr val="00B050"/>
                </a:solidFill>
              </a:rPr>
              <a:t>TOTALE 34.000€</a:t>
            </a:r>
          </a:p>
          <a:p>
            <a:r>
              <a:rPr lang="it-IT" dirty="0" smtClean="0"/>
              <a:t>+ </a:t>
            </a:r>
            <a:r>
              <a:rPr lang="it-IT" b="1" dirty="0" smtClean="0">
                <a:solidFill>
                  <a:srgbClr val="FF0000"/>
                </a:solidFill>
              </a:rPr>
              <a:t>Costo servizio</a:t>
            </a:r>
            <a:r>
              <a:rPr lang="it-IT" dirty="0" smtClean="0"/>
              <a:t> = </a:t>
            </a:r>
            <a:r>
              <a:rPr lang="it-IT" b="1" dirty="0" smtClean="0">
                <a:solidFill>
                  <a:srgbClr val="FF0000"/>
                </a:solidFill>
              </a:rPr>
              <a:t>6.000€</a:t>
            </a:r>
            <a:endParaRPr lang="it-IT" b="1" dirty="0">
              <a:solidFill>
                <a:srgbClr val="FF0000"/>
              </a:solidFill>
            </a:endParaRPr>
          </a:p>
          <a:p>
            <a:endParaRPr lang="it-IT" dirty="0" smtClean="0"/>
          </a:p>
          <a:p>
            <a:r>
              <a:rPr lang="it-IT" b="1" dirty="0" smtClean="0">
                <a:solidFill>
                  <a:srgbClr val="00B050"/>
                </a:solidFill>
              </a:rPr>
              <a:t>Risparmio netto stimato</a:t>
            </a:r>
            <a:r>
              <a:rPr lang="it-IT" dirty="0" smtClean="0"/>
              <a:t>: </a:t>
            </a:r>
            <a:r>
              <a:rPr lang="it-IT" b="1" dirty="0" smtClean="0">
                <a:solidFill>
                  <a:srgbClr val="00B050"/>
                </a:solidFill>
              </a:rPr>
              <a:t>28.000€</a:t>
            </a:r>
          </a:p>
          <a:p>
            <a:r>
              <a:rPr lang="it-IT" b="1" dirty="0" smtClean="0">
                <a:solidFill>
                  <a:srgbClr val="00B050"/>
                </a:solidFill>
              </a:rPr>
              <a:t>Risparmio dichiarato da Renner</a:t>
            </a:r>
            <a:r>
              <a:rPr lang="it-IT" dirty="0" smtClean="0"/>
              <a:t>: </a:t>
            </a:r>
            <a:r>
              <a:rPr lang="it-IT" b="1" dirty="0" smtClean="0">
                <a:solidFill>
                  <a:srgbClr val="00B050"/>
                </a:solidFill>
              </a:rPr>
              <a:t>circa 26.000€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2910" y="457200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PERSONALE</a:t>
            </a:r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857488" y="457200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6.000€/anno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57158" y="5357826"/>
            <a:ext cx="16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TEMPO DI COSULTAZIONE</a:t>
            </a:r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928926" y="55007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26 ore/uomo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4678986" y="49520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BENEFICI</a:t>
            </a:r>
          </a:p>
          <a:p>
            <a:r>
              <a:rPr lang="it-IT" b="1" dirty="0" smtClean="0"/>
              <a:t>INTANGIBILI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858016" y="428625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C000"/>
                </a:solidFill>
              </a:rPr>
              <a:t>Vantaggio competitivo</a:t>
            </a:r>
            <a:endParaRPr lang="it-IT" b="1" dirty="0">
              <a:solidFill>
                <a:srgbClr val="FFC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858016" y="500063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C000"/>
                </a:solidFill>
              </a:rPr>
              <a:t>Trasparenza verso banca</a:t>
            </a:r>
            <a:endParaRPr lang="it-IT" b="1" dirty="0">
              <a:solidFill>
                <a:srgbClr val="FFC000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6858016" y="571501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C000"/>
                </a:solidFill>
              </a:rPr>
              <a:t>Snellimento processo</a:t>
            </a:r>
            <a:endParaRPr lang="it-IT" b="1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46" y="2144212"/>
            <a:ext cx="2476500" cy="1872208"/>
          </a:xfrm>
          <a:prstGeom prst="rect">
            <a:avLst/>
          </a:prstGeom>
        </p:spPr>
      </p:pic>
      <p:sp>
        <p:nvSpPr>
          <p:cNvPr id="26" name="Freccia a destra 25"/>
          <p:cNvSpPr/>
          <p:nvPr/>
        </p:nvSpPr>
        <p:spPr>
          <a:xfrm>
            <a:off x="1428728" y="1285860"/>
            <a:ext cx="714380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Stella a 8 punte 27"/>
          <p:cNvSpPr/>
          <p:nvPr/>
        </p:nvSpPr>
        <p:spPr bwMode="auto">
          <a:xfrm>
            <a:off x="142844" y="928670"/>
            <a:ext cx="1214414" cy="1071570"/>
          </a:xfrm>
          <a:prstGeom prst="star8">
            <a:avLst>
              <a:gd name="adj" fmla="val 41944"/>
            </a:avLst>
          </a:prstGeom>
          <a:solidFill>
            <a:schemeClr val="accent1">
              <a:lumMod val="20000"/>
              <a:lumOff val="80000"/>
            </a:schemeClr>
          </a:solidFill>
          <a:ln w="22225" cap="flat" cmpd="sng" algn="ctr">
            <a:solidFill>
              <a:srgbClr val="0070C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   </a:t>
            </a:r>
            <a:r>
              <a:rPr lang="it-IT" b="1" dirty="0" smtClean="0">
                <a:solidFill>
                  <a:srgbClr val="0070C0"/>
                </a:solidFill>
              </a:rPr>
              <a:t>COSTI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29" name="Triangolo isoscele 28"/>
          <p:cNvSpPr/>
          <p:nvPr/>
        </p:nvSpPr>
        <p:spPr bwMode="auto">
          <a:xfrm>
            <a:off x="357158" y="1285860"/>
            <a:ext cx="142876" cy="285752"/>
          </a:xfrm>
          <a:prstGeom prst="triangle">
            <a:avLst>
              <a:gd name="adj" fmla="val 50000"/>
            </a:avLst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0" name="Freccia a destra 29"/>
          <p:cNvSpPr/>
          <p:nvPr/>
        </p:nvSpPr>
        <p:spPr>
          <a:xfrm rot="1289275">
            <a:off x="5969915" y="5690567"/>
            <a:ext cx="714380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reccia a destra 30"/>
          <p:cNvSpPr/>
          <p:nvPr/>
        </p:nvSpPr>
        <p:spPr>
          <a:xfrm>
            <a:off x="6072198" y="5143512"/>
            <a:ext cx="714380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reccia a destra 31"/>
          <p:cNvSpPr/>
          <p:nvPr/>
        </p:nvSpPr>
        <p:spPr>
          <a:xfrm rot="20040333">
            <a:off x="5971464" y="4639054"/>
            <a:ext cx="714380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reccia a destra 32"/>
          <p:cNvSpPr/>
          <p:nvPr/>
        </p:nvSpPr>
        <p:spPr>
          <a:xfrm>
            <a:off x="2071670" y="5500702"/>
            <a:ext cx="714380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ccia a destra 33"/>
          <p:cNvSpPr/>
          <p:nvPr/>
        </p:nvSpPr>
        <p:spPr>
          <a:xfrm>
            <a:off x="2071670" y="4572008"/>
            <a:ext cx="714380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85720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 </a:t>
            </a:r>
            <a:r>
              <a:rPr lang="it-IT" b="1" dirty="0">
                <a:solidFill>
                  <a:srgbClr val="FFC0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</a:t>
            </a:r>
            <a:r>
              <a:rPr lang="it-IT" b="1" dirty="0">
                <a:solidFill>
                  <a:srgbClr val="FFC000"/>
                </a:solidFill>
              </a:rPr>
              <a:t>26.000</a:t>
            </a:r>
            <a:r>
              <a:rPr lang="it-IT" b="1" dirty="0" smtClean="0">
                <a:solidFill>
                  <a:srgbClr val="FFC000"/>
                </a:solidFill>
              </a:rPr>
              <a:t>€</a:t>
            </a:r>
            <a:r>
              <a:rPr lang="it-IT" dirty="0" smtClean="0"/>
              <a:t>         </a:t>
            </a:r>
            <a:r>
              <a:rPr lang="it-IT" b="1" dirty="0" smtClean="0"/>
              <a:t>F2 </a:t>
            </a:r>
            <a:r>
              <a:rPr lang="it-IT" dirty="0"/>
              <a:t>= </a:t>
            </a:r>
            <a:r>
              <a:rPr lang="it-IT" b="1" dirty="0">
                <a:solidFill>
                  <a:srgbClr val="FFC000"/>
                </a:solidFill>
              </a:rPr>
              <a:t>32.500</a:t>
            </a:r>
            <a:r>
              <a:rPr lang="it-IT" b="1" dirty="0" smtClean="0">
                <a:solidFill>
                  <a:srgbClr val="FFC000"/>
                </a:solidFill>
              </a:rPr>
              <a:t>€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b="1" dirty="0">
                <a:solidFill>
                  <a:srgbClr val="FFC000"/>
                </a:solidFill>
              </a:rPr>
              <a:t>40.625</a:t>
            </a:r>
            <a:r>
              <a:rPr lang="it-IT" b="1" dirty="0" smtClean="0">
                <a:solidFill>
                  <a:srgbClr val="FFC000"/>
                </a:solidFill>
              </a:rPr>
              <a:t>€</a:t>
            </a:r>
            <a:r>
              <a:rPr lang="it-IT" b="1" dirty="0" smtClean="0"/>
              <a:t>     F4 </a:t>
            </a:r>
            <a:r>
              <a:rPr lang="it-IT" dirty="0"/>
              <a:t>= </a:t>
            </a:r>
            <a:r>
              <a:rPr lang="it-IT" b="1" dirty="0">
                <a:solidFill>
                  <a:srgbClr val="FFC000"/>
                </a:solidFill>
              </a:rPr>
              <a:t>49.968</a:t>
            </a:r>
            <a:r>
              <a:rPr lang="it-IT" b="1" dirty="0" smtClean="0">
                <a:solidFill>
                  <a:srgbClr val="FFC000"/>
                </a:solidFill>
              </a:rPr>
              <a:t>€</a:t>
            </a:r>
            <a:r>
              <a:rPr lang="it-IT" b="1" dirty="0" smtClean="0"/>
              <a:t>          F5 </a:t>
            </a:r>
            <a:r>
              <a:rPr lang="it-IT" dirty="0"/>
              <a:t>= </a:t>
            </a:r>
            <a:r>
              <a:rPr lang="it-IT" b="1" dirty="0">
                <a:solidFill>
                  <a:srgbClr val="FFC000"/>
                </a:solidFill>
              </a:rPr>
              <a:t>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158" y="2285992"/>
            <a:ext cx="5143536" cy="9003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86380" y="2786058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>
                <a:solidFill>
                  <a:srgbClr val="FF0000"/>
                </a:solidFill>
              </a:rPr>
              <a:t>IPOTESI:</a:t>
            </a:r>
          </a:p>
          <a:p>
            <a:r>
              <a:rPr lang="it-IT" dirty="0" smtClean="0"/>
              <a:t>- </a:t>
            </a:r>
            <a:r>
              <a:rPr lang="it-IT" b="1" dirty="0" smtClean="0"/>
              <a:t>k </a:t>
            </a:r>
            <a:r>
              <a:rPr lang="it-IT" dirty="0" smtClean="0"/>
              <a:t>=15% </a:t>
            </a:r>
          </a:p>
          <a:p>
            <a:r>
              <a:rPr lang="it-IT" dirty="0" smtClean="0"/>
              <a:t>- </a:t>
            </a:r>
            <a:r>
              <a:rPr lang="it-IT" b="1" dirty="0"/>
              <a:t>tassa corporate </a:t>
            </a:r>
            <a:r>
              <a:rPr lang="it-IT" dirty="0"/>
              <a:t>del 40%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dirty="0"/>
              <a:t>Il </a:t>
            </a:r>
            <a:r>
              <a:rPr lang="it-IT" b="1" dirty="0"/>
              <a:t>tasso di crescita dei costi </a:t>
            </a:r>
            <a:r>
              <a:rPr lang="it-IT" b="1" dirty="0" smtClean="0"/>
              <a:t>associati           all’emissione </a:t>
            </a:r>
            <a:r>
              <a:rPr lang="it-IT" b="1" dirty="0"/>
              <a:t>delle fatture </a:t>
            </a:r>
            <a:r>
              <a:rPr lang="it-IT" dirty="0" smtClean="0"/>
              <a:t>e </a:t>
            </a:r>
            <a:r>
              <a:rPr lang="it-IT" dirty="0"/>
              <a:t>il </a:t>
            </a:r>
            <a:r>
              <a:rPr lang="it-IT" b="1" dirty="0"/>
              <a:t>tasso di aumento del numero di </a:t>
            </a:r>
            <a:r>
              <a:rPr lang="it-IT" b="1" dirty="0" smtClean="0"/>
              <a:t>fatture </a:t>
            </a:r>
            <a:r>
              <a:rPr lang="it-IT" b="1" dirty="0"/>
              <a:t>emesse</a:t>
            </a:r>
            <a:r>
              <a:rPr lang="it-IT" dirty="0"/>
              <a:t> sono uguali al </a:t>
            </a:r>
            <a:r>
              <a:rPr lang="it-IT" b="1" dirty="0">
                <a:solidFill>
                  <a:srgbClr val="FFC000"/>
                </a:solidFill>
              </a:rPr>
              <a:t>tasso </a:t>
            </a:r>
            <a:r>
              <a:rPr lang="it-IT" b="1" dirty="0" smtClean="0">
                <a:solidFill>
                  <a:srgbClr val="FFC000"/>
                </a:solidFill>
              </a:rPr>
              <a:t>	di </a:t>
            </a:r>
            <a:r>
              <a:rPr lang="it-IT" b="1" dirty="0">
                <a:solidFill>
                  <a:srgbClr val="FFC000"/>
                </a:solidFill>
              </a:rPr>
              <a:t>crescita del fatturato </a:t>
            </a:r>
            <a:r>
              <a:rPr lang="it-IT" dirty="0"/>
              <a:t>(non </a:t>
            </a:r>
            <a:r>
              <a:rPr lang="it-IT" dirty="0" smtClean="0"/>
              <a:t>tenendo </a:t>
            </a:r>
            <a:r>
              <a:rPr lang="it-IT" dirty="0"/>
              <a:t>conto, quindi, di eventuali </a:t>
            </a:r>
            <a:r>
              <a:rPr lang="it-IT" dirty="0" smtClean="0"/>
              <a:t>economie </a:t>
            </a:r>
            <a:r>
              <a:rPr lang="it-IT" dirty="0"/>
              <a:t>di scala o di </a:t>
            </a:r>
            <a:r>
              <a:rPr lang="it-IT" dirty="0" smtClean="0"/>
              <a:t>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8" name="Immagine 7" descr="investimen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124611"/>
            <a:ext cx="4619640" cy="337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428736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C000"/>
                </a:solidFill>
              </a:rPr>
              <a:t>C</a:t>
            </a:r>
            <a:r>
              <a:rPr lang="it-IT" sz="2000" b="1" dirty="0" smtClean="0">
                <a:solidFill>
                  <a:srgbClr val="FFC000"/>
                </a:solidFill>
              </a:rPr>
              <a:t>osto </a:t>
            </a:r>
            <a:r>
              <a:rPr lang="it-IT" sz="2000" b="1" dirty="0">
                <a:solidFill>
                  <a:srgbClr val="FFC000"/>
                </a:solidFill>
              </a:rPr>
              <a:t>opportunità </a:t>
            </a:r>
            <a:r>
              <a:rPr lang="it-IT" sz="2000" dirty="0"/>
              <a:t>relativo agli incontri di </a:t>
            </a:r>
            <a:r>
              <a:rPr lang="it-IT" sz="2000" dirty="0" smtClean="0"/>
              <a:t>formazione:</a:t>
            </a:r>
          </a:p>
          <a:p>
            <a:endParaRPr lang="it-IT" sz="2000" dirty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	16h</a:t>
            </a:r>
            <a:r>
              <a:rPr lang="pt-BR" sz="2000" dirty="0"/>
              <a:t>* 2 responsabili * 40€/h = </a:t>
            </a:r>
            <a:r>
              <a:rPr lang="pt-BR" sz="2000" b="1" dirty="0">
                <a:solidFill>
                  <a:srgbClr val="FFC000"/>
                </a:solidFill>
              </a:rPr>
              <a:t>1.280 </a:t>
            </a:r>
            <a:r>
              <a:rPr lang="pt-BR" sz="2000" b="1" dirty="0" smtClean="0">
                <a:solidFill>
                  <a:srgbClr val="FFC000"/>
                </a:solidFill>
              </a:rPr>
              <a:t>€</a:t>
            </a:r>
            <a:endParaRPr lang="pt-BR" sz="2000" b="1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              8h</a:t>
            </a:r>
            <a:r>
              <a:rPr lang="pt-BR" sz="2000" dirty="0"/>
              <a:t>* 3 operatori * 20€/h = </a:t>
            </a:r>
            <a:r>
              <a:rPr lang="pt-BR" sz="2000" b="1" dirty="0">
                <a:solidFill>
                  <a:srgbClr val="FFC000"/>
                </a:solidFill>
              </a:rPr>
              <a:t>480 €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9" name="Freccia in giù 8"/>
          <p:cNvSpPr/>
          <p:nvPr/>
        </p:nvSpPr>
        <p:spPr bwMode="auto">
          <a:xfrm>
            <a:off x="3929058" y="2857496"/>
            <a:ext cx="928694" cy="121444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tella a 24 punte 11"/>
          <p:cNvSpPr/>
          <p:nvPr/>
        </p:nvSpPr>
        <p:spPr bwMode="auto">
          <a:xfrm>
            <a:off x="142844" y="4143380"/>
            <a:ext cx="8858312" cy="2286016"/>
          </a:xfrm>
          <a:prstGeom prst="star24">
            <a:avLst>
              <a:gd name="adj" fmla="val 43266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3200" dirty="0" smtClean="0">
                <a:solidFill>
                  <a:schemeClr val="accent2">
                    <a:lumMod val="50000"/>
                  </a:schemeClr>
                </a:solidFill>
              </a:rPr>
              <a:t>= 81.400 € - 1.760 € = </a:t>
            </a:r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1406" y="928670"/>
            <a:ext cx="51435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lang="it-IT" sz="2000" dirty="0"/>
          </a:p>
          <a:p>
            <a:pPr lvl="1">
              <a:buFont typeface="Wingdings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smtClean="0"/>
              <a:t>Offre due tipologie principali di prodotti: 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vernice a base acqua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 smtClean="0"/>
              <a:t> vernice a base solvente</a:t>
            </a:r>
          </a:p>
          <a:p>
            <a:pPr lvl="1"/>
            <a:r>
              <a:rPr lang="it-IT" sz="2000" dirty="0"/>
              <a:t>	</a:t>
            </a:r>
            <a:endParaRPr lang="it-IT" sz="2000" dirty="0" smtClean="0"/>
          </a:p>
          <a:p>
            <a:pPr lvl="1"/>
            <a:r>
              <a:rPr lang="it-IT" sz="2000" dirty="0" smtClean="0"/>
              <a:t>sia per uso professionale che per uso “fai da te”</a:t>
            </a:r>
          </a:p>
          <a:p>
            <a:pPr lvl="8"/>
            <a:r>
              <a:rPr lang="it-IT" sz="2000" dirty="0"/>
              <a:t>	</a:t>
            </a:r>
            <a:r>
              <a:rPr lang="it-IT" sz="2000" dirty="0" smtClean="0"/>
              <a:t>			</a:t>
            </a:r>
          </a:p>
          <a:p>
            <a:pPr lvl="5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6" name="Picture 2" descr="C:\Users\asus\Università\Specialistica\e-business\Progect Work\vecchio_bancone re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3309934" cy="2482451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428596" y="4143380"/>
            <a:ext cx="82868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C000"/>
                </a:solidFill>
              </a:rPr>
              <a:t>Ampia gamma </a:t>
            </a:r>
            <a:r>
              <a:rPr lang="it-IT" sz="2000" dirty="0" smtClean="0"/>
              <a:t>di articoli grazie alla possibilità di miscelare diversi componenti tramite </a:t>
            </a:r>
            <a:r>
              <a:rPr lang="it-IT" sz="2000" dirty="0" err="1" smtClean="0"/>
              <a:t>tintometro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7" name="Picture 3" descr="C:\Users\asus\Università\Specialistica\e-business\Progect Work\tintome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660" y="4643447"/>
            <a:ext cx="155248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2530164">
            <a:off x="1381581" y="4353250"/>
            <a:ext cx="184746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691680" y="3212976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19267642">
            <a:off x="1406665" y="2016671"/>
            <a:ext cx="184746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071802" y="121442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- </a:t>
            </a:r>
            <a:r>
              <a:rPr lang="it-IT" b="1" dirty="0" smtClean="0">
                <a:solidFill>
                  <a:srgbClr val="FFC000"/>
                </a:solidFill>
              </a:rPr>
              <a:t>Politica</a:t>
            </a:r>
            <a:r>
              <a:rPr lang="it-IT" dirty="0" smtClean="0"/>
              <a:t> e </a:t>
            </a:r>
            <a:r>
              <a:rPr lang="it-IT" b="1" dirty="0" smtClean="0">
                <a:solidFill>
                  <a:srgbClr val="FFC000"/>
                </a:solidFill>
              </a:rPr>
              <a:t>cultura</a:t>
            </a:r>
            <a:r>
              <a:rPr lang="it-IT" dirty="0" smtClean="0"/>
              <a:t>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71802" y="271462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FFC000"/>
                </a:solidFill>
              </a:rPr>
              <a:t>Buone risorse tecnologiche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di base . </a:t>
            </a:r>
            <a:r>
              <a:rPr lang="it-IT" b="1" dirty="0">
                <a:solidFill>
                  <a:srgbClr val="FFC000"/>
                </a:solidFill>
              </a:rPr>
              <a:t>O</a:t>
            </a:r>
            <a:r>
              <a:rPr lang="it-IT" b="1" dirty="0" smtClean="0">
                <a:solidFill>
                  <a:srgbClr val="FFC000"/>
                </a:solidFill>
              </a:rPr>
              <a:t>ttima collaborazione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con il partner fornitore del già presente ERP in fase di implementazione del progetto.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71802" y="45720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FFC000"/>
                </a:solidFill>
              </a:rPr>
              <a:t>Elevato </a:t>
            </a:r>
            <a:r>
              <a:rPr lang="it-IT" b="1" dirty="0" err="1" smtClean="0">
                <a:solidFill>
                  <a:srgbClr val="FFC000"/>
                </a:solidFill>
              </a:rPr>
              <a:t>commitment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3" name="Parentesi graffa chiusa 12"/>
          <p:cNvSpPr/>
          <p:nvPr/>
        </p:nvSpPr>
        <p:spPr>
          <a:xfrm>
            <a:off x="5715008" y="1000108"/>
            <a:ext cx="1009252" cy="5184576"/>
          </a:xfrm>
          <a:prstGeom prst="rightBrace">
            <a:avLst>
              <a:gd name="adj1" fmla="val 35161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5" name="Ovale 14"/>
          <p:cNvSpPr/>
          <p:nvPr/>
        </p:nvSpPr>
        <p:spPr bwMode="auto">
          <a:xfrm>
            <a:off x="6786578" y="2714620"/>
            <a:ext cx="2357422" cy="1785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/>
              <a:t>tempi del CAMBIAMENTO e di PAY BACK ridotti</a:t>
            </a:r>
            <a:endParaRPr lang="it-IT" b="1" dirty="0"/>
          </a:p>
        </p:txBody>
      </p:sp>
      <p:sp>
        <p:nvSpPr>
          <p:cNvPr id="16" name="Ovale 15"/>
          <p:cNvSpPr/>
          <p:nvPr/>
        </p:nvSpPr>
        <p:spPr bwMode="auto">
          <a:xfrm>
            <a:off x="142844" y="2428868"/>
            <a:ext cx="2000264" cy="21431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/>
              <a:t>Nessuna particolare </a:t>
            </a:r>
          </a:p>
          <a:p>
            <a:pPr algn="ctr"/>
            <a:r>
              <a:rPr lang="it-IT" b="1" dirty="0" smtClean="0">
                <a:solidFill>
                  <a:srgbClr val="FF0000"/>
                </a:solidFill>
              </a:rPr>
              <a:t>resistenza</a:t>
            </a:r>
            <a:r>
              <a:rPr lang="it-IT" b="1" dirty="0" smtClean="0"/>
              <a:t> al cambiamento</a:t>
            </a:r>
          </a:p>
          <a:p>
            <a:pPr algn="ctr"/>
            <a:r>
              <a:rPr lang="it-IT" b="1" dirty="0" smtClean="0"/>
              <a:t>grazie  a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55576" y="126876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55576" y="378904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932040" y="378904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932040" y="126876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99592" y="1412776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Integrare </a:t>
            </a:r>
            <a:r>
              <a:rPr lang="it-IT" sz="1400" b="1" dirty="0"/>
              <a:t>la fatturazione passiva</a:t>
            </a:r>
          </a:p>
          <a:p>
            <a:pPr algn="just"/>
            <a:r>
              <a:rPr lang="it-IT" sz="1400" b="1" dirty="0"/>
              <a:t>nei sistemi telematici già sviluppati per gestire il ciclo attivo</a:t>
            </a:r>
            <a:r>
              <a:rPr lang="it-IT" sz="1400" b="1" dirty="0" smtClean="0"/>
              <a:t>.</a:t>
            </a:r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  <a:p>
            <a:pPr algn="just"/>
            <a:endParaRPr lang="it-IT" sz="1400" dirty="0" smtClean="0"/>
          </a:p>
          <a:p>
            <a:pPr algn="just"/>
            <a:r>
              <a:rPr lang="it-IT" sz="1400" dirty="0" smtClean="0"/>
              <a:t>Costi  per la gestione dell’archivio e per la consultazione delle fatture azzerati.</a:t>
            </a:r>
            <a:endParaRPr lang="it-IT" sz="1400" dirty="0"/>
          </a:p>
        </p:txBody>
      </p:sp>
      <p:sp>
        <p:nvSpPr>
          <p:cNvPr id="10" name="Freccia in giù 9"/>
          <p:cNvSpPr/>
          <p:nvPr/>
        </p:nvSpPr>
        <p:spPr>
          <a:xfrm>
            <a:off x="2339752" y="220486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99592" y="3861048"/>
            <a:ext cx="31683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Informatizzare la gestione del magazzino</a:t>
            </a:r>
            <a:r>
              <a:rPr lang="it-IT" sz="1400" dirty="0" smtClean="0"/>
              <a:t>:</a:t>
            </a:r>
          </a:p>
          <a:p>
            <a:r>
              <a:rPr lang="it-IT" sz="1400" dirty="0"/>
              <a:t>a</a:t>
            </a:r>
            <a:r>
              <a:rPr lang="it-IT" sz="1400" dirty="0" smtClean="0"/>
              <a:t>ggiornamento automatico delle </a:t>
            </a:r>
            <a:r>
              <a:rPr lang="it-IT" sz="1400" dirty="0"/>
              <a:t>materie prime </a:t>
            </a:r>
            <a:r>
              <a:rPr lang="it-IT" sz="1400" dirty="0" smtClean="0"/>
              <a:t>(</a:t>
            </a:r>
            <a:r>
              <a:rPr lang="it-IT" sz="1400" dirty="0" err="1" smtClean="0"/>
              <a:t>barcode</a:t>
            </a:r>
            <a:r>
              <a:rPr lang="it-IT" sz="1400" dirty="0"/>
              <a:t>, </a:t>
            </a:r>
            <a:r>
              <a:rPr lang="it-IT" sz="1400" dirty="0" err="1"/>
              <a:t>qr-code</a:t>
            </a:r>
            <a:r>
              <a:rPr lang="it-IT" sz="1400" dirty="0"/>
              <a:t> o </a:t>
            </a:r>
            <a:r>
              <a:rPr lang="it-IT" sz="1400" dirty="0" err="1"/>
              <a:t>rd</a:t>
            </a:r>
            <a:r>
              <a:rPr lang="it-IT" sz="1400" dirty="0" smtClean="0"/>
              <a:t>) e dello stock o delle merci evase(cip </a:t>
            </a:r>
            <a:r>
              <a:rPr lang="it-IT" sz="1400" dirty="0" err="1" smtClean="0"/>
              <a:t>rfid</a:t>
            </a:r>
            <a:r>
              <a:rPr lang="it-IT" sz="1400" dirty="0" smtClean="0"/>
              <a:t>).</a:t>
            </a:r>
          </a:p>
          <a:p>
            <a:endParaRPr lang="it-IT" sz="1400" dirty="0"/>
          </a:p>
          <a:p>
            <a:r>
              <a:rPr lang="it-IT" sz="1400" dirty="0" smtClean="0"/>
              <a:t>Ciò comporterebbe un notevole risparmio di tempo nelle fasi di preparazione e controllo degli ordini</a:t>
            </a:r>
            <a:endParaRPr lang="it-IT" sz="1400" dirty="0"/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076056" y="1340768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Unificare il ciclo di fatturazione con il ciclo bancario</a:t>
            </a:r>
            <a:r>
              <a:rPr lang="it-IT" sz="1400" dirty="0" smtClean="0"/>
              <a:t> permetterebbe:</a:t>
            </a:r>
          </a:p>
          <a:p>
            <a:pPr algn="just"/>
            <a:r>
              <a:rPr lang="it-IT" sz="1400" dirty="0" smtClean="0"/>
              <a:t>- anticipi delle fatture da parte di Unicredit</a:t>
            </a:r>
          </a:p>
          <a:p>
            <a:pPr algn="just"/>
            <a:r>
              <a:rPr lang="it-IT" sz="1400" dirty="0" smtClean="0"/>
              <a:t>- emissioni automatiche della </a:t>
            </a:r>
            <a:r>
              <a:rPr lang="it-IT" sz="1400" dirty="0" err="1" smtClean="0"/>
              <a:t>ri.ba.</a:t>
            </a:r>
            <a:r>
              <a:rPr lang="it-IT" sz="1400" dirty="0" smtClean="0"/>
              <a:t> Dopo un tasso di tempo prefissato</a:t>
            </a:r>
          </a:p>
          <a:p>
            <a:pPr algn="just"/>
            <a:r>
              <a:rPr lang="it-IT" sz="1400" dirty="0" smtClean="0"/>
              <a:t>- pagamento  automatico delle fatture passive,previa verifica del personale di </a:t>
            </a:r>
            <a:r>
              <a:rPr lang="it-IT" sz="1400" dirty="0" err="1" smtClean="0"/>
              <a:t>Renner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32040" y="3789040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Creazione portale web per la raccolta ordini.</a:t>
            </a:r>
          </a:p>
          <a:p>
            <a:pPr algn="just"/>
            <a:r>
              <a:rPr lang="it-IT" sz="1400" b="1" dirty="0" smtClean="0"/>
              <a:t>Implementazione di </a:t>
            </a:r>
            <a:r>
              <a:rPr lang="it-IT" sz="1400" b="1" dirty="0" err="1" smtClean="0"/>
              <a:t>Sharepoint</a:t>
            </a:r>
            <a:r>
              <a:rPr lang="it-IT" sz="1400" b="1" dirty="0" smtClean="0"/>
              <a:t> </a:t>
            </a:r>
            <a:r>
              <a:rPr lang="it-IT" sz="1400" dirty="0" smtClean="0"/>
              <a:t>software</a:t>
            </a:r>
            <a:r>
              <a:rPr lang="it-IT" sz="1400" dirty="0"/>
              <a:t>, integrato con l'ERP, permetterà di creare report</a:t>
            </a:r>
          </a:p>
          <a:p>
            <a:pPr algn="just"/>
            <a:r>
              <a:rPr lang="it-IT" sz="1400" dirty="0"/>
              <a:t>aziendali e avere un controllo maggiore della qualità dei processi, potendo</a:t>
            </a:r>
          </a:p>
          <a:p>
            <a:pPr algn="just"/>
            <a:r>
              <a:rPr lang="it-IT" sz="1400" dirty="0"/>
              <a:t>quindi individuare più facilmente eventuali criticità.</a:t>
            </a:r>
          </a:p>
          <a:p>
            <a:pPr algn="just"/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32</a:t>
            </a:fld>
            <a:endParaRPr lang="it-IT"/>
          </a:p>
        </p:txBody>
      </p:sp>
      <p:pic>
        <p:nvPicPr>
          <p:cNvPr id="73730" name="Picture 2" descr="C:\Users\Gianluca\Pictures\11804_str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4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Perché cambiare ?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396552" y="1052736"/>
            <a:ext cx="6192688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Motivazioni che hanno spinto </a:t>
            </a:r>
            <a:r>
              <a:rPr lang="it-IT" sz="2000" dirty="0" err="1" smtClean="0"/>
              <a:t>Renner</a:t>
            </a:r>
            <a:r>
              <a:rPr lang="it-IT" sz="2000" dirty="0" smtClean="0"/>
              <a:t> ad introdurre la </a:t>
            </a:r>
            <a:r>
              <a:rPr lang="it-IT" sz="2000" b="1" dirty="0" smtClean="0">
                <a:solidFill>
                  <a:srgbClr val="FFC000"/>
                </a:solidFill>
              </a:rPr>
              <a:t>fatturazione elettronica</a:t>
            </a:r>
            <a:r>
              <a:rPr lang="it-IT"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/>
              <a:t> </a:t>
            </a:r>
            <a:r>
              <a:rPr lang="it-IT" sz="2000" dirty="0" smtClean="0"/>
              <a:t>riduzione costi (stampa, invio, conservazione, consultazione)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agevolazioni accesso a credito bancario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cessione responsabilità conservazione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riduzione archivio e conseguente semplificazione della consultazione</a:t>
            </a:r>
          </a:p>
          <a:p>
            <a:pPr lvl="3">
              <a:buFont typeface="Arial" pitchFamily="34" charset="0"/>
              <a:buChar char="•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pressioni da parte di fornitori di materie prime</a:t>
            </a:r>
          </a:p>
          <a:p>
            <a:pPr lvl="4"/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41986" name="Picture 2" descr="C:\Users\Gianluca\Pictures\overview-enter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01008"/>
            <a:ext cx="2880320" cy="2982159"/>
          </a:xfrm>
          <a:prstGeom prst="rect">
            <a:avLst/>
          </a:prstGeom>
          <a:noFill/>
        </p:spPr>
      </p:pic>
      <p:pic>
        <p:nvPicPr>
          <p:cNvPr id="41988" name="Picture 4" descr="http://www.enricostinchelli.it/site/images/stories/ZioPaper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36712"/>
            <a:ext cx="355282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… forse no ... / problemi …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booooooo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107154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C000"/>
                </a:solidFill>
              </a:rPr>
              <a:t>Quadro normativo </a:t>
            </a:r>
            <a:r>
              <a:rPr lang="it-IT" sz="2000" dirty="0" smtClean="0"/>
              <a:t>italiano molto vincolante rispetto ai paesi esteri</a:t>
            </a:r>
          </a:p>
        </p:txBody>
      </p:sp>
      <p:sp>
        <p:nvSpPr>
          <p:cNvPr id="9" name="Freccia a destra 8"/>
          <p:cNvSpPr/>
          <p:nvPr/>
        </p:nvSpPr>
        <p:spPr bwMode="auto">
          <a:xfrm>
            <a:off x="4214810" y="1214422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48228" y="107154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Opportunità per estendere la fatturazione elettronica al </a:t>
            </a:r>
            <a:r>
              <a:rPr lang="it-IT" sz="2000" b="1" dirty="0" smtClean="0">
                <a:solidFill>
                  <a:srgbClr val="FFC000"/>
                </a:solidFill>
              </a:rPr>
              <a:t>ciclo passivo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1406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C000"/>
                </a:solidFill>
              </a:rPr>
              <a:t>Benefici ottenibili non facilmente </a:t>
            </a:r>
            <a:r>
              <a:rPr lang="it-IT" sz="2000" b="1" dirty="0" err="1" smtClean="0">
                <a:solidFill>
                  <a:srgbClr val="FFC000"/>
                </a:solidFill>
              </a:rPr>
              <a:t>indentificabili</a:t>
            </a:r>
            <a:endParaRPr lang="it-IT" sz="2000" b="1" dirty="0" smtClean="0">
              <a:solidFill>
                <a:srgbClr val="FFC0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>
            <a:off x="4214810" y="2214554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848228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Presenza di </a:t>
            </a:r>
            <a:r>
              <a:rPr lang="it-IT" sz="2000" b="1" dirty="0" smtClean="0">
                <a:solidFill>
                  <a:srgbClr val="FFC000"/>
                </a:solidFill>
              </a:rPr>
              <a:t>benefici tangibili e intangibili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1406" y="285749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Ciclo dell’ordine molto frammentato, con conseguente </a:t>
            </a:r>
            <a:r>
              <a:rPr lang="it-IT" sz="2000" b="1" dirty="0" smtClean="0">
                <a:solidFill>
                  <a:srgbClr val="FFC000"/>
                </a:solidFill>
              </a:rPr>
              <a:t>difficoltà di standardizzazione del processo</a:t>
            </a:r>
          </a:p>
        </p:txBody>
      </p:sp>
      <p:sp>
        <p:nvSpPr>
          <p:cNvPr id="15" name="Freccia a destra 14"/>
          <p:cNvSpPr/>
          <p:nvPr/>
        </p:nvSpPr>
        <p:spPr bwMode="auto">
          <a:xfrm>
            <a:off x="4214810" y="3000372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848228" y="285749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Razionalizzazione dei canali di vendita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1406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Rischio di </a:t>
            </a:r>
            <a:r>
              <a:rPr lang="it-IT" sz="2000" b="1" i="1" dirty="0" err="1" smtClean="0">
                <a:solidFill>
                  <a:srgbClr val="FFC000"/>
                </a:solidFill>
              </a:rPr>
              <a:t>spill-over</a:t>
            </a:r>
            <a:r>
              <a:rPr lang="it-IT" sz="2000" i="1" dirty="0" smtClean="0"/>
              <a:t> </a:t>
            </a:r>
            <a:r>
              <a:rPr lang="it-IT" sz="2000" dirty="0" smtClean="0"/>
              <a:t>di informazioni strategiche </a:t>
            </a:r>
            <a:endParaRPr lang="it-IT" sz="2000" i="1" dirty="0" smtClean="0"/>
          </a:p>
        </p:txBody>
      </p:sp>
      <p:sp>
        <p:nvSpPr>
          <p:cNvPr id="18" name="Freccia a destra 17"/>
          <p:cNvSpPr/>
          <p:nvPr/>
        </p:nvSpPr>
        <p:spPr bwMode="auto">
          <a:xfrm>
            <a:off x="4214810" y="4127849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848228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>
                <a:solidFill>
                  <a:srgbClr val="FF0000"/>
                </a:solidFill>
              </a:rPr>
              <a:t>Fiducia in un istituto bancario rinomato come </a:t>
            </a:r>
            <a:r>
              <a:rPr lang="it-IT" sz="2000" dirty="0" err="1" smtClean="0">
                <a:solidFill>
                  <a:srgbClr val="FF0000"/>
                </a:solidFill>
              </a:rPr>
              <a:t>Unciredit</a:t>
            </a:r>
            <a:endParaRPr lang="it-IT" sz="2000" dirty="0" smtClean="0">
              <a:solidFill>
                <a:srgbClr val="FF000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1406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C000"/>
                </a:solidFill>
              </a:rPr>
              <a:t>Responsabili IT poco propensi al cambiamento</a:t>
            </a:r>
          </a:p>
        </p:txBody>
      </p:sp>
      <p:sp>
        <p:nvSpPr>
          <p:cNvPr id="21" name="Freccia a destra 20"/>
          <p:cNvSpPr/>
          <p:nvPr/>
        </p:nvSpPr>
        <p:spPr bwMode="auto">
          <a:xfrm>
            <a:off x="4214810" y="5056543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848228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C000"/>
                </a:solidFill>
              </a:rPr>
              <a:t>Cultura</a:t>
            </a:r>
            <a:r>
              <a:rPr lang="it-IT" sz="2000" dirty="0" smtClean="0"/>
              <a:t> aziendale volta all’innovazione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1406" y="56435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C000"/>
                </a:solidFill>
              </a:rPr>
              <a:t>Resistenze da parte dei clienti </a:t>
            </a:r>
            <a:r>
              <a:rPr lang="it-IT" sz="2000" dirty="0" smtClean="0"/>
              <a:t>circa l’adozione del nuovo processo</a:t>
            </a:r>
          </a:p>
        </p:txBody>
      </p:sp>
      <p:sp>
        <p:nvSpPr>
          <p:cNvPr id="24" name="Freccia a destra 23"/>
          <p:cNvSpPr/>
          <p:nvPr/>
        </p:nvSpPr>
        <p:spPr bwMode="auto">
          <a:xfrm>
            <a:off x="4214810" y="5786454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4848228" y="5643578"/>
            <a:ext cx="4152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Problema tutt’ora irrisolto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interna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9" name="Picture 3" descr="C:\Users\asus\Università\Specialistica\e-business\Progect Work\catena val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75" y="1214439"/>
            <a:ext cx="6820473" cy="3357569"/>
          </a:xfrm>
          <a:prstGeom prst="rect">
            <a:avLst/>
          </a:prstGeom>
          <a:noFill/>
        </p:spPr>
      </p:pic>
      <p:sp>
        <p:nvSpPr>
          <p:cNvPr id="26" name="CasellaDiTesto 25"/>
          <p:cNvSpPr txBox="1"/>
          <p:nvPr/>
        </p:nvSpPr>
        <p:spPr>
          <a:xfrm>
            <a:off x="142844" y="5386344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Di scarso valore, avendo poche informazioni sulla struttura interna di </a:t>
            </a:r>
            <a:r>
              <a:rPr lang="it-IT" sz="2000" dirty="0" err="1" smtClean="0"/>
              <a:t>Renner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esterna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29058" y="857232"/>
            <a:ext cx="5214942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Fornitori </a:t>
            </a:r>
            <a:r>
              <a:rPr lang="it-IT" sz="2000" dirty="0" smtClean="0">
                <a:sym typeface="Wingdings" pitchFamily="2" charset="2"/>
              </a:rPr>
              <a:t> posizione di debolezza (</a:t>
            </a:r>
            <a:r>
              <a:rPr lang="it-IT" sz="2000" dirty="0" err="1" smtClean="0">
                <a:sym typeface="Wingdings" pitchFamily="2" charset="2"/>
              </a:rPr>
              <a:t>utlizzo</a:t>
            </a:r>
            <a:r>
              <a:rPr lang="it-IT" sz="2000" dirty="0" smtClean="0">
                <a:sym typeface="Wingdings" pitchFamily="2" charset="2"/>
              </a:rPr>
              <a:t> di petrolio e idrocarburi, risorse fondamentali soggette a frequenti variazioni di prezzo)</a:t>
            </a:r>
          </a:p>
          <a:p>
            <a:pPr lvl="1"/>
            <a:endParaRPr lang="it-IT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Acquirenti</a:t>
            </a:r>
            <a:r>
              <a:rPr lang="it-IT" sz="2000" dirty="0" smtClean="0">
                <a:sym typeface="Wingdings" pitchFamily="2" charset="2"/>
              </a:rPr>
              <a:t>  domanda frammentata, con potere contrattuale nettamente a favore degli acquirenti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Prodotti sostitutivi </a:t>
            </a:r>
            <a:r>
              <a:rPr lang="it-IT" sz="2000" dirty="0" smtClean="0">
                <a:sym typeface="Wingdings" pitchFamily="2" charset="2"/>
              </a:rPr>
              <a:t> Non esistono prodotti diffusi in grado di sostituire le vernici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 </a:t>
            </a:r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Potenziali entranti </a:t>
            </a:r>
            <a:r>
              <a:rPr lang="it-IT" sz="2000" dirty="0" smtClean="0">
                <a:sym typeface="Wingdings" pitchFamily="2" charset="2"/>
              </a:rPr>
              <a:t> presenza di barriere tecnologiche abbastanza elevate ed assenza di barriere finanziarie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Concorrenti del settore </a:t>
            </a:r>
            <a:r>
              <a:rPr lang="it-IT" sz="2000" dirty="0" smtClean="0">
                <a:sym typeface="Wingdings" pitchFamily="2" charset="2"/>
              </a:rPr>
              <a:t> elevata presenza di piccole-medie imprese, tra cui </a:t>
            </a:r>
            <a:r>
              <a:rPr lang="it-IT" sz="2000" dirty="0" err="1" smtClean="0">
                <a:sym typeface="Wingdings" pitchFamily="2" charset="2"/>
              </a:rPr>
              <a:t>Renner</a:t>
            </a:r>
            <a:r>
              <a:rPr lang="it-IT" sz="2000" dirty="0" smtClean="0">
                <a:sym typeface="Wingdings" pitchFamily="2" charset="2"/>
              </a:rPr>
              <a:t> spicca per innovazione dei processi 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12" name="Diagramma 11"/>
          <p:cNvGraphicFramePr/>
          <p:nvPr/>
        </p:nvGraphicFramePr>
        <p:xfrm>
          <a:off x="-952496" y="10001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Mappatura dei Processi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MAPPATURA DEI PROCESSI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as-is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91" name="Gruppo 190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192" name="Gallone 191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Decisione 192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Decisione 193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Gallone 194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96" name="Connettore 1 23"/>
            <p:cNvCxnSpPr>
              <a:stCxn id="193" idx="2"/>
              <a:endCxn id="195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97" name="Connettore 4 196"/>
            <p:cNvCxnSpPr>
              <a:stCxn id="194" idx="2"/>
              <a:endCxn id="201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98" name="Decisione 197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9" name="Forma 198"/>
            <p:cNvCxnSpPr>
              <a:stCxn id="198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0" name="Connettore 1 199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1" name="Gallone 200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Gallone 201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Gallone 202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Gallone 203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Decisione 204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Decisione 205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7" name="Connettore 4 206"/>
            <p:cNvCxnSpPr>
              <a:stCxn id="205" idx="2"/>
              <a:endCxn id="203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8" name="Connettore 4 29"/>
            <p:cNvCxnSpPr>
              <a:endCxn id="204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9" name="Gallone 208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Gallone 209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11" name="Connettore 4 210"/>
            <p:cNvCxnSpPr>
              <a:stCxn id="206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12" name="Decisione 211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Decisione 212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4" name="Connettore 4 213"/>
            <p:cNvCxnSpPr>
              <a:stCxn id="212" idx="2"/>
              <a:endCxn id="209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5" name="Connettore 4 214"/>
            <p:cNvCxnSpPr>
              <a:stCxn id="213" idx="2"/>
              <a:endCxn id="210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3">
  <a:themeElements>
    <a:clrScheme name="ppt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1568</Words>
  <Application>Microsoft Office PowerPoint</Application>
  <PresentationFormat>Presentazione su schermo (4:3)</PresentationFormat>
  <Paragraphs>476</Paragraphs>
  <Slides>32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5" baseType="lpstr">
      <vt:lpstr>Tema di Office</vt:lpstr>
      <vt:lpstr>ppt3</vt:lpstr>
      <vt:lpstr>Grafico</vt:lpstr>
      <vt:lpstr>P</vt:lpstr>
      <vt:lpstr>Diapositiva 2</vt:lpstr>
      <vt:lpstr>Diapositiva 3</vt:lpstr>
      <vt:lpstr>Diapositiva 4</vt:lpstr>
      <vt:lpstr>Diapositiva 5</vt:lpstr>
      <vt:lpstr>Diapositiva 6</vt:lpstr>
      <vt:lpstr>Diapositiva 7</vt:lpstr>
      <vt:lpstr>Mappatura dei Processi</vt:lpstr>
      <vt:lpstr>Diapositiva 9</vt:lpstr>
      <vt:lpstr>Flusso delle attività as-is </vt:lpstr>
      <vt:lpstr>Flusso delle attività </vt:lpstr>
      <vt:lpstr>Flusso delle attività as-is </vt:lpstr>
      <vt:lpstr>Analisi delle prestazioni</vt:lpstr>
      <vt:lpstr>Analisi delle prestazioni</vt:lpstr>
      <vt:lpstr>Selezione degli indicatori </vt:lpstr>
      <vt:lpstr>Valutazione della robustezza degli indicatori</vt:lpstr>
      <vt:lpstr>Profilatura dei KPI</vt:lpstr>
      <vt:lpstr>Analisi del valore</vt:lpstr>
      <vt:lpstr>Valutazione delle determinanti e criticità</vt:lpstr>
      <vt:lpstr>Analisi dei costi di transazione</vt:lpstr>
      <vt:lpstr>EFFETTI DEL CAMBIAMENTO</vt:lpstr>
      <vt:lpstr>Diagramma delle fasi to-be</vt:lpstr>
      <vt:lpstr>Diagramma delle fasi to-be</vt:lpstr>
      <vt:lpstr>Flusso delle attività to-be </vt:lpstr>
      <vt:lpstr>Flusso delle attività to-be </vt:lpstr>
      <vt:lpstr>Analisi dei benefici</vt:lpstr>
      <vt:lpstr>Analisi dei benefici</vt:lpstr>
      <vt:lpstr>Valutazione dell’investimento</vt:lpstr>
      <vt:lpstr>Valutazione dell’investimento</vt:lpstr>
      <vt:lpstr>Gestione del cambiamento</vt:lpstr>
      <vt:lpstr>Sviluppi futuri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Joe</cp:lastModifiedBy>
  <cp:revision>70</cp:revision>
  <dcterms:created xsi:type="dcterms:W3CDTF">2011-01-20T08:59:30Z</dcterms:created>
  <dcterms:modified xsi:type="dcterms:W3CDTF">2011-01-26T13:22:09Z</dcterms:modified>
</cp:coreProperties>
</file>