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5"/>
  </p:notes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70" r:id="rId13"/>
    <p:sldId id="272" r:id="rId14"/>
    <p:sldId id="291" r:id="rId15"/>
    <p:sldId id="273" r:id="rId16"/>
    <p:sldId id="290" r:id="rId17"/>
    <p:sldId id="276" r:id="rId18"/>
    <p:sldId id="275" r:id="rId19"/>
    <p:sldId id="278" r:id="rId20"/>
    <p:sldId id="277" r:id="rId21"/>
    <p:sldId id="279" r:id="rId22"/>
    <p:sldId id="292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3" r:id="rId3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245"/>
    <a:srgbClr val="FF9900"/>
    <a:srgbClr val="330AE0"/>
    <a:srgbClr val="000099"/>
    <a:srgbClr val="D917D9"/>
    <a:srgbClr val="FFF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3907" autoAdjust="0"/>
  </p:normalViewPr>
  <p:slideViewPr>
    <p:cSldViewPr>
      <p:cViewPr>
        <p:scale>
          <a:sx n="100" d="100"/>
          <a:sy n="100" d="100"/>
        </p:scale>
        <p:origin x="-146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A79F5-D273-471E-977A-C16C24D1935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585F403-4A50-4C4B-9473-BFE9ADE74127}">
      <dgm:prSet phldrT="[Testo]"/>
      <dgm:spPr>
        <a:solidFill>
          <a:schemeClr val="accent5">
            <a:lumMod val="50000"/>
            <a:alpha val="7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it-IT" dirty="0" smtClean="0"/>
            <a:t>Concorrenti del settore</a:t>
          </a:r>
          <a:endParaRPr lang="it-IT" dirty="0"/>
        </a:p>
      </dgm:t>
    </dgm:pt>
    <dgm:pt modelId="{267C0D21-73BF-4B8D-ACA3-A4D6947F297F}" type="parTrans" cxnId="{7EAD45F1-1B3D-4B57-B157-74F87A9B8762}">
      <dgm:prSet/>
      <dgm:spPr/>
      <dgm:t>
        <a:bodyPr/>
        <a:lstStyle/>
        <a:p>
          <a:endParaRPr lang="it-IT"/>
        </a:p>
      </dgm:t>
    </dgm:pt>
    <dgm:pt modelId="{C7CBDE62-CB3D-4823-BF94-F6E9BB1CD8B6}" type="sibTrans" cxnId="{7EAD45F1-1B3D-4B57-B157-74F87A9B8762}">
      <dgm:prSet/>
      <dgm:spPr/>
      <dgm:t>
        <a:bodyPr/>
        <a:lstStyle/>
        <a:p>
          <a:endParaRPr lang="it-IT"/>
        </a:p>
      </dgm:t>
    </dgm:pt>
    <dgm:pt modelId="{03F14B5F-980B-4810-B322-A7094F2F6D0C}">
      <dgm:prSet phldrT="[Testo]"/>
      <dgm:spPr>
        <a:solidFill>
          <a:schemeClr val="accent6">
            <a:lumMod val="60000"/>
            <a:lumOff val="40000"/>
            <a:alpha val="70000"/>
          </a:schemeClr>
        </a:solidFill>
        <a:ln w="190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dirty="0" smtClean="0"/>
            <a:t>Fornitori</a:t>
          </a:r>
          <a:endParaRPr lang="it-IT" dirty="0"/>
        </a:p>
      </dgm:t>
    </dgm:pt>
    <dgm:pt modelId="{379E1E59-DEBB-4912-80E1-A52DC3AE4FB2}" type="parTrans" cxnId="{C9BF87E4-D960-4D4B-B725-D480178EB5F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75DE3BF-D18D-4399-AA5D-2628850A36D7}" type="sibTrans" cxnId="{C9BF87E4-D960-4D4B-B725-D480178EB5FF}">
      <dgm:prSet/>
      <dgm:spPr/>
      <dgm:t>
        <a:bodyPr/>
        <a:lstStyle/>
        <a:p>
          <a:endParaRPr lang="it-IT"/>
        </a:p>
      </dgm:t>
    </dgm:pt>
    <dgm:pt modelId="{9652A599-233D-44FB-8952-ADFB92101D07}">
      <dgm:prSet phldrT="[Testo]"/>
      <dgm:spPr>
        <a:solidFill>
          <a:srgbClr val="FFC000">
            <a:alpha val="70000"/>
          </a:srgbClr>
        </a:solidFill>
        <a:ln w="19050">
          <a:solidFill>
            <a:srgbClr val="FFC000"/>
          </a:solidFill>
        </a:ln>
      </dgm:spPr>
      <dgm:t>
        <a:bodyPr/>
        <a:lstStyle/>
        <a:p>
          <a:r>
            <a:rPr lang="it-IT" dirty="0" smtClean="0"/>
            <a:t>Prodotti sostitutivi</a:t>
          </a:r>
          <a:endParaRPr lang="it-IT" dirty="0"/>
        </a:p>
      </dgm:t>
    </dgm:pt>
    <dgm:pt modelId="{A04429B6-ECE6-4E71-8DDF-6505AB543BBD}" type="parTrans" cxnId="{07810FD9-8E3E-4BF7-9D8C-9102294103EF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94EA0AE4-4F01-4B99-9EB4-B0D2119CF02C}" type="sibTrans" cxnId="{07810FD9-8E3E-4BF7-9D8C-9102294103EF}">
      <dgm:prSet/>
      <dgm:spPr/>
      <dgm:t>
        <a:bodyPr/>
        <a:lstStyle/>
        <a:p>
          <a:endParaRPr lang="it-IT"/>
        </a:p>
      </dgm:t>
    </dgm:pt>
    <dgm:pt modelId="{193E6193-132A-4B4A-BAF1-A3BE1B6CCF59}">
      <dgm:prSet phldrT="[Testo]"/>
      <dgm:spPr>
        <a:solidFill>
          <a:srgbClr val="D917D9">
            <a:alpha val="69804"/>
          </a:srgbClr>
        </a:solidFill>
        <a:ln w="19050">
          <a:solidFill>
            <a:srgbClr val="D917D9"/>
          </a:solidFill>
        </a:ln>
      </dgm:spPr>
      <dgm:t>
        <a:bodyPr/>
        <a:lstStyle/>
        <a:p>
          <a:r>
            <a:rPr lang="it-IT" dirty="0" smtClean="0"/>
            <a:t>Acquirenti</a:t>
          </a:r>
          <a:endParaRPr lang="it-IT" dirty="0"/>
        </a:p>
      </dgm:t>
    </dgm:pt>
    <dgm:pt modelId="{B0B1A2FD-BFD9-434D-B912-09B4D81E9476}" type="parTrans" cxnId="{BE2ADC7D-38B8-43C0-A5F8-56064EF95004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E9A2F293-C2B0-49DD-BBAA-9728EADCE02E}" type="sibTrans" cxnId="{BE2ADC7D-38B8-43C0-A5F8-56064EF95004}">
      <dgm:prSet/>
      <dgm:spPr/>
      <dgm:t>
        <a:bodyPr/>
        <a:lstStyle/>
        <a:p>
          <a:endParaRPr lang="it-IT"/>
        </a:p>
      </dgm:t>
    </dgm:pt>
    <dgm:pt modelId="{13DC284D-598F-48BA-8452-1C2FA50FFB7C}">
      <dgm:prSet phldrT="[Testo]"/>
      <dgm:spPr>
        <a:solidFill>
          <a:srgbClr val="C00000">
            <a:alpha val="70000"/>
          </a:srgbClr>
        </a:solidFill>
        <a:ln w="19050">
          <a:solidFill>
            <a:srgbClr val="C00000"/>
          </a:solidFill>
        </a:ln>
      </dgm:spPr>
      <dgm:t>
        <a:bodyPr/>
        <a:lstStyle/>
        <a:p>
          <a:r>
            <a:rPr lang="it-IT" dirty="0" smtClean="0"/>
            <a:t>Potenziali entranti</a:t>
          </a:r>
          <a:endParaRPr lang="it-IT" dirty="0"/>
        </a:p>
      </dgm:t>
    </dgm:pt>
    <dgm:pt modelId="{C70349C7-6E26-4353-B406-36A4727D5E7B}" type="parTrans" cxnId="{DBCAE04C-2F90-43B4-87CC-564CF1AEA28A}">
      <dgm:prSet/>
      <dgm:spPr>
        <a:ln w="22225">
          <a:solidFill>
            <a:schemeClr val="tx1"/>
          </a:solidFill>
          <a:headEnd type="arrow"/>
          <a:tailEnd type="none"/>
        </a:ln>
      </dgm:spPr>
      <dgm:t>
        <a:bodyPr/>
        <a:lstStyle/>
        <a:p>
          <a:endParaRPr lang="it-IT"/>
        </a:p>
      </dgm:t>
    </dgm:pt>
    <dgm:pt modelId="{817AE17E-FC8B-4B56-8D1F-CD7A5C314D29}" type="sibTrans" cxnId="{DBCAE04C-2F90-43B4-87CC-564CF1AEA28A}">
      <dgm:prSet/>
      <dgm:spPr/>
      <dgm:t>
        <a:bodyPr/>
        <a:lstStyle/>
        <a:p>
          <a:endParaRPr lang="it-IT"/>
        </a:p>
      </dgm:t>
    </dgm:pt>
    <dgm:pt modelId="{97936A21-F41E-4CEC-B6CF-78ED63749295}" type="pres">
      <dgm:prSet presAssocID="{B45A79F5-D273-471E-977A-C16C24D1935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BD3D9E4-29BF-48D4-B52E-5CE8775F785C}" type="pres">
      <dgm:prSet presAssocID="{8585F403-4A50-4C4B-9473-BFE9ADE74127}" presName="centerShape" presStyleLbl="node0" presStyleIdx="0" presStyleCnt="1"/>
      <dgm:spPr/>
      <dgm:t>
        <a:bodyPr/>
        <a:lstStyle/>
        <a:p>
          <a:endParaRPr lang="it-IT"/>
        </a:p>
      </dgm:t>
    </dgm:pt>
    <dgm:pt modelId="{22E11D1C-A61C-4C96-A895-55ADBC9A04F2}" type="pres">
      <dgm:prSet presAssocID="{379E1E59-DEBB-4912-80E1-A52DC3AE4FB2}" presName="Name9" presStyleLbl="parChTrans1D2" presStyleIdx="0" presStyleCnt="4"/>
      <dgm:spPr/>
      <dgm:t>
        <a:bodyPr/>
        <a:lstStyle/>
        <a:p>
          <a:endParaRPr lang="it-IT"/>
        </a:p>
      </dgm:t>
    </dgm:pt>
    <dgm:pt modelId="{4DFD16C1-D338-4BF0-B4FB-149E57131818}" type="pres">
      <dgm:prSet presAssocID="{379E1E59-DEBB-4912-80E1-A52DC3AE4FB2}" presName="connTx" presStyleLbl="parChTrans1D2" presStyleIdx="0" presStyleCnt="4"/>
      <dgm:spPr/>
      <dgm:t>
        <a:bodyPr/>
        <a:lstStyle/>
        <a:p>
          <a:endParaRPr lang="it-IT"/>
        </a:p>
      </dgm:t>
    </dgm:pt>
    <dgm:pt modelId="{1628DBBA-D201-4383-B16C-DA1C2B0BB3D8}" type="pres">
      <dgm:prSet presAssocID="{03F14B5F-980B-4810-B322-A7094F2F6D0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8D88BC9-56D5-4094-9529-97BC832BA78A}" type="pres">
      <dgm:prSet presAssocID="{A04429B6-ECE6-4E71-8DDF-6505AB543BBD}" presName="Name9" presStyleLbl="parChTrans1D2" presStyleIdx="1" presStyleCnt="4"/>
      <dgm:spPr/>
      <dgm:t>
        <a:bodyPr/>
        <a:lstStyle/>
        <a:p>
          <a:endParaRPr lang="it-IT"/>
        </a:p>
      </dgm:t>
    </dgm:pt>
    <dgm:pt modelId="{54886CBC-C39B-436E-A98E-4CA97BD13393}" type="pres">
      <dgm:prSet presAssocID="{A04429B6-ECE6-4E71-8DDF-6505AB543BBD}" presName="connTx" presStyleLbl="parChTrans1D2" presStyleIdx="1" presStyleCnt="4"/>
      <dgm:spPr/>
      <dgm:t>
        <a:bodyPr/>
        <a:lstStyle/>
        <a:p>
          <a:endParaRPr lang="it-IT"/>
        </a:p>
      </dgm:t>
    </dgm:pt>
    <dgm:pt modelId="{807B5B08-9AF9-413D-A7F5-FADCA2C1B5AF}" type="pres">
      <dgm:prSet presAssocID="{9652A599-233D-44FB-8952-ADFB92101D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2A37AF5-4CAB-459F-ABA4-7E8AEA28CA66}" type="pres">
      <dgm:prSet presAssocID="{B0B1A2FD-BFD9-434D-B912-09B4D81E9476}" presName="Name9" presStyleLbl="parChTrans1D2" presStyleIdx="2" presStyleCnt="4"/>
      <dgm:spPr/>
      <dgm:t>
        <a:bodyPr/>
        <a:lstStyle/>
        <a:p>
          <a:endParaRPr lang="it-IT"/>
        </a:p>
      </dgm:t>
    </dgm:pt>
    <dgm:pt modelId="{57FFD9C6-671D-45F4-966A-8147FA2CA96C}" type="pres">
      <dgm:prSet presAssocID="{B0B1A2FD-BFD9-434D-B912-09B4D81E9476}" presName="connTx" presStyleLbl="parChTrans1D2" presStyleIdx="2" presStyleCnt="4"/>
      <dgm:spPr/>
      <dgm:t>
        <a:bodyPr/>
        <a:lstStyle/>
        <a:p>
          <a:endParaRPr lang="it-IT"/>
        </a:p>
      </dgm:t>
    </dgm:pt>
    <dgm:pt modelId="{4C1B026C-056C-455B-B057-54B6DB1E5D7E}" type="pres">
      <dgm:prSet presAssocID="{193E6193-132A-4B4A-BAF1-A3BE1B6CCF5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ED55D6-FAB7-400E-8E59-4AA628B9F2E7}" type="pres">
      <dgm:prSet presAssocID="{C70349C7-6E26-4353-B406-36A4727D5E7B}" presName="Name9" presStyleLbl="parChTrans1D2" presStyleIdx="3" presStyleCnt="4"/>
      <dgm:spPr/>
      <dgm:t>
        <a:bodyPr/>
        <a:lstStyle/>
        <a:p>
          <a:endParaRPr lang="it-IT"/>
        </a:p>
      </dgm:t>
    </dgm:pt>
    <dgm:pt modelId="{D9092E49-6B40-4973-AD3E-F13473FA2015}" type="pres">
      <dgm:prSet presAssocID="{C70349C7-6E26-4353-B406-36A4727D5E7B}" presName="connTx" presStyleLbl="parChTrans1D2" presStyleIdx="3" presStyleCnt="4"/>
      <dgm:spPr/>
      <dgm:t>
        <a:bodyPr/>
        <a:lstStyle/>
        <a:p>
          <a:endParaRPr lang="it-IT"/>
        </a:p>
      </dgm:t>
    </dgm:pt>
    <dgm:pt modelId="{FF6D3BAD-9CC4-4516-81A1-F47E346663BE}" type="pres">
      <dgm:prSet presAssocID="{13DC284D-598F-48BA-8452-1C2FA50FFB7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12EA1BA-F2BF-44E7-A8FB-201C7E8200DB}" type="presOf" srcId="{379E1E59-DEBB-4912-80E1-A52DC3AE4FB2}" destId="{4DFD16C1-D338-4BF0-B4FB-149E57131818}" srcOrd="1" destOrd="0" presId="urn:microsoft.com/office/officeart/2005/8/layout/radial1"/>
    <dgm:cxn modelId="{7EAD45F1-1B3D-4B57-B157-74F87A9B8762}" srcId="{B45A79F5-D273-471E-977A-C16C24D19352}" destId="{8585F403-4A50-4C4B-9473-BFE9ADE74127}" srcOrd="0" destOrd="0" parTransId="{267C0D21-73BF-4B8D-ACA3-A4D6947F297F}" sibTransId="{C7CBDE62-CB3D-4823-BF94-F6E9BB1CD8B6}"/>
    <dgm:cxn modelId="{07810FD9-8E3E-4BF7-9D8C-9102294103EF}" srcId="{8585F403-4A50-4C4B-9473-BFE9ADE74127}" destId="{9652A599-233D-44FB-8952-ADFB92101D07}" srcOrd="1" destOrd="0" parTransId="{A04429B6-ECE6-4E71-8DDF-6505AB543BBD}" sibTransId="{94EA0AE4-4F01-4B99-9EB4-B0D2119CF02C}"/>
    <dgm:cxn modelId="{21340F07-5993-45F1-B354-C6B56192FD2F}" type="presOf" srcId="{A04429B6-ECE6-4E71-8DDF-6505AB543BBD}" destId="{A8D88BC9-56D5-4094-9529-97BC832BA78A}" srcOrd="0" destOrd="0" presId="urn:microsoft.com/office/officeart/2005/8/layout/radial1"/>
    <dgm:cxn modelId="{A019A309-A6F9-413A-A549-765E413D984F}" type="presOf" srcId="{A04429B6-ECE6-4E71-8DDF-6505AB543BBD}" destId="{54886CBC-C39B-436E-A98E-4CA97BD13393}" srcOrd="1" destOrd="0" presId="urn:microsoft.com/office/officeart/2005/8/layout/radial1"/>
    <dgm:cxn modelId="{10D9E94E-7AC0-4354-A8C3-E110C50CEA71}" type="presOf" srcId="{9652A599-233D-44FB-8952-ADFB92101D07}" destId="{807B5B08-9AF9-413D-A7F5-FADCA2C1B5AF}" srcOrd="0" destOrd="0" presId="urn:microsoft.com/office/officeart/2005/8/layout/radial1"/>
    <dgm:cxn modelId="{BEF2B264-5E93-41B1-8EEB-E6B9E339A85A}" type="presOf" srcId="{B45A79F5-D273-471E-977A-C16C24D19352}" destId="{97936A21-F41E-4CEC-B6CF-78ED63749295}" srcOrd="0" destOrd="0" presId="urn:microsoft.com/office/officeart/2005/8/layout/radial1"/>
    <dgm:cxn modelId="{BE2ADC7D-38B8-43C0-A5F8-56064EF95004}" srcId="{8585F403-4A50-4C4B-9473-BFE9ADE74127}" destId="{193E6193-132A-4B4A-BAF1-A3BE1B6CCF59}" srcOrd="2" destOrd="0" parTransId="{B0B1A2FD-BFD9-434D-B912-09B4D81E9476}" sibTransId="{E9A2F293-C2B0-49DD-BBAA-9728EADCE02E}"/>
    <dgm:cxn modelId="{D986B398-7A03-4E2C-AC1F-84A55A81BE68}" type="presOf" srcId="{379E1E59-DEBB-4912-80E1-A52DC3AE4FB2}" destId="{22E11D1C-A61C-4C96-A895-55ADBC9A04F2}" srcOrd="0" destOrd="0" presId="urn:microsoft.com/office/officeart/2005/8/layout/radial1"/>
    <dgm:cxn modelId="{DBCAE04C-2F90-43B4-87CC-564CF1AEA28A}" srcId="{8585F403-4A50-4C4B-9473-BFE9ADE74127}" destId="{13DC284D-598F-48BA-8452-1C2FA50FFB7C}" srcOrd="3" destOrd="0" parTransId="{C70349C7-6E26-4353-B406-36A4727D5E7B}" sibTransId="{817AE17E-FC8B-4B56-8D1F-CD7A5C314D29}"/>
    <dgm:cxn modelId="{C9BF87E4-D960-4D4B-B725-D480178EB5FF}" srcId="{8585F403-4A50-4C4B-9473-BFE9ADE74127}" destId="{03F14B5F-980B-4810-B322-A7094F2F6D0C}" srcOrd="0" destOrd="0" parTransId="{379E1E59-DEBB-4912-80E1-A52DC3AE4FB2}" sibTransId="{E75DE3BF-D18D-4399-AA5D-2628850A36D7}"/>
    <dgm:cxn modelId="{E20F0130-20DB-4F0F-AB0D-6C4A6B09676A}" type="presOf" srcId="{B0B1A2FD-BFD9-434D-B912-09B4D81E9476}" destId="{22A37AF5-4CAB-459F-ABA4-7E8AEA28CA66}" srcOrd="0" destOrd="0" presId="urn:microsoft.com/office/officeart/2005/8/layout/radial1"/>
    <dgm:cxn modelId="{37C23F9B-1F60-4FE0-8CCB-D17BBB1C3072}" type="presOf" srcId="{C70349C7-6E26-4353-B406-36A4727D5E7B}" destId="{D9092E49-6B40-4973-AD3E-F13473FA2015}" srcOrd="1" destOrd="0" presId="urn:microsoft.com/office/officeart/2005/8/layout/radial1"/>
    <dgm:cxn modelId="{90D74DD5-200D-4646-8BBF-71CABFD28C68}" type="presOf" srcId="{B0B1A2FD-BFD9-434D-B912-09B4D81E9476}" destId="{57FFD9C6-671D-45F4-966A-8147FA2CA96C}" srcOrd="1" destOrd="0" presId="urn:microsoft.com/office/officeart/2005/8/layout/radial1"/>
    <dgm:cxn modelId="{D7A10B3B-34EA-49F7-9668-7B449292678D}" type="presOf" srcId="{8585F403-4A50-4C4B-9473-BFE9ADE74127}" destId="{1BD3D9E4-29BF-48D4-B52E-5CE8775F785C}" srcOrd="0" destOrd="0" presId="urn:microsoft.com/office/officeart/2005/8/layout/radial1"/>
    <dgm:cxn modelId="{5E10A5C2-3612-424B-81F0-BE7AD872C646}" type="presOf" srcId="{13DC284D-598F-48BA-8452-1C2FA50FFB7C}" destId="{FF6D3BAD-9CC4-4516-81A1-F47E346663BE}" srcOrd="0" destOrd="0" presId="urn:microsoft.com/office/officeart/2005/8/layout/radial1"/>
    <dgm:cxn modelId="{8099B881-44AE-40E0-8849-B2DC59A0C884}" type="presOf" srcId="{193E6193-132A-4B4A-BAF1-A3BE1B6CCF59}" destId="{4C1B026C-056C-455B-B057-54B6DB1E5D7E}" srcOrd="0" destOrd="0" presId="urn:microsoft.com/office/officeart/2005/8/layout/radial1"/>
    <dgm:cxn modelId="{C3DC7FF2-F12B-4138-8E4C-80A52E3F1D62}" type="presOf" srcId="{03F14B5F-980B-4810-B322-A7094F2F6D0C}" destId="{1628DBBA-D201-4383-B16C-DA1C2B0BB3D8}" srcOrd="0" destOrd="0" presId="urn:microsoft.com/office/officeart/2005/8/layout/radial1"/>
    <dgm:cxn modelId="{75929E15-D493-4212-B3AC-1B512955E580}" type="presOf" srcId="{C70349C7-6E26-4353-B406-36A4727D5E7B}" destId="{42ED55D6-FAB7-400E-8E59-4AA628B9F2E7}" srcOrd="0" destOrd="0" presId="urn:microsoft.com/office/officeart/2005/8/layout/radial1"/>
    <dgm:cxn modelId="{F64D7595-9E7A-460B-B802-071CD4F0C70E}" type="presParOf" srcId="{97936A21-F41E-4CEC-B6CF-78ED63749295}" destId="{1BD3D9E4-29BF-48D4-B52E-5CE8775F785C}" srcOrd="0" destOrd="0" presId="urn:microsoft.com/office/officeart/2005/8/layout/radial1"/>
    <dgm:cxn modelId="{8C7578AF-D359-4F27-9894-AA4BEE3A6CED}" type="presParOf" srcId="{97936A21-F41E-4CEC-B6CF-78ED63749295}" destId="{22E11D1C-A61C-4C96-A895-55ADBC9A04F2}" srcOrd="1" destOrd="0" presId="urn:microsoft.com/office/officeart/2005/8/layout/radial1"/>
    <dgm:cxn modelId="{2A61A5BA-CC30-44F4-84FC-01A5403CCEFD}" type="presParOf" srcId="{22E11D1C-A61C-4C96-A895-55ADBC9A04F2}" destId="{4DFD16C1-D338-4BF0-B4FB-149E57131818}" srcOrd="0" destOrd="0" presId="urn:microsoft.com/office/officeart/2005/8/layout/radial1"/>
    <dgm:cxn modelId="{50CBDC16-7481-4A56-874C-688B4DDB55FE}" type="presParOf" srcId="{97936A21-F41E-4CEC-B6CF-78ED63749295}" destId="{1628DBBA-D201-4383-B16C-DA1C2B0BB3D8}" srcOrd="2" destOrd="0" presId="urn:microsoft.com/office/officeart/2005/8/layout/radial1"/>
    <dgm:cxn modelId="{C97C89AF-377E-47C7-9755-B45B0C70590D}" type="presParOf" srcId="{97936A21-F41E-4CEC-B6CF-78ED63749295}" destId="{A8D88BC9-56D5-4094-9529-97BC832BA78A}" srcOrd="3" destOrd="0" presId="urn:microsoft.com/office/officeart/2005/8/layout/radial1"/>
    <dgm:cxn modelId="{DA0119C8-443E-4807-98F4-C01519F2D240}" type="presParOf" srcId="{A8D88BC9-56D5-4094-9529-97BC832BA78A}" destId="{54886CBC-C39B-436E-A98E-4CA97BD13393}" srcOrd="0" destOrd="0" presId="urn:microsoft.com/office/officeart/2005/8/layout/radial1"/>
    <dgm:cxn modelId="{1B21FF80-A8A6-4128-B423-FEB23183B2E7}" type="presParOf" srcId="{97936A21-F41E-4CEC-B6CF-78ED63749295}" destId="{807B5B08-9AF9-413D-A7F5-FADCA2C1B5AF}" srcOrd="4" destOrd="0" presId="urn:microsoft.com/office/officeart/2005/8/layout/radial1"/>
    <dgm:cxn modelId="{B3EC52BD-533D-460D-9C76-01457C115348}" type="presParOf" srcId="{97936A21-F41E-4CEC-B6CF-78ED63749295}" destId="{22A37AF5-4CAB-459F-ABA4-7E8AEA28CA66}" srcOrd="5" destOrd="0" presId="urn:microsoft.com/office/officeart/2005/8/layout/radial1"/>
    <dgm:cxn modelId="{D92F4A25-50C3-4811-B985-810BE2B626B3}" type="presParOf" srcId="{22A37AF5-4CAB-459F-ABA4-7E8AEA28CA66}" destId="{57FFD9C6-671D-45F4-966A-8147FA2CA96C}" srcOrd="0" destOrd="0" presId="urn:microsoft.com/office/officeart/2005/8/layout/radial1"/>
    <dgm:cxn modelId="{9109BBC6-455E-4DE8-9B9A-8348D35168B4}" type="presParOf" srcId="{97936A21-F41E-4CEC-B6CF-78ED63749295}" destId="{4C1B026C-056C-455B-B057-54B6DB1E5D7E}" srcOrd="6" destOrd="0" presId="urn:microsoft.com/office/officeart/2005/8/layout/radial1"/>
    <dgm:cxn modelId="{F4282C4D-7DB7-478B-B62D-21CD26ACAAA7}" type="presParOf" srcId="{97936A21-F41E-4CEC-B6CF-78ED63749295}" destId="{42ED55D6-FAB7-400E-8E59-4AA628B9F2E7}" srcOrd="7" destOrd="0" presId="urn:microsoft.com/office/officeart/2005/8/layout/radial1"/>
    <dgm:cxn modelId="{EB1A37F6-A8AF-4D17-A52F-D00463279D83}" type="presParOf" srcId="{42ED55D6-FAB7-400E-8E59-4AA628B9F2E7}" destId="{D9092E49-6B40-4973-AD3E-F13473FA2015}" srcOrd="0" destOrd="0" presId="urn:microsoft.com/office/officeart/2005/8/layout/radial1"/>
    <dgm:cxn modelId="{2F031EC3-0AD2-4C36-BF4D-FBE273F58C3F}" type="presParOf" srcId="{97936A21-F41E-4CEC-B6CF-78ED63749295}" destId="{FF6D3BAD-9CC4-4516-81A1-F47E346663BE}" srcOrd="8" destOrd="0" presId="urn:microsoft.com/office/officeart/2005/8/layout/radial1"/>
  </dgm:cxnLst>
  <dgm:bg/>
  <dgm:whole>
    <a:ln cap="sq">
      <a:beve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3D9E4-29BF-48D4-B52E-5CE8775F785C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solidFill>
          <a:schemeClr val="accent5">
            <a:lumMod val="50000"/>
            <a:alpha val="7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Concorrenti del settore</a:t>
          </a:r>
          <a:endParaRPr lang="it-IT" sz="1400" kern="1200" dirty="0"/>
        </a:p>
      </dsp:txBody>
      <dsp:txXfrm>
        <a:off x="2652266" y="1636266"/>
        <a:ext cx="791467" cy="791467"/>
      </dsp:txXfrm>
    </dsp:sp>
    <dsp:sp modelId="{22E11D1C-A61C-4C96-A895-55ADBC9A04F2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2225" cap="flat" cmpd="sng" algn="ctr">
          <a:solidFill>
            <a:schemeClr val="tx1"/>
          </a:solidFill>
          <a:prstDash val="solid"/>
          <a:headEnd type="arrow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3039538" y="1294661"/>
        <a:ext cx="16922" cy="16922"/>
      </dsp:txXfrm>
    </dsp:sp>
    <dsp:sp modelId="{1628DBBA-D201-4383-B16C-DA1C2B0BB3D8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solidFill>
          <a:schemeClr val="accent6">
            <a:lumMod val="60000"/>
            <a:lumOff val="40000"/>
            <a:alpha val="70000"/>
          </a:schemeClr>
        </a:solidFill>
        <a:ln w="190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Fornitori</a:t>
          </a:r>
          <a:endParaRPr lang="it-IT" sz="1600" kern="1200" dirty="0"/>
        </a:p>
      </dsp:txBody>
      <dsp:txXfrm>
        <a:off x="2652266" y="178512"/>
        <a:ext cx="791467" cy="791467"/>
      </dsp:txXfrm>
    </dsp:sp>
    <dsp:sp modelId="{A8D88BC9-56D5-4094-9529-97BC832BA78A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2225" cap="flat" cmpd="sng" algn="ctr">
          <a:solidFill>
            <a:schemeClr val="tx1"/>
          </a:solidFill>
          <a:prstDash val="solid"/>
          <a:headEnd type="arrow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3768415" y="2023538"/>
        <a:ext cx="16922" cy="16922"/>
      </dsp:txXfrm>
    </dsp:sp>
    <dsp:sp modelId="{807B5B08-9AF9-413D-A7F5-FADCA2C1B5AF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solidFill>
          <a:srgbClr val="FFC000">
            <a:alpha val="70000"/>
          </a:srgbClr>
        </a:solidFill>
        <a:ln w="1905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Prodotti sostitutivi</a:t>
          </a:r>
          <a:endParaRPr lang="it-IT" sz="1600" kern="1200" dirty="0"/>
        </a:p>
      </dsp:txBody>
      <dsp:txXfrm>
        <a:off x="4110019" y="1636266"/>
        <a:ext cx="791467" cy="791467"/>
      </dsp:txXfrm>
    </dsp:sp>
    <dsp:sp modelId="{22A37AF5-4CAB-459F-ABA4-7E8AEA28CA66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2225" cap="flat" cmpd="sng" algn="ctr">
          <a:solidFill>
            <a:schemeClr val="tx1"/>
          </a:solidFill>
          <a:prstDash val="solid"/>
          <a:headEnd type="arrow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3039538" y="2752415"/>
        <a:ext cx="16922" cy="16922"/>
      </dsp:txXfrm>
    </dsp:sp>
    <dsp:sp modelId="{4C1B026C-056C-455B-B057-54B6DB1E5D7E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solidFill>
          <a:srgbClr val="D917D9">
            <a:alpha val="69804"/>
          </a:srgbClr>
        </a:solidFill>
        <a:ln w="19050" cap="flat" cmpd="sng" algn="ctr">
          <a:solidFill>
            <a:srgbClr val="D917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Acquirenti</a:t>
          </a:r>
          <a:endParaRPr lang="it-IT" sz="1600" kern="1200" dirty="0"/>
        </a:p>
      </dsp:txBody>
      <dsp:txXfrm>
        <a:off x="2652266" y="3094019"/>
        <a:ext cx="791467" cy="791467"/>
      </dsp:txXfrm>
    </dsp:sp>
    <dsp:sp modelId="{42ED55D6-FAB7-400E-8E59-4AA628B9F2E7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2225" cap="flat" cmpd="sng" algn="ctr">
          <a:solidFill>
            <a:schemeClr val="tx1"/>
          </a:solidFill>
          <a:prstDash val="solid"/>
          <a:headEnd type="arrow"/>
          <a:tailEnd type="non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 rot="10800000">
        <a:off x="2310661" y="2023538"/>
        <a:ext cx="16922" cy="16922"/>
      </dsp:txXfrm>
    </dsp:sp>
    <dsp:sp modelId="{FF6D3BAD-9CC4-4516-81A1-F47E346663BE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solidFill>
          <a:srgbClr val="C00000">
            <a:alpha val="70000"/>
          </a:srgbClr>
        </a:solidFill>
        <a:ln w="1905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Potenziali entranti</a:t>
          </a:r>
          <a:endParaRPr lang="it-IT" sz="1600" kern="1200" dirty="0"/>
        </a:p>
      </dsp:txBody>
      <dsp:txXfrm>
        <a:off x="1194512" y="1636266"/>
        <a:ext cx="791467" cy="79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F9B2-BC5D-4633-9BCA-FB43A155D74F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479EA-0E95-42EF-9AE4-8CE1768199E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0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FB0F-4747-409D-AA89-691DF41406D4}" type="slidenum">
              <a:rPr lang="en-GB"/>
              <a:pPr/>
              <a:t>1</a:t>
            </a:fld>
            <a:endParaRPr lang="en-GB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2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di parte 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sotto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3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Cambiare </a:t>
            </a:r>
            <a:r>
              <a:rPr lang="it-IT" sz="3600" dirty="0" err="1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dparte</a:t>
            </a:r>
            <a:r>
              <a:rPr lang="it-IT" sz="3600" dirty="0" smtClean="0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 sotto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4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5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6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7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C3F4-5285-4ACA-A7C1-40BD12EB0E34}" type="slidenum">
              <a:rPr lang="en-GB"/>
              <a:pPr/>
              <a:t>9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z="3600" dirty="0" smtClean="0">
              <a:solidFill>
                <a:srgbClr val="FF0000"/>
              </a:solidFill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7A08B-92BA-433B-A858-EEC72CEF1078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 dirty="0" smtClean="0"/>
              <a:t>Click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E345D-3915-4F47-BF2B-C456CA39B276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C7A9D-1FD5-4583-B8F1-FCC762176271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D471E-C80C-4E3D-9B4E-791500E2CE4A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A4521-E1F9-4DA2-AD98-DA7CC2A64FB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64596-62AC-4D4F-A2B1-C336BCC1560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7DED3-9297-4AFA-986A-04E95D958AE1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19C8D-BB19-43C4-83B9-DF206EB77CD8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137DB-2B2D-4564-BA2E-42001FDC1D89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287338"/>
            <a:ext cx="1935163" cy="5732462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287338"/>
            <a:ext cx="5653087" cy="5732462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6AA9-F74E-4DDC-9E92-ADB705F23DAC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5663" y="10668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5663" y="3619500"/>
            <a:ext cx="3794125" cy="24003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15533-05BC-48D2-9E53-CA96B99FEEB7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66800"/>
            <a:ext cx="3794125" cy="495300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3F417-8DBF-47D8-A64C-4C1B6A2B8FB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774065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F7959-331A-4CA6-A75C-829F8A6BC5E6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9F6-228E-4C5B-B169-065C822B2CA5}" type="datetimeFigureOut">
              <a:rPr lang="it-IT" smtClean="0"/>
              <a:pPr/>
              <a:t>27/01/2011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C07A-5046-4F5A-B9DE-11C700DF733A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87338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Titolo diapositiva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7740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il testo</a:t>
            </a:r>
          </a:p>
          <a:p>
            <a:pPr lvl="1"/>
            <a:r>
              <a:rPr lang="it-IT" smtClean="0"/>
              <a:t>Testo</a:t>
            </a:r>
          </a:p>
          <a:p>
            <a:pPr lvl="2"/>
            <a:r>
              <a:rPr lang="it-IT" smtClean="0"/>
              <a:t>Testo</a:t>
            </a:r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3188" y="152400"/>
            <a:ext cx="13763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  <a:cs typeface="Arial" charset="0"/>
              </a:defRPr>
            </a:lvl1pPr>
          </a:lstStyle>
          <a:p>
            <a:fld id="{E784E692-32FF-4D5D-9A49-4F494D518AD5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030" name="Picture 6" descr="powerpoint1_se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9319" name="Text Box 7"/>
          <p:cNvSpPr txBox="1">
            <a:spLocks noChangeArrowheads="1"/>
          </p:cNvSpPr>
          <p:nvPr/>
        </p:nvSpPr>
        <p:spPr bwMode="auto">
          <a:xfrm>
            <a:off x="0" y="6569075"/>
            <a:ext cx="4648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 smtClean="0">
                <a:solidFill>
                  <a:srgbClr val="002060"/>
                </a:solidFill>
                <a:cs typeface="Arial" charset="0"/>
              </a:rPr>
              <a:t>eBusiness</a:t>
            </a:r>
            <a:r>
              <a:rPr lang="en-US" sz="1200" dirty="0" smtClean="0">
                <a:solidFill>
                  <a:srgbClr val="002060"/>
                </a:solidFill>
                <a:cs typeface="Arial" charset="0"/>
              </a:rPr>
              <a:t> - Project Work </a:t>
            </a:r>
            <a:r>
              <a:rPr lang="en-US" sz="1200" dirty="0">
                <a:solidFill>
                  <a:srgbClr val="002060"/>
                </a:solidFill>
                <a:cs typeface="Arial" charset="0"/>
              </a:rPr>
              <a:t>	</a:t>
            </a:r>
            <a:endParaRPr lang="it-IT" sz="1200" i="1" dirty="0">
              <a:solidFill>
                <a:srgbClr val="00206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" charset="0"/>
          <a:ea typeface="ＭＳ Ｐゴシック" pitchFamily="-109" charset="-128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F6E"/>
          </a:solidFill>
          <a:latin typeface="Arial Narrow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F6E"/>
        </a:buClr>
        <a:buChar char="•"/>
        <a:defRPr sz="28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F1F"/>
        </a:buClr>
        <a:buChar char="•"/>
        <a:defRPr sz="2000"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Font typeface="Arial" charset="0"/>
        <a:buChar char="–"/>
        <a:defRPr>
          <a:solidFill>
            <a:srgbClr val="003F6E"/>
          </a:solidFill>
          <a:latin typeface="Arial" pitchFamily="34" charset="0"/>
          <a:ea typeface="ＭＳ Ｐゴシック" pitchFamily="-109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Arial" pitchFamily="-109" charset="0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8"/>
          <p:cNvSpPr>
            <a:spLocks noGrp="1" noChangeArrowheads="1"/>
          </p:cNvSpPr>
          <p:nvPr>
            <p:ph type="ctrTitle" idx="4294967295"/>
          </p:nvPr>
        </p:nvSpPr>
        <p:spPr>
          <a:xfrm>
            <a:off x="1552575" y="4443413"/>
            <a:ext cx="7362825" cy="661987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it-IT" sz="2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P</a:t>
            </a:r>
          </a:p>
        </p:txBody>
      </p:sp>
      <p:sp>
        <p:nvSpPr>
          <p:cNvPr id="18435" name="Text Box 1041"/>
          <p:cNvSpPr txBox="1">
            <a:spLocks noChangeArrowheads="1"/>
          </p:cNvSpPr>
          <p:nvPr/>
        </p:nvSpPr>
        <p:spPr bwMode="auto">
          <a:xfrm>
            <a:off x="2609850" y="4876800"/>
            <a:ext cx="592455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it-IT" sz="2000" b="1" i="1" dirty="0">
                <a:solidFill>
                  <a:srgbClr val="7F7F7F"/>
                </a:solidFill>
              </a:rPr>
              <a:t>Gruppo </a:t>
            </a:r>
            <a:r>
              <a:rPr lang="it-IT" sz="2000" b="1" i="1" dirty="0" smtClean="0">
                <a:solidFill>
                  <a:srgbClr val="7F7F7F"/>
                </a:solidFill>
              </a:rPr>
              <a:t>ICT - </a:t>
            </a:r>
            <a:r>
              <a:rPr lang="it-IT" sz="2000" b="1" i="1" dirty="0" err="1" smtClean="0">
                <a:solidFill>
                  <a:srgbClr val="7F7F7F"/>
                </a:solidFill>
              </a:rPr>
              <a:t>Enterprise</a:t>
            </a:r>
            <a:endParaRPr lang="it-IT" sz="2000" b="1" dirty="0">
              <a:solidFill>
                <a:srgbClr val="7F7F7F"/>
              </a:solidFill>
              <a:cs typeface="Arial" charset="0"/>
            </a:endParaRPr>
          </a:p>
          <a:p>
            <a:pPr algn="r">
              <a:spcBef>
                <a:spcPct val="0"/>
              </a:spcBef>
            </a:pPr>
            <a:endParaRPr lang="it-IT" sz="2000" i="1" dirty="0">
              <a:solidFill>
                <a:srgbClr val="7F7F7F"/>
              </a:solidFill>
              <a:cs typeface="Arial" charset="0"/>
            </a:endParaRP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Vincenzo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Ampolo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(750336)</a:t>
            </a:r>
          </a:p>
          <a:p>
            <a:pPr lvl="8"/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Syed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Hassan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Gilani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(751947)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Giuseppe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Gizzi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(766891)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Gianluca Locati (767001)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Matteo </a:t>
            </a:r>
            <a:r>
              <a:rPr lang="it-IT" sz="1400" b="1" dirty="0" err="1">
                <a:solidFill>
                  <a:schemeClr val="bg1">
                    <a:lumMod val="50000"/>
                  </a:schemeClr>
                </a:solidFill>
              </a:rPr>
              <a:t>Moscheni</a:t>
            </a:r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 (766683)</a:t>
            </a:r>
          </a:p>
          <a:p>
            <a:pPr lvl="8"/>
            <a:r>
              <a:rPr lang="it-IT" sz="1400" b="1" dirty="0">
                <a:solidFill>
                  <a:schemeClr val="bg1">
                    <a:lumMod val="50000"/>
                  </a:schemeClr>
                </a:solidFill>
              </a:rPr>
              <a:t>Andrea Parola (750882)</a:t>
            </a:r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428728" y="4357694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eBusiness</a:t>
            </a:r>
            <a:r>
              <a:rPr lang="it-IT" sz="2400" b="1" dirty="0">
                <a:solidFill>
                  <a:srgbClr val="003F6E"/>
                </a:solidFill>
                <a:latin typeface="Arial" charset="0"/>
                <a:ea typeface="ＭＳ Ｐゴシック" charset="-128"/>
                <a:cs typeface="Arial" pitchFamily="34" charset="0"/>
              </a:rPr>
              <a:t> - Project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0872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PREPARAZIONE FATTURA</a:t>
            </a:r>
          </a:p>
        </p:txBody>
      </p:sp>
      <p:pic>
        <p:nvPicPr>
          <p:cNvPr id="34818" name="Picture 2" descr="C:\Users\Gianluca\Dropbox\eBusiness\Documento LaTex Renner\img\prepar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46420" cy="1962522"/>
          </a:xfrm>
          <a:prstGeom prst="rect">
            <a:avLst/>
          </a:prstGeom>
          <a:noFill/>
        </p:spPr>
      </p:pic>
      <p:pic>
        <p:nvPicPr>
          <p:cNvPr id="7" name="Picture 3" descr="C:\Users\Gianluca\Dropbox\eBusiness\Documento LaTex Renner\img\controllo-fattura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4221088"/>
            <a:ext cx="9144000" cy="213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sellaDiTesto 9"/>
          <p:cNvSpPr txBox="1"/>
          <p:nvPr/>
        </p:nvSpPr>
        <p:spPr>
          <a:xfrm>
            <a:off x="0" y="3789040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FATTURA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STAMPA FATTURA</a:t>
            </a:r>
          </a:p>
        </p:txBody>
      </p:sp>
      <p:pic>
        <p:nvPicPr>
          <p:cNvPr id="36866" name="Picture 2" descr="C:\Users\Gianluca\Dropbox\eBusiness\Documento LaTex Renner\img\stampa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09842" cy="1726984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0" y="371703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INVIO FATTURA</a:t>
            </a:r>
          </a:p>
        </p:txBody>
      </p:sp>
      <p:pic>
        <p:nvPicPr>
          <p:cNvPr id="8" name="Picture 2" descr="C:\Users\Gianluca\Dropbox\eBusiness\Documento LaTex Renner\img\invio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112"/>
            <a:ext cx="9147429" cy="1252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0" y="980728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CONSERVAZIONE FATTURA</a:t>
            </a: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as-is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676962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38914" name="Picture 2" descr="C:\Users\Gianluca\Dropbox\eBusiness\Documento LaTex Renner\img\conservazione-fat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5" y="1484784"/>
            <a:ext cx="9129905" cy="1717333"/>
          </a:xfrm>
          <a:prstGeom prst="rect">
            <a:avLst/>
          </a:prstGeom>
          <a:noFill/>
        </p:spPr>
      </p:pic>
      <p:pic>
        <p:nvPicPr>
          <p:cNvPr id="38915" name="Picture 3" descr="C:\Users\Gianluca\Dropbox\eBusiness\Documento LaTex Renner\img\consultazione-fattu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65104"/>
            <a:ext cx="9104762" cy="1569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ANALISI DELLE PRESTAZIONI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delle prestazioni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33" name="Rettangolo 32"/>
          <p:cNvSpPr/>
          <p:nvPr/>
        </p:nvSpPr>
        <p:spPr bwMode="auto">
          <a:xfrm>
            <a:off x="3143239" y="909187"/>
            <a:ext cx="2714645" cy="584493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Prestazioni</a:t>
            </a:r>
          </a:p>
        </p:txBody>
      </p:sp>
      <p:sp>
        <p:nvSpPr>
          <p:cNvPr id="34" name="Rettangolo 33"/>
          <p:cNvSpPr/>
          <p:nvPr/>
        </p:nvSpPr>
        <p:spPr bwMode="auto">
          <a:xfrm>
            <a:off x="476221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generali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ttangolo 34"/>
          <p:cNvSpPr/>
          <p:nvPr/>
        </p:nvSpPr>
        <p:spPr bwMode="auto">
          <a:xfrm>
            <a:off x="6834203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esterni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ttangolo 35"/>
          <p:cNvSpPr/>
          <p:nvPr/>
        </p:nvSpPr>
        <p:spPr bwMode="auto">
          <a:xfrm>
            <a:off x="3529004" y="1928802"/>
            <a:ext cx="1900252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Indicatori interni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ttangolo 36"/>
          <p:cNvSpPr/>
          <p:nvPr/>
        </p:nvSpPr>
        <p:spPr bwMode="auto">
          <a:xfrm>
            <a:off x="71406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input</a:t>
            </a:r>
          </a:p>
        </p:txBody>
      </p:sp>
      <p:sp>
        <p:nvSpPr>
          <p:cNvPr id="38" name="Rettangolo 37"/>
          <p:cNvSpPr/>
          <p:nvPr/>
        </p:nvSpPr>
        <p:spPr bwMode="auto">
          <a:xfrm>
            <a:off x="1971657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Volumi output</a:t>
            </a:r>
          </a:p>
        </p:txBody>
      </p:sp>
      <p:sp>
        <p:nvSpPr>
          <p:cNvPr id="39" name="Rettangolo 38"/>
          <p:cNvSpPr/>
          <p:nvPr/>
        </p:nvSpPr>
        <p:spPr bwMode="auto">
          <a:xfrm>
            <a:off x="1042963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Livelli</a:t>
            </a:r>
          </a:p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risorse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ttangolo 39"/>
          <p:cNvSpPr/>
          <p:nvPr/>
        </p:nvSpPr>
        <p:spPr bwMode="auto">
          <a:xfrm>
            <a:off x="4827333" y="4500570"/>
            <a:ext cx="1173427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ttangolo 40"/>
          <p:cNvSpPr/>
          <p:nvPr/>
        </p:nvSpPr>
        <p:spPr bwMode="auto">
          <a:xfrm>
            <a:off x="3929058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ttangolo 41"/>
          <p:cNvSpPr/>
          <p:nvPr/>
        </p:nvSpPr>
        <p:spPr bwMode="auto">
          <a:xfrm>
            <a:off x="3021795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ttangolo 42"/>
          <p:cNvSpPr/>
          <p:nvPr/>
        </p:nvSpPr>
        <p:spPr bwMode="auto">
          <a:xfrm>
            <a:off x="2071670" y="4500570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ttangolo 43"/>
          <p:cNvSpPr/>
          <p:nvPr/>
        </p:nvSpPr>
        <p:spPr bwMode="auto">
          <a:xfrm>
            <a:off x="7929586" y="3000372"/>
            <a:ext cx="1153724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Flessibilità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 bwMode="auto">
          <a:xfrm>
            <a:off x="6072198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Tempi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ettangolo 45"/>
          <p:cNvSpPr/>
          <p:nvPr/>
        </p:nvSpPr>
        <p:spPr bwMode="auto">
          <a:xfrm>
            <a:off x="7000892" y="3000372"/>
            <a:ext cx="814393" cy="642942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Qualità</a:t>
            </a:r>
            <a:endParaRPr lang="it-IT" sz="15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ttangolo 46"/>
          <p:cNvSpPr/>
          <p:nvPr/>
        </p:nvSpPr>
        <p:spPr bwMode="auto">
          <a:xfrm>
            <a:off x="5143504" y="3000372"/>
            <a:ext cx="814393" cy="642942"/>
          </a:xfrm>
          <a:prstGeom prst="rect">
            <a:avLst/>
          </a:prstGeom>
          <a:solidFill>
            <a:schemeClr val="bg1">
              <a:alpha val="6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/>
            <a:tailEnd type="none"/>
          </a:ln>
          <a:effectLst>
            <a:outerShdw blurRad="228600" dir="9120000" algn="ctr" rotWithShape="0">
              <a:schemeClr val="accent6">
                <a:lumMod val="60000"/>
                <a:lumOff val="40000"/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it-IT" sz="1550" dirty="0" smtClean="0">
                <a:solidFill>
                  <a:schemeClr val="accent6">
                    <a:lumMod val="75000"/>
                  </a:schemeClr>
                </a:solidFill>
              </a:rPr>
              <a:t>Costi</a:t>
            </a:r>
          </a:p>
        </p:txBody>
      </p:sp>
      <p:cxnSp>
        <p:nvCxnSpPr>
          <p:cNvPr id="48" name="Connettore 2 47"/>
          <p:cNvCxnSpPr>
            <a:stCxn id="34" idx="0"/>
            <a:endCxn id="33" idx="2"/>
          </p:cNvCxnSpPr>
          <p:nvPr/>
        </p:nvCxnSpPr>
        <p:spPr bwMode="auto">
          <a:xfrm rot="5400000" flipH="1" flipV="1">
            <a:off x="2745893" y="174134"/>
            <a:ext cx="435122" cy="3074215"/>
          </a:xfrm>
          <a:prstGeom prst="straightConnector1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Connettore 1 48"/>
          <p:cNvCxnSpPr>
            <a:stCxn id="33" idx="2"/>
            <a:endCxn id="35" idx="0"/>
          </p:cNvCxnSpPr>
          <p:nvPr/>
        </p:nvCxnSpPr>
        <p:spPr bwMode="auto">
          <a:xfrm rot="16200000" flipH="1">
            <a:off x="5924884" y="69357"/>
            <a:ext cx="435122" cy="328376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Connettore 1 49"/>
          <p:cNvCxnSpPr>
            <a:stCxn id="33" idx="2"/>
            <a:endCxn id="36" idx="0"/>
          </p:cNvCxnSpPr>
          <p:nvPr/>
        </p:nvCxnSpPr>
        <p:spPr bwMode="auto">
          <a:xfrm rot="5400000">
            <a:off x="4272285" y="1700525"/>
            <a:ext cx="435122" cy="21432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Connettore 1 50"/>
          <p:cNvCxnSpPr>
            <a:stCxn id="37" idx="0"/>
            <a:endCxn id="34" idx="2"/>
          </p:cNvCxnSpPr>
          <p:nvPr/>
        </p:nvCxnSpPr>
        <p:spPr bwMode="auto">
          <a:xfrm rot="5400000" flipH="1" flipV="1">
            <a:off x="738161" y="2312186"/>
            <a:ext cx="428628" cy="94774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Connettore 1 51"/>
          <p:cNvCxnSpPr>
            <a:stCxn id="34" idx="2"/>
            <a:endCxn id="39" idx="0"/>
          </p:cNvCxnSpPr>
          <p:nvPr/>
        </p:nvCxnSpPr>
        <p:spPr bwMode="auto">
          <a:xfrm rot="16200000" flipH="1">
            <a:off x="1223939" y="2774151"/>
            <a:ext cx="428628" cy="2381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3" name="Connettore 1 52"/>
          <p:cNvCxnSpPr>
            <a:stCxn id="34" idx="2"/>
            <a:endCxn id="38" idx="0"/>
          </p:cNvCxnSpPr>
          <p:nvPr/>
        </p:nvCxnSpPr>
        <p:spPr bwMode="auto">
          <a:xfrm rot="16200000" flipH="1">
            <a:off x="1688286" y="2309804"/>
            <a:ext cx="428628" cy="95250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Connettore 1 53"/>
          <p:cNvCxnSpPr>
            <a:stCxn id="43" idx="0"/>
            <a:endCxn id="36" idx="2"/>
          </p:cNvCxnSpPr>
          <p:nvPr/>
        </p:nvCxnSpPr>
        <p:spPr bwMode="auto">
          <a:xfrm rot="5400000" flipH="1" flipV="1">
            <a:off x="2514585" y="2536026"/>
            <a:ext cx="1928826" cy="200026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5" name="Connettore 1 54"/>
          <p:cNvCxnSpPr>
            <a:stCxn id="42" idx="0"/>
            <a:endCxn id="36" idx="2"/>
          </p:cNvCxnSpPr>
          <p:nvPr/>
        </p:nvCxnSpPr>
        <p:spPr bwMode="auto">
          <a:xfrm rot="5400000" flipH="1" flipV="1">
            <a:off x="2989648" y="3011088"/>
            <a:ext cx="1928826" cy="105013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Connettore 1 55"/>
          <p:cNvCxnSpPr>
            <a:stCxn id="41" idx="0"/>
            <a:endCxn id="36" idx="2"/>
          </p:cNvCxnSpPr>
          <p:nvPr/>
        </p:nvCxnSpPr>
        <p:spPr bwMode="auto">
          <a:xfrm rot="5400000" flipH="1" flipV="1">
            <a:off x="3443279" y="3464720"/>
            <a:ext cx="1928826" cy="142875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Connettore 1 56"/>
          <p:cNvCxnSpPr>
            <a:stCxn id="36" idx="2"/>
            <a:endCxn id="40" idx="0"/>
          </p:cNvCxnSpPr>
          <p:nvPr/>
        </p:nvCxnSpPr>
        <p:spPr bwMode="auto">
          <a:xfrm rot="16200000" flipH="1">
            <a:off x="3982175" y="3068698"/>
            <a:ext cx="1928826" cy="934917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Connettore 1 57"/>
          <p:cNvCxnSpPr>
            <a:stCxn id="47" idx="0"/>
            <a:endCxn id="35" idx="2"/>
          </p:cNvCxnSpPr>
          <p:nvPr/>
        </p:nvCxnSpPr>
        <p:spPr bwMode="auto">
          <a:xfrm rot="5400000" flipH="1" flipV="1">
            <a:off x="6453201" y="1669244"/>
            <a:ext cx="428628" cy="2233628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Connettore 1 58"/>
          <p:cNvCxnSpPr>
            <a:stCxn id="45" idx="0"/>
            <a:endCxn id="35" idx="2"/>
          </p:cNvCxnSpPr>
          <p:nvPr/>
        </p:nvCxnSpPr>
        <p:spPr bwMode="auto">
          <a:xfrm rot="5400000" flipH="1" flipV="1">
            <a:off x="6917548" y="2133591"/>
            <a:ext cx="428628" cy="1304934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0" name="Connettore 1 59"/>
          <p:cNvCxnSpPr>
            <a:stCxn id="46" idx="0"/>
            <a:endCxn id="35" idx="2"/>
          </p:cNvCxnSpPr>
          <p:nvPr/>
        </p:nvCxnSpPr>
        <p:spPr bwMode="auto">
          <a:xfrm rot="5400000" flipH="1" flipV="1">
            <a:off x="7381895" y="2597938"/>
            <a:ext cx="428628" cy="376240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Connettore 1 60"/>
          <p:cNvCxnSpPr>
            <a:stCxn id="44" idx="0"/>
            <a:endCxn id="35" idx="2"/>
          </p:cNvCxnSpPr>
          <p:nvPr/>
        </p:nvCxnSpPr>
        <p:spPr bwMode="auto">
          <a:xfrm rot="16200000" flipV="1">
            <a:off x="7931075" y="2424998"/>
            <a:ext cx="428628" cy="722119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2" name="CasellaDiTesto 61"/>
          <p:cNvSpPr txBox="1"/>
          <p:nvPr/>
        </p:nvSpPr>
        <p:spPr>
          <a:xfrm>
            <a:off x="71406" y="3638634"/>
            <a:ext cx="912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contestazioni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archiviate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1016144" y="3617148"/>
            <a:ext cx="91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addetti</a:t>
            </a:r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1944838" y="3571876"/>
            <a:ext cx="9126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fatture processate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note di </a:t>
            </a:r>
            <a:r>
              <a:rPr lang="it-IT" sz="1100" dirty="0" smtClean="0"/>
              <a:t>credito</a:t>
            </a:r>
            <a:endParaRPr lang="it-IT" sz="1100" dirty="0" smtClean="0"/>
          </a:p>
        </p:txBody>
      </p:sp>
      <p:sp>
        <p:nvSpPr>
          <p:cNvPr id="65" name="CasellaDiTesto 64"/>
          <p:cNvSpPr txBox="1"/>
          <p:nvPr/>
        </p:nvSpPr>
        <p:spPr>
          <a:xfrm>
            <a:off x="1979712" y="5157192"/>
            <a:ext cx="10001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Costo di mantenimento</a:t>
            </a:r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928926" y="5121766"/>
            <a:ext cx="1000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</a:t>
            </a:r>
            <a:r>
              <a:rPr lang="it-IT" sz="1100" dirty="0" err="1" smtClean="0"/>
              <a:t>processamento</a:t>
            </a:r>
            <a:endParaRPr lang="it-IT" sz="1100" dirty="0" smtClean="0"/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reperimento</a:t>
            </a:r>
          </a:p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verifica </a:t>
            </a:r>
            <a:r>
              <a:rPr lang="it-IT" sz="1100" dirty="0" smtClean="0"/>
              <a:t>errore</a:t>
            </a:r>
            <a:endParaRPr lang="it-IT" sz="1100" dirty="0" smtClean="0"/>
          </a:p>
        </p:txBody>
      </p:sp>
      <p:sp>
        <p:nvSpPr>
          <p:cNvPr id="67" name="CasellaDiTesto 66"/>
          <p:cNvSpPr txBox="1"/>
          <p:nvPr/>
        </p:nvSpPr>
        <p:spPr>
          <a:xfrm>
            <a:off x="3857620" y="512554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Conformità con bolla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857752" y="5125541"/>
            <a:ext cx="1000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000892" y="3663895"/>
            <a:ext cx="100013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Numero errori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6000760" y="3638634"/>
            <a:ext cx="10001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err="1" smtClean="0"/>
              <a:t>Lead</a:t>
            </a:r>
            <a:r>
              <a:rPr lang="it-IT" sz="1100" dirty="0" smtClean="0"/>
              <a:t> </a:t>
            </a:r>
            <a:r>
              <a:rPr lang="it-IT" sz="1100" dirty="0" err="1" smtClean="0"/>
              <a:t>time</a:t>
            </a:r>
            <a:r>
              <a:rPr lang="it-IT" sz="1100" dirty="0" smtClean="0"/>
              <a:t> di risposta</a:t>
            </a:r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7929586" y="3685381"/>
            <a:ext cx="1000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1100" dirty="0" smtClean="0"/>
              <a:t>Tempo di modifica</a:t>
            </a:r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endParaRPr lang="it-IT" sz="1100" dirty="0" smtClean="0"/>
          </a:p>
          <a:p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 smtClean="0"/>
          </a:p>
          <a:p>
            <a:pPr>
              <a:buFont typeface="Arial" pitchFamily="34" charset="0"/>
              <a:buChar char="•"/>
            </a:pPr>
            <a:endParaRPr lang="it-IT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4608512" cy="44564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/>
              <a:t>Selezione degli indicatori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B5677-B239-41EA-A3BA-BC64BB8AF9CF}" type="slidenum">
              <a:rPr lang="it-IT" smtClean="0"/>
              <a:pPr/>
              <a:t>15</a:t>
            </a:fld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105221" y="796359"/>
            <a:ext cx="8931275" cy="5441534"/>
            <a:chOff x="212725" y="533400"/>
            <a:chExt cx="8931275" cy="5441534"/>
          </a:xfrm>
        </p:grpSpPr>
        <p:sp>
          <p:nvSpPr>
            <p:cNvPr id="7" name="CasellaDiTesto 6"/>
            <p:cNvSpPr txBox="1"/>
            <p:nvPr/>
          </p:nvSpPr>
          <p:spPr>
            <a:xfrm>
              <a:off x="4254500" y="71437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/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73050" y="533400"/>
              <a:ext cx="8870950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1400" dirty="0" smtClean="0">
                <a:solidFill>
                  <a:srgbClr val="002060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Al 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fine di ottenere un monitoraggio efficace e semplice da gestire tutti gli indicatori sono stati valutati in termini di </a:t>
              </a:r>
              <a:r>
                <a:rPr lang="it-IT" sz="1400" u="sng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robustezza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e </a:t>
              </a:r>
              <a:r>
                <a:rPr lang="it-IT" sz="1400" u="sng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fattibilità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, declinati secondo cinque diverse dimensioni di analisi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:</a:t>
              </a:r>
            </a:p>
            <a:p>
              <a:endParaRPr lang="it-IT" sz="900" dirty="0" smtClean="0">
                <a:solidFill>
                  <a:srgbClr val="002060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400" b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Comprensibilità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400" i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–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400" i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facilità di comprensione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400" b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Misurabilità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400" i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– facilità ed economicità della misurazione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400" b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Significatività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400" i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– impatto sui </a:t>
              </a:r>
              <a:r>
                <a:rPr lang="it-IT" sz="1400" i="1" dirty="0" err="1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f.c.s</a:t>
              </a:r>
              <a:r>
                <a:rPr lang="it-IT" sz="1400" i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.</a:t>
              </a:r>
            </a:p>
            <a:p>
              <a:pPr>
                <a:buFont typeface="Wingdings" pitchFamily="2" charset="2"/>
                <a:buChar char="Ø"/>
              </a:pP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400" b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Frequenza</a:t>
              </a:r>
              <a:r>
                <a:rPr lang="it-IT" sz="1400" i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– coerenza tra frequenza di cambiamento della misura e frequenza di misurazione</a:t>
              </a:r>
              <a:endParaRPr lang="it-IT" sz="1400" dirty="0" smtClean="0">
                <a:solidFill>
                  <a:srgbClr val="002060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it-IT" sz="1400" i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  <a:r>
                <a:rPr lang="it-IT" sz="1400" b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Strutturazione</a:t>
              </a:r>
              <a:r>
                <a:rPr lang="it-IT" sz="1400" i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– grado di oggettività della </a:t>
              </a:r>
              <a:r>
                <a:rPr lang="it-IT" sz="1400" i="1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misurazione</a:t>
              </a:r>
            </a:p>
            <a:p>
              <a:endParaRPr lang="it-IT" sz="800" dirty="0" smtClean="0">
                <a:solidFill>
                  <a:srgbClr val="002060"/>
                </a:solidFill>
                <a:latin typeface="Arial" pitchFamily="34" charset="0"/>
                <a:ea typeface="Tahoma" pitchFamily="34" charset="0"/>
                <a:cs typeface="Arial" pitchFamily="34" charset="0"/>
              </a:endParaRPr>
            </a:p>
            <a:p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Ognuna di esse è stata giudicata secondo una comune scala di valori con 5 punteggi possibili</a:t>
              </a:r>
            </a:p>
          </p:txBody>
        </p:sp>
        <p:grpSp>
          <p:nvGrpSpPr>
            <p:cNvPr id="3" name="Gruppo 28"/>
            <p:cNvGrpSpPr/>
            <p:nvPr/>
          </p:nvGrpSpPr>
          <p:grpSpPr>
            <a:xfrm rot="5400000">
              <a:off x="4281585" y="928586"/>
              <a:ext cx="669724" cy="5187952"/>
              <a:chOff x="2152853" y="1993491"/>
              <a:chExt cx="669724" cy="2099084"/>
            </a:xfrm>
          </p:grpSpPr>
          <p:sp>
            <p:nvSpPr>
              <p:cNvPr id="13" name="Gallone 12"/>
              <p:cNvSpPr/>
              <p:nvPr/>
            </p:nvSpPr>
            <p:spPr bwMode="auto">
              <a:xfrm rot="16200000">
                <a:off x="2249489" y="2306843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99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4</a:t>
                </a:r>
                <a:endParaRPr lang="it-IT" sz="2000" b="1"/>
              </a:p>
            </p:txBody>
          </p:sp>
          <p:sp>
            <p:nvSpPr>
              <p:cNvPr id="14" name="Gallone 13"/>
              <p:cNvSpPr/>
              <p:nvPr/>
            </p:nvSpPr>
            <p:spPr bwMode="auto">
              <a:xfrm rot="16200000">
                <a:off x="2249490" y="2712730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FF99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3</a:t>
                </a:r>
                <a:endParaRPr lang="it-IT" sz="2000" b="1"/>
              </a:p>
            </p:txBody>
          </p:sp>
          <p:sp>
            <p:nvSpPr>
              <p:cNvPr id="15" name="Gallone 14"/>
              <p:cNvSpPr/>
              <p:nvPr/>
            </p:nvSpPr>
            <p:spPr bwMode="auto">
              <a:xfrm rot="16200000">
                <a:off x="2249489" y="1896858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00CC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5</a:t>
                </a:r>
                <a:endParaRPr lang="it-IT" sz="2000" b="1"/>
              </a:p>
            </p:txBody>
          </p:sp>
          <p:sp>
            <p:nvSpPr>
              <p:cNvPr id="16" name="Gallone 15"/>
              <p:cNvSpPr/>
              <p:nvPr/>
            </p:nvSpPr>
            <p:spPr bwMode="auto">
              <a:xfrm rot="16200000">
                <a:off x="2249486" y="3113600"/>
                <a:ext cx="476454" cy="669720"/>
              </a:xfrm>
              <a:prstGeom prst="chevron">
                <a:avLst>
                  <a:gd name="adj" fmla="val 15293"/>
                </a:avLst>
              </a:prstGeom>
              <a:solidFill>
                <a:srgbClr val="FF9966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2</a:t>
                </a:r>
                <a:endParaRPr lang="it-IT" sz="2000" b="1"/>
              </a:p>
            </p:txBody>
          </p:sp>
          <p:sp>
            <p:nvSpPr>
              <p:cNvPr id="17" name="Gallone 16"/>
              <p:cNvSpPr/>
              <p:nvPr/>
            </p:nvSpPr>
            <p:spPr bwMode="auto">
              <a:xfrm rot="16200000">
                <a:off x="2249487" y="3519487"/>
                <a:ext cx="476454" cy="669721"/>
              </a:xfrm>
              <a:prstGeom prst="chevron">
                <a:avLst>
                  <a:gd name="adj" fmla="val 15293"/>
                </a:avLst>
              </a:prstGeom>
              <a:solidFill>
                <a:srgbClr val="FF5050"/>
              </a:solidFill>
              <a:ln w="12700" cap="flat" cmpd="sng" algn="ctr">
                <a:noFill/>
                <a:prstDash val="solid"/>
                <a:round/>
                <a:headEnd type="none"/>
                <a:tailEnd type="none"/>
              </a:ln>
              <a:effectLst/>
            </p:spPr>
            <p:txBody>
              <a:bodyPr vert="horz" rtlCol="0" anchor="ctr"/>
              <a:lstStyle/>
              <a:p>
                <a:pPr algn="ctr"/>
                <a:r>
                  <a:rPr lang="it-IT" sz="2000" b="1" smtClean="0"/>
                  <a:t>1</a:t>
                </a:r>
                <a:endParaRPr lang="it-IT" sz="2000" b="1"/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1057275" y="3851275"/>
              <a:ext cx="205104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400" b="1" dirty="0" smtClean="0">
                  <a:solidFill>
                    <a:srgbClr val="002060"/>
                  </a:solidFill>
                </a:rPr>
                <a:t>DIMENSIONE NON SODDISFATTA / INCOERENTE </a:t>
              </a:r>
              <a:endParaRPr lang="it-IT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6032854" y="3851275"/>
              <a:ext cx="25650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 smtClean="0">
                  <a:solidFill>
                    <a:srgbClr val="002060"/>
                  </a:solidFill>
                </a:rPr>
                <a:t>DIMENSIONE PIENAMENTE SODDISFATTA /  COERENTE</a:t>
              </a:r>
              <a:endParaRPr lang="it-IT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12725" y="4589939"/>
              <a:ext cx="88709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Il voto complessivo è la somma dei cinque criteri, ponderati con i seguenti pesi:</a:t>
              </a:r>
            </a:p>
            <a:p>
              <a:pPr lvl="7"/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Comprensibilità 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	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 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0,2</a:t>
              </a:r>
            </a:p>
            <a:p>
              <a:pPr lvl="7"/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Misurabilità 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	 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0,15</a:t>
              </a:r>
            </a:p>
            <a:p>
              <a:pPr lvl="7"/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Significatività 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	 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0,4</a:t>
              </a:r>
            </a:p>
            <a:p>
              <a:pPr lvl="7"/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Frequenza 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	 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0,1</a:t>
              </a:r>
            </a:p>
            <a:p>
              <a:pPr lvl="7"/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Strutturazione 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	 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  <a:sym typeface="Wingdings" pitchFamily="2" charset="2"/>
                </a:rPr>
                <a:t>0,15</a:t>
              </a:r>
              <a:r>
                <a:rPr lang="it-IT" sz="1400" dirty="0" smtClean="0">
                  <a:solidFill>
                    <a:srgbClr val="002060"/>
                  </a:solidFill>
                  <a:latin typeface="Arial" pitchFamily="34" charset="0"/>
                  <a:ea typeface="Tahoma" pitchFamily="34" charset="0"/>
                  <a:cs typeface="Arial" pitchFamily="34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7139010" cy="838200"/>
          </a:xfrm>
        </p:spPr>
        <p:txBody>
          <a:bodyPr/>
          <a:lstStyle/>
          <a:p>
            <a:r>
              <a:rPr lang="it-IT" dirty="0" smtClean="0"/>
              <a:t>Valutazione della robustezza degli indicatori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7" y="1427436"/>
          <a:ext cx="9001157" cy="4144704"/>
        </p:xfrm>
        <a:graphic>
          <a:graphicData uri="http://schemas.openxmlformats.org/drawingml/2006/table">
            <a:tbl>
              <a:tblPr/>
              <a:tblGrid>
                <a:gridCol w="1951352"/>
                <a:gridCol w="1336027"/>
                <a:gridCol w="1252335"/>
                <a:gridCol w="1252335"/>
                <a:gridCol w="939251"/>
                <a:gridCol w="1330606"/>
                <a:gridCol w="939251"/>
              </a:tblGrid>
              <a:tr h="53575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KPI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Comprensibilità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elaborazione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Significatività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Frequenza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Strutturazione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 pesata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269705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Numero contestazioni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it-IT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archiviate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addetti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fatture processate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note di credito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Costo di mantenimento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3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Conformità con bolla 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processamento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reperimento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55000"/>
                      </a:schemeClr>
                    </a:solidFill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 di verifica errore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Tempo di modifica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Numero errori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6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Lead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di risposta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</a:t>
                      </a:r>
                    </a:p>
                  </a:txBody>
                  <a:tcPr marL="7458" marR="7458" marT="745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Profilatura dei KPI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17</a:t>
            </a:fld>
            <a:endParaRPr lang="it-IT"/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142844" y="901275"/>
          <a:ext cx="8786874" cy="4170799"/>
        </p:xfrm>
        <a:graphic>
          <a:graphicData uri="http://schemas.openxmlformats.org/drawingml/2006/table">
            <a:tbl>
              <a:tblPr/>
              <a:tblGrid>
                <a:gridCol w="1770109"/>
                <a:gridCol w="7016765"/>
              </a:tblGrid>
              <a:tr h="416464"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Indicatore:</a:t>
                      </a:r>
                      <a:r>
                        <a:rPr lang="it-IT" sz="16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</a:t>
                      </a:r>
                      <a:r>
                        <a:rPr lang="it-IT" sz="16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PROCESSAMENTO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DESCRIZIONE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Costo totale di </a:t>
                      </a:r>
                      <a:r>
                        <a:rPr lang="it-IT" sz="1800" b="0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processamento</a:t>
                      </a:r>
                      <a:r>
                        <a:rPr lang="it-IT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una fattura</a:t>
                      </a:r>
                      <a:endParaRPr lang="it-IT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t"/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5271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METRICA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Costo (</a:t>
                      </a:r>
                      <a:r>
                        <a:rPr lang="it-IT" sz="14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imbustamento</a:t>
                      </a:r>
                      <a:r>
                        <a:rPr lang="it-IT" sz="14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+ spedizione + materiale diretto) + (ore uomo necessarie)*(costo orario del lavoro</a:t>
                      </a:r>
                      <a:r>
                        <a:rPr lang="it-IT" sz="1400" b="0" i="0" u="none" strike="noStrike" baseline="0" smtClean="0">
                          <a:solidFill>
                            <a:srgbClr val="000000"/>
                          </a:solidFill>
                          <a:latin typeface="Arial"/>
                        </a:rPr>
                        <a:t>) 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UNITA’ </a:t>
                      </a:r>
                      <a:r>
                        <a:rPr lang="it-IT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DI</a:t>
                      </a: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MISURA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Euro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LIVELLO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DI</a:t>
                      </a:r>
                      <a:r>
                        <a:rPr lang="it-IT" baseline="0" dirty="0" smtClean="0"/>
                        <a:t> AGGREGAZIONE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Azienda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43338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FONTE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Amministrazione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FREQUENZA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Annuale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  <a:tr h="647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dirty="0" smtClean="0"/>
                        <a:t>VALORI</a:t>
                      </a:r>
                      <a:endParaRPr lang="it-IT" dirty="0"/>
                    </a:p>
                  </a:txBody>
                  <a:tcPr marL="6033" marR="6033" marT="603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it-IT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3,96 €/fattura *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033" marR="6033" marT="6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285720" y="5011365"/>
            <a:ext cx="8643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 Dopo l’implementazione del nuovo sistema di fatturazione elettronica, la metrica, ovviamente, sarà: (ore uomo necessarie)*(costo orario del lavoro) + costo del servizio/numero fatture</a:t>
            </a:r>
            <a:br>
              <a:rPr lang="it-IT" sz="1200" dirty="0"/>
            </a:br>
            <a:r>
              <a:rPr lang="it-IT" sz="1200" dirty="0"/>
              <a:t>**Il costo di </a:t>
            </a:r>
            <a:r>
              <a:rPr lang="it-IT" sz="1200" dirty="0" err="1"/>
              <a:t>processamento</a:t>
            </a:r>
            <a:r>
              <a:rPr lang="it-IT" sz="1200" dirty="0"/>
              <a:t> di una singola fattura è stato calcolato come:</a:t>
            </a:r>
            <a:br>
              <a:rPr lang="it-IT" sz="1200" dirty="0"/>
            </a:br>
            <a:r>
              <a:rPr lang="it-IT" sz="1200" dirty="0"/>
              <a:t> Materiali diretti: 10 fogli/copia*0,06€/foglio*2 copie/fatture = 1,2€/fattura</a:t>
            </a:r>
            <a:br>
              <a:rPr lang="it-IT" sz="1200" dirty="0"/>
            </a:br>
            <a:r>
              <a:rPr lang="it-IT" sz="1200" dirty="0"/>
              <a:t> Spedizione: 0,06€/busta*1 busta/fattura + 1,4€/francobollo*1 francobollo/fattura = 1,46€/fattura</a:t>
            </a:r>
            <a:br>
              <a:rPr lang="it-IT" sz="1200" dirty="0"/>
            </a:br>
            <a:r>
              <a:rPr lang="it-IT" sz="1200" dirty="0"/>
              <a:t> Lavoro diretto:  0,065h/fattura * 20€/h = 1,3€/fattura</a:t>
            </a:r>
            <a:br>
              <a:rPr lang="it-IT" sz="1200" dirty="0"/>
            </a:br>
            <a:r>
              <a:rPr lang="it-IT" sz="1200" dirty="0"/>
              <a:t> (Il costo del lavoro diretto è stato calcolato ipotizzando l’impiego di mezza risorsa equivalente, su un totale di 15.000 fatture   all’anno, con un costo della manodopera di 20€/h )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del valore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18</a:t>
            </a:fld>
            <a:endParaRPr lang="it-IT"/>
          </a:p>
        </p:txBody>
      </p:sp>
      <p:grpSp>
        <p:nvGrpSpPr>
          <p:cNvPr id="29" name="Gruppo 28"/>
          <p:cNvGrpSpPr/>
          <p:nvPr/>
        </p:nvGrpSpPr>
        <p:grpSpPr>
          <a:xfrm>
            <a:off x="107504" y="928670"/>
            <a:ext cx="8536462" cy="5569860"/>
            <a:chOff x="107504" y="260648"/>
            <a:chExt cx="9004345" cy="6309320"/>
          </a:xfrm>
        </p:grpSpPr>
        <p:sp>
          <p:nvSpPr>
            <p:cNvPr id="30" name="Gallone 29"/>
            <p:cNvSpPr/>
            <p:nvPr/>
          </p:nvSpPr>
          <p:spPr>
            <a:xfrm>
              <a:off x="1475656" y="2708920"/>
              <a:ext cx="6048672" cy="3861048"/>
            </a:xfrm>
            <a:prstGeom prst="chevron">
              <a:avLst>
                <a:gd name="adj" fmla="val 1023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07504" y="422108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Ricezione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ordine</a:t>
              </a: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139952" y="5589240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1877912" y="3012002"/>
              <a:ext cx="1829992" cy="120908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presenza accordi e promozioni</a:t>
              </a:r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2051720" y="4941168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Aggiornamento fattura</a:t>
              </a: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7452320" y="2852936"/>
              <a:ext cx="1584176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</a:t>
              </a:r>
            </a:p>
          </p:txBody>
        </p:sp>
        <p:cxnSp>
          <p:nvCxnSpPr>
            <p:cNvPr id="36" name="Connettore 2 35"/>
            <p:cNvCxnSpPr>
              <a:stCxn id="31" idx="3"/>
              <a:endCxn id="33" idx="1"/>
            </p:cNvCxnSpPr>
            <p:nvPr/>
          </p:nvCxnSpPr>
          <p:spPr>
            <a:xfrm flipV="1">
              <a:off x="1547664" y="3616545"/>
              <a:ext cx="330248" cy="103659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7" name="CasellaDiTesto 36"/>
            <p:cNvSpPr txBox="1"/>
            <p:nvPr/>
          </p:nvSpPr>
          <p:spPr>
            <a:xfrm>
              <a:off x="395536" y="363573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812360" y="22675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OUTPUT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395536" y="260648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LEGENDA:</a:t>
              </a:r>
              <a:endParaRPr kumimoji="0" lang="it-IT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5652120" y="260648"/>
              <a:ext cx="1440160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2195736" y="260648"/>
              <a:ext cx="1440160" cy="864096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1691680" y="1340768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5220072" y="1340768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Attività di valore per l’azienda e per il cliente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452320" y="5229200"/>
              <a:ext cx="1659529" cy="864096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</a:p>
          </p:txBody>
        </p:sp>
        <p:cxnSp>
          <p:nvCxnSpPr>
            <p:cNvPr id="45" name="Connettore 2 44"/>
            <p:cNvCxnSpPr>
              <a:stCxn id="33" idx="2"/>
              <a:endCxn id="34" idx="0"/>
            </p:cNvCxnSpPr>
            <p:nvPr/>
          </p:nvCxnSpPr>
          <p:spPr>
            <a:xfrm rot="16200000" flipH="1">
              <a:off x="2476321" y="4537675"/>
              <a:ext cx="720079" cy="86905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w="lg" len="med"/>
              <a:tailEnd type="arrow" w="lg" len="med"/>
            </a:ln>
            <a:effectLst/>
          </p:spPr>
        </p:cxnSp>
        <p:sp>
          <p:nvSpPr>
            <p:cNvPr id="46" name="Rettangolo 45"/>
            <p:cNvSpPr/>
            <p:nvPr/>
          </p:nvSpPr>
          <p:spPr>
            <a:xfrm>
              <a:off x="4067944" y="2924944"/>
              <a:ext cx="1656184" cy="936104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coerenza con bolla</a:t>
              </a:r>
            </a:p>
          </p:txBody>
        </p:sp>
        <p:cxnSp>
          <p:nvCxnSpPr>
            <p:cNvPr id="47" name="Connettore 2 46"/>
            <p:cNvCxnSpPr>
              <a:stCxn id="34" idx="3"/>
              <a:endCxn id="46" idx="2"/>
            </p:cNvCxnSpPr>
            <p:nvPr/>
          </p:nvCxnSpPr>
          <p:spPr>
            <a:xfrm flipV="1">
              <a:off x="3707904" y="3861048"/>
              <a:ext cx="1188132" cy="154817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48" name="Connettore 2 47"/>
            <p:cNvCxnSpPr>
              <a:stCxn id="46" idx="2"/>
              <a:endCxn id="32" idx="0"/>
            </p:cNvCxnSpPr>
            <p:nvPr/>
          </p:nvCxnSpPr>
          <p:spPr>
            <a:xfrm rot="5400000">
              <a:off x="4013938" y="4707142"/>
              <a:ext cx="1728192" cy="36004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49" name="Rettangolo 48"/>
            <p:cNvSpPr/>
            <p:nvPr/>
          </p:nvSpPr>
          <p:spPr>
            <a:xfrm>
              <a:off x="5580113" y="3983068"/>
              <a:ext cx="1728192" cy="958099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Affrancamento e </a:t>
              </a:r>
              <a:r>
                <a:rPr kumimoji="0" lang="it-IT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imbustamento</a:t>
              </a:r>
              <a:endPara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Connettore 2 49"/>
            <p:cNvCxnSpPr>
              <a:stCxn id="32" idx="0"/>
              <a:endCxn id="49" idx="2"/>
            </p:cNvCxnSpPr>
            <p:nvPr/>
          </p:nvCxnSpPr>
          <p:spPr>
            <a:xfrm rot="5400000" flipH="1" flipV="1">
              <a:off x="5328084" y="4473116"/>
              <a:ext cx="648073" cy="1584177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1" name="Connettore 2 50"/>
            <p:cNvCxnSpPr>
              <a:stCxn id="49" idx="3"/>
              <a:endCxn id="35" idx="2"/>
            </p:cNvCxnSpPr>
            <p:nvPr/>
          </p:nvCxnSpPr>
          <p:spPr>
            <a:xfrm flipV="1">
              <a:off x="7308305" y="3717032"/>
              <a:ext cx="936104" cy="745086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52" name="Connettore 2 51"/>
            <p:cNvCxnSpPr>
              <a:stCxn id="49" idx="3"/>
              <a:endCxn id="44" idx="0"/>
            </p:cNvCxnSpPr>
            <p:nvPr/>
          </p:nvCxnSpPr>
          <p:spPr>
            <a:xfrm>
              <a:off x="7308304" y="4462118"/>
              <a:ext cx="973780" cy="767082"/>
            </a:xfrm>
            <a:prstGeom prst="straightConnector1">
              <a:avLst/>
            </a:prstGeom>
            <a:noFill/>
            <a:ln w="349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19</a:t>
            </a:fld>
            <a:endParaRPr lang="it-IT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714348" y="1096412"/>
          <a:ext cx="7786743" cy="4610034"/>
        </p:xfrm>
        <a:graphic>
          <a:graphicData uri="http://schemas.openxmlformats.org/drawingml/2006/table">
            <a:tbl>
              <a:tblPr firstRow="1" bandRow="1"/>
              <a:tblGrid>
                <a:gridCol w="2595581"/>
                <a:gridCol w="2595581"/>
                <a:gridCol w="2595581"/>
              </a:tblGrid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DETERMINANTE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CRITICITA’ AS IS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1600" dirty="0" smtClean="0"/>
                        <a:t>TO BE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dirty="0" smtClean="0"/>
                        <a:t>Flusso delle attività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baseline="0" dirty="0" smtClean="0"/>
                        <a:t>Molte attività non creano valore aggiunto per il cliente finale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Dando in outsourcing il processo di fatturazione sono state eliminate tutte le attività a scarso valore</a:t>
                      </a:r>
                      <a:r>
                        <a:rPr lang="it-IT" sz="1200" baseline="0" dirty="0" smtClean="0"/>
                        <a:t> aggiunto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dirty="0" smtClean="0"/>
                        <a:t>Organizzazione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buFontTx/>
                        <a:buChar char="-"/>
                      </a:pPr>
                      <a:r>
                        <a:rPr lang="it-IT" sz="1200" dirty="0" smtClean="0"/>
                        <a:t> Mancanza di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endParaRPr lang="it-IT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it-IT" sz="1200" baseline="0" dirty="0" smtClean="0"/>
                        <a:t> Attività semplici e complesse eseguite dagli stessi operatori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Grazie all’esternalizzazione del processo non è più necessario un </a:t>
                      </a:r>
                      <a:r>
                        <a:rPr lang="it-IT" sz="1200" dirty="0" err="1" smtClean="0"/>
                        <a:t>Process</a:t>
                      </a:r>
                      <a:r>
                        <a:rPr lang="it-IT" sz="1200" baseline="0" dirty="0" smtClean="0"/>
                        <a:t> </a:t>
                      </a:r>
                      <a:r>
                        <a:rPr lang="it-IT" sz="1200" baseline="0" dirty="0" err="1" smtClean="0"/>
                        <a:t>Owner</a:t>
                      </a:r>
                      <a:r>
                        <a:rPr lang="it-IT" sz="1200" baseline="0" dirty="0" smtClean="0"/>
                        <a:t>, e gli addetti sono stati sollevati dai compiti prettamente operativi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dirty="0" smtClean="0"/>
                        <a:t>Risorse</a:t>
                      </a:r>
                      <a:r>
                        <a:rPr lang="it-IT" sz="1600" baseline="0" dirty="0" smtClean="0"/>
                        <a:t> e Competenze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Eccessiva saturazione delle risorse in</a:t>
                      </a:r>
                      <a:r>
                        <a:rPr lang="it-IT" sz="1200" baseline="0" dirty="0" smtClean="0"/>
                        <a:t> alcuni momenti, con prospettive di peggioramento al crescere dei volumi di fatture da processare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sarà necessario aumentare il personale adibito alla fatturazione, permettendo agli attuali operatori di sviluppare nuove competenze per ruoli a maggior valore aggiunto, valorizzando al massimo le risorse presenti in azienda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647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dirty="0" smtClean="0"/>
                        <a:t>Pianificazione e Controllo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Scarso</a:t>
                      </a:r>
                      <a:r>
                        <a:rPr lang="it-IT" sz="1200" baseline="0" dirty="0" smtClean="0"/>
                        <a:t> controllo delle prestazioni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Possiamo</a:t>
                      </a:r>
                      <a:r>
                        <a:rPr lang="it-IT" sz="1200" baseline="0" dirty="0" smtClean="0"/>
                        <a:t> ragionevolmente supporre la presenza di SLA (Service </a:t>
                      </a:r>
                      <a:r>
                        <a:rPr lang="it-IT" sz="1200" baseline="0" dirty="0" err="1" smtClean="0"/>
                        <a:t>Level</a:t>
                      </a:r>
                      <a:r>
                        <a:rPr lang="it-IT" sz="1200" baseline="0" dirty="0" smtClean="0"/>
                        <a:t> Agreement) con Unicredit, con conseguente aumento </a:t>
                      </a:r>
                      <a:r>
                        <a:rPr lang="it-IT" sz="1200" baseline="0" smtClean="0"/>
                        <a:t>di controlli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71884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600" dirty="0" smtClean="0"/>
                        <a:t>Tecnologia</a:t>
                      </a:r>
                      <a:endParaRPr lang="it-IT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Non</a:t>
                      </a:r>
                      <a:r>
                        <a:rPr lang="it-IT" sz="1200" baseline="0" dirty="0" smtClean="0"/>
                        <a:t> sono supportate fatturazione elettronica e conservazione sostitutiva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it-IT" sz="1200" dirty="0" smtClean="0"/>
                        <a:t>L’azienda offre la possibilità</a:t>
                      </a:r>
                      <a:r>
                        <a:rPr lang="it-IT" sz="1200" baseline="0" dirty="0" smtClean="0"/>
                        <a:t> ai clienti di usufruire del servizio di fatturazione elettronica, con reciproci vantaggi</a:t>
                      </a:r>
                      <a:endParaRPr lang="it-IT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6924696" cy="838200"/>
          </a:xfrm>
        </p:spPr>
        <p:txBody>
          <a:bodyPr/>
          <a:lstStyle/>
          <a:p>
            <a:r>
              <a:rPr lang="it-IT" dirty="0" smtClean="0"/>
              <a:t>Valutazione delle determinanti e criticità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928670"/>
            <a:ext cx="86439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Azienda bolognese produttrice di </a:t>
            </a:r>
            <a:r>
              <a:rPr lang="it-IT" sz="2000" b="1" dirty="0" smtClean="0">
                <a:solidFill>
                  <a:srgbClr val="FF9900"/>
                </a:solidFill>
              </a:rPr>
              <a:t>vernici per legno</a:t>
            </a:r>
            <a:r>
              <a:rPr lang="it-IT" sz="2000" b="1" dirty="0" smtClean="0"/>
              <a:t> </a:t>
            </a:r>
            <a:r>
              <a:rPr lang="it-IT" sz="2000" dirty="0" smtClean="0"/>
              <a:t>in rapida espansione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71406" y="4000504"/>
            <a:ext cx="864399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Appartiene al network “</a:t>
            </a:r>
            <a:r>
              <a:rPr lang="it-IT" sz="2000" b="1" dirty="0" err="1" smtClean="0">
                <a:solidFill>
                  <a:srgbClr val="FF9900"/>
                </a:solidFill>
              </a:rPr>
              <a:t>Renner</a:t>
            </a:r>
            <a:r>
              <a:rPr lang="it-IT" sz="2000" b="1" dirty="0" smtClean="0">
                <a:solidFill>
                  <a:srgbClr val="FF9900"/>
                </a:solidFill>
              </a:rPr>
              <a:t> Global </a:t>
            </a:r>
            <a:r>
              <a:rPr lang="it-IT" sz="2000" b="1" dirty="0" err="1" smtClean="0">
                <a:solidFill>
                  <a:srgbClr val="FF9900"/>
                </a:solidFill>
              </a:rPr>
              <a:t>Alliance</a:t>
            </a:r>
            <a:r>
              <a:rPr lang="it-IT" sz="2000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endParaRPr lang="it-IT" sz="2000" dirty="0"/>
          </a:p>
          <a:p>
            <a:pPr lvl="1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52425" y="1590675"/>
          <a:ext cx="4291013" cy="230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Grafico" r:id="rId4" imgW="7943792" imgH="4724374" progId="MSGraph.Chart.8">
                  <p:embed followColorScheme="full"/>
                </p:oleObj>
              </mc:Choice>
              <mc:Fallback>
                <p:oleObj name="Grafico" r:id="rId4" imgW="7943792" imgH="4724374" progId="MSGraph.Chart.8">
                  <p:embed followColorScheme="full"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590675"/>
                        <a:ext cx="4291013" cy="23052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27088" y="1703388"/>
            <a:ext cx="373899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sz="14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Trend Fatturato 2004-2010 (€/k)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714876" y="2034123"/>
            <a:ext cx="442912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Attualmente occupa il </a:t>
            </a:r>
            <a:r>
              <a:rPr lang="it-IT" sz="2000" b="1" dirty="0" smtClean="0">
                <a:solidFill>
                  <a:srgbClr val="FF9900"/>
                </a:solidFill>
              </a:rPr>
              <a:t>quinto posto</a:t>
            </a:r>
            <a:r>
              <a:rPr lang="it-IT" sz="2000" b="1" dirty="0" smtClean="0"/>
              <a:t> </a:t>
            </a:r>
            <a:r>
              <a:rPr lang="it-IT" sz="2000" dirty="0" smtClean="0"/>
              <a:t>tra gli operatori del mercato italiano in termini di </a:t>
            </a:r>
            <a:r>
              <a:rPr lang="it-IT" sz="2000" b="1" dirty="0" smtClean="0">
                <a:solidFill>
                  <a:srgbClr val="FF9900"/>
                </a:solidFill>
              </a:rPr>
              <a:t>quantità di vernici vendute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3" name="Picture 2" descr="C:\Users\050909\Desktop\presentazione manuel\areainfluenza to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19603" y="4572008"/>
            <a:ext cx="3568821" cy="15722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asellaDiTesto 13"/>
          <p:cNvSpPr txBox="1"/>
          <p:nvPr/>
        </p:nvSpPr>
        <p:spPr>
          <a:xfrm>
            <a:off x="71406" y="4748767"/>
            <a:ext cx="41529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Stabilimenti produttivi in Italia, Brasile, Cile, Messico, Spagna, Stati Uniti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costi di transazione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20</a:t>
            </a:fld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395536" y="857232"/>
            <a:ext cx="8105554" cy="5667542"/>
            <a:chOff x="395536" y="260648"/>
            <a:chExt cx="8496944" cy="6192688"/>
          </a:xfrm>
        </p:grpSpPr>
        <p:sp>
          <p:nvSpPr>
            <p:cNvPr id="28" name="Freccia a destra 27"/>
            <p:cNvSpPr/>
            <p:nvPr/>
          </p:nvSpPr>
          <p:spPr>
            <a:xfrm>
              <a:off x="2699792" y="476672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ccia a destra 28"/>
            <p:cNvSpPr/>
            <p:nvPr/>
          </p:nvSpPr>
          <p:spPr>
            <a:xfrm>
              <a:off x="2699792" y="4149080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ccia a destra 29"/>
            <p:cNvSpPr/>
            <p:nvPr/>
          </p:nvSpPr>
          <p:spPr>
            <a:xfrm>
              <a:off x="2699792" y="2924944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ccia a destra 30"/>
            <p:cNvSpPr/>
            <p:nvPr/>
          </p:nvSpPr>
          <p:spPr>
            <a:xfrm>
              <a:off x="2699792" y="1700808"/>
              <a:ext cx="4248472" cy="1080120"/>
            </a:xfrm>
            <a:prstGeom prst="rightArrow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3203848" y="26064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Complessità descrittiva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3203848" y="1484784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Specificità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3203848" y="269962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Incertezza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3203848" y="3933056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Frequenza delle transazioni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1331640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1331640" y="45091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1331640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1331640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Bassa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164288" y="83671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7164288" y="449982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7164288" y="32756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7164288" y="20515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Alta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395536" y="5445224"/>
              <a:ext cx="8496944" cy="100811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competitivo	       </a:t>
              </a:r>
              <a:r>
                <a:rPr kumimoji="0" lang="it-IT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Mercato collaborativo</a:t>
              </a:r>
              <a:r>
                <a:rPr kumimoji="0" lang="it-IT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               Integrazione verticale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e 44"/>
            <p:cNvSpPr/>
            <p:nvPr/>
          </p:nvSpPr>
          <p:spPr>
            <a:xfrm>
              <a:off x="4427984" y="908720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vale 45"/>
            <p:cNvSpPr/>
            <p:nvPr/>
          </p:nvSpPr>
          <p:spPr>
            <a:xfrm>
              <a:off x="2771800" y="2132856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4427984" y="3356992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e 47"/>
            <p:cNvSpPr/>
            <p:nvPr/>
          </p:nvSpPr>
          <p:spPr>
            <a:xfrm>
              <a:off x="6156176" y="4581128"/>
              <a:ext cx="216024" cy="216024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EFFETTI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 rot="21008502">
            <a:off x="-77011" y="4211014"/>
            <a:ext cx="91300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EFFETTI DEL CAMBIAMENTO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7" name="Gallone 6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Decisione 7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Decisione 8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Gallone 9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1" name="Connettore 1 23"/>
            <p:cNvCxnSpPr>
              <a:stCxn id="8" idx="2"/>
              <a:endCxn id="10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2" name="Connettore 4 11"/>
            <p:cNvCxnSpPr>
              <a:stCxn id="9" idx="2"/>
              <a:endCxn id="16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3" name="Decisione 12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Forma 13"/>
            <p:cNvCxnSpPr>
              <a:stCxn id="13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5" name="Connettore 1 14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6" name="Gallone 15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Gallone 16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Gallone 17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Gallone 18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Decisione 19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Decisione 20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" name="Connettore 4 21"/>
            <p:cNvCxnSpPr>
              <a:stCxn id="20" idx="2"/>
              <a:endCxn id="18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3" name="Connettore 4 29"/>
            <p:cNvCxnSpPr>
              <a:endCxn id="19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4" name="Gallone 23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Gallone 24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6" name="Connettore 4 25"/>
            <p:cNvCxnSpPr>
              <a:stCxn id="21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7" name="Decisione 26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Decisione 27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" name="Connettore 4 28"/>
            <p:cNvCxnSpPr>
              <a:stCxn id="27" idx="2"/>
              <a:endCxn id="24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0" name="Connettore 4 29"/>
            <p:cNvCxnSpPr>
              <a:stCxn id="28" idx="2"/>
              <a:endCxn id="25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31" name="Per 30"/>
          <p:cNvSpPr/>
          <p:nvPr/>
        </p:nvSpPr>
        <p:spPr bwMode="auto">
          <a:xfrm>
            <a:off x="3286116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Per 31"/>
          <p:cNvSpPr/>
          <p:nvPr/>
        </p:nvSpPr>
        <p:spPr bwMode="auto">
          <a:xfrm>
            <a:off x="4500562" y="507207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er 32"/>
          <p:cNvSpPr/>
          <p:nvPr/>
        </p:nvSpPr>
        <p:spPr bwMode="auto">
          <a:xfrm>
            <a:off x="5715008" y="3286124"/>
            <a:ext cx="2500330" cy="1571636"/>
          </a:xfrm>
          <a:prstGeom prst="mathMultiply">
            <a:avLst/>
          </a:prstGeom>
          <a:solidFill>
            <a:srgbClr val="FF0000">
              <a:alpha val="82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5" name="Titolo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to-be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899592" y="1685418"/>
            <a:ext cx="6552728" cy="3672408"/>
            <a:chOff x="899592" y="548680"/>
            <a:chExt cx="6552728" cy="3672408"/>
          </a:xfrm>
        </p:grpSpPr>
        <p:sp>
          <p:nvSpPr>
            <p:cNvPr id="15" name="Gallone 14"/>
            <p:cNvSpPr/>
            <p:nvPr/>
          </p:nvSpPr>
          <p:spPr>
            <a:xfrm>
              <a:off x="248376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Gallone 15"/>
            <p:cNvSpPr/>
            <p:nvPr/>
          </p:nvSpPr>
          <p:spPr>
            <a:xfrm>
              <a:off x="899592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</a:p>
          </p:txBody>
        </p:sp>
        <p:sp>
          <p:nvSpPr>
            <p:cNvPr id="17" name="Gallone 16"/>
            <p:cNvSpPr/>
            <p:nvPr/>
          </p:nvSpPr>
          <p:spPr>
            <a:xfrm>
              <a:off x="5040560" y="314096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e invio fattura</a:t>
              </a:r>
            </a:p>
          </p:txBody>
        </p:sp>
        <p:sp>
          <p:nvSpPr>
            <p:cNvPr id="18" name="Decisione 17"/>
            <p:cNvSpPr/>
            <p:nvPr/>
          </p:nvSpPr>
          <p:spPr>
            <a:xfrm>
              <a:off x="327585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Decisione 18"/>
            <p:cNvSpPr/>
            <p:nvPr/>
          </p:nvSpPr>
          <p:spPr>
            <a:xfrm>
              <a:off x="4355976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Connettore 4 19"/>
            <p:cNvCxnSpPr>
              <a:stCxn id="18" idx="2"/>
              <a:endCxn id="16" idx="0"/>
            </p:cNvCxnSpPr>
            <p:nvPr/>
          </p:nvCxnSpPr>
          <p:spPr>
            <a:xfrm rot="5400000">
              <a:off x="1907577" y="1700681"/>
              <a:ext cx="1368152" cy="151242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" name="Connettore 4 20"/>
            <p:cNvCxnSpPr>
              <a:stCxn id="19" idx="2"/>
              <a:endCxn id="17" idx="0"/>
            </p:cNvCxnSpPr>
            <p:nvPr/>
          </p:nvCxnSpPr>
          <p:spPr>
            <a:xfrm rot="16200000" flipH="1">
              <a:off x="4518121" y="1682679"/>
              <a:ext cx="1368152" cy="1548426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CONTROLLO E INVIO FATTURA</a:t>
            </a:r>
          </a:p>
        </p:txBody>
      </p:sp>
      <p:pic>
        <p:nvPicPr>
          <p:cNvPr id="39938" name="Picture 2" descr="C:\Users\Gianluca\Dropbox\eBusiness\Documento LaTex Renner\img\controllo-ed-invio-fattura.png"/>
          <p:cNvPicPr>
            <a:picLocks noChangeAspect="1" noChangeArrowheads="1"/>
          </p:cNvPicPr>
          <p:nvPr/>
        </p:nvPicPr>
        <p:blipFill>
          <a:blip r:embed="rId2" cstate="print"/>
          <a:srcRect r="9966"/>
          <a:stretch>
            <a:fillRect/>
          </a:stretch>
        </p:blipFill>
        <p:spPr bwMode="auto">
          <a:xfrm>
            <a:off x="0" y="1916832"/>
            <a:ext cx="9134193" cy="3576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Flusso delle attività </a:t>
            </a:r>
            <a:r>
              <a:rPr lang="it-IT" i="1" dirty="0" err="1" smtClean="0"/>
              <a:t>to-be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1052736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/>
              <a:t>CONSULTAZIONE FATTURA</a:t>
            </a:r>
          </a:p>
        </p:txBody>
      </p:sp>
      <p:pic>
        <p:nvPicPr>
          <p:cNvPr id="40962" name="Picture 2" descr="C:\Users\Gianluca\Dropbox\eBusiness\Documento LaTex Renner\img\consultazione-fattura-to-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144000" cy="2221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57346" name="AutoShape 2" descr="https://lh6.googleusercontent.com/RfZLLp-jF95lGYhjvg0oFwfNqWjzIom4j6z0cZi78Ncie2Iwi4uZtLDjFVyjqDyIP5EXl3qNXgax6Pa6QwbyV3KXAQv3t1HdCkvBcf-1pyx9kdvdn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68" y="928670"/>
            <a:ext cx="6198752" cy="5496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Analisi dei benefici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42844" y="1292196"/>
            <a:ext cx="127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Delta COSTI</a:t>
            </a:r>
            <a:endParaRPr lang="it-IT" dirty="0"/>
          </a:p>
        </p:txBody>
      </p:sp>
      <p:sp>
        <p:nvSpPr>
          <p:cNvPr id="7" name="Freccia a destra 6"/>
          <p:cNvSpPr/>
          <p:nvPr/>
        </p:nvSpPr>
        <p:spPr bwMode="auto">
          <a:xfrm>
            <a:off x="1420542" y="1292196"/>
            <a:ext cx="714380" cy="285752"/>
          </a:xfrm>
          <a:prstGeom prst="rightArrow">
            <a:avLst/>
          </a:prstGeom>
          <a:noFill/>
          <a:ln w="12700" cap="flat" cmpd="sng" algn="ctr">
            <a:solidFill>
              <a:srgbClr val="FF9933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2134922" y="1121032"/>
            <a:ext cx="6929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Costi energetici gestione magazzino (non quantificabili)</a:t>
            </a:r>
          </a:p>
          <a:p>
            <a:r>
              <a:rPr lang="it-IT" dirty="0" smtClean="0"/>
              <a:t>- costo </a:t>
            </a:r>
            <a:r>
              <a:rPr lang="it-IT" dirty="0"/>
              <a:t>stampa fatture=15000*10*0,1*2=3.000 €, fatture di 10 pagine in media e </a:t>
            </a:r>
            <a:r>
              <a:rPr lang="it-IT" dirty="0" smtClean="0"/>
              <a:t>       stampate </a:t>
            </a:r>
            <a:r>
              <a:rPr lang="it-IT" dirty="0"/>
              <a:t>in duplice copia.</a:t>
            </a:r>
            <a:br>
              <a:rPr lang="it-IT" dirty="0"/>
            </a:br>
            <a:r>
              <a:rPr lang="it-IT" dirty="0" smtClean="0"/>
              <a:t>-Costo </a:t>
            </a:r>
            <a:r>
              <a:rPr lang="it-IT" dirty="0"/>
              <a:t>dei fogli=15000*10*0,06*2=1.800 €</a:t>
            </a:r>
            <a:br>
              <a:rPr lang="it-IT" dirty="0"/>
            </a:br>
            <a:r>
              <a:rPr lang="it-IT" dirty="0" smtClean="0"/>
              <a:t>-Costo </a:t>
            </a:r>
            <a:r>
              <a:rPr lang="it-IT" dirty="0"/>
              <a:t>delle buste=15000*0,06=90 €</a:t>
            </a:r>
            <a:br>
              <a:rPr lang="it-IT" dirty="0"/>
            </a:br>
            <a:r>
              <a:rPr lang="it-IT" dirty="0" smtClean="0"/>
              <a:t>-Costo </a:t>
            </a:r>
            <a:r>
              <a:rPr lang="it-IT" dirty="0"/>
              <a:t>di affrancatura=15000*1,40=2.100 </a:t>
            </a:r>
            <a:r>
              <a:rPr lang="it-IT" dirty="0" smtClean="0"/>
              <a:t>€</a:t>
            </a:r>
          </a:p>
          <a:p>
            <a:r>
              <a:rPr lang="it-IT" dirty="0"/>
              <a:t>	</a:t>
            </a:r>
            <a:r>
              <a:rPr lang="it-IT" dirty="0" smtClean="0"/>
              <a:t>		totale 34.000€</a:t>
            </a:r>
          </a:p>
          <a:p>
            <a:r>
              <a:rPr lang="it-IT" dirty="0" smtClean="0"/>
              <a:t>+ costo servizio 6.000€</a:t>
            </a:r>
            <a:endParaRPr lang="it-IT" dirty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dirty="0" smtClean="0"/>
              <a:t>Risparmio netto stimato: 28.000€</a:t>
            </a:r>
          </a:p>
          <a:p>
            <a:r>
              <a:rPr lang="it-IT" dirty="0" smtClean="0"/>
              <a:t>Risparmio dichiarato da Renner: circa 26.000€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12969" y="4282867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PERSONALE</a:t>
            </a:r>
            <a:endParaRPr lang="it-IT" dirty="0"/>
          </a:p>
        </p:txBody>
      </p:sp>
      <p:sp>
        <p:nvSpPr>
          <p:cNvPr id="10" name="Freccia a destra 9"/>
          <p:cNvSpPr/>
          <p:nvPr/>
        </p:nvSpPr>
        <p:spPr bwMode="auto">
          <a:xfrm>
            <a:off x="2134922" y="4289645"/>
            <a:ext cx="714380" cy="285752"/>
          </a:xfrm>
          <a:prstGeom prst="rightArrow">
            <a:avLst/>
          </a:prstGeom>
          <a:noFill/>
          <a:ln w="12700" cap="flat" cmpd="sng" algn="ctr">
            <a:solidFill>
              <a:srgbClr val="FF9933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2827547" y="428625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6.000€/anno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12969" y="4854371"/>
            <a:ext cx="16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TEMPO DI COSULTAZIONE</a:t>
            </a:r>
            <a:endParaRPr lang="it-IT" dirty="0"/>
          </a:p>
        </p:txBody>
      </p:sp>
      <p:sp>
        <p:nvSpPr>
          <p:cNvPr id="13" name="Freccia a destra 12"/>
          <p:cNvSpPr/>
          <p:nvPr/>
        </p:nvSpPr>
        <p:spPr bwMode="auto">
          <a:xfrm>
            <a:off x="2184605" y="4946704"/>
            <a:ext cx="714380" cy="285752"/>
          </a:xfrm>
          <a:prstGeom prst="rightArrow">
            <a:avLst/>
          </a:prstGeom>
          <a:noFill/>
          <a:ln w="12700" cap="flat" cmpd="sng" algn="ctr">
            <a:solidFill>
              <a:srgbClr val="FF9933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2898985" y="484561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26 ore/uomo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12969" y="571501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PERSONALE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6" name="Freccia a destra 15"/>
          <p:cNvSpPr/>
          <p:nvPr/>
        </p:nvSpPr>
        <p:spPr bwMode="auto">
          <a:xfrm>
            <a:off x="2134922" y="5749040"/>
            <a:ext cx="714380" cy="285752"/>
          </a:xfrm>
          <a:prstGeom prst="rightArrow">
            <a:avLst/>
          </a:prstGeom>
          <a:noFill/>
          <a:ln w="12700" cap="flat" cmpd="sng" algn="ctr">
            <a:solidFill>
              <a:srgbClr val="FF9933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2827547" y="5718405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6.000€/anno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4678986" y="495206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INTANGIBILI</a:t>
            </a:r>
          </a:p>
        </p:txBody>
      </p:sp>
      <p:sp>
        <p:nvSpPr>
          <p:cNvPr id="19" name="Freccia a destra 18"/>
          <p:cNvSpPr/>
          <p:nvPr/>
        </p:nvSpPr>
        <p:spPr bwMode="auto">
          <a:xfrm>
            <a:off x="6089868" y="4282867"/>
            <a:ext cx="714380" cy="285752"/>
          </a:xfrm>
          <a:prstGeom prst="rightArrow">
            <a:avLst/>
          </a:prstGeom>
          <a:noFill/>
          <a:ln w="12700" cap="flat" cmpd="sng" algn="ctr">
            <a:solidFill>
              <a:srgbClr val="FF9933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/>
          <p:cNvSpPr txBox="1"/>
          <p:nvPr/>
        </p:nvSpPr>
        <p:spPr>
          <a:xfrm>
            <a:off x="6875686" y="4147756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Vantaggio competitivo</a:t>
            </a:r>
            <a:endParaRPr lang="it-IT" dirty="0"/>
          </a:p>
        </p:txBody>
      </p:sp>
      <p:sp>
        <p:nvSpPr>
          <p:cNvPr id="21" name="Freccia a destra 20"/>
          <p:cNvSpPr/>
          <p:nvPr/>
        </p:nvSpPr>
        <p:spPr bwMode="auto">
          <a:xfrm>
            <a:off x="6089868" y="4993858"/>
            <a:ext cx="714380" cy="285752"/>
          </a:xfrm>
          <a:prstGeom prst="rightArrow">
            <a:avLst/>
          </a:prstGeom>
          <a:noFill/>
          <a:ln w="12700" cap="flat" cmpd="sng" algn="ctr">
            <a:solidFill>
              <a:srgbClr val="FF9933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6804248" y="481356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Trasparenza verso banca</a:t>
            </a:r>
            <a:endParaRPr lang="it-IT" dirty="0"/>
          </a:p>
        </p:txBody>
      </p:sp>
      <p:sp>
        <p:nvSpPr>
          <p:cNvPr id="24" name="Freccia a destra 23"/>
          <p:cNvSpPr/>
          <p:nvPr/>
        </p:nvSpPr>
        <p:spPr bwMode="auto">
          <a:xfrm>
            <a:off x="6089868" y="5636800"/>
            <a:ext cx="714380" cy="285752"/>
          </a:xfrm>
          <a:prstGeom prst="rightArrow">
            <a:avLst/>
          </a:prstGeom>
          <a:noFill/>
          <a:ln w="12700" cap="flat" cmpd="sng" algn="ctr">
            <a:solidFill>
              <a:srgbClr val="FF9933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6804248" y="5459899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Snellimento processo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46" y="2144212"/>
            <a:ext cx="2476500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85720" y="1000108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/>
          </a:p>
          <a:p>
            <a:r>
              <a:rPr lang="it-IT" dirty="0" smtClean="0"/>
              <a:t>I </a:t>
            </a:r>
            <a:r>
              <a:rPr lang="it-IT" dirty="0"/>
              <a:t>flussi differenziali nei cinque anni in cui abbiamo considerato valido l’investimento sono:</a:t>
            </a:r>
            <a:br>
              <a:rPr lang="it-IT" dirty="0"/>
            </a:br>
            <a:r>
              <a:rPr lang="it-IT" dirty="0"/>
              <a:t>F1 = 26.000</a:t>
            </a:r>
            <a:r>
              <a:rPr lang="it-IT" dirty="0" smtClean="0"/>
              <a:t>€         F2 </a:t>
            </a:r>
            <a:r>
              <a:rPr lang="it-IT" dirty="0"/>
              <a:t>= 32.500</a:t>
            </a:r>
            <a:r>
              <a:rPr lang="it-IT" dirty="0" smtClean="0"/>
              <a:t>€      F3 </a:t>
            </a:r>
            <a:r>
              <a:rPr lang="it-IT" dirty="0"/>
              <a:t>= 40.625</a:t>
            </a:r>
            <a:r>
              <a:rPr lang="it-IT" dirty="0" smtClean="0"/>
              <a:t>€     F4 </a:t>
            </a:r>
            <a:r>
              <a:rPr lang="it-IT" dirty="0"/>
              <a:t>= 49.968</a:t>
            </a:r>
            <a:r>
              <a:rPr lang="it-IT" dirty="0" smtClean="0"/>
              <a:t>€          F5 </a:t>
            </a:r>
            <a:r>
              <a:rPr lang="it-IT" dirty="0"/>
              <a:t>= 59.962€</a:t>
            </a:r>
          </a:p>
          <a:p>
            <a:endParaRPr lang="it-IT" dirty="0"/>
          </a:p>
        </p:txBody>
      </p:sp>
      <p:sp>
        <p:nvSpPr>
          <p:cNvPr id="65538" name="AutoShape 2" descr="https://lh6.googleusercontent.com/vvD85FaBh_2w-tu-oIZeU705TlNjt8Mil7ODxFDikBvaq_BjGM3iOvJ7je0AVARCNiRHViMYa58ZBWMnJCijo-zyxB8X7wMRy6R7f3dz8MOQX8EIQw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7158" y="2285992"/>
            <a:ext cx="5143536" cy="9003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it-IT">
                <a:noFill/>
              </a:rPr>
              <a:t> 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929190" y="3214686"/>
            <a:ext cx="4071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ipotesi: </a:t>
            </a:r>
            <a:r>
              <a:rPr lang="it-IT" dirty="0" smtClean="0"/>
              <a:t>	- k=15% </a:t>
            </a:r>
          </a:p>
          <a:p>
            <a:r>
              <a:rPr lang="it-IT" dirty="0"/>
              <a:t>	</a:t>
            </a:r>
            <a:r>
              <a:rPr lang="it-IT" dirty="0" smtClean="0"/>
              <a:t>- </a:t>
            </a:r>
            <a:r>
              <a:rPr lang="it-IT" dirty="0"/>
              <a:t>tassa corporate del 40%</a:t>
            </a:r>
            <a:br>
              <a:rPr lang="it-IT" dirty="0"/>
            </a:br>
            <a:r>
              <a:rPr lang="it-IT" dirty="0" smtClean="0"/>
              <a:t>	- </a:t>
            </a:r>
            <a:r>
              <a:rPr lang="it-IT" dirty="0"/>
              <a:t>Il tasso di crescita dei costi </a:t>
            </a:r>
            <a:r>
              <a:rPr lang="it-IT" dirty="0" smtClean="0"/>
              <a:t>	associati </a:t>
            </a:r>
            <a:r>
              <a:rPr lang="it-IT" dirty="0"/>
              <a:t>all’emissione delle fatture </a:t>
            </a:r>
            <a:r>
              <a:rPr lang="it-IT" dirty="0" smtClean="0"/>
              <a:t>	e </a:t>
            </a:r>
            <a:r>
              <a:rPr lang="it-IT" dirty="0"/>
              <a:t>il tasso di aumento del numero di </a:t>
            </a:r>
            <a:r>
              <a:rPr lang="it-IT" dirty="0" smtClean="0"/>
              <a:t>	fatture </a:t>
            </a:r>
            <a:r>
              <a:rPr lang="it-IT" dirty="0"/>
              <a:t>emesse sono uguali al tasso </a:t>
            </a:r>
            <a:r>
              <a:rPr lang="it-IT" dirty="0" smtClean="0"/>
              <a:t>	di </a:t>
            </a:r>
            <a:r>
              <a:rPr lang="it-IT" dirty="0"/>
              <a:t>crescita del fatturato (non </a:t>
            </a:r>
            <a:r>
              <a:rPr lang="it-IT" dirty="0" smtClean="0"/>
              <a:t>	tenendo </a:t>
            </a:r>
            <a:r>
              <a:rPr lang="it-IT" dirty="0"/>
              <a:t>conto, quindi, di eventuali </a:t>
            </a:r>
            <a:r>
              <a:rPr lang="it-IT" dirty="0" smtClean="0"/>
              <a:t>	economie </a:t>
            </a:r>
            <a:r>
              <a:rPr lang="it-IT" dirty="0"/>
              <a:t>di scala o di </a:t>
            </a:r>
            <a:r>
              <a:rPr lang="it-IT" dirty="0" smtClean="0"/>
              <a:t>	apprendimento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8" name="Immagine 7" descr="investimen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124611"/>
            <a:ext cx="4619640" cy="3376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719138" y="287338"/>
            <a:ext cx="5943600" cy="838200"/>
          </a:xfrm>
        </p:spPr>
        <p:txBody>
          <a:bodyPr/>
          <a:lstStyle/>
          <a:p>
            <a:r>
              <a:rPr lang="it-IT" dirty="0" smtClean="0"/>
              <a:t>Valutazione dell’investimento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428736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costo opportunità relativo agli incontri di </a:t>
            </a:r>
            <a:r>
              <a:rPr lang="it-IT" dirty="0" smtClean="0"/>
              <a:t>formazione:</a:t>
            </a:r>
          </a:p>
          <a:p>
            <a:endParaRPr lang="it-IT" dirty="0"/>
          </a:p>
          <a:p>
            <a:r>
              <a:rPr lang="pt-BR" dirty="0" smtClean="0"/>
              <a:t>	16h</a:t>
            </a:r>
            <a:r>
              <a:rPr lang="pt-BR" dirty="0"/>
              <a:t>* 2 responsabili * 40€/h = 1.280 €</a:t>
            </a:r>
            <a:br>
              <a:rPr lang="pt-BR" dirty="0"/>
            </a:br>
            <a:r>
              <a:rPr lang="pt-BR" dirty="0" smtClean="0"/>
              <a:t>	8h</a:t>
            </a:r>
            <a:r>
              <a:rPr lang="pt-BR" dirty="0"/>
              <a:t>* 3 operatori * 20€/h = 480 €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Freccia a destra 6"/>
          <p:cNvSpPr/>
          <p:nvPr/>
        </p:nvSpPr>
        <p:spPr bwMode="auto">
          <a:xfrm>
            <a:off x="571472" y="3286124"/>
            <a:ext cx="2357454" cy="1714512"/>
          </a:xfrm>
          <a:prstGeom prst="rightArrow">
            <a:avLst/>
          </a:prstGeom>
          <a:noFill/>
          <a:ln w="12700" cap="flat" cmpd="sng" algn="ctr">
            <a:solidFill>
              <a:srgbClr val="FF9933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357554" y="371475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NPV = </a:t>
            </a:r>
            <a:r>
              <a:rPr lang="it-IT" dirty="0"/>
              <a:t>81.400 € - 1.760 € = 79.640 €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Introduzione -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Renner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1406" y="928670"/>
            <a:ext cx="514353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endParaRPr lang="it-IT" sz="2000" dirty="0"/>
          </a:p>
          <a:p>
            <a:pPr lvl="1">
              <a:buFont typeface="Wingdings" pitchFamily="2" charset="2"/>
              <a:buChar char="Ø"/>
            </a:pPr>
            <a:r>
              <a:rPr lang="it-IT" sz="2000" dirty="0"/>
              <a:t> </a:t>
            </a:r>
            <a:r>
              <a:rPr lang="it-IT" sz="2000" dirty="0" smtClean="0"/>
              <a:t>Offre due tipologie principali di prodotti: 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/>
              <a:t> </a:t>
            </a:r>
            <a:r>
              <a:rPr lang="it-IT" sz="2000" dirty="0" smtClean="0"/>
              <a:t>vernice a base acqua</a:t>
            </a:r>
          </a:p>
          <a:p>
            <a:pPr lvl="4">
              <a:buFont typeface="Arial" pitchFamily="34" charset="0"/>
              <a:buChar char="•"/>
            </a:pPr>
            <a:r>
              <a:rPr lang="it-IT" sz="2000" dirty="0" smtClean="0"/>
              <a:t> vernice a base solvente</a:t>
            </a:r>
          </a:p>
          <a:p>
            <a:pPr lvl="1"/>
            <a:r>
              <a:rPr lang="it-IT" sz="2000" dirty="0"/>
              <a:t>	</a:t>
            </a:r>
            <a:endParaRPr lang="it-IT" sz="2000" dirty="0" smtClean="0"/>
          </a:p>
          <a:p>
            <a:pPr lvl="1"/>
            <a:r>
              <a:rPr lang="it-IT" sz="2000" dirty="0" smtClean="0"/>
              <a:t>sia per uso professionale che per uso “fai da te”</a:t>
            </a:r>
          </a:p>
          <a:p>
            <a:pPr lvl="8"/>
            <a:r>
              <a:rPr lang="it-IT" sz="2000" dirty="0"/>
              <a:t>	</a:t>
            </a:r>
            <a:r>
              <a:rPr lang="it-IT" sz="2000" dirty="0" smtClean="0"/>
              <a:t>			</a:t>
            </a:r>
          </a:p>
          <a:p>
            <a:pPr lvl="5"/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6" name="Picture 2" descr="C:\Users\asus\Università\Specialistica\e-business\Progect Work\vecchio_bancone renn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1214422"/>
            <a:ext cx="3309934" cy="2482451"/>
          </a:xfrm>
          <a:prstGeom prst="rect">
            <a:avLst/>
          </a:prstGeom>
          <a:noFill/>
        </p:spPr>
      </p:pic>
      <p:sp>
        <p:nvSpPr>
          <p:cNvPr id="9" name="CasellaDiTesto 8"/>
          <p:cNvSpPr txBox="1"/>
          <p:nvPr/>
        </p:nvSpPr>
        <p:spPr>
          <a:xfrm>
            <a:off x="428596" y="4143380"/>
            <a:ext cx="828680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Ampia gamma di articoli grazie alla possibilità di miscelare diversi componenti tramite </a:t>
            </a:r>
            <a:r>
              <a:rPr lang="it-IT" sz="2000" dirty="0" err="1" smtClean="0"/>
              <a:t>tintometro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1027" name="Picture 3" descr="C:\Users\asus\Università\Specialistica\e-business\Progect Work\tintometr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5660" y="4643447"/>
            <a:ext cx="1552488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 cambiamento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0" y="2780928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Nessuna particolare </a:t>
            </a:r>
          </a:p>
          <a:p>
            <a:pPr algn="ctr"/>
            <a:r>
              <a:rPr lang="it-IT" b="1" dirty="0"/>
              <a:t>r</a:t>
            </a:r>
            <a:r>
              <a:rPr lang="it-IT" b="1" dirty="0" smtClean="0"/>
              <a:t>esistenza al cambiamento</a:t>
            </a:r>
          </a:p>
          <a:p>
            <a:pPr algn="ctr"/>
            <a:r>
              <a:rPr lang="it-IT" b="1" dirty="0"/>
              <a:t>g</a:t>
            </a:r>
            <a:r>
              <a:rPr lang="it-IT" b="1" dirty="0" smtClean="0"/>
              <a:t>razie  a</a:t>
            </a:r>
            <a:endParaRPr lang="it-IT" b="1" dirty="0"/>
          </a:p>
        </p:txBody>
      </p:sp>
      <p:sp>
        <p:nvSpPr>
          <p:cNvPr id="6" name="Freccia a destra 5"/>
          <p:cNvSpPr/>
          <p:nvPr/>
        </p:nvSpPr>
        <p:spPr>
          <a:xfrm rot="2530164">
            <a:off x="1381581" y="4353250"/>
            <a:ext cx="184746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1691680" y="3212976"/>
            <a:ext cx="12961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 rot="19267642">
            <a:off x="1406665" y="2016671"/>
            <a:ext cx="184746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275856" y="119675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- Politica</a:t>
            </a:r>
            <a:r>
              <a:rPr lang="it-IT" dirty="0" smtClean="0"/>
              <a:t> e </a:t>
            </a:r>
            <a:r>
              <a:rPr lang="it-IT" b="1" dirty="0" smtClean="0"/>
              <a:t>cultura</a:t>
            </a:r>
            <a:r>
              <a:rPr lang="it-IT" dirty="0" smtClean="0"/>
              <a:t> aziendali volte all’innovazione e alla sperimentazione di nuovi modelli organizzativi e tecnologici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203848" y="270892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/>
              <a:t>Buone risorse tecnologiche</a:t>
            </a:r>
            <a:r>
              <a:rPr lang="it-IT" dirty="0" smtClean="0"/>
              <a:t> di base . </a:t>
            </a:r>
            <a:r>
              <a:rPr lang="it-IT" b="1" dirty="0"/>
              <a:t>O</a:t>
            </a:r>
            <a:r>
              <a:rPr lang="it-IT" b="1" dirty="0" smtClean="0"/>
              <a:t>ttima collaborazione</a:t>
            </a:r>
            <a:r>
              <a:rPr lang="it-IT" dirty="0" smtClean="0"/>
              <a:t> con il partner fornitore del già presente ERP in fase di implementazione del progetto.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203848" y="458112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b="1" dirty="0" smtClean="0"/>
              <a:t>Elevato </a:t>
            </a:r>
            <a:r>
              <a:rPr lang="it-IT" b="1" dirty="0" err="1" smtClean="0"/>
              <a:t>commitment</a:t>
            </a:r>
            <a:r>
              <a:rPr lang="it-IT" b="1" dirty="0" smtClean="0"/>
              <a:t> </a:t>
            </a:r>
            <a:r>
              <a:rPr lang="it-IT" dirty="0" smtClean="0"/>
              <a:t>da parte di tutti gli attori del processo nonostante l’approccio top down nella fase di implementazione.</a:t>
            </a:r>
            <a:endParaRPr lang="it-IT" dirty="0"/>
          </a:p>
        </p:txBody>
      </p:sp>
      <p:sp>
        <p:nvSpPr>
          <p:cNvPr id="13" name="Parentesi graffa chiusa 12"/>
          <p:cNvSpPr/>
          <p:nvPr/>
        </p:nvSpPr>
        <p:spPr>
          <a:xfrm>
            <a:off x="6012160" y="980728"/>
            <a:ext cx="1152128" cy="5184576"/>
          </a:xfrm>
          <a:prstGeom prst="rightBrace">
            <a:avLst>
              <a:gd name="adj1" fmla="val 35161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092280" y="2924944"/>
            <a:ext cx="1835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/>
              <a:t>tempi del CAMBIAMENTO e di PAY BACK ridotti</a:t>
            </a:r>
            <a:endParaRPr lang="it-IT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55576" y="1268760"/>
            <a:ext cx="345638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55576" y="3789040"/>
            <a:ext cx="345638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4932040" y="3789040"/>
            <a:ext cx="345638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4932040" y="1268760"/>
            <a:ext cx="3456384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899592" y="1412776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 smtClean="0"/>
              <a:t>Integrare </a:t>
            </a:r>
            <a:r>
              <a:rPr lang="it-IT" sz="1400" b="1" dirty="0"/>
              <a:t>la fatturazione passiva</a:t>
            </a:r>
          </a:p>
          <a:p>
            <a:pPr algn="just"/>
            <a:r>
              <a:rPr lang="it-IT" sz="1400" b="1" dirty="0"/>
              <a:t>nei sistemi telematici già sviluppati per gestire il ciclo attivo</a:t>
            </a:r>
            <a:r>
              <a:rPr lang="it-IT" sz="1400" b="1" dirty="0" smtClean="0"/>
              <a:t>.</a:t>
            </a:r>
          </a:p>
          <a:p>
            <a:pPr algn="just"/>
            <a:endParaRPr lang="it-IT" sz="1400" dirty="0" smtClean="0"/>
          </a:p>
          <a:p>
            <a:pPr algn="just"/>
            <a:endParaRPr lang="it-IT" sz="1400" dirty="0"/>
          </a:p>
          <a:p>
            <a:pPr algn="just"/>
            <a:endParaRPr lang="it-IT" sz="1400" dirty="0" smtClean="0"/>
          </a:p>
          <a:p>
            <a:pPr algn="just"/>
            <a:r>
              <a:rPr lang="it-IT" sz="1400" dirty="0" smtClean="0"/>
              <a:t>Costi  per la gestione dell’archivio e per la consultazione delle fatture azzerati.</a:t>
            </a:r>
            <a:endParaRPr lang="it-IT" sz="1400" dirty="0"/>
          </a:p>
        </p:txBody>
      </p:sp>
      <p:sp>
        <p:nvSpPr>
          <p:cNvPr id="10" name="Freccia in giù 9"/>
          <p:cNvSpPr/>
          <p:nvPr/>
        </p:nvSpPr>
        <p:spPr>
          <a:xfrm>
            <a:off x="2339752" y="2204864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899592" y="3861048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Informatizzare la gestione del magazzino</a:t>
            </a:r>
            <a:r>
              <a:rPr lang="it-IT" sz="1400" dirty="0" smtClean="0"/>
              <a:t>:</a:t>
            </a:r>
          </a:p>
          <a:p>
            <a:r>
              <a:rPr lang="it-IT" sz="1400" dirty="0"/>
              <a:t>a</a:t>
            </a:r>
            <a:r>
              <a:rPr lang="it-IT" sz="1400" dirty="0" smtClean="0"/>
              <a:t>ggiornamento automatico delle </a:t>
            </a:r>
            <a:r>
              <a:rPr lang="it-IT" sz="1400" dirty="0"/>
              <a:t>materie prime </a:t>
            </a:r>
            <a:r>
              <a:rPr lang="it-IT" sz="1400" dirty="0" smtClean="0"/>
              <a:t>(</a:t>
            </a:r>
            <a:r>
              <a:rPr lang="it-IT" sz="1400" dirty="0" err="1" smtClean="0"/>
              <a:t>barcode</a:t>
            </a:r>
            <a:r>
              <a:rPr lang="it-IT" sz="1400" dirty="0"/>
              <a:t>, </a:t>
            </a:r>
            <a:r>
              <a:rPr lang="it-IT" sz="1400" dirty="0" err="1"/>
              <a:t>qr-code</a:t>
            </a:r>
            <a:r>
              <a:rPr lang="it-IT" sz="1400" dirty="0"/>
              <a:t> o </a:t>
            </a:r>
            <a:r>
              <a:rPr lang="it-IT" sz="1400" dirty="0" err="1"/>
              <a:t>rd</a:t>
            </a:r>
            <a:r>
              <a:rPr lang="it-IT" sz="1400" dirty="0" smtClean="0"/>
              <a:t>) e dello stock o delle merci evase(cip </a:t>
            </a:r>
            <a:r>
              <a:rPr lang="it-IT" sz="1400" dirty="0" err="1" smtClean="0"/>
              <a:t>rfid</a:t>
            </a:r>
            <a:r>
              <a:rPr lang="it-IT" sz="1400" dirty="0" smtClean="0"/>
              <a:t>).</a:t>
            </a:r>
          </a:p>
          <a:p>
            <a:endParaRPr lang="it-IT" sz="1400" dirty="0"/>
          </a:p>
          <a:p>
            <a:r>
              <a:rPr lang="it-IT" sz="1400" dirty="0" smtClean="0"/>
              <a:t>Ciò comporterebbe un notevole risparmio di tempo nelle fasi di preparazione e controllo degli </a:t>
            </a:r>
            <a:r>
              <a:rPr lang="it-IT" sz="1400" dirty="0" smtClean="0"/>
              <a:t>ordini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076056" y="1340768"/>
            <a:ext cx="3168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 smtClean="0"/>
              <a:t>Unificare il ciclo di fatturazione con il ciclo bancario</a:t>
            </a:r>
            <a:r>
              <a:rPr lang="it-IT" sz="1400" dirty="0" smtClean="0"/>
              <a:t> permetterebbe:</a:t>
            </a:r>
          </a:p>
          <a:p>
            <a:pPr algn="just"/>
            <a:r>
              <a:rPr lang="it-IT" sz="1400" dirty="0" smtClean="0"/>
              <a:t>- anticipi delle fatture da parte di Unicredit</a:t>
            </a:r>
          </a:p>
          <a:p>
            <a:pPr algn="just"/>
            <a:r>
              <a:rPr lang="it-IT" sz="1400" dirty="0" smtClean="0"/>
              <a:t>- emissioni automatiche della </a:t>
            </a:r>
            <a:r>
              <a:rPr lang="it-IT" sz="1400" dirty="0" err="1" smtClean="0"/>
              <a:t>ri.ba.</a:t>
            </a:r>
            <a:r>
              <a:rPr lang="it-IT" sz="1400" dirty="0" smtClean="0"/>
              <a:t> Dopo un tasso di tempo prefissato</a:t>
            </a:r>
          </a:p>
          <a:p>
            <a:pPr algn="just"/>
            <a:r>
              <a:rPr lang="it-IT" sz="1400" dirty="0" smtClean="0"/>
              <a:t>- pagamento </a:t>
            </a:r>
            <a:r>
              <a:rPr lang="it-IT" sz="1400" dirty="0" smtClean="0"/>
              <a:t>automatico delle fatture passive</a:t>
            </a:r>
            <a:r>
              <a:rPr lang="it-IT" sz="1400" dirty="0" smtClean="0"/>
              <a:t>, previa </a:t>
            </a:r>
            <a:r>
              <a:rPr lang="it-IT" sz="1400" dirty="0" smtClean="0"/>
              <a:t>verifica del personale di Renner</a:t>
            </a:r>
            <a:endParaRPr lang="it-IT" sz="1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932040" y="3789040"/>
            <a:ext cx="3312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 smtClean="0"/>
              <a:t>Creazione portale web per la raccolta ordini.</a:t>
            </a:r>
          </a:p>
          <a:p>
            <a:pPr algn="just"/>
            <a:r>
              <a:rPr lang="it-IT" sz="1400" b="1" dirty="0" smtClean="0"/>
              <a:t>Implementazione di </a:t>
            </a:r>
            <a:r>
              <a:rPr lang="it-IT" sz="1400" b="1" dirty="0" err="1" smtClean="0"/>
              <a:t>Sharepoint</a:t>
            </a:r>
            <a:r>
              <a:rPr lang="it-IT" sz="1400" b="1" dirty="0" smtClean="0"/>
              <a:t> </a:t>
            </a:r>
            <a:r>
              <a:rPr lang="it-IT" sz="1400" dirty="0" smtClean="0"/>
              <a:t>software</a:t>
            </a:r>
            <a:r>
              <a:rPr lang="it-IT" sz="1400" dirty="0"/>
              <a:t>, integrato con l'ERP, permetterà di creare report</a:t>
            </a:r>
          </a:p>
          <a:p>
            <a:pPr algn="just"/>
            <a:r>
              <a:rPr lang="it-IT" sz="1400" dirty="0"/>
              <a:t>aziendali e avere un controllo maggiore della qualità dei processi, potendo</a:t>
            </a:r>
          </a:p>
          <a:p>
            <a:pPr algn="just"/>
            <a:r>
              <a:rPr lang="it-IT" sz="1400" dirty="0"/>
              <a:t>quindi individuare più facilmente eventuali criticità.</a:t>
            </a:r>
          </a:p>
          <a:p>
            <a:pPr algn="just"/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32</a:t>
            </a:fld>
            <a:endParaRPr lang="it-IT"/>
          </a:p>
        </p:txBody>
      </p:sp>
      <p:pic>
        <p:nvPicPr>
          <p:cNvPr id="73730" name="Picture 2" descr="C:\Users\Gianluca\Pictures\11804_str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44000" cy="2843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Perché cambiare ?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-396552" y="1052736"/>
            <a:ext cx="6192688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Motivazioni che hanno spinto </a:t>
            </a:r>
            <a:r>
              <a:rPr lang="it-IT" sz="2000" dirty="0" err="1" smtClean="0"/>
              <a:t>Renner</a:t>
            </a:r>
            <a:r>
              <a:rPr lang="it-IT" sz="2000" dirty="0" smtClean="0"/>
              <a:t> ad introdurre la fatturazione elettronica:</a:t>
            </a:r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/>
              <a:t> </a:t>
            </a:r>
            <a:r>
              <a:rPr lang="it-IT" sz="2000" dirty="0" smtClean="0"/>
              <a:t>riduzione costi (stampa, invio, conservazione, consultazione</a:t>
            </a:r>
            <a:r>
              <a:rPr lang="it-IT" sz="2000" dirty="0" smtClean="0"/>
              <a:t>)	</a:t>
            </a:r>
            <a:endParaRPr lang="it-IT" sz="2000" dirty="0" smtClean="0"/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agevolazioni accesso a credito bancario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cessione responsabilità conservazione</a:t>
            </a:r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riduzione archivio e conseguente semplificazione della consultazione</a:t>
            </a:r>
          </a:p>
          <a:p>
            <a:pPr lvl="3">
              <a:buFont typeface="Arial" pitchFamily="34" charset="0"/>
              <a:buChar char="•"/>
            </a:pPr>
            <a:endParaRPr lang="it-IT" sz="2000" dirty="0" smtClean="0"/>
          </a:p>
          <a:p>
            <a:pPr lvl="2">
              <a:buBlip>
                <a:blip r:embed="rId3"/>
              </a:buBlip>
            </a:pPr>
            <a:r>
              <a:rPr lang="it-IT" sz="2000" dirty="0" smtClean="0"/>
              <a:t> pressioni da parte di fornitori di materie prime</a:t>
            </a:r>
          </a:p>
          <a:p>
            <a:pPr lvl="4"/>
            <a:endParaRPr lang="it-IT" sz="2000" dirty="0" smtClean="0"/>
          </a:p>
          <a:p>
            <a:pPr lvl="2">
              <a:buBlip>
                <a:blip r:embed="rId3"/>
              </a:buBlip>
            </a:pP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pic>
        <p:nvPicPr>
          <p:cNvPr id="41986" name="Picture 2" descr="C:\Users\Gianluca\Pictures\overview-enter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501008"/>
            <a:ext cx="2880320" cy="2982159"/>
          </a:xfrm>
          <a:prstGeom prst="rect">
            <a:avLst/>
          </a:prstGeom>
          <a:noFill/>
        </p:spPr>
      </p:pic>
      <p:pic>
        <p:nvPicPr>
          <p:cNvPr id="41988" name="Picture 4" descr="http://www.enricostinchelli.it/site/images/stories/ZioPapero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1175" y="836712"/>
            <a:ext cx="3552825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… forse no ... / problemi … </a:t>
            </a:r>
            <a:r>
              <a:rPr lang="it-IT" sz="2600" b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booooooo</a:t>
            </a:r>
            <a:r>
              <a:rPr lang="it-IT" sz="2600" b="1" dirty="0">
                <a:solidFill>
                  <a:srgbClr val="003F6E"/>
                </a:solidFill>
                <a:cs typeface="Arial" charset="0"/>
              </a:rPr>
              <a:t/>
            </a:r>
            <a:br>
              <a:rPr lang="it-IT" sz="2600" b="1" dirty="0">
                <a:solidFill>
                  <a:srgbClr val="003F6E"/>
                </a:solidFill>
                <a:cs typeface="Arial" charset="0"/>
              </a:rPr>
            </a:b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1406" y="1071546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Quadro normativo italiano molto vincolante rispetto ai paesi esteri</a:t>
            </a:r>
          </a:p>
        </p:txBody>
      </p:sp>
      <p:sp>
        <p:nvSpPr>
          <p:cNvPr id="9" name="Freccia a destra 8"/>
          <p:cNvSpPr/>
          <p:nvPr/>
        </p:nvSpPr>
        <p:spPr bwMode="auto">
          <a:xfrm>
            <a:off x="3933618" y="1214422"/>
            <a:ext cx="1214446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848228" y="107154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Opportunità per estendere la fatturazione elettronica al ciclo passivo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1406" y="20716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Benefici ottenibili non facilmente </a:t>
            </a:r>
            <a:r>
              <a:rPr lang="it-IT" sz="2000" dirty="0" err="1" smtClean="0"/>
              <a:t>indentificabili</a:t>
            </a:r>
            <a:endParaRPr lang="it-IT" sz="2000" dirty="0" smtClean="0"/>
          </a:p>
        </p:txBody>
      </p:sp>
      <p:sp>
        <p:nvSpPr>
          <p:cNvPr id="12" name="Freccia a destra 11"/>
          <p:cNvSpPr/>
          <p:nvPr/>
        </p:nvSpPr>
        <p:spPr bwMode="auto">
          <a:xfrm>
            <a:off x="3933618" y="2214554"/>
            <a:ext cx="1214446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848228" y="20716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Presenza di benefici tangibili e intangibili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1406" y="2857496"/>
            <a:ext cx="4152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Ciclo dell’ordine molto frammentato, con conseguente difficoltà di standardizzazione del processo</a:t>
            </a:r>
          </a:p>
        </p:txBody>
      </p:sp>
      <p:sp>
        <p:nvSpPr>
          <p:cNvPr id="15" name="Freccia a destra 14"/>
          <p:cNvSpPr/>
          <p:nvPr/>
        </p:nvSpPr>
        <p:spPr bwMode="auto">
          <a:xfrm>
            <a:off x="3933618" y="3000372"/>
            <a:ext cx="1214446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848228" y="2857496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Razionalizzazione dei canali di vendita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1406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Rischio di </a:t>
            </a:r>
            <a:r>
              <a:rPr lang="it-IT" sz="2000" i="1" dirty="0" err="1" smtClean="0"/>
              <a:t>spill-over</a:t>
            </a:r>
            <a:r>
              <a:rPr lang="it-IT" sz="2000" i="1" dirty="0" smtClean="0"/>
              <a:t> </a:t>
            </a:r>
            <a:r>
              <a:rPr lang="it-IT" sz="2000" dirty="0" smtClean="0"/>
              <a:t>di informazioni strategiche </a:t>
            </a:r>
            <a:endParaRPr lang="it-IT" sz="2000" i="1" dirty="0" smtClean="0"/>
          </a:p>
        </p:txBody>
      </p:sp>
      <p:sp>
        <p:nvSpPr>
          <p:cNvPr id="18" name="Freccia a destra 17"/>
          <p:cNvSpPr/>
          <p:nvPr/>
        </p:nvSpPr>
        <p:spPr bwMode="auto">
          <a:xfrm>
            <a:off x="3933618" y="4127849"/>
            <a:ext cx="1214446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4848228" y="3984973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>
                <a:solidFill>
                  <a:srgbClr val="FF0000"/>
                </a:solidFill>
              </a:rPr>
              <a:t>Fiducia in un istituto bancario rinomato come </a:t>
            </a:r>
            <a:r>
              <a:rPr lang="it-IT" sz="2000" dirty="0" err="1" smtClean="0">
                <a:solidFill>
                  <a:srgbClr val="FF0000"/>
                </a:solidFill>
              </a:rPr>
              <a:t>Unciredit</a:t>
            </a:r>
            <a:endParaRPr lang="it-IT" sz="2000" dirty="0" smtClean="0">
              <a:solidFill>
                <a:srgbClr val="FF0000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71406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Responsabili IT poco propensi al cambiamento</a:t>
            </a:r>
          </a:p>
        </p:txBody>
      </p:sp>
      <p:sp>
        <p:nvSpPr>
          <p:cNvPr id="21" name="Freccia a destra 20"/>
          <p:cNvSpPr/>
          <p:nvPr/>
        </p:nvSpPr>
        <p:spPr bwMode="auto">
          <a:xfrm>
            <a:off x="3933618" y="5056543"/>
            <a:ext cx="1214446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4848228" y="4913667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Cultura aziendale volta all’innovazione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71406" y="5643578"/>
            <a:ext cx="41529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Resistenze da parte dei clienti circa l’adozione del nuovo processo</a:t>
            </a:r>
          </a:p>
        </p:txBody>
      </p:sp>
      <p:sp>
        <p:nvSpPr>
          <p:cNvPr id="24" name="Freccia a destra 23"/>
          <p:cNvSpPr/>
          <p:nvPr/>
        </p:nvSpPr>
        <p:spPr bwMode="auto">
          <a:xfrm>
            <a:off x="3933618" y="5786454"/>
            <a:ext cx="1214446" cy="357190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4848228" y="5643578"/>
            <a:ext cx="4152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dirty="0" smtClean="0"/>
              <a:t>Problema tutt’ora irrisolto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interna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099" name="Picture 3" descr="C:\Users\asus\Università\Specialistica\e-business\Progect Work\catena val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675" y="1214439"/>
            <a:ext cx="6820473" cy="3357569"/>
          </a:xfrm>
          <a:prstGeom prst="rect">
            <a:avLst/>
          </a:prstGeom>
          <a:noFill/>
        </p:spPr>
      </p:pic>
      <p:sp>
        <p:nvSpPr>
          <p:cNvPr id="26" name="CasellaDiTesto 25"/>
          <p:cNvSpPr txBox="1"/>
          <p:nvPr/>
        </p:nvSpPr>
        <p:spPr>
          <a:xfrm>
            <a:off x="142844" y="5386344"/>
            <a:ext cx="82868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it-IT" sz="2000" dirty="0" smtClean="0"/>
              <a:t> Di scarso valore, avendo poche informazioni sulla struttura interna di </a:t>
            </a:r>
            <a:r>
              <a:rPr lang="it-IT" sz="2000" dirty="0" err="1" smtClean="0"/>
              <a:t>Renner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Analisi esterna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929058" y="857232"/>
            <a:ext cx="5214942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Fornitori </a:t>
            </a:r>
            <a:r>
              <a:rPr lang="it-IT" sz="2000" dirty="0" smtClean="0">
                <a:sym typeface="Wingdings" pitchFamily="2" charset="2"/>
              </a:rPr>
              <a:t> posizione di debolezza (</a:t>
            </a:r>
            <a:r>
              <a:rPr lang="it-IT" sz="2000" dirty="0" err="1" smtClean="0">
                <a:sym typeface="Wingdings" pitchFamily="2" charset="2"/>
              </a:rPr>
              <a:t>utlizzo</a:t>
            </a:r>
            <a:r>
              <a:rPr lang="it-IT" sz="2000" dirty="0" smtClean="0">
                <a:sym typeface="Wingdings" pitchFamily="2" charset="2"/>
              </a:rPr>
              <a:t> di petrolio e idrocarburi, risorse fondamentali soggette a frequenti variazioni di prezzo)</a:t>
            </a:r>
          </a:p>
          <a:p>
            <a:pPr lvl="1"/>
            <a:endParaRPr lang="it-IT" sz="20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Acquirenti</a:t>
            </a:r>
            <a:r>
              <a:rPr lang="it-IT" sz="2000" dirty="0" smtClean="0">
                <a:sym typeface="Wingdings" pitchFamily="2" charset="2"/>
              </a:rPr>
              <a:t>  domanda frammentata, con potere contrattuale nettamente a favore degli acquirenti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Prodotti sostitutivi </a:t>
            </a:r>
            <a:r>
              <a:rPr lang="it-IT" sz="2000" dirty="0" smtClean="0">
                <a:sym typeface="Wingdings" pitchFamily="2" charset="2"/>
              </a:rPr>
              <a:t> Non esistono prodotti diffusi in grado di sostituire le vernici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dirty="0">
                <a:sym typeface="Wingdings" pitchFamily="2" charset="2"/>
              </a:rPr>
              <a:t> </a:t>
            </a:r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Potenziali entranti </a:t>
            </a:r>
            <a:r>
              <a:rPr lang="it-IT" sz="2000" dirty="0" smtClean="0">
                <a:sym typeface="Wingdings" pitchFamily="2" charset="2"/>
              </a:rPr>
              <a:t> presenza di barriere tecnologiche abbastanza elevate ed assenza di barriere finanziarie</a:t>
            </a:r>
          </a:p>
          <a:p>
            <a:pPr lvl="1"/>
            <a:endParaRPr lang="it-IT" sz="2000" dirty="0" smtClean="0">
              <a:sym typeface="Wingdings" pitchFamily="2" charset="2"/>
            </a:endParaRPr>
          </a:p>
          <a:p>
            <a:pPr lvl="1"/>
            <a:r>
              <a:rPr lang="it-IT" sz="2000" b="1" dirty="0" smtClean="0">
                <a:solidFill>
                  <a:srgbClr val="FF9933"/>
                </a:solidFill>
                <a:ea typeface="ＭＳ Ｐゴシック" pitchFamily="-109" charset="-128"/>
                <a:cs typeface="Arial" pitchFamily="34" charset="0"/>
                <a:sym typeface="Wingdings" pitchFamily="2" charset="2"/>
              </a:rPr>
              <a:t>Concorrenti del settore </a:t>
            </a:r>
            <a:r>
              <a:rPr lang="it-IT" sz="2000" dirty="0" smtClean="0">
                <a:sym typeface="Wingdings" pitchFamily="2" charset="2"/>
              </a:rPr>
              <a:t> elevata presenza di piccole-medie imprese, tra cui </a:t>
            </a:r>
            <a:r>
              <a:rPr lang="it-IT" sz="2000" dirty="0" err="1" smtClean="0">
                <a:sym typeface="Wingdings" pitchFamily="2" charset="2"/>
              </a:rPr>
              <a:t>Renner</a:t>
            </a:r>
            <a:r>
              <a:rPr lang="it-IT" sz="2000" dirty="0" smtClean="0">
                <a:sym typeface="Wingdings" pitchFamily="2" charset="2"/>
              </a:rPr>
              <a:t> spicca per innovazione dei processi </a:t>
            </a:r>
            <a:endParaRPr lang="it-IT" sz="2000" dirty="0" smtClean="0"/>
          </a:p>
          <a:p>
            <a:pPr lvl="1">
              <a:buFont typeface="Wingdings" pitchFamily="2" charset="2"/>
              <a:buChar char="Ø"/>
            </a:pPr>
            <a:endParaRPr lang="it-IT" sz="2000" dirty="0" smtClean="0"/>
          </a:p>
        </p:txBody>
      </p:sp>
      <p:graphicFrame>
        <p:nvGraphicFramePr>
          <p:cNvPr id="12" name="Diagramma 11"/>
          <p:cNvGraphicFramePr/>
          <p:nvPr/>
        </p:nvGraphicFramePr>
        <p:xfrm>
          <a:off x="-952496" y="10001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Mappatura dei Processi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A08B-92BA-433B-A858-EEC72CEF1078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 rot="21007958">
            <a:off x="228709" y="2406058"/>
            <a:ext cx="87458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it-IT" sz="5400" b="1" cap="none" spc="0" dirty="0" smtClean="0">
                <a:ln w="11430"/>
                <a:solidFill>
                  <a:schemeClr val="accent6">
                    <a:tint val="90000"/>
                    <a:satMod val="12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MAPPATURA DEI PROCESSI</a:t>
            </a:r>
            <a:endParaRPr lang="it-IT" sz="5400" b="1" cap="none" spc="0" dirty="0">
              <a:ln w="11430"/>
              <a:solidFill>
                <a:schemeClr val="accent6">
                  <a:tint val="90000"/>
                  <a:satMod val="12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87D3F-5C3A-4209-ADCF-B82A184339A2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20484" name="Titolo 1"/>
          <p:cNvSpPr txBox="1">
            <a:spLocks/>
          </p:cNvSpPr>
          <p:nvPr/>
        </p:nvSpPr>
        <p:spPr bwMode="auto">
          <a:xfrm>
            <a:off x="714348" y="285728"/>
            <a:ext cx="71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it-IT" sz="2600" b="1" kern="0" dirty="0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Diagramma delle fasi </a:t>
            </a:r>
            <a:r>
              <a:rPr lang="it-IT" sz="2600" b="1" i="1" kern="0" dirty="0" err="1" smtClean="0">
                <a:solidFill>
                  <a:srgbClr val="003F6E"/>
                </a:solidFill>
                <a:latin typeface="Arial" pitchFamily="34" charset="0"/>
                <a:ea typeface="ＭＳ Ｐゴシック" pitchFamily="-109" charset="-128"/>
                <a:cs typeface="Arial" pitchFamily="34" charset="0"/>
              </a:rPr>
              <a:t>as-is</a:t>
            </a:r>
            <a:endParaRPr lang="it-IT" sz="2600" b="1" dirty="0">
              <a:solidFill>
                <a:srgbClr val="003F6E"/>
              </a:solidFill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51600" y="2101680"/>
            <a:ext cx="4200480" cy="46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F6E"/>
              </a:buClr>
              <a:buSzTx/>
              <a:buFontTx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3F6E"/>
              </a:solidFill>
              <a:effectLst/>
              <a:uLnTx/>
              <a:uFillTx/>
              <a:latin typeface="Arial" pitchFamily="34" charset="0"/>
              <a:ea typeface="ＭＳ Ｐゴシック" pitchFamily="-109" charset="-128"/>
              <a:cs typeface="Arial" pitchFamily="34" charset="0"/>
            </a:endParaRPr>
          </a:p>
        </p:txBody>
      </p:sp>
      <p:sp>
        <p:nvSpPr>
          <p:cNvPr id="4098" name="AutoShape 2" descr="https://lh4.googleusercontent.com/9ePvwN0xJY-z1hKqMDYVwKZP4kGOtm6_kfkBqrJdvXjfgfMDrvBxFSYfsbHEgQmLVX6GdiFYFEzsX1DzApLJGEacT3lS-pxH4sQemadwz_SSWWUYgA"/>
          <p:cNvSpPr>
            <a:spLocks noChangeAspect="1" noChangeArrowheads="1"/>
          </p:cNvSpPr>
          <p:nvPr/>
        </p:nvSpPr>
        <p:spPr bwMode="auto">
          <a:xfrm>
            <a:off x="5715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191" name="Gruppo 190"/>
          <p:cNvGrpSpPr/>
          <p:nvPr/>
        </p:nvGrpSpPr>
        <p:grpSpPr>
          <a:xfrm>
            <a:off x="321818" y="953938"/>
            <a:ext cx="8536462" cy="5404020"/>
            <a:chOff x="107504" y="548680"/>
            <a:chExt cx="8928992" cy="5832648"/>
          </a:xfrm>
        </p:grpSpPr>
        <p:sp>
          <p:nvSpPr>
            <p:cNvPr id="192" name="Gallone 191"/>
            <p:cNvSpPr/>
            <p:nvPr/>
          </p:nvSpPr>
          <p:spPr>
            <a:xfrm>
              <a:off x="2843808" y="548680"/>
              <a:ext cx="3024336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Fatturazione</a:t>
              </a:r>
              <a:endParaRPr kumimoji="0" lang="it-IT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Decisione 192"/>
            <p:cNvSpPr/>
            <p:nvPr/>
          </p:nvSpPr>
          <p:spPr>
            <a:xfrm>
              <a:off x="3563888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Decisione 193"/>
            <p:cNvSpPr/>
            <p:nvPr/>
          </p:nvSpPr>
          <p:spPr>
            <a:xfrm>
              <a:off x="4211960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Gallone 194"/>
            <p:cNvSpPr/>
            <p:nvPr/>
          </p:nvSpPr>
          <p:spPr>
            <a:xfrm>
              <a:off x="82758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Composizione fattura</a:t>
              </a:r>
            </a:p>
          </p:txBody>
        </p:sp>
        <p:cxnSp>
          <p:nvCxnSpPr>
            <p:cNvPr id="196" name="Connettore 1 23"/>
            <p:cNvCxnSpPr>
              <a:stCxn id="193" idx="2"/>
              <a:endCxn id="195" idx="0"/>
            </p:cNvCxnSpPr>
            <p:nvPr/>
          </p:nvCxnSpPr>
          <p:spPr>
            <a:xfrm rot="5400000">
              <a:off x="1907577" y="1628673"/>
              <a:ext cx="1584176" cy="1872462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197" name="Connettore 4 196"/>
            <p:cNvCxnSpPr>
              <a:stCxn id="194" idx="2"/>
              <a:endCxn id="201" idx="0"/>
            </p:cNvCxnSpPr>
            <p:nvPr/>
          </p:nvCxnSpPr>
          <p:spPr>
            <a:xfrm rot="5400000">
              <a:off x="3491753" y="2564777"/>
              <a:ext cx="1584176" cy="25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198" name="Decisione 197"/>
            <p:cNvSpPr/>
            <p:nvPr/>
          </p:nvSpPr>
          <p:spPr>
            <a:xfrm>
              <a:off x="4860032" y="1628800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9" name="Forma 198"/>
            <p:cNvCxnSpPr>
              <a:stCxn id="198" idx="2"/>
            </p:cNvCxnSpPr>
            <p:nvPr/>
          </p:nvCxnSpPr>
          <p:spPr>
            <a:xfrm rot="16200000" flipH="1">
              <a:off x="5544108" y="1160748"/>
              <a:ext cx="792088" cy="201622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0" name="Connettore 1 199"/>
            <p:cNvCxnSpPr/>
            <p:nvPr/>
          </p:nvCxnSpPr>
          <p:spPr>
            <a:xfrm rot="5400000">
              <a:off x="6552093" y="2960821"/>
              <a:ext cx="792088" cy="254"/>
            </a:xfrm>
            <a:prstGeom prst="line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1" name="Gallone 200"/>
            <p:cNvSpPr/>
            <p:nvPr/>
          </p:nvSpPr>
          <p:spPr>
            <a:xfrm>
              <a:off x="334786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Emissione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Gallone 201"/>
            <p:cNvSpPr/>
            <p:nvPr/>
          </p:nvSpPr>
          <p:spPr>
            <a:xfrm>
              <a:off x="5868144" y="3356992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Conservazione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Gallone 202"/>
            <p:cNvSpPr/>
            <p:nvPr/>
          </p:nvSpPr>
          <p:spPr>
            <a:xfrm>
              <a:off x="4608512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Stampa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Gallone 203"/>
            <p:cNvSpPr/>
            <p:nvPr/>
          </p:nvSpPr>
          <p:spPr>
            <a:xfrm>
              <a:off x="6624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Invio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Decisione 204"/>
            <p:cNvSpPr/>
            <p:nvPr/>
          </p:nvSpPr>
          <p:spPr>
            <a:xfrm>
              <a:off x="421196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Decisione 205"/>
            <p:cNvSpPr/>
            <p:nvPr/>
          </p:nvSpPr>
          <p:spPr>
            <a:xfrm>
              <a:off x="464400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7" name="Connettore 4 206"/>
            <p:cNvCxnSpPr>
              <a:stCxn id="205" idx="2"/>
              <a:endCxn id="203" idx="0"/>
            </p:cNvCxnSpPr>
            <p:nvPr/>
          </p:nvCxnSpPr>
          <p:spPr>
            <a:xfrm rot="16200000" flipH="1">
              <a:off x="4554125" y="4310971"/>
              <a:ext cx="720080" cy="126039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08" name="Connettore 4 29"/>
            <p:cNvCxnSpPr>
              <a:endCxn id="204" idx="0"/>
            </p:cNvCxnSpPr>
            <p:nvPr/>
          </p:nvCxnSpPr>
          <p:spPr>
            <a:xfrm>
              <a:off x="4716016" y="4725144"/>
              <a:ext cx="2844570" cy="576064"/>
            </a:xfrm>
            <a:prstGeom prst="bentConnector2">
              <a:avLst/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09" name="Gallone 208"/>
            <p:cNvSpPr/>
            <p:nvPr/>
          </p:nvSpPr>
          <p:spPr>
            <a:xfrm>
              <a:off x="107504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Preparazione fattura</a:t>
              </a:r>
              <a:endParaRPr kumimoji="0" lang="it-IT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Gallone 209"/>
            <p:cNvSpPr/>
            <p:nvPr/>
          </p:nvSpPr>
          <p:spPr>
            <a:xfrm>
              <a:off x="2195736" y="5301208"/>
              <a:ext cx="2411760" cy="1080120"/>
            </a:xfrm>
            <a:prstGeom prst="chevron">
              <a:avLst/>
            </a:prstGeom>
            <a:solidFill>
              <a:srgbClr val="4BACC6">
                <a:lumMod val="20000"/>
                <a:lumOff val="80000"/>
              </a:srgbClr>
            </a:solidFill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Controllo fattura</a:t>
              </a:r>
            </a:p>
          </p:txBody>
        </p:sp>
        <p:cxnSp>
          <p:nvCxnSpPr>
            <p:cNvPr id="211" name="Connettore 4 210"/>
            <p:cNvCxnSpPr>
              <a:stCxn id="206" idx="2"/>
            </p:cNvCxnSpPr>
            <p:nvPr/>
          </p:nvCxnSpPr>
          <p:spPr>
            <a:xfrm rot="5400000">
              <a:off x="4644008" y="4653136"/>
              <a:ext cx="144016" cy="1588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12" name="Decisione 211"/>
            <p:cNvSpPr/>
            <p:nvPr/>
          </p:nvSpPr>
          <p:spPr>
            <a:xfrm>
              <a:off x="1691680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Decisione 212"/>
            <p:cNvSpPr/>
            <p:nvPr/>
          </p:nvSpPr>
          <p:spPr>
            <a:xfrm>
              <a:off x="2123728" y="4437112"/>
              <a:ext cx="144016" cy="144016"/>
            </a:xfrm>
            <a:prstGeom prst="flowChartDecision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4" name="Connettore 4 213"/>
            <p:cNvCxnSpPr>
              <a:stCxn id="212" idx="2"/>
              <a:endCxn id="209" idx="0"/>
            </p:cNvCxnSpPr>
            <p:nvPr/>
          </p:nvCxnSpPr>
          <p:spPr>
            <a:xfrm rot="5400000">
              <a:off x="1043481" y="4581001"/>
              <a:ext cx="720080" cy="7203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15" name="Connettore 4 214"/>
            <p:cNvCxnSpPr>
              <a:stCxn id="213" idx="2"/>
              <a:endCxn id="210" idx="0"/>
            </p:cNvCxnSpPr>
            <p:nvPr/>
          </p:nvCxnSpPr>
          <p:spPr>
            <a:xfrm rot="16200000" flipH="1">
              <a:off x="2303621" y="4473243"/>
              <a:ext cx="720080" cy="935850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3">
  <a:themeElements>
    <a:clrScheme name="ppt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3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FF9933"/>
          </a:solidFill>
          <a:prstDash val="solid"/>
          <a:round/>
          <a:headEnd type="arrow"/>
          <a:tailEnd type="arrow"/>
        </a:ln>
        <a:effectLst/>
      </a:spPr>
      <a:bodyPr/>
      <a:lstStyle/>
    </a:lnDef>
  </a:objectDefaults>
  <a:extraClrSchemeLst>
    <a:extraClrScheme>
      <a:clrScheme name="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1521</Words>
  <Application>Microsoft Office PowerPoint</Application>
  <PresentationFormat>On-screen Show (4:3)</PresentationFormat>
  <Paragraphs>460</Paragraphs>
  <Slides>32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Tema di Office</vt:lpstr>
      <vt:lpstr>ppt3</vt:lpstr>
      <vt:lpstr>Grafico</vt:lpstr>
      <vt:lpstr>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Mappatura dei Processi</vt:lpstr>
      <vt:lpstr>PowerPoint Presentation</vt:lpstr>
      <vt:lpstr>Flusso delle attività as-is </vt:lpstr>
      <vt:lpstr>Flusso delle attività </vt:lpstr>
      <vt:lpstr>Flusso delle attività as-is </vt:lpstr>
      <vt:lpstr>Analisi delle prestazioni</vt:lpstr>
      <vt:lpstr>Analisi delle prestazioni</vt:lpstr>
      <vt:lpstr>Selezione degli indicatori </vt:lpstr>
      <vt:lpstr>Valutazione della robustezza degli indicatori</vt:lpstr>
      <vt:lpstr>Profilatura dei KPI</vt:lpstr>
      <vt:lpstr>Analisi del valore</vt:lpstr>
      <vt:lpstr>Valutazione delle determinanti e criticità</vt:lpstr>
      <vt:lpstr>Analisi dei costi di transazione</vt:lpstr>
      <vt:lpstr>EFFETTI DEL CAMBIAMENTO</vt:lpstr>
      <vt:lpstr>Diagramma delle fasi to-be</vt:lpstr>
      <vt:lpstr>Diagramma delle fasi to-be</vt:lpstr>
      <vt:lpstr>Flusso delle attività to-be </vt:lpstr>
      <vt:lpstr>Flusso delle attività to-be </vt:lpstr>
      <vt:lpstr>Analisi dei benefici</vt:lpstr>
      <vt:lpstr>Analisi dei benefici</vt:lpstr>
      <vt:lpstr>Valutazione dell’investimento</vt:lpstr>
      <vt:lpstr>Valutazione dell’investimento</vt:lpstr>
      <vt:lpstr>Gestione del cambiamento</vt:lpstr>
      <vt:lpstr>Sviluppi futuri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asus</dc:creator>
  <cp:lastModifiedBy>Hassan Gilani</cp:lastModifiedBy>
  <cp:revision>64</cp:revision>
  <dcterms:created xsi:type="dcterms:W3CDTF">2011-01-20T08:59:30Z</dcterms:created>
  <dcterms:modified xsi:type="dcterms:W3CDTF">2011-01-27T13:54:03Z</dcterms:modified>
</cp:coreProperties>
</file>