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303" r:id="rId3"/>
    <p:sldId id="304" r:id="rId4"/>
    <p:sldId id="305" r:id="rId5"/>
    <p:sldId id="265" r:id="rId6"/>
    <p:sldId id="309" r:id="rId7"/>
    <p:sldId id="310" r:id="rId8"/>
    <p:sldId id="308" r:id="rId9"/>
    <p:sldId id="306" r:id="rId10"/>
    <p:sldId id="311" r:id="rId11"/>
    <p:sldId id="275" r:id="rId12"/>
    <p:sldId id="297" r:id="rId13"/>
    <p:sldId id="285" r:id="rId14"/>
    <p:sldId id="315" r:id="rId15"/>
    <p:sldId id="298" r:id="rId16"/>
    <p:sldId id="314" r:id="rId17"/>
    <p:sldId id="316" r:id="rId18"/>
    <p:sldId id="317" r:id="rId19"/>
    <p:sldId id="273" r:id="rId20"/>
    <p:sldId id="318" r:id="rId21"/>
    <p:sldId id="319" r:id="rId22"/>
    <p:sldId id="281" r:id="rId23"/>
    <p:sldId id="302" r:id="rId24"/>
    <p:sldId id="320" r:id="rId25"/>
    <p:sldId id="312" r:id="rId26"/>
    <p:sldId id="313" r:id="rId27"/>
  </p:sldIdLst>
  <p:sldSz cx="9144000" cy="6858000" type="screen4x3"/>
  <p:notesSz cx="7315200" cy="9601200"/>
  <p:custDataLst>
    <p:tags r:id="rId30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6600"/>
    <a:srgbClr val="DDDDDD"/>
    <a:srgbClr val="C9E4FF"/>
    <a:srgbClr val="5B5CAE"/>
    <a:srgbClr val="CEB7CC"/>
    <a:srgbClr val="FF9966"/>
    <a:srgbClr val="53B9A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59" autoAdjust="0"/>
    <p:restoredTop sz="86340" autoAdjust="0"/>
  </p:normalViewPr>
  <p:slideViewPr>
    <p:cSldViewPr>
      <p:cViewPr>
        <p:scale>
          <a:sx n="75" d="100"/>
          <a:sy n="75" d="100"/>
        </p:scale>
        <p:origin x="-474" y="-498"/>
      </p:cViewPr>
      <p:guideLst>
        <p:guide orient="horz" pos="1661"/>
        <p:guide pos="2880"/>
        <p:guide pos="521"/>
        <p:guide pos="5511"/>
        <p:guide pos="2472"/>
        <p:guide pos="839"/>
        <p:guide pos="51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96" y="-108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775" y="0"/>
            <a:ext cx="3170717" cy="4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79" y="4560302"/>
            <a:ext cx="5852843" cy="43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068"/>
            <a:ext cx="3170717" cy="4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it-IT"/>
              <a:t>Lab HCI - Garzotto a.a. 05-06</a:t>
            </a:r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775" y="9119068"/>
            <a:ext cx="3170717" cy="48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FE52AD3-E6FF-45B5-BC1A-604AB8F12DB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8435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0723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2531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9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9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8675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4246563" y="249237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t-IT" sz="2000" b="1">
                <a:solidFill>
                  <a:schemeClr val="bg1"/>
                </a:solidFill>
                <a:latin typeface="Verdana" pitchFamily="34" charset="0"/>
                <a:cs typeface="+mn-cs"/>
              </a:rPr>
              <a:t>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20713"/>
            <a:ext cx="22860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20713"/>
            <a:ext cx="6705600" cy="5505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20713"/>
            <a:ext cx="91440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Titolo della slide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4283075" y="307975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t-IT" sz="2000" b="1">
                <a:solidFill>
                  <a:schemeClr val="bg1"/>
                </a:solidFill>
                <a:latin typeface="Verdana" pitchFamily="34" charset="0"/>
                <a:cs typeface="+mn-cs"/>
              </a:rPr>
              <a:t>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25500" indent="-285750" algn="l" rtl="0" eaLnBrk="0" fontAlgn="base" hangingPunct="0">
        <a:spcBef>
          <a:spcPct val="20000"/>
        </a:spcBef>
        <a:spcAft>
          <a:spcPct val="0"/>
        </a:spcAft>
        <a:buClr>
          <a:srgbClr val="BE9FBE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2pPr>
      <a:lvl3pPr marL="1233488" indent="-228600" algn="l" rtl="0" eaLnBrk="0" fontAlgn="base" hangingPunct="0">
        <a:spcBef>
          <a:spcPct val="20000"/>
        </a:spcBef>
        <a:spcAft>
          <a:spcPct val="0"/>
        </a:spcAft>
        <a:buClr>
          <a:srgbClr val="53B9AF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41475" indent="-228600" algn="l" rtl="0" eaLnBrk="0" fontAlgn="base" hangingPunct="0">
        <a:spcBef>
          <a:spcPct val="20000"/>
        </a:spcBef>
        <a:spcAft>
          <a:spcPct val="0"/>
        </a:spcAft>
        <a:buClr>
          <a:srgbClr val="FF99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EB7CC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EB7CC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EB7CC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EB7CC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EB7CC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inecup.com/abou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ajavagame.altervista.org/index1.html" TargetMode="External"/><Relationship Id="rId2" Type="http://schemas.openxmlformats.org/officeDocument/2006/relationships/hyperlink" Target="http://ccs-informatica.ws.dei.polimi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barbara.disanto@polimi.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ranca.garzotto@polimi.it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a4BlmsN4q2I" TargetMode="External"/><Relationship Id="rId2" Type="http://schemas.openxmlformats.org/officeDocument/2006/relationships/hyperlink" Target="http://www.youtube.com/watch?v=5DQDZG5jNZk&amp;feature=chann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4_zI21XEo0Q" TargetMode="External"/><Relationship Id="rId4" Type="http://schemas.openxmlformats.org/officeDocument/2006/relationships/hyperlink" Target="http://www.youtube.com/watch?v=G0FtgZNOD44&amp;feature=related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xx1WveKV7aE" TargetMode="External"/><Relationship Id="rId3" Type="http://schemas.openxmlformats.org/officeDocument/2006/relationships/hyperlink" Target="http://www.ideo.com/thinking/voice/tim-brown" TargetMode="External"/><Relationship Id="rId7" Type="http://schemas.openxmlformats.org/officeDocument/2006/relationships/hyperlink" Target="http://www.youtube.com/watch?v=WET3jAecH68" TargetMode="External"/><Relationship Id="rId2" Type="http://schemas.openxmlformats.org/officeDocument/2006/relationships/hyperlink" Target="http://www.youtube.com/watch?v=UAinLaT42x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deos.visitmix.com/MIX09/KEY01" TargetMode="External"/><Relationship Id="rId5" Type="http://schemas.openxmlformats.org/officeDocument/2006/relationships/hyperlink" Target="http://www.ideo.com/work/clients" TargetMode="External"/><Relationship Id="rId4" Type="http://schemas.openxmlformats.org/officeDocument/2006/relationships/hyperlink" Target="http://www.ideo.com/" TargetMode="External"/><Relationship Id="rId9" Type="http://schemas.openxmlformats.org/officeDocument/2006/relationships/hyperlink" Target="http://www.youtube.com/watch?v=wQmwEjL6K1U&amp;feature=channe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5900" y="2636912"/>
            <a:ext cx="89281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endParaRPr lang="it-IT" sz="2400" dirty="0" smtClean="0">
              <a:latin typeface="Verdana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it-IT" sz="2400" dirty="0" smtClean="0">
                <a:latin typeface="Verdana" pitchFamily="34" charset="0"/>
              </a:rPr>
              <a:t>Prof.ssa </a:t>
            </a:r>
            <a:r>
              <a:rPr lang="it-IT" sz="2400" dirty="0">
                <a:latin typeface="Verdana" pitchFamily="34" charset="0"/>
              </a:rPr>
              <a:t>Franca </a:t>
            </a:r>
            <a:r>
              <a:rPr lang="it-IT" sz="2400" dirty="0" err="1" smtClean="0">
                <a:latin typeface="Verdana" pitchFamily="34" charset="0"/>
              </a:rPr>
              <a:t>Garzotto</a:t>
            </a:r>
            <a:r>
              <a:rPr lang="it-IT" sz="2400" dirty="0" smtClean="0">
                <a:latin typeface="Verdana" pitchFamily="34" charset="0"/>
              </a:rPr>
              <a:t> </a:t>
            </a:r>
          </a:p>
          <a:p>
            <a:pPr algn="ctr">
              <a:spcBef>
                <a:spcPts val="600"/>
              </a:spcBef>
            </a:pPr>
            <a:endParaRPr lang="it-IT" sz="2400" dirty="0" smtClean="0">
              <a:latin typeface="Verdana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it-IT" sz="2400" dirty="0" err="1" smtClean="0">
                <a:latin typeface="Verdana" pitchFamily="34" charset="0"/>
              </a:rPr>
              <a:t>Dott.ss</a:t>
            </a:r>
            <a:r>
              <a:rPr lang="it-IT" sz="2400" dirty="0" smtClean="0">
                <a:latin typeface="Verdana" pitchFamily="34" charset="0"/>
              </a:rPr>
              <a:t> Barbara Di Santo, Ing. Stefano Vaghi</a:t>
            </a:r>
            <a:endParaRPr lang="it-IT" sz="2400" dirty="0">
              <a:latin typeface="Verdana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4941168"/>
            <a:ext cx="9144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000" dirty="0" smtClean="0"/>
              <a:t>Premesse</a:t>
            </a:r>
          </a:p>
          <a:p>
            <a:pPr algn="ctr">
              <a:spcBef>
                <a:spcPct val="50000"/>
              </a:spcBef>
            </a:pPr>
            <a:r>
              <a:rPr lang="it-IT" sz="2000" dirty="0" smtClean="0"/>
              <a:t>Obbiettivi didattici</a:t>
            </a:r>
          </a:p>
          <a:p>
            <a:pPr algn="ctr">
              <a:spcBef>
                <a:spcPct val="50000"/>
              </a:spcBef>
            </a:pPr>
            <a:r>
              <a:rPr lang="it-IT" sz="2000" dirty="0" smtClean="0"/>
              <a:t>Aspetti organizzativi</a:t>
            </a:r>
          </a:p>
          <a:p>
            <a:pPr algn="ctr">
              <a:spcBef>
                <a:spcPct val="50000"/>
              </a:spcBef>
            </a:pPr>
            <a:r>
              <a:rPr lang="it-IT" sz="2000" dirty="0" smtClean="0"/>
              <a:t>Valutazione</a:t>
            </a:r>
            <a:br>
              <a:rPr lang="it-IT" sz="2000" dirty="0" smtClean="0"/>
            </a:br>
            <a:endParaRPr lang="en-US" sz="2000" dirty="0"/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285720" y="1061442"/>
            <a:ext cx="857256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2800" dirty="0" err="1" smtClean="0">
                <a:latin typeface="Verdana" pitchFamily="34" charset="0"/>
              </a:rPr>
              <a:t>Human-Computer</a:t>
            </a:r>
            <a:r>
              <a:rPr lang="it-IT" sz="2800" dirty="0" smtClean="0">
                <a:latin typeface="Verdana" pitchFamily="34" charset="0"/>
              </a:rPr>
              <a:t> </a:t>
            </a:r>
            <a:r>
              <a:rPr lang="it-IT" sz="2800" dirty="0" err="1" smtClean="0">
                <a:latin typeface="Verdana" pitchFamily="34" charset="0"/>
              </a:rPr>
              <a:t>Interaction</a:t>
            </a:r>
            <a:endParaRPr lang="it-IT" sz="2800" dirty="0" smtClean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it-IT" sz="2800" dirty="0" smtClean="0">
                <a:latin typeface="Verdana" pitchFamily="34" charset="0"/>
              </a:rPr>
              <a:t>Laurea Magistrale in Ingegneria Informatica</a:t>
            </a:r>
          </a:p>
          <a:p>
            <a:pPr algn="ctr">
              <a:spcBef>
                <a:spcPct val="50000"/>
              </a:spcBef>
            </a:pPr>
            <a:r>
              <a:rPr lang="it-IT" sz="2800" dirty="0" err="1" smtClean="0">
                <a:latin typeface="Verdana" pitchFamily="34" charset="0"/>
              </a:rPr>
              <a:t>a.a.</a:t>
            </a:r>
            <a:r>
              <a:rPr lang="it-IT" sz="2800" dirty="0" smtClean="0">
                <a:latin typeface="Verdana" pitchFamily="34" charset="0"/>
              </a:rPr>
              <a:t> 2010-2011</a:t>
            </a:r>
          </a:p>
          <a:p>
            <a:pPr algn="ctr">
              <a:spcBef>
                <a:spcPct val="50000"/>
              </a:spcBef>
            </a:pPr>
            <a:endParaRPr lang="it-IT" sz="2400" dirty="0" smtClean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endParaRPr lang="it-IT" sz="2400" dirty="0" smtClean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endParaRPr lang="it-IT" sz="2400" i="1" dirty="0">
              <a:latin typeface="Verdana" pitchFamily="34" charset="0"/>
            </a:endParaRPr>
          </a:p>
        </p:txBody>
      </p:sp>
      <p:pic>
        <p:nvPicPr>
          <p:cNvPr id="7" name="Immagine 6" descr="LogoHOCposiB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0892" y="214290"/>
            <a:ext cx="1871368" cy="785818"/>
          </a:xfrm>
          <a:prstGeom prst="rect">
            <a:avLst/>
          </a:prstGeom>
        </p:spPr>
      </p:pic>
      <p:pic>
        <p:nvPicPr>
          <p:cNvPr id="8" name="Immagine 7" descr="polimi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0"/>
            <a:ext cx="2071702" cy="95239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11560" y="4725144"/>
            <a:ext cx="8208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en-US" sz="3200" b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Obiettivi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didattici</a:t>
            </a:r>
            <a:r>
              <a:rPr lang="en-US" sz="32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(4)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sz="2400" dirty="0" smtClean="0"/>
              <a:t>IMPULSO ALLA INNOVAZIONE: come?</a:t>
            </a:r>
          </a:p>
          <a:p>
            <a:pPr>
              <a:buNone/>
            </a:pPr>
            <a:endParaRPr lang="it-IT" sz="2400" dirty="0" smtClean="0"/>
          </a:p>
          <a:p>
            <a:r>
              <a:rPr lang="it-IT" sz="2400" dirty="0" smtClean="0"/>
              <a:t>Parte del corso dedicato a discutere casi di studio e progetti “innovativi”</a:t>
            </a:r>
          </a:p>
          <a:p>
            <a:r>
              <a:rPr lang="it-IT" sz="2400" dirty="0" smtClean="0"/>
              <a:t> 1 </a:t>
            </a:r>
            <a:r>
              <a:rPr lang="it-IT" sz="2400" dirty="0" err="1" smtClean="0"/>
              <a:t>homework</a:t>
            </a:r>
            <a:r>
              <a:rPr lang="it-IT" sz="2400" dirty="0" smtClean="0"/>
              <a:t> dove esplorare un’idea nuova e svilupparne il “</a:t>
            </a:r>
            <a:r>
              <a:rPr lang="it-IT" sz="2400" dirty="0" err="1" smtClean="0"/>
              <a:t>concept</a:t>
            </a:r>
            <a:r>
              <a:rPr lang="it-IT" sz="2400" dirty="0" smtClean="0"/>
              <a:t>”</a:t>
            </a:r>
          </a:p>
          <a:p>
            <a:endParaRPr lang="it-IT" sz="2400" dirty="0" smtClean="0"/>
          </a:p>
          <a:p>
            <a:r>
              <a:rPr lang="it-IT" sz="2400" dirty="0" smtClean="0"/>
              <a:t>Invito a partecipare a Microsoft </a:t>
            </a:r>
            <a:r>
              <a:rPr lang="it-IT" sz="2400" dirty="0" err="1" smtClean="0"/>
              <a:t>Imagine</a:t>
            </a:r>
            <a:r>
              <a:rPr lang="it-IT" sz="2400" dirty="0" smtClean="0"/>
              <a:t> </a:t>
            </a:r>
            <a:r>
              <a:rPr lang="it-IT" sz="2400" dirty="0" err="1" smtClean="0"/>
              <a:t>Cup</a:t>
            </a:r>
            <a:r>
              <a:rPr lang="it-IT" sz="2400" dirty="0" smtClean="0"/>
              <a:t>    </a:t>
            </a:r>
            <a:r>
              <a:rPr lang="it-IT" i="1" dirty="0" smtClean="0"/>
              <a:t>“</a:t>
            </a:r>
            <a:r>
              <a:rPr lang="en-US" i="1" dirty="0" smtClean="0"/>
              <a:t>the world’s premier student technology competition”</a:t>
            </a:r>
          </a:p>
          <a:p>
            <a:pPr lvl="1"/>
            <a:r>
              <a:rPr lang="it-IT" dirty="0" smtClean="0">
                <a:hlinkClick r:id="rId2"/>
              </a:rPr>
              <a:t>http://www.imaginecup.com/</a:t>
            </a:r>
            <a:r>
              <a:rPr lang="it-IT" dirty="0" err="1" smtClean="0">
                <a:hlinkClick r:id="rId2"/>
              </a:rPr>
              <a:t>about</a:t>
            </a:r>
            <a:endParaRPr lang="it-IT" dirty="0" smtClean="0"/>
          </a:p>
          <a:p>
            <a:pPr lvl="1"/>
            <a:r>
              <a:rPr lang="it-IT" dirty="0" smtClean="0"/>
              <a:t>Presentazione di Microsoft + </a:t>
            </a:r>
            <a:r>
              <a:rPr lang="it-IT" dirty="0" err="1" smtClean="0"/>
              <a:t>disponibilita’</a:t>
            </a:r>
            <a:r>
              <a:rPr lang="it-IT" dirty="0" smtClean="0"/>
              <a:t> di supporto tecnico (Microsoft) e </a:t>
            </a:r>
            <a:r>
              <a:rPr lang="it-IT" dirty="0" err="1" smtClean="0"/>
              <a:t>mentoring</a:t>
            </a:r>
            <a:r>
              <a:rPr lang="it-IT" dirty="0" smtClean="0"/>
              <a:t> (i docenti) 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80528" y="548680"/>
            <a:ext cx="9144000" cy="574675"/>
          </a:xfrm>
        </p:spPr>
        <p:txBody>
          <a:bodyPr/>
          <a:lstStyle/>
          <a:p>
            <a:pPr eaLnBrk="1" hangingPunct="1"/>
            <a:r>
              <a:rPr lang="en-US" sz="3200" b="0" dirty="0" err="1" smtClean="0"/>
              <a:t>Obiettivi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didattici</a:t>
            </a:r>
            <a:r>
              <a:rPr lang="en-US" sz="3200" b="0" dirty="0" smtClean="0"/>
              <a:t> (5)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2636912"/>
            <a:ext cx="7940675" cy="46805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r>
              <a:rPr lang="it-IT" sz="2800" dirty="0" smtClean="0"/>
              <a:t>Fornire gli strumenti tecnici, tecnologici, e metodologici propri dell’HCI per raggiungere gli obbiettivi precedenti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it-IT" sz="2800" dirty="0" smtClean="0"/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55650" y="2924944"/>
            <a:ext cx="794067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3413" lvl="1" indent="-268288">
              <a:spcBef>
                <a:spcPct val="20000"/>
              </a:spcBef>
              <a:buClr>
                <a:srgbClr val="53B9AF"/>
              </a:buClr>
              <a:buSzPct val="80000"/>
              <a:buFont typeface="Haettenschweiler" pitchFamily="34" charset="0"/>
              <a:buChar char="►"/>
            </a:pPr>
            <a:endParaRPr lang="it-IT" sz="2000" dirty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12863"/>
            <a:ext cx="9144000" cy="574675"/>
          </a:xfrm>
        </p:spPr>
        <p:txBody>
          <a:bodyPr/>
          <a:lstStyle/>
          <a:p>
            <a:pPr eaLnBrk="1" hangingPunct="1"/>
            <a:r>
              <a:rPr lang="en-US" sz="3200" b="0" dirty="0" err="1" smtClean="0"/>
              <a:t>Obiettivi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didattici</a:t>
            </a:r>
            <a:r>
              <a:rPr lang="en-US" sz="3200" b="0" dirty="0" smtClean="0"/>
              <a:t> (6)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917831"/>
            <a:ext cx="7940675" cy="101123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CAPACITA’ DI COMUNICAZIONE/DOCUMENTAZIONE</a:t>
            </a:r>
            <a:br>
              <a:rPr lang="en-US" sz="2800" dirty="0" smtClean="0"/>
            </a:br>
            <a:endParaRPr lang="en-US" sz="2800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it-IT" dirty="0" smtClean="0"/>
              <a:t>Capacità </a:t>
            </a:r>
            <a:r>
              <a:rPr lang="it-IT" b="1" dirty="0" smtClean="0"/>
              <a:t>ingegneristica </a:t>
            </a:r>
            <a:r>
              <a:rPr lang="it-IT" dirty="0" smtClean="0"/>
              <a:t>di produrre un </a:t>
            </a:r>
            <a:r>
              <a:rPr lang="it-IT" b="1" dirty="0" smtClean="0"/>
              <a:t>Report di qualità professionale </a:t>
            </a:r>
            <a:r>
              <a:rPr lang="it-IT" dirty="0" smtClean="0"/>
              <a:t> per descrivere un’idea progettuale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endParaRPr lang="it-IT" dirty="0" smtClean="0"/>
          </a:p>
          <a:p>
            <a:pPr marL="0" indent="0" eaLnBrk="1" hangingPunct="1">
              <a:buNone/>
            </a:pPr>
            <a:endParaRPr lang="it-IT" dirty="0" smtClean="0"/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755650" y="3284538"/>
            <a:ext cx="7940675" cy="300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3413" lvl="1" indent="-268288">
              <a:spcBef>
                <a:spcPct val="20000"/>
              </a:spcBef>
              <a:buClr>
                <a:srgbClr val="53B9AF"/>
              </a:buClr>
              <a:buSzPct val="80000"/>
              <a:buFont typeface="Haettenschweiler" pitchFamily="34" charset="0"/>
              <a:buChar char="►"/>
            </a:pPr>
            <a:endParaRPr lang="it-IT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9144000" cy="574675"/>
          </a:xfrm>
        </p:spPr>
        <p:txBody>
          <a:bodyPr/>
          <a:lstStyle/>
          <a:p>
            <a:pPr eaLnBrk="1" hangingPunct="1"/>
            <a:r>
              <a:rPr lang="it-IT" sz="3200" b="0" dirty="0" smtClean="0"/>
              <a:t>Contenuti del corso (1)</a:t>
            </a:r>
            <a:endParaRPr lang="en-US" sz="3200" b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836712"/>
            <a:ext cx="8388424" cy="5876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>
                <a:latin typeface="+mj-lt"/>
              </a:rPr>
              <a:t>LEZIONI</a:t>
            </a: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24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/>
              <a:t>Teorie/Metodi dell’HCI</a:t>
            </a:r>
            <a:endParaRPr lang="it-IT" dirty="0" smtClean="0"/>
          </a:p>
          <a:p>
            <a:pPr marL="633413" lvl="1" indent="-268288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smtClean="0"/>
              <a:t>Il processo di </a:t>
            </a:r>
            <a:r>
              <a:rPr lang="it-IT" dirty="0" err="1" smtClean="0"/>
              <a:t>Interaction</a:t>
            </a:r>
            <a:r>
              <a:rPr lang="it-IT" dirty="0" smtClean="0"/>
              <a:t> Design </a:t>
            </a:r>
          </a:p>
          <a:p>
            <a:pPr marL="633413" lvl="1" indent="-268288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smtClean="0"/>
              <a:t>Usabilità /qualità della “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Experience</a:t>
            </a:r>
            <a:r>
              <a:rPr lang="it-IT" dirty="0" smtClean="0"/>
              <a:t>” (metodi di valutazione)</a:t>
            </a:r>
          </a:p>
          <a:p>
            <a:pPr marL="633413" lvl="1" indent="-268288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err="1" smtClean="0"/>
              <a:t>Visual</a:t>
            </a:r>
            <a:r>
              <a:rPr lang="it-IT" dirty="0" smtClean="0"/>
              <a:t> Design</a:t>
            </a:r>
          </a:p>
          <a:p>
            <a:pPr marL="633413" lvl="1" indent="-268288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smtClean="0"/>
              <a:t>Scenari e </a:t>
            </a:r>
            <a:r>
              <a:rPr lang="it-IT" dirty="0" err="1" smtClean="0"/>
              <a:t>Prototipizzazione</a:t>
            </a:r>
            <a:endParaRPr lang="it-IT" dirty="0" smtClean="0"/>
          </a:p>
          <a:p>
            <a:pPr marL="633413" lvl="1" indent="-268288">
              <a:buClr>
                <a:srgbClr val="53B9AF"/>
              </a:buClr>
              <a:buSzPct val="80000"/>
              <a:buFont typeface="Haettenschweiler" pitchFamily="34" charset="0"/>
              <a:buChar char="►"/>
            </a:pPr>
            <a:endParaRPr lang="it-IT" dirty="0" smtClean="0"/>
          </a:p>
          <a:p>
            <a:pPr marL="0" lvl="1" indent="1588">
              <a:buClr>
                <a:srgbClr val="53B9AF"/>
              </a:buClr>
              <a:buSzPct val="80000"/>
              <a:buNone/>
            </a:pPr>
            <a:r>
              <a:rPr lang="it-IT" sz="2400" dirty="0" smtClean="0"/>
              <a:t>Paradigmi di interazione non convenzionali: </a:t>
            </a:r>
          </a:p>
          <a:p>
            <a:pPr marL="228600" lvl="1" indent="-228600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err="1" smtClean="0"/>
              <a:t>exploratory</a:t>
            </a:r>
            <a:r>
              <a:rPr lang="it-IT" dirty="0" smtClean="0"/>
              <a:t> </a:t>
            </a:r>
            <a:r>
              <a:rPr lang="it-IT" dirty="0" err="1" smtClean="0"/>
              <a:t>interfaces</a:t>
            </a:r>
            <a:endParaRPr lang="it-IT" dirty="0" smtClean="0"/>
          </a:p>
          <a:p>
            <a:pPr marL="228600" lvl="1" indent="-228600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smtClean="0"/>
              <a:t>mobile </a:t>
            </a:r>
            <a:r>
              <a:rPr lang="it-IT" dirty="0" err="1" smtClean="0"/>
              <a:t>interaction</a:t>
            </a:r>
            <a:endParaRPr lang="it-IT" dirty="0" smtClean="0"/>
          </a:p>
          <a:p>
            <a:pPr marL="228600" lvl="1" indent="-228600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err="1" smtClean="0"/>
              <a:t>tangible</a:t>
            </a:r>
            <a:r>
              <a:rPr lang="it-IT" dirty="0" smtClean="0"/>
              <a:t> </a:t>
            </a:r>
            <a:r>
              <a:rPr lang="it-IT" dirty="0" err="1" smtClean="0"/>
              <a:t>interaction</a:t>
            </a:r>
            <a:endParaRPr lang="it-IT" dirty="0" smtClean="0"/>
          </a:p>
          <a:p>
            <a:pPr marL="228600" lvl="1" indent="-228600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err="1" smtClean="0"/>
              <a:t>gesture-based</a:t>
            </a:r>
            <a:r>
              <a:rPr lang="it-IT" dirty="0" smtClean="0"/>
              <a:t> </a:t>
            </a:r>
            <a:r>
              <a:rPr lang="it-IT" dirty="0" err="1" smtClean="0"/>
              <a:t>interaction</a:t>
            </a:r>
            <a:endParaRPr lang="it-IT" dirty="0" smtClean="0"/>
          </a:p>
          <a:p>
            <a:pPr marL="228600" lvl="1" indent="-228600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err="1" smtClean="0"/>
              <a:t>tabletop</a:t>
            </a:r>
            <a:r>
              <a:rPr lang="it-IT" dirty="0" smtClean="0"/>
              <a:t> </a:t>
            </a:r>
            <a:r>
              <a:rPr lang="it-IT" dirty="0" err="1" smtClean="0"/>
              <a:t>multitouch</a:t>
            </a:r>
            <a:endParaRPr lang="it-IT" dirty="0" smtClean="0"/>
          </a:p>
          <a:p>
            <a:pPr marL="228600" lvl="1" indent="-228600">
              <a:buClr>
                <a:srgbClr val="53B9AF"/>
              </a:buClr>
              <a:buSzPct val="80000"/>
              <a:buFont typeface="Arial" pitchFamily="34" charset="0"/>
              <a:buChar char="•"/>
            </a:pPr>
            <a:r>
              <a:rPr lang="it-IT" dirty="0" err="1" smtClean="0"/>
              <a:t>human-robot</a:t>
            </a:r>
            <a:r>
              <a:rPr lang="it-IT" dirty="0" smtClean="0"/>
              <a:t> </a:t>
            </a:r>
            <a:r>
              <a:rPr lang="it-IT" dirty="0" err="1" smtClean="0"/>
              <a:t>interaction</a:t>
            </a:r>
            <a:endParaRPr lang="it-IT" dirty="0" smtClean="0"/>
          </a:p>
          <a:p>
            <a:pPr marL="0" lvl="1" indent="1588">
              <a:buClr>
                <a:srgbClr val="53B9AF"/>
              </a:buClr>
              <a:buSzPct val="80000"/>
              <a:buNone/>
            </a:pPr>
            <a:endParaRPr lang="it-IT" dirty="0" smtClean="0"/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735012" lvl="1" eaLnBrk="1" hangingPunct="1">
              <a:lnSpc>
                <a:spcPct val="80000"/>
              </a:lnSpc>
              <a:buSzTx/>
              <a:buFontTx/>
              <a:buChar char="•"/>
            </a:pPr>
            <a:endParaRPr lang="it-IT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9144000" cy="574675"/>
          </a:xfrm>
        </p:spPr>
        <p:txBody>
          <a:bodyPr/>
          <a:lstStyle/>
          <a:p>
            <a:pPr eaLnBrk="1" hangingPunct="1"/>
            <a:r>
              <a:rPr lang="it-IT" sz="3200" b="0" dirty="0" smtClean="0"/>
              <a:t>Contenuti del corso (1)</a:t>
            </a:r>
            <a:endParaRPr lang="en-US" sz="3200" b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836712"/>
            <a:ext cx="8388424" cy="5876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>
                <a:latin typeface="+mj-lt"/>
              </a:rPr>
              <a:t>LEZIONI</a:t>
            </a: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2400" dirty="0" smtClean="0">
              <a:latin typeface="+mj-lt"/>
            </a:endParaRPr>
          </a:p>
          <a:p>
            <a:pPr marL="0" lvl="1" indent="1588">
              <a:buClr>
                <a:srgbClr val="53B9AF"/>
              </a:buClr>
              <a:buSzPct val="80000"/>
              <a:buNone/>
            </a:pPr>
            <a:endParaRPr lang="it-IT" sz="1800" dirty="0" smtClean="0">
              <a:latin typeface="Verdana" pitchFamily="34" charset="0"/>
            </a:endParaRPr>
          </a:p>
          <a:p>
            <a:pPr marL="0" lvl="1" indent="1588">
              <a:buClr>
                <a:srgbClr val="53B9AF"/>
              </a:buClr>
              <a:buSzPct val="80000"/>
              <a:buNone/>
            </a:pPr>
            <a:r>
              <a:rPr lang="it-IT" sz="2400" dirty="0" smtClean="0">
                <a:latin typeface="Verdana" pitchFamily="34" charset="0"/>
              </a:rPr>
              <a:t>Tecnologie abilitanti:</a:t>
            </a:r>
          </a:p>
          <a:p>
            <a:pPr marL="342900" lvl="1" indent="-342900">
              <a:buClr>
                <a:srgbClr val="53B9AF"/>
              </a:buClr>
              <a:buSzPct val="80000"/>
            </a:pPr>
            <a:r>
              <a:rPr lang="it-IT" sz="2400" dirty="0" smtClean="0">
                <a:latin typeface="Verdana" pitchFamily="34" charset="0"/>
              </a:rPr>
              <a:t>Flash </a:t>
            </a:r>
            <a:r>
              <a:rPr lang="it-IT" sz="2400" dirty="0" smtClean="0">
                <a:latin typeface="Verdana" pitchFamily="34" charset="0"/>
              </a:rPr>
              <a:t>(5 lezioni – di </a:t>
            </a:r>
            <a:r>
              <a:rPr lang="it-IT" sz="2400" dirty="0" err="1" smtClean="0">
                <a:latin typeface="Verdana" pitchFamily="34" charset="0"/>
              </a:rPr>
              <a:t>martedi’</a:t>
            </a:r>
            <a:r>
              <a:rPr lang="it-IT" sz="2400" dirty="0" smtClean="0">
                <a:latin typeface="Verdana" pitchFamily="34" charset="0"/>
              </a:rPr>
              <a:t>)</a:t>
            </a:r>
            <a:endParaRPr lang="it-IT" sz="2400" dirty="0" smtClean="0">
              <a:latin typeface="Verdana" pitchFamily="34" charset="0"/>
            </a:endParaRPr>
          </a:p>
          <a:p>
            <a:pPr marL="342900" lvl="1" indent="-342900">
              <a:buClr>
                <a:srgbClr val="53B9AF"/>
              </a:buClr>
              <a:buSzPct val="80000"/>
            </a:pPr>
            <a:r>
              <a:rPr lang="it-IT" sz="2400" dirty="0" smtClean="0">
                <a:latin typeface="Verdana" pitchFamily="34" charset="0"/>
              </a:rPr>
              <a:t>cenni su </a:t>
            </a:r>
            <a:r>
              <a:rPr lang="it-IT" sz="2400" dirty="0" err="1" smtClean="0">
                <a:latin typeface="Verdana" pitchFamily="34" charset="0"/>
              </a:rPr>
              <a:t>development</a:t>
            </a:r>
            <a:r>
              <a:rPr lang="it-IT" sz="2400" dirty="0" smtClean="0">
                <a:latin typeface="Verdana" pitchFamily="34" charset="0"/>
              </a:rPr>
              <a:t> </a:t>
            </a:r>
            <a:r>
              <a:rPr lang="it-IT" sz="2400" dirty="0" err="1" smtClean="0">
                <a:latin typeface="Verdana" pitchFamily="34" charset="0"/>
              </a:rPr>
              <a:t>frameworks</a:t>
            </a:r>
            <a:r>
              <a:rPr lang="it-IT" sz="2400" dirty="0" smtClean="0">
                <a:latin typeface="Verdana" pitchFamily="34" charset="0"/>
              </a:rPr>
              <a:t> per </a:t>
            </a:r>
            <a:r>
              <a:rPr lang="it-IT" sz="2400" dirty="0" err="1" smtClean="0">
                <a:latin typeface="Verdana" pitchFamily="34" charset="0"/>
              </a:rPr>
              <a:t>smart</a:t>
            </a:r>
            <a:r>
              <a:rPr lang="it-IT" sz="2400" dirty="0" smtClean="0">
                <a:latin typeface="Verdana" pitchFamily="34" charset="0"/>
              </a:rPr>
              <a:t> </a:t>
            </a:r>
            <a:r>
              <a:rPr lang="it-IT" sz="2400" dirty="0" err="1" smtClean="0">
                <a:latin typeface="Verdana" pitchFamily="34" charset="0"/>
              </a:rPr>
              <a:t>phone</a:t>
            </a:r>
            <a:r>
              <a:rPr lang="it-IT" sz="2400" dirty="0" smtClean="0">
                <a:latin typeface="Verdana" pitchFamily="34" charset="0"/>
              </a:rPr>
              <a:t> (Apple </a:t>
            </a:r>
            <a:r>
              <a:rPr lang="it-IT" sz="2400" dirty="0" err="1" smtClean="0">
                <a:latin typeface="Verdana" pitchFamily="34" charset="0"/>
              </a:rPr>
              <a:t>iPhone</a:t>
            </a:r>
            <a:r>
              <a:rPr lang="it-IT" sz="2400" dirty="0" smtClean="0">
                <a:latin typeface="Verdana" pitchFamily="34" charset="0"/>
              </a:rPr>
              <a:t>, Microsoft </a:t>
            </a:r>
            <a:r>
              <a:rPr lang="it-IT" sz="2400" dirty="0" err="1" smtClean="0">
                <a:latin typeface="Verdana" pitchFamily="34" charset="0"/>
              </a:rPr>
              <a:t>Phone</a:t>
            </a:r>
            <a:r>
              <a:rPr lang="it-IT" sz="2400" dirty="0" smtClean="0">
                <a:latin typeface="Verdana" pitchFamily="34" charset="0"/>
              </a:rPr>
              <a:t> 7), RFID; </a:t>
            </a:r>
            <a:r>
              <a:rPr lang="it-IT" sz="2400" dirty="0" err="1" smtClean="0">
                <a:latin typeface="Verdana" pitchFamily="34" charset="0"/>
              </a:rPr>
              <a:t>Wii</a:t>
            </a:r>
            <a:r>
              <a:rPr lang="it-IT" sz="2400" dirty="0" smtClean="0">
                <a:latin typeface="Verdana" pitchFamily="34" charset="0"/>
              </a:rPr>
              <a:t>; MS </a:t>
            </a:r>
            <a:r>
              <a:rPr lang="it-IT" sz="2400" dirty="0" err="1" smtClean="0">
                <a:latin typeface="Verdana" pitchFamily="34" charset="0"/>
              </a:rPr>
              <a:t>Surface</a:t>
            </a:r>
            <a:endParaRPr lang="it-IT" sz="2400" dirty="0" smtClean="0">
              <a:latin typeface="Verdana" pitchFamily="34" charset="0"/>
            </a:endParaRPr>
          </a:p>
          <a:p>
            <a:pPr marL="0" lvl="1" indent="1588">
              <a:buClr>
                <a:srgbClr val="53B9AF"/>
              </a:buClr>
              <a:buSzPct val="80000"/>
              <a:buNone/>
            </a:pPr>
            <a:endParaRPr lang="it-IT" sz="2400" dirty="0" smtClean="0"/>
          </a:p>
          <a:p>
            <a:pPr marL="0" lvl="1" indent="1588">
              <a:buClr>
                <a:srgbClr val="53B9AF"/>
              </a:buClr>
              <a:buSzPct val="80000"/>
              <a:buNone/>
            </a:pPr>
            <a:r>
              <a:rPr lang="it-IT" sz="2400" dirty="0" smtClean="0"/>
              <a:t>Per tutti gli argomenti gli studenti devono </a:t>
            </a:r>
            <a:r>
              <a:rPr lang="it-IT" sz="3200" dirty="0" smtClean="0"/>
              <a:t>approfondire in modo autonomo </a:t>
            </a:r>
            <a:r>
              <a:rPr lang="it-IT" sz="2400" dirty="0" smtClean="0"/>
              <a:t>studiando materiale che </a:t>
            </a:r>
            <a:r>
              <a:rPr lang="it-IT" sz="2400" dirty="0" err="1" smtClean="0"/>
              <a:t>verra’</a:t>
            </a:r>
            <a:r>
              <a:rPr lang="it-IT" sz="2400" dirty="0" smtClean="0"/>
              <a:t> loro indicato/fornito</a:t>
            </a:r>
            <a:endParaRPr lang="it-IT" sz="2400" dirty="0" smtClean="0">
              <a:latin typeface="Verdana" pitchFamily="34" charset="0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>
                <a:latin typeface="+mj-lt"/>
              </a:rPr>
              <a:t>(articoli scientifici, video online, report di progetti ecc.)</a:t>
            </a: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>
              <a:latin typeface="+mj-lt"/>
            </a:endParaRPr>
          </a:p>
          <a:p>
            <a:pPr marL="735012" lvl="1" eaLnBrk="1" hangingPunct="1">
              <a:lnSpc>
                <a:spcPct val="80000"/>
              </a:lnSpc>
              <a:buSzTx/>
              <a:buFontTx/>
              <a:buChar char="•"/>
            </a:pPr>
            <a:endParaRPr lang="it-IT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664"/>
            <a:ext cx="9144000" cy="574675"/>
          </a:xfrm>
        </p:spPr>
        <p:txBody>
          <a:bodyPr/>
          <a:lstStyle/>
          <a:p>
            <a:pPr eaLnBrk="1" hangingPunct="1"/>
            <a:r>
              <a:rPr lang="it-IT" sz="3200" b="0" dirty="0" smtClean="0"/>
              <a:t>Contenuti del corso (2)</a:t>
            </a:r>
            <a:endParaRPr lang="en-US" sz="3200" b="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4788" y="1484784"/>
            <a:ext cx="8939212" cy="487681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2400" b="1" dirty="0" smtClean="0"/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/>
              <a:t>DISCUSSIONE CASI </a:t>
            </a:r>
            <a:r>
              <a:rPr lang="it-IT" sz="2400" dirty="0" err="1" smtClean="0"/>
              <a:t>DI</a:t>
            </a:r>
            <a:r>
              <a:rPr lang="it-IT" sz="2400" dirty="0" smtClean="0"/>
              <a:t> STUDIO</a:t>
            </a: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SzTx/>
            </a:pPr>
            <a:r>
              <a:rPr lang="it-IT" sz="2400" dirty="0" smtClean="0"/>
              <a:t> progetti accademici e didattici, conclusi o in corso</a:t>
            </a:r>
          </a:p>
          <a:p>
            <a:pPr marL="0" indent="0" eaLnBrk="1" hangingPunct="1">
              <a:lnSpc>
                <a:spcPct val="80000"/>
              </a:lnSpc>
              <a:buSzTx/>
            </a:pPr>
            <a:endParaRPr lang="it-IT" sz="2400" dirty="0" smtClean="0"/>
          </a:p>
          <a:p>
            <a:pPr marL="0" indent="0" eaLnBrk="1" hangingPunct="1">
              <a:lnSpc>
                <a:spcPct val="80000"/>
              </a:lnSpc>
              <a:buSzTx/>
            </a:pPr>
            <a:r>
              <a:rPr lang="it-IT" sz="2400" dirty="0" smtClean="0"/>
              <a:t> progetti aziendali </a:t>
            </a:r>
            <a:endParaRPr lang="it-IT" sz="2800" dirty="0" smtClean="0"/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1800" dirty="0" smtClean="0"/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2800" dirty="0" smtClean="0"/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800" dirty="0" smtClean="0"/>
              <a:t>I vari contenuti sono presentati dal docente, da docenti di altri corsi, da professionisti “esterni”, o da “testimonial aziendali</a:t>
            </a:r>
          </a:p>
          <a:p>
            <a:pPr marL="0" indent="0" eaLnBrk="1" hangingPunct="1">
              <a:lnSpc>
                <a:spcPct val="80000"/>
              </a:lnSpc>
            </a:pPr>
            <a:endParaRPr lang="it-IT" sz="1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it-IT" sz="1800" dirty="0" smtClean="0"/>
              <a:t>VEDERE SCHEDULING DEL CORSO PER LA TEMPISTICA</a:t>
            </a:r>
          </a:p>
          <a:p>
            <a:pPr marL="0" indent="0" eaLnBrk="1" hangingPunct="1">
              <a:lnSpc>
                <a:spcPct val="80000"/>
              </a:lnSpc>
            </a:pPr>
            <a:endParaRPr lang="en-US" sz="1800" dirty="0" smtClean="0"/>
          </a:p>
          <a:p>
            <a:pPr marL="0" indent="0" eaLnBrk="1" hangingPunct="1">
              <a:lnSpc>
                <a:spcPct val="80000"/>
              </a:lnSpc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640"/>
            <a:ext cx="9144000" cy="574675"/>
          </a:xfrm>
        </p:spPr>
        <p:txBody>
          <a:bodyPr/>
          <a:lstStyle/>
          <a:p>
            <a:r>
              <a:rPr lang="it-IT" sz="3200" b="0" dirty="0" smtClean="0"/>
              <a:t>In che cosa consiste l’esame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SzTx/>
              <a:buNone/>
            </a:pPr>
            <a:r>
              <a:rPr lang="it-IT" sz="2400" dirty="0" smtClean="0"/>
              <a:t>  </a:t>
            </a:r>
            <a:r>
              <a:rPr lang="it-IT" sz="2800" dirty="0" smtClean="0"/>
              <a:t>3 </a:t>
            </a:r>
            <a:r>
              <a:rPr lang="it-IT" sz="2800" dirty="0" err="1" smtClean="0"/>
              <a:t>homeworks</a:t>
            </a:r>
            <a:endParaRPr lang="it-IT" sz="2800" dirty="0" smtClean="0"/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sz="2400" b="1" dirty="0" smtClean="0">
              <a:latin typeface="+mj-lt"/>
            </a:endParaRPr>
          </a:p>
          <a:p>
            <a:pPr marL="457200" indent="-457200" eaLnBrk="1" hangingPunct="1">
              <a:lnSpc>
                <a:spcPct val="80000"/>
              </a:lnSpc>
              <a:buSzTx/>
              <a:buFont typeface="+mj-lt"/>
              <a:buAutoNum type="arabicPeriod"/>
            </a:pPr>
            <a:r>
              <a:rPr lang="it-IT" sz="2400" dirty="0" smtClean="0">
                <a:latin typeface="+mj-lt"/>
              </a:rPr>
              <a:t>Valutazione di </a:t>
            </a:r>
            <a:r>
              <a:rPr lang="it-IT" sz="2400" dirty="0" err="1" smtClean="0">
                <a:latin typeface="+mj-lt"/>
              </a:rPr>
              <a:t>usabilita’</a:t>
            </a:r>
            <a:r>
              <a:rPr lang="it-IT" sz="2400" dirty="0" smtClean="0">
                <a:latin typeface="+mj-lt"/>
              </a:rPr>
              <a:t> su un sito web assegnato </a:t>
            </a:r>
            <a:endParaRPr lang="it-IT" sz="1800" dirty="0" smtClean="0">
              <a:latin typeface="+mj-lt"/>
            </a:endParaRPr>
          </a:p>
          <a:p>
            <a:pPr marL="939800" lvl="1" indent="-457200" eaLnBrk="1" hangingPunct="1">
              <a:lnSpc>
                <a:spcPct val="80000"/>
              </a:lnSpc>
              <a:buSzTx/>
            </a:pPr>
            <a:r>
              <a:rPr lang="it-IT" sz="1800" dirty="0" smtClean="0"/>
              <a:t>lavoro individuale</a:t>
            </a:r>
          </a:p>
          <a:p>
            <a:pPr marL="457200" indent="-457200" eaLnBrk="1" hangingPunct="1">
              <a:lnSpc>
                <a:spcPct val="80000"/>
              </a:lnSpc>
              <a:buSzTx/>
              <a:buFont typeface="+mj-lt"/>
              <a:buAutoNum type="arabicPeriod"/>
            </a:pPr>
            <a:endParaRPr lang="it-IT" sz="2400" dirty="0" smtClean="0">
              <a:latin typeface="+mj-lt"/>
            </a:endParaRPr>
          </a:p>
          <a:p>
            <a:pPr marL="457200" indent="-457200" eaLnBrk="1" hangingPunct="1">
              <a:lnSpc>
                <a:spcPct val="80000"/>
              </a:lnSpc>
              <a:buSzTx/>
              <a:buFont typeface="+mj-lt"/>
              <a:buAutoNum type="arabicPeriod"/>
            </a:pPr>
            <a:r>
              <a:rPr lang="it-IT" sz="2400" dirty="0" smtClean="0">
                <a:latin typeface="+mj-lt"/>
              </a:rPr>
              <a:t>Esercizio </a:t>
            </a:r>
            <a:r>
              <a:rPr lang="it-IT" sz="2400" dirty="0" smtClean="0">
                <a:latin typeface="+mj-lt"/>
              </a:rPr>
              <a:t>di programmazione in Flash </a:t>
            </a:r>
            <a:r>
              <a:rPr lang="it-IT" sz="2400" dirty="0" smtClean="0"/>
              <a:t>(lavoro individuale) </a:t>
            </a:r>
            <a:endParaRPr lang="it-IT" sz="1800" dirty="0" smtClean="0"/>
          </a:p>
          <a:p>
            <a:pPr marL="587376" lvl="2" indent="0" eaLnBrk="1" hangingPunct="1">
              <a:lnSpc>
                <a:spcPct val="90000"/>
              </a:lnSpc>
              <a:buClr>
                <a:srgbClr val="CEB7CC"/>
              </a:buClr>
            </a:pPr>
            <a:r>
              <a:rPr lang="it-IT" sz="1800" dirty="0" smtClean="0"/>
              <a:t> lavoro individuale</a:t>
            </a:r>
          </a:p>
          <a:p>
            <a:pPr marL="587376" lvl="2" indent="0" eaLnBrk="1" hangingPunct="1">
              <a:lnSpc>
                <a:spcPct val="90000"/>
              </a:lnSpc>
              <a:buClr>
                <a:srgbClr val="CEB7CC"/>
              </a:buClr>
            </a:pPr>
            <a:r>
              <a:rPr lang="it-IT" sz="1800" dirty="0" smtClean="0"/>
              <a:t> soggetto “uguale” per tutti</a:t>
            </a:r>
          </a:p>
          <a:p>
            <a:pPr marL="587376" lvl="2" indent="0" eaLnBrk="1" hangingPunct="1">
              <a:lnSpc>
                <a:spcPct val="90000"/>
              </a:lnSpc>
              <a:buClr>
                <a:srgbClr val="CEB7CC"/>
              </a:buClr>
            </a:pPr>
            <a:r>
              <a:rPr lang="it-IT" sz="1800" dirty="0" smtClean="0"/>
              <a:t> 3-4 settimane per svolgerlo</a:t>
            </a:r>
          </a:p>
          <a:p>
            <a:pPr marL="457200" indent="-457200" eaLnBrk="1" hangingPunct="1">
              <a:lnSpc>
                <a:spcPct val="80000"/>
              </a:lnSpc>
              <a:buSzTx/>
              <a:buFont typeface="+mj-lt"/>
              <a:buAutoNum type="arabicPeriod"/>
            </a:pPr>
            <a:endParaRPr lang="it-IT" sz="2400" dirty="0" smtClean="0">
              <a:latin typeface="+mj-lt"/>
            </a:endParaRPr>
          </a:p>
          <a:p>
            <a:pPr marL="457200" indent="-457200" eaLnBrk="1" hangingPunct="1">
              <a:lnSpc>
                <a:spcPct val="80000"/>
              </a:lnSpc>
              <a:buSzTx/>
              <a:buFont typeface="+mj-lt"/>
              <a:buAutoNum type="arabicPeriod"/>
            </a:pPr>
            <a:r>
              <a:rPr lang="it-IT" sz="2400" dirty="0" smtClean="0">
                <a:latin typeface="+mj-lt"/>
              </a:rPr>
              <a:t>Sviluppo di un “</a:t>
            </a:r>
            <a:r>
              <a:rPr lang="it-IT" sz="2400" dirty="0" err="1" smtClean="0">
                <a:latin typeface="+mj-lt"/>
              </a:rPr>
              <a:t>concept</a:t>
            </a:r>
            <a:r>
              <a:rPr lang="it-IT" sz="2400" dirty="0" smtClean="0">
                <a:latin typeface="+mj-lt"/>
              </a:rPr>
              <a:t>” </a:t>
            </a:r>
            <a:endParaRPr lang="it-IT" sz="1800" dirty="0" smtClean="0">
              <a:latin typeface="+mj-lt"/>
            </a:endParaRPr>
          </a:p>
          <a:p>
            <a:pPr marL="939800" lvl="1" indent="-457200" eaLnBrk="1" hangingPunct="1">
              <a:lnSpc>
                <a:spcPct val="80000"/>
              </a:lnSpc>
              <a:buSzTx/>
            </a:pPr>
            <a:r>
              <a:rPr lang="it-IT" sz="1800" dirty="0" smtClean="0"/>
              <a:t>Lavoro di gruppo o individuale</a:t>
            </a:r>
          </a:p>
          <a:p>
            <a:pPr marL="939800" lvl="1" indent="-457200" eaLnBrk="1" hangingPunct="1">
              <a:lnSpc>
                <a:spcPct val="80000"/>
              </a:lnSpc>
              <a:buSzTx/>
            </a:pPr>
            <a:r>
              <a:rPr lang="it-IT" sz="1800" dirty="0" smtClean="0">
                <a:latin typeface="+mj-lt"/>
              </a:rPr>
              <a:t>Idea progettuale a tema semi-libero</a:t>
            </a:r>
          </a:p>
          <a:p>
            <a:pPr marL="939800" lvl="1" indent="-457200" eaLnBrk="1" hangingPunct="1">
              <a:lnSpc>
                <a:spcPct val="80000"/>
              </a:lnSpc>
              <a:buSzTx/>
            </a:pPr>
            <a:r>
              <a:rPr lang="it-IT" sz="1800" dirty="0" smtClean="0">
                <a:latin typeface="+mj-lt"/>
              </a:rPr>
              <a:t> Output: </a:t>
            </a:r>
            <a:r>
              <a:rPr lang="it-IT" sz="1800" dirty="0" err="1" smtClean="0">
                <a:latin typeface="+mj-lt"/>
              </a:rPr>
              <a:t>mock</a:t>
            </a:r>
            <a:r>
              <a:rPr lang="it-IT" sz="1800" dirty="0" smtClean="0">
                <a:latin typeface="+mj-lt"/>
              </a:rPr>
              <a:t> up su carta + studio di </a:t>
            </a:r>
            <a:r>
              <a:rPr lang="it-IT" sz="1800" dirty="0" err="1" smtClean="0">
                <a:latin typeface="+mj-lt"/>
              </a:rPr>
              <a:t>fattibilita’</a:t>
            </a:r>
            <a:r>
              <a:rPr lang="it-IT" sz="1800" dirty="0" smtClean="0">
                <a:latin typeface="+mj-lt"/>
              </a:rPr>
              <a:t> </a:t>
            </a:r>
            <a:r>
              <a:rPr lang="it-IT" sz="1800" dirty="0" smtClean="0">
                <a:latin typeface="+mj-lt"/>
              </a:rPr>
              <a:t>tecnologica; </a:t>
            </a:r>
            <a:r>
              <a:rPr lang="it-IT" sz="1800" dirty="0" err="1" smtClean="0">
                <a:latin typeface="+mj-lt"/>
              </a:rPr>
              <a:t>mock</a:t>
            </a:r>
            <a:r>
              <a:rPr lang="it-IT" sz="1800" dirty="0" smtClean="0">
                <a:latin typeface="+mj-lt"/>
              </a:rPr>
              <a:t> up interattivo opzionale (BONUS)</a:t>
            </a:r>
            <a:endParaRPr lang="it-IT" sz="1800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FontTx/>
              <a:buChar char="•"/>
            </a:pPr>
            <a:endParaRPr lang="it-IT" b="1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None/>
            </a:pPr>
            <a:endParaRPr lang="it-IT" u="sng" dirty="0" smtClean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SzTx/>
              <a:buFontTx/>
              <a:buChar char="•"/>
            </a:pPr>
            <a:endParaRPr lang="it-IT" dirty="0" smtClean="0">
              <a:latin typeface="+mj-lt"/>
            </a:endParaRP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it-IT" sz="3200" b="0" dirty="0" err="1" smtClean="0"/>
              <a:t>Modalita’</a:t>
            </a:r>
            <a:r>
              <a:rPr lang="it-IT" sz="3200" b="0" dirty="0" smtClean="0"/>
              <a:t> per </a:t>
            </a:r>
            <a:r>
              <a:rPr lang="it-IT" sz="3200" b="0" baseline="0" dirty="0" err="1" smtClean="0"/>
              <a:t>homeworks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it-IT" sz="2400" dirty="0" smtClean="0"/>
              <a:t>1. Studenti frequentanti</a:t>
            </a:r>
          </a:p>
          <a:p>
            <a:pPr marL="457200" indent="-457200">
              <a:buNone/>
            </a:pPr>
            <a:r>
              <a:rPr lang="it-IT" dirty="0" smtClean="0"/>
              <a:t>- </a:t>
            </a:r>
            <a:r>
              <a:rPr lang="it-IT" dirty="0" err="1" smtClean="0"/>
              <a:t>Homework</a:t>
            </a:r>
            <a:r>
              <a:rPr lang="it-IT" dirty="0" smtClean="0"/>
              <a:t> assegnati durante il corso – sono una forma di “prova in itinere”</a:t>
            </a:r>
          </a:p>
          <a:p>
            <a:pPr marL="457200" indent="-457200">
              <a:buNone/>
            </a:pPr>
            <a:r>
              <a:rPr lang="it-IT" dirty="0" smtClean="0"/>
              <a:t>- da consegnare  in date prestabilite durante il corso</a:t>
            </a:r>
          </a:p>
          <a:p>
            <a:pPr marL="457200" indent="-457200">
              <a:buNone/>
            </a:pPr>
            <a:r>
              <a:rPr lang="it-IT" dirty="0" smtClean="0"/>
              <a:t>- solo per il </a:t>
            </a:r>
            <a:r>
              <a:rPr lang="it-IT" dirty="0" err="1" smtClean="0"/>
              <a:t>concept</a:t>
            </a:r>
            <a:r>
              <a:rPr lang="it-IT" dirty="0" smtClean="0"/>
              <a:t>: consegna anche in corrispondenza del primo appello</a:t>
            </a:r>
          </a:p>
          <a:p>
            <a:pPr marL="457200" indent="-457200">
              <a:buNone/>
            </a:pPr>
            <a:endParaRPr lang="it-IT" dirty="0" smtClean="0"/>
          </a:p>
          <a:p>
            <a:pPr marL="457200" indent="-457200">
              <a:buNone/>
            </a:pPr>
            <a:r>
              <a:rPr lang="it-IT" dirty="0" smtClean="0"/>
              <a:t>VEDERE SCHEDULING DEL CORSO </a:t>
            </a:r>
          </a:p>
          <a:p>
            <a:pPr marL="457200" indent="-457200">
              <a:buNone/>
            </a:pPr>
            <a:endParaRPr lang="it-IT" dirty="0" smtClean="0"/>
          </a:p>
          <a:p>
            <a:pPr marL="457200" indent="-457200">
              <a:buNone/>
            </a:pPr>
            <a:r>
              <a:rPr lang="it-IT" sz="2400" dirty="0" smtClean="0"/>
              <a:t>2. Studenti NON frequentanti</a:t>
            </a:r>
          </a:p>
          <a:p>
            <a:pPr marL="457200" indent="-457200">
              <a:buNone/>
            </a:pPr>
            <a:r>
              <a:rPr lang="it-IT" dirty="0" smtClean="0"/>
              <a:t>- 	Oggetto di valutazione di </a:t>
            </a:r>
            <a:r>
              <a:rPr lang="it-IT" dirty="0" err="1" smtClean="0"/>
              <a:t>usabilita’</a:t>
            </a:r>
            <a:r>
              <a:rPr lang="it-IT" dirty="0" smtClean="0"/>
              <a:t> e argomento per </a:t>
            </a:r>
            <a:r>
              <a:rPr lang="it-IT" dirty="0" err="1" smtClean="0"/>
              <a:t>homework</a:t>
            </a:r>
            <a:r>
              <a:rPr lang="it-IT" dirty="0" smtClean="0"/>
              <a:t> Flash vengono assegnati 4 settimane prima di ogni appello (e cambiano ogni volta)</a:t>
            </a:r>
          </a:p>
          <a:p>
            <a:pPr marL="457200" indent="-457200">
              <a:buNone/>
            </a:pPr>
            <a:r>
              <a:rPr lang="it-IT" dirty="0" smtClean="0"/>
              <a:t>-    devono essere consegnati insieme con il </a:t>
            </a:r>
            <a:r>
              <a:rPr lang="it-IT" dirty="0" err="1" smtClean="0"/>
              <a:t>concept</a:t>
            </a:r>
            <a:r>
              <a:rPr lang="it-IT" dirty="0" smtClean="0"/>
              <a:t> nella data dell’appello scelto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7416800" cy="4751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8788" lvl="1" indent="-458788" eaLnBrk="1" hangingPunct="1">
              <a:lnSpc>
                <a:spcPct val="90000"/>
              </a:lnSpc>
            </a:pPr>
            <a:r>
              <a:rPr lang="it-IT" sz="2800" dirty="0" err="1" smtClean="0"/>
              <a:t>Homework</a:t>
            </a:r>
            <a:r>
              <a:rPr lang="it-IT" sz="2800" dirty="0" smtClean="0"/>
              <a:t> </a:t>
            </a:r>
            <a:r>
              <a:rPr lang="it-IT" sz="2800" dirty="0" err="1" smtClean="0"/>
              <a:t>Usabilita’</a:t>
            </a:r>
            <a:r>
              <a:rPr lang="it-IT" sz="2800" dirty="0" smtClean="0"/>
              <a:t>: 20%</a:t>
            </a:r>
          </a:p>
          <a:p>
            <a:pPr marL="458788" lvl="1" indent="-458788" eaLnBrk="1" hangingPunct="1">
              <a:lnSpc>
                <a:spcPct val="90000"/>
              </a:lnSpc>
            </a:pPr>
            <a:r>
              <a:rPr lang="it-IT" sz="2800" dirty="0" smtClean="0"/>
              <a:t>Esercizio di “programmazione in Flash”: 40%</a:t>
            </a:r>
          </a:p>
          <a:p>
            <a:pPr marL="458788" lvl="1" indent="-458788" eaLnBrk="1" hangingPunct="1">
              <a:lnSpc>
                <a:spcPct val="90000"/>
              </a:lnSpc>
            </a:pPr>
            <a:r>
              <a:rPr lang="it-IT" sz="2800" dirty="0" err="1" smtClean="0"/>
              <a:t>Concept</a:t>
            </a:r>
            <a:r>
              <a:rPr lang="it-IT" sz="2800" dirty="0" smtClean="0"/>
              <a:t>: 40% </a:t>
            </a:r>
          </a:p>
          <a:p>
            <a:pPr marL="179388" lvl="1" indent="0" eaLnBrk="1" hangingPunct="1">
              <a:lnSpc>
                <a:spcPct val="90000"/>
              </a:lnSpc>
              <a:buNone/>
            </a:pPr>
            <a:endParaRPr lang="it-IT" sz="3200" dirty="0" smtClean="0"/>
          </a:p>
          <a:p>
            <a:pPr marL="179388" lvl="1" indent="0" eaLnBrk="1" hangingPunct="1">
              <a:lnSpc>
                <a:spcPct val="90000"/>
              </a:lnSpc>
              <a:buNone/>
            </a:pPr>
            <a:r>
              <a:rPr lang="it-IT" sz="2400" dirty="0" smtClean="0"/>
              <a:t>Il </a:t>
            </a:r>
            <a:r>
              <a:rPr lang="it-IT" sz="2400" dirty="0" err="1" smtClean="0"/>
              <a:t>concept</a:t>
            </a:r>
            <a:r>
              <a:rPr lang="it-IT" sz="2400" dirty="0" smtClean="0"/>
              <a:t> </a:t>
            </a:r>
            <a:r>
              <a:rPr lang="it-IT" sz="2400" dirty="0" err="1" smtClean="0"/>
              <a:t>puo’</a:t>
            </a:r>
            <a:r>
              <a:rPr lang="it-IT" sz="2400" dirty="0" smtClean="0"/>
              <a:t> essere esteso ed approfondito come:</a:t>
            </a:r>
          </a:p>
          <a:p>
            <a:pPr marL="179388" lvl="1" indent="0" eaLnBrk="1" hangingPunct="1">
              <a:lnSpc>
                <a:spcPct val="90000"/>
              </a:lnSpc>
              <a:buFontTx/>
              <a:buChar char="-"/>
            </a:pPr>
            <a:r>
              <a:rPr lang="it-IT" sz="2400" dirty="0" smtClean="0"/>
              <a:t>progetto </a:t>
            </a:r>
            <a:r>
              <a:rPr lang="it-IT" sz="2400" dirty="0" smtClean="0"/>
              <a:t>del corso </a:t>
            </a:r>
            <a:r>
              <a:rPr lang="it-IT" sz="2400" dirty="0" err="1" smtClean="0"/>
              <a:t>Problem</a:t>
            </a:r>
            <a:r>
              <a:rPr lang="it-IT" sz="2400" dirty="0" smtClean="0"/>
              <a:t> </a:t>
            </a:r>
            <a:r>
              <a:rPr lang="it-IT" sz="2400" dirty="0" err="1" smtClean="0"/>
              <a:t>Analsysis</a:t>
            </a:r>
            <a:r>
              <a:rPr lang="it-IT" sz="2400" dirty="0" smtClean="0"/>
              <a:t> Atelier </a:t>
            </a:r>
            <a:r>
              <a:rPr lang="it-IT" sz="2400" dirty="0" smtClean="0"/>
              <a:t>(</a:t>
            </a:r>
            <a:r>
              <a:rPr lang="it-IT" sz="2400" dirty="0" err="1" smtClean="0"/>
              <a:t>sem</a:t>
            </a:r>
            <a:r>
              <a:rPr lang="it-IT" sz="2400" dirty="0" smtClean="0"/>
              <a:t> 2)</a:t>
            </a:r>
          </a:p>
          <a:p>
            <a:pPr marL="179388" lvl="1" indent="0" eaLnBrk="1" hangingPunct="1">
              <a:lnSpc>
                <a:spcPct val="90000"/>
              </a:lnSpc>
              <a:buFontTx/>
              <a:buChar char="-"/>
            </a:pPr>
            <a:r>
              <a:rPr lang="it-IT" sz="2400" dirty="0" smtClean="0"/>
              <a:t>Proposta per </a:t>
            </a:r>
            <a:r>
              <a:rPr lang="it-IT" sz="2400" dirty="0" err="1" smtClean="0"/>
              <a:t>Imagine</a:t>
            </a:r>
            <a:r>
              <a:rPr lang="it-IT" sz="2400" dirty="0" smtClean="0"/>
              <a:t> </a:t>
            </a:r>
            <a:r>
              <a:rPr lang="it-IT" sz="2400" dirty="0" err="1" smtClean="0"/>
              <a:t>Cup</a:t>
            </a:r>
            <a:r>
              <a:rPr lang="it-IT" sz="2400" dirty="0" smtClean="0"/>
              <a:t> (</a:t>
            </a:r>
            <a:r>
              <a:rPr lang="it-IT" sz="2400" dirty="0" err="1" smtClean="0"/>
              <a:t>disponibilita’</a:t>
            </a:r>
            <a:r>
              <a:rPr lang="it-IT" sz="2400" dirty="0" smtClean="0"/>
              <a:t> di supporto tecnico da parte di Microsoft)</a:t>
            </a:r>
          </a:p>
          <a:p>
            <a:pPr marL="179388" lvl="1" indent="0" eaLnBrk="1" hangingPunct="1">
              <a:lnSpc>
                <a:spcPct val="90000"/>
              </a:lnSpc>
              <a:buFontTx/>
              <a:buChar char="-"/>
            </a:pPr>
            <a:endParaRPr lang="it-IT" sz="3200" dirty="0" smtClean="0"/>
          </a:p>
          <a:p>
            <a:pPr marL="179388" lvl="1" indent="0" eaLnBrk="1" hangingPunct="1">
              <a:lnSpc>
                <a:spcPct val="90000"/>
              </a:lnSpc>
              <a:buNone/>
            </a:pPr>
            <a:r>
              <a:rPr lang="it-IT" sz="3200" dirty="0" smtClean="0"/>
              <a:t> </a:t>
            </a:r>
          </a:p>
          <a:p>
            <a:pPr marL="1143000"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3200" dirty="0" smtClean="0"/>
          </a:p>
          <a:p>
            <a:pPr marL="1600200" lvl="3">
              <a:lnSpc>
                <a:spcPct val="90000"/>
              </a:lnSpc>
            </a:pPr>
            <a:endParaRPr lang="en-GB" sz="2800" dirty="0" smtClean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pPr eaLnBrk="1" hangingPunct="1"/>
            <a:r>
              <a:rPr lang="en-GB" sz="3600" b="0" dirty="0" err="1" smtClean="0"/>
              <a:t>Valutazione</a:t>
            </a:r>
            <a:endParaRPr 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765175"/>
            <a:ext cx="7858125" cy="720725"/>
          </a:xfrm>
        </p:spPr>
        <p:txBody>
          <a:bodyPr/>
          <a:lstStyle/>
          <a:p>
            <a:pPr eaLnBrk="1" hangingPunct="1"/>
            <a:r>
              <a:rPr lang="it-IT" sz="3600" b="0" dirty="0" smtClean="0"/>
              <a:t>Criteri di valutazione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1557338"/>
            <a:ext cx="7488238" cy="50403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2800" dirty="0" smtClean="0"/>
              <a:t>Per </a:t>
            </a:r>
            <a:r>
              <a:rPr lang="it-IT" sz="2800" dirty="0" err="1" smtClean="0"/>
              <a:t>homework</a:t>
            </a:r>
            <a:r>
              <a:rPr lang="it-IT" sz="2800" dirty="0" smtClean="0"/>
              <a:t> 1 e 2 (</a:t>
            </a:r>
            <a:r>
              <a:rPr lang="it-IT" sz="2800" dirty="0" err="1" smtClean="0"/>
              <a:t>usabilita’</a:t>
            </a:r>
            <a:r>
              <a:rPr lang="it-IT" sz="2800" dirty="0" smtClean="0"/>
              <a:t>, Flash)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it-IT" sz="2800" dirty="0" smtClean="0"/>
              <a:t>Correttezza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it-IT" sz="2800" dirty="0" smtClean="0"/>
              <a:t>Aderenza alle specifiche date</a:t>
            </a:r>
          </a:p>
          <a:p>
            <a:pPr marL="285750" lvl="1" eaLnBrk="1" hangingPunct="1">
              <a:lnSpc>
                <a:spcPct val="90000"/>
              </a:lnSpc>
              <a:buNone/>
            </a:pPr>
            <a:r>
              <a:rPr lang="it-IT" sz="2800" dirty="0" smtClean="0"/>
              <a:t>Per tutti gli </a:t>
            </a:r>
            <a:r>
              <a:rPr lang="it-IT" sz="2800" dirty="0" err="1" smtClean="0"/>
              <a:t>homeworks</a:t>
            </a:r>
            <a:endParaRPr lang="it-IT" sz="2800" dirty="0" smtClean="0"/>
          </a:p>
          <a:p>
            <a:pPr marL="693738" lvl="2" eaLnBrk="1" hangingPunct="1">
              <a:lnSpc>
                <a:spcPct val="90000"/>
              </a:lnSpc>
            </a:pPr>
            <a:r>
              <a:rPr lang="it-IT" sz="2800" dirty="0" smtClean="0"/>
              <a:t>Impegno (quantità di lavoro)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it-IT" sz="2800" dirty="0" smtClean="0"/>
              <a:t>Qualità del risultato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it-IT" sz="2800" dirty="0" err="1" smtClean="0"/>
              <a:t>Originalita’</a:t>
            </a:r>
            <a:endParaRPr lang="it-IT" sz="2800" dirty="0" smtClean="0"/>
          </a:p>
          <a:p>
            <a:pPr marL="742950" lvl="1" eaLnBrk="1" hangingPunct="1">
              <a:lnSpc>
                <a:spcPct val="90000"/>
              </a:lnSpc>
            </a:pPr>
            <a:r>
              <a:rPr lang="it-IT" sz="2800" dirty="0" smtClean="0"/>
              <a:t>Qualità della documentazione</a:t>
            </a:r>
          </a:p>
          <a:p>
            <a:pPr marL="742950" lvl="1" eaLnBrk="1" hangingPunct="1">
              <a:lnSpc>
                <a:spcPct val="90000"/>
              </a:lnSpc>
            </a:pPr>
            <a:r>
              <a:rPr lang="it-IT" sz="2800" dirty="0" smtClean="0">
                <a:solidFill>
                  <a:srgbClr val="FF0000"/>
                </a:solidFill>
              </a:rPr>
              <a:t>BONUS/MALUS per fatti specifici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28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4664"/>
            <a:ext cx="9144000" cy="574675"/>
          </a:xfrm>
        </p:spPr>
        <p:txBody>
          <a:bodyPr/>
          <a:lstStyle/>
          <a:p>
            <a:r>
              <a:rPr lang="it-IT" sz="3200" b="0" dirty="0" smtClean="0"/>
              <a:t>Premesse (1)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544616"/>
          </a:xfrm>
        </p:spPr>
        <p:txBody>
          <a:bodyPr/>
          <a:lstStyle/>
          <a:p>
            <a:r>
              <a:rPr lang="it-IT" dirty="0" smtClean="0"/>
              <a:t>Corso “Nuovo” per la laurea magistrale in Ingegneria Informatica – Politecnico di Milano – sede Milano Leonardo</a:t>
            </a:r>
          </a:p>
          <a:p>
            <a:endParaRPr lang="it-IT" dirty="0" smtClean="0"/>
          </a:p>
          <a:p>
            <a:r>
              <a:rPr lang="it-IT" dirty="0" smtClean="0"/>
              <a:t>Corso particolarmente appropriato per  il Percorso di Specializzazione “Applicazioni Interattive” : approfondimenti in </a:t>
            </a:r>
          </a:p>
          <a:p>
            <a:pPr lvl="1"/>
            <a:r>
              <a:rPr lang="it-IT" dirty="0" smtClean="0"/>
              <a:t>sito </a:t>
            </a:r>
            <a:r>
              <a:rPr lang="it-IT" dirty="0" err="1" smtClean="0"/>
              <a:t>ccs</a:t>
            </a:r>
            <a:r>
              <a:rPr lang="it-IT" dirty="0" smtClean="0"/>
              <a:t> </a:t>
            </a:r>
            <a:r>
              <a:rPr lang="it-IT" dirty="0" err="1" smtClean="0"/>
              <a:t>ing</a:t>
            </a:r>
            <a:r>
              <a:rPr lang="it-IT" dirty="0" smtClean="0"/>
              <a:t> </a:t>
            </a:r>
            <a:r>
              <a:rPr lang="it-IT" dirty="0" err="1" smtClean="0"/>
              <a:t>inf</a:t>
            </a:r>
            <a:r>
              <a:rPr lang="it-IT" dirty="0" smtClean="0"/>
              <a:t> </a:t>
            </a:r>
            <a:r>
              <a:rPr lang="it-IT" dirty="0" err="1" smtClean="0"/>
              <a:t>Mi-leonardo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hlinkClick r:id="rId2"/>
              </a:rPr>
              <a:t>http://ccs-informatica.ws.dei.polimi.it/</a:t>
            </a:r>
            <a:br>
              <a:rPr lang="it-IT" dirty="0" smtClean="0">
                <a:hlinkClick r:id="rId2"/>
              </a:rPr>
            </a:br>
            <a:r>
              <a:rPr lang="it-IT" dirty="0" smtClean="0"/>
              <a:t>link Laurea Magistrale - Percorsi di Specializzazione”</a:t>
            </a:r>
          </a:p>
          <a:p>
            <a:pPr lvl="1"/>
            <a:r>
              <a:rPr lang="it-IT" dirty="0" smtClean="0"/>
              <a:t>Prototipo applicazione interattiva “Piani di Studio Virtuali per LM” </a:t>
            </a:r>
            <a:r>
              <a:rPr lang="it-IT" dirty="0" smtClean="0">
                <a:hlinkClick r:id="rId3"/>
              </a:rPr>
              <a:t>http://justajavagame.altervista.org/index1.html</a:t>
            </a:r>
            <a:endParaRPr lang="it-IT" dirty="0" smtClean="0"/>
          </a:p>
          <a:p>
            <a:pPr lvl="2"/>
            <a:r>
              <a:rPr lang="it-IT" dirty="0" smtClean="0"/>
              <a:t>per esplorare l'offerta formativa in modo un po' "ludico“</a:t>
            </a:r>
          </a:p>
          <a:p>
            <a:pPr lvl="2"/>
            <a:r>
              <a:rPr lang="it-IT" dirty="0" smtClean="0"/>
              <a:t>prototipo in fase di test e con varie limitazioni </a:t>
            </a:r>
          </a:p>
          <a:p>
            <a:pPr lvl="2"/>
            <a:r>
              <a:rPr lang="it-IT" dirty="0" smtClean="0"/>
              <a:t>non </a:t>
            </a:r>
            <a:r>
              <a:rPr lang="it-IT" dirty="0" err="1" smtClean="0"/>
              <a:t>puo'</a:t>
            </a:r>
            <a:r>
              <a:rPr lang="it-IT" dirty="0" smtClean="0"/>
              <a:t> essere considerato come ufficiale e definitivo</a:t>
            </a:r>
          </a:p>
          <a:p>
            <a:pPr lvl="2"/>
            <a:r>
              <a:rPr lang="it-IT" dirty="0" smtClean="0"/>
              <a:t>commenti sono benvenuti – grazie per  segnalarli a </a:t>
            </a:r>
            <a:br>
              <a:rPr lang="it-IT" dirty="0" smtClean="0"/>
            </a:br>
            <a:r>
              <a:rPr lang="it-IT" dirty="0" smtClean="0"/>
              <a:t>&lt;iaco.vb@fastwebnet.it&gt;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it-IT" sz="3200" b="0" dirty="0" smtClean="0"/>
              <a:t>Materiale didattico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1400" b="1" dirty="0" smtClean="0"/>
              <a:t>LETTURE OBBLIGATORIE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it-IT" sz="1400" b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1400" dirty="0" smtClean="0"/>
              <a:t>Lucidi di lezioni ed esercitazioni + articoli relativi ad argomenti monografici disponibili su </a:t>
            </a:r>
            <a:r>
              <a:rPr lang="it-IT" sz="1400" dirty="0" err="1" smtClean="0"/>
              <a:t>webboard</a:t>
            </a:r>
            <a:endParaRPr lang="it-IT" sz="14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it-IT" sz="14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it-IT" sz="1400" b="1" dirty="0" smtClean="0"/>
              <a:t>LETTURE CONSIGLIATE</a:t>
            </a:r>
            <a:endParaRPr lang="fr-FR" sz="1400" b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1400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1400" dirty="0" smtClean="0"/>
              <a:t>PER FLASH: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“Adobe Flash CS3 Professional Classroom in a Book”, Adobe </a:t>
            </a:r>
            <a:r>
              <a:rPr lang="en-US" sz="1400" dirty="0" err="1" smtClean="0"/>
              <a:t>CreativeTeam</a:t>
            </a:r>
            <a:r>
              <a:rPr lang="en-US" sz="1400" dirty="0" smtClean="0"/>
              <a:t>, Adobe Press</a:t>
            </a:r>
            <a:endParaRPr lang="it-IT" sz="14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“Essential </a:t>
            </a:r>
            <a:r>
              <a:rPr lang="en-US" sz="1400" dirty="0" err="1" smtClean="0"/>
              <a:t>ActionScript</a:t>
            </a:r>
            <a:r>
              <a:rPr lang="en-US" sz="1400" dirty="0" smtClean="0"/>
              <a:t> 3.0”, Colin </a:t>
            </a:r>
            <a:r>
              <a:rPr lang="en-US" sz="1400" dirty="0" err="1" smtClean="0"/>
              <a:t>Moock</a:t>
            </a:r>
            <a:r>
              <a:rPr lang="en-US" sz="1400" dirty="0" smtClean="0"/>
              <a:t>, O’Reilly </a:t>
            </a:r>
            <a:endParaRPr lang="it-IT" sz="14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“Learning </a:t>
            </a:r>
            <a:r>
              <a:rPr lang="en-US" sz="1400" dirty="0" err="1" smtClean="0"/>
              <a:t>ActionScript</a:t>
            </a:r>
            <a:r>
              <a:rPr lang="en-US" sz="1400" dirty="0" smtClean="0"/>
              <a:t> 3.0: A Beginner's Guide”, Rich </a:t>
            </a:r>
            <a:r>
              <a:rPr lang="en-US" sz="1400" dirty="0" err="1" smtClean="0"/>
              <a:t>Shupe</a:t>
            </a:r>
            <a:r>
              <a:rPr lang="en-US" sz="1400" dirty="0" smtClean="0"/>
              <a:t>, O'Reilly</a:t>
            </a:r>
            <a:endParaRPr lang="it-IT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b="1" dirty="0" smtClean="0"/>
              <a:t>BIBLIOGRAFIA DI RIFERIMENTO per HCI: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A. Dix et al.,  “Human-Computer Interaction”, 3rd edition, </a:t>
            </a:r>
            <a:r>
              <a:rPr lang="en-US" sz="1400" dirty="0" err="1" smtClean="0"/>
              <a:t>Perason</a:t>
            </a:r>
            <a:r>
              <a:rPr lang="en-US" sz="1400" dirty="0" smtClean="0"/>
              <a:t>-Prentice Hall, 2004</a:t>
            </a:r>
          </a:p>
          <a:p>
            <a:pPr>
              <a:buNone/>
            </a:pPr>
            <a:r>
              <a:rPr lang="en-US" sz="1400" dirty="0" smtClean="0"/>
              <a:t>(parte del </a:t>
            </a:r>
            <a:r>
              <a:rPr lang="en-US" sz="1400" dirty="0" err="1" smtClean="0"/>
              <a:t>materiale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questo</a:t>
            </a:r>
            <a:r>
              <a:rPr lang="en-US" sz="1400" dirty="0" smtClean="0"/>
              <a:t> </a:t>
            </a:r>
            <a:r>
              <a:rPr lang="en-US" sz="1400" dirty="0" err="1" smtClean="0"/>
              <a:t>testo</a:t>
            </a:r>
            <a:r>
              <a:rPr lang="en-US" sz="1400" dirty="0" smtClean="0"/>
              <a:t> e' </a:t>
            </a:r>
            <a:r>
              <a:rPr lang="en-US" sz="1400" dirty="0" err="1" smtClean="0"/>
              <a:t>disponibile</a:t>
            </a:r>
            <a:r>
              <a:rPr lang="en-US" sz="1400" dirty="0" smtClean="0"/>
              <a:t> online: </a:t>
            </a:r>
            <a:r>
              <a:rPr lang="en-US" sz="1400" b="1" dirty="0" smtClean="0"/>
              <a:t>http://www.hcibook.com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400" dirty="0" err="1" smtClean="0"/>
              <a:t>Oppure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Jennifer </a:t>
            </a:r>
            <a:r>
              <a:rPr lang="en-US" sz="1400" dirty="0" err="1" smtClean="0"/>
              <a:t>Preece</a:t>
            </a:r>
            <a:r>
              <a:rPr lang="en-US" sz="1400" dirty="0" smtClean="0"/>
              <a:t> et al., “Interaction Design”,  2nd ed.  Wiley, 2007</a:t>
            </a:r>
          </a:p>
          <a:p>
            <a:pPr>
              <a:buNone/>
            </a:pPr>
            <a:r>
              <a:rPr lang="en-US" sz="1400" dirty="0" smtClean="0"/>
              <a:t>(parte del </a:t>
            </a:r>
            <a:r>
              <a:rPr lang="en-US" sz="1400" dirty="0" err="1" smtClean="0"/>
              <a:t>materiale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questo</a:t>
            </a:r>
            <a:r>
              <a:rPr lang="en-US" sz="1400" dirty="0" smtClean="0"/>
              <a:t> </a:t>
            </a:r>
            <a:r>
              <a:rPr lang="en-US" sz="1400" dirty="0" err="1" smtClean="0"/>
              <a:t>testo</a:t>
            </a:r>
            <a:r>
              <a:rPr lang="en-US" sz="1400" dirty="0" smtClean="0"/>
              <a:t> e' </a:t>
            </a:r>
            <a:r>
              <a:rPr lang="en-US" sz="1400" dirty="0" err="1" smtClean="0"/>
              <a:t>disponibile</a:t>
            </a:r>
            <a:r>
              <a:rPr lang="en-US" sz="1400" dirty="0" smtClean="0"/>
              <a:t> online: </a:t>
            </a:r>
            <a:r>
              <a:rPr lang="en-US" sz="1400" b="1" dirty="0" smtClean="0"/>
              <a:t>http://www.id-book.com/</a:t>
            </a:r>
            <a:r>
              <a:rPr lang="en-US" sz="1400" dirty="0" smtClean="0"/>
              <a:t>; </a:t>
            </a:r>
            <a:r>
              <a:rPr lang="en-US" sz="1400" dirty="0" err="1" smtClean="0"/>
              <a:t>versione</a:t>
            </a:r>
            <a:r>
              <a:rPr lang="en-US" sz="1400" dirty="0" smtClean="0"/>
              <a:t> in </a:t>
            </a:r>
            <a:r>
              <a:rPr lang="en-US" sz="1400" dirty="0" err="1" smtClean="0"/>
              <a:t>italiano</a:t>
            </a:r>
            <a:r>
              <a:rPr lang="en-US" sz="1400" dirty="0" smtClean="0"/>
              <a:t> </a:t>
            </a:r>
            <a:r>
              <a:rPr lang="en-US" sz="1400" dirty="0" err="1" smtClean="0"/>
              <a:t>della</a:t>
            </a:r>
            <a:r>
              <a:rPr lang="en-US" sz="1400" dirty="0" smtClean="0"/>
              <a:t> prima </a:t>
            </a:r>
            <a:r>
              <a:rPr lang="en-US" sz="1400" dirty="0" err="1" smtClean="0"/>
              <a:t>edizione</a:t>
            </a:r>
            <a:r>
              <a:rPr lang="en-US" sz="1400" dirty="0" smtClean="0"/>
              <a:t> </a:t>
            </a:r>
            <a:r>
              <a:rPr lang="en-US" sz="1400" dirty="0" err="1" smtClean="0"/>
              <a:t>disponibile</a:t>
            </a:r>
            <a:r>
              <a:rPr lang="en-US" sz="1400" dirty="0" smtClean="0"/>
              <a:t> in </a:t>
            </a:r>
            <a:r>
              <a:rPr lang="en-US" sz="1400" dirty="0" err="1" smtClean="0"/>
              <a:t>italiano</a:t>
            </a:r>
            <a:r>
              <a:rPr lang="en-US" sz="1400" dirty="0" smtClean="0"/>
              <a:t>, </a:t>
            </a:r>
            <a:r>
              <a:rPr lang="en-US" sz="1400" dirty="0" err="1" smtClean="0"/>
              <a:t>Apogeo</a:t>
            </a:r>
            <a:r>
              <a:rPr lang="en-US" sz="1400" dirty="0" smtClean="0"/>
              <a:t> ed.)</a:t>
            </a:r>
          </a:p>
          <a:p>
            <a:pPr>
              <a:buNone/>
            </a:pPr>
            <a:r>
              <a:rPr lang="en-US" sz="1400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pPr lvl="0">
              <a:buNone/>
            </a:pPr>
            <a:r>
              <a:rPr lang="en-US" sz="3200" b="0" dirty="0" smtClean="0"/>
              <a:t>Per </a:t>
            </a:r>
            <a:r>
              <a:rPr lang="en-US" sz="3200" b="0" dirty="0" err="1" smtClean="0"/>
              <a:t>approfondimenti</a:t>
            </a:r>
            <a:r>
              <a:rPr lang="en-US" sz="3200" b="0" dirty="0" smtClean="0"/>
              <a:t>:</a:t>
            </a:r>
            <a:endParaRPr lang="en-US" sz="4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M. </a:t>
            </a:r>
            <a:r>
              <a:rPr lang="en-US" sz="1600" dirty="0" err="1" smtClean="0"/>
              <a:t>Kuniavsly</a:t>
            </a:r>
            <a:r>
              <a:rPr lang="en-US" sz="1600" dirty="0" smtClean="0"/>
              <a:t>, “Observing the user experience”,  Morgan- Kaufmann 2003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B. Buxton "</a:t>
            </a:r>
            <a:r>
              <a:rPr lang="en-US" sz="1600" dirty="0" err="1" smtClean="0"/>
              <a:t>Sketiching</a:t>
            </a:r>
            <a:r>
              <a:rPr lang="en-US" sz="1600" dirty="0" smtClean="0"/>
              <a:t> User </a:t>
            </a:r>
            <a:r>
              <a:rPr lang="en-US" sz="1600" dirty="0" err="1" smtClean="0"/>
              <a:t>Exeriences:Getting</a:t>
            </a:r>
            <a:r>
              <a:rPr lang="en-US" sz="1600" dirty="0" smtClean="0"/>
              <a:t> the Right Design and the Design Right", Morgan Kaufmann, 2007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D. Stone, C. </a:t>
            </a:r>
            <a:r>
              <a:rPr lang="en-US" sz="1600" dirty="0" err="1" smtClean="0"/>
              <a:t>Jarret</a:t>
            </a:r>
            <a:r>
              <a:rPr lang="en-US" sz="1600" dirty="0" smtClean="0"/>
              <a:t>, M. </a:t>
            </a:r>
            <a:r>
              <a:rPr lang="en-US" sz="1600" dirty="0" err="1" smtClean="0"/>
              <a:t>Woodroffe</a:t>
            </a:r>
            <a:r>
              <a:rPr lang="en-US" sz="1600" dirty="0" smtClean="0"/>
              <a:t>, S. </a:t>
            </a:r>
            <a:r>
              <a:rPr lang="en-US" sz="1600" dirty="0" err="1" smtClean="0"/>
              <a:t>Minocha</a:t>
            </a:r>
            <a:r>
              <a:rPr lang="en-US" sz="1600" dirty="0" smtClean="0"/>
              <a:t>, "User Interface Design and Evaluation", The Morgan Kaufmann Series in Interactive Technologies, 2005 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6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sz="1600" dirty="0" smtClean="0"/>
              <a:t>Norman D. A., “The design of everyday things”, Basic Books 19988 (in </a:t>
            </a:r>
            <a:r>
              <a:rPr lang="en-US" sz="1600" dirty="0" err="1" smtClean="0"/>
              <a:t>inglese</a:t>
            </a:r>
            <a:r>
              <a:rPr lang="en-US" sz="1600" dirty="0" smtClean="0"/>
              <a:t>)- </a:t>
            </a:r>
            <a:r>
              <a:rPr lang="en-US" sz="1600" dirty="0" err="1" smtClean="0"/>
              <a:t>trad</a:t>
            </a:r>
            <a:r>
              <a:rPr lang="en-US" sz="1600" dirty="0" smtClean="0"/>
              <a:t>. It </a:t>
            </a:r>
            <a:r>
              <a:rPr lang="it-IT" sz="1600" dirty="0" smtClean="0"/>
              <a:t>“La caffettiera del masochista. Psicopatologia degli oggetti quotidiani” 1996, Giunti Editore</a:t>
            </a:r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9144000" cy="574675"/>
          </a:xfrm>
        </p:spPr>
        <p:txBody>
          <a:bodyPr/>
          <a:lstStyle/>
          <a:p>
            <a:pPr eaLnBrk="1" hangingPunct="1"/>
            <a:r>
              <a:rPr lang="it-IT" sz="2800" b="0" dirty="0" smtClean="0"/>
              <a:t>COMUNICAZIONE DOCENTI-STUDENTI</a:t>
            </a:r>
            <a:endParaRPr lang="en-US" sz="2800" b="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4788" y="1025377"/>
            <a:ext cx="8939212" cy="583262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it-IT" b="1" dirty="0" smtClean="0">
                <a:solidFill>
                  <a:srgbClr val="FF0000"/>
                </a:solidFill>
              </a:rPr>
              <a:t>http://hoc3.elet.polimi.it/</a:t>
            </a:r>
            <a:r>
              <a:rPr lang="it-IT" b="1" dirty="0" err="1" smtClean="0">
                <a:solidFill>
                  <a:srgbClr val="FF0000"/>
                </a:solidFill>
              </a:rPr>
              <a:t>webboard</a:t>
            </a:r>
            <a:endParaRPr lang="it-IT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1800" dirty="0" smtClean="0"/>
              <a:t>BACHECA ELETTRONICA </a:t>
            </a:r>
            <a:r>
              <a:rPr lang="it-IT" sz="1800" dirty="0" smtClean="0"/>
              <a:t>CONDIVISA “</a:t>
            </a:r>
            <a:r>
              <a:rPr lang="it-IT" sz="1800" dirty="0" err="1" smtClean="0"/>
              <a:t>Human</a:t>
            </a:r>
            <a:r>
              <a:rPr lang="it-IT" sz="1800" dirty="0" smtClean="0"/>
              <a:t> Computer </a:t>
            </a:r>
            <a:r>
              <a:rPr lang="it-IT" sz="1800" dirty="0" err="1" smtClean="0"/>
              <a:t>Interaction</a:t>
            </a:r>
            <a:r>
              <a:rPr lang="it-IT" sz="1800" dirty="0" smtClean="0"/>
              <a:t> 2010-11”</a:t>
            </a:r>
            <a:endParaRPr lang="it-IT" sz="18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800" b="1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1800" b="1" dirty="0" smtClean="0"/>
              <a:t>OBBLIGATORIO CONSULTARLA REGOLARMENTE: tutto quanto comunicato qui si considera ufficiale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8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1800" b="1" dirty="0" smtClean="0"/>
              <a:t>Accesso libero previa registrazione </a:t>
            </a:r>
            <a:r>
              <a:rPr lang="it-IT" sz="1800" dirty="0" smtClean="0"/>
              <a:t>(se </a:t>
            </a:r>
            <a:r>
              <a:rPr lang="it-IT" sz="1800" dirty="0" err="1" smtClean="0"/>
              <a:t>gia’</a:t>
            </a:r>
            <a:r>
              <a:rPr lang="it-IT" sz="1800" dirty="0" smtClean="0"/>
              <a:t> iscritti a WB gli anni scorsi, vale</a:t>
            </a:r>
            <a:r>
              <a:rPr lang="it-IT" sz="1800" baseline="0" dirty="0" smtClean="0"/>
              <a:t> </a:t>
            </a:r>
            <a:r>
              <a:rPr lang="it-IT" sz="1800" baseline="0" dirty="0" smtClean="0"/>
              <a:t>la </a:t>
            </a:r>
            <a:r>
              <a:rPr lang="it-IT" sz="1800" baseline="0" dirty="0" smtClean="0"/>
              <a:t>registrazione </a:t>
            </a:r>
            <a:r>
              <a:rPr lang="it-IT" sz="1800" baseline="0" dirty="0" err="1" smtClean="0"/>
              <a:t>gia’</a:t>
            </a:r>
            <a:r>
              <a:rPr lang="it-IT" sz="1800" baseline="0" dirty="0" smtClean="0"/>
              <a:t> fatta</a:t>
            </a:r>
            <a:r>
              <a:rPr lang="it-IT" sz="1800" dirty="0" smtClean="0"/>
              <a:t>)</a:t>
            </a:r>
            <a:endParaRPr lang="it-IT" sz="18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8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800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sz="1800" dirty="0" smtClean="0"/>
              <a:t>Per richieste, chiarimenti, o altre comunicazioni:</a:t>
            </a:r>
          </a:p>
          <a:p>
            <a:pPr marL="0" indent="0" eaLnBrk="1" hangingPunct="1">
              <a:lnSpc>
                <a:spcPct val="90000"/>
              </a:lnSpc>
              <a:buFontTx/>
              <a:buChar char="-"/>
            </a:pPr>
            <a:r>
              <a:rPr lang="it-IT" sz="1800" dirty="0" smtClean="0"/>
              <a:t>Usare la WB</a:t>
            </a:r>
          </a:p>
          <a:p>
            <a:pPr marL="0" indent="0" eaLnBrk="1" hangingPunct="1">
              <a:lnSpc>
                <a:spcPct val="90000"/>
              </a:lnSpc>
              <a:buFontTx/>
              <a:buChar char="-"/>
            </a:pPr>
            <a:r>
              <a:rPr lang="it-IT" sz="1800" dirty="0" smtClean="0"/>
              <a:t>Se non si ottiene risposta entro 2-3 </a:t>
            </a:r>
            <a:r>
              <a:rPr lang="it-IT" sz="1800" dirty="0" err="1" smtClean="0"/>
              <a:t>gg</a:t>
            </a:r>
            <a:r>
              <a:rPr lang="it-IT" sz="1800" dirty="0" smtClean="0"/>
              <a:t>, contattare Dott.ssa Barbara Di Santo: </a:t>
            </a:r>
            <a:r>
              <a:rPr lang="it-IT" sz="1800" dirty="0" smtClean="0">
                <a:hlinkClick r:id="rId3"/>
              </a:rPr>
              <a:t>barbara.disanto@polimi.it</a:t>
            </a:r>
            <a:r>
              <a:rPr lang="it-IT" sz="1800" dirty="0" smtClean="0"/>
              <a:t>  (cc </a:t>
            </a:r>
            <a:r>
              <a:rPr lang="it-IT" sz="1800" dirty="0" smtClean="0">
                <a:hlinkClick r:id="rId4"/>
              </a:rPr>
              <a:t>franca.garzotto@polimi.it</a:t>
            </a:r>
            <a:r>
              <a:rPr lang="it-IT" sz="1800" dirty="0" smtClean="0"/>
              <a:t>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it-IT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it-IT" b="1" dirty="0" smtClean="0"/>
          </a:p>
          <a:p>
            <a:pPr marL="0" indent="0" algn="ctr" eaLnBrk="1" hangingPunct="1">
              <a:buNone/>
            </a:pPr>
            <a:r>
              <a:rPr lang="it-IT" sz="6000" dirty="0" smtClean="0"/>
              <a:t>DOMANDE </a:t>
            </a:r>
          </a:p>
          <a:p>
            <a:pPr marL="0" indent="0" algn="ctr" eaLnBrk="1" hangingPunct="1">
              <a:buNone/>
            </a:pPr>
            <a:r>
              <a:rPr lang="it-IT" sz="6000" dirty="0" smtClean="0"/>
              <a:t>E </a:t>
            </a:r>
          </a:p>
          <a:p>
            <a:pPr marL="0" indent="0" algn="ctr" eaLnBrk="1" hangingPunct="1">
              <a:buNone/>
            </a:pPr>
            <a:r>
              <a:rPr lang="it-IT" sz="6000" dirty="0" smtClean="0"/>
              <a:t>RISPOSTE</a:t>
            </a:r>
            <a:endParaRPr lang="it-IT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Wingdings" pitchFamily="2" charset="2"/>
              <a:buNone/>
            </a:pPr>
            <a:endParaRPr lang="it-IT" b="1" dirty="0" smtClean="0"/>
          </a:p>
          <a:p>
            <a:pPr marL="0" indent="0" algn="ctr" eaLnBrk="1" hangingPunct="1">
              <a:buNone/>
            </a:pPr>
            <a:r>
              <a:rPr lang="it-IT" sz="6000" dirty="0" smtClean="0"/>
              <a:t>Alcuni </a:t>
            </a:r>
            <a:r>
              <a:rPr lang="it-IT" sz="6000" dirty="0" err="1" smtClean="0"/>
              <a:t>video…</a:t>
            </a:r>
            <a:endParaRPr lang="it-IT" sz="6000" dirty="0" smtClean="0"/>
          </a:p>
          <a:p>
            <a:pPr marL="0" indent="0" algn="ctr" eaLnBrk="1" hangingPunct="1">
              <a:buNone/>
            </a:pPr>
            <a:endParaRPr lang="it-IT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it-IT" sz="3200" b="0" dirty="0" err="1" smtClean="0"/>
              <a:t>From</a:t>
            </a:r>
            <a:r>
              <a:rPr lang="it-IT" sz="3200" b="0" dirty="0" smtClean="0"/>
              <a:t> </a:t>
            </a:r>
            <a:r>
              <a:rPr lang="it-IT" sz="3200" b="0" dirty="0" err="1" smtClean="0"/>
              <a:t>history</a:t>
            </a:r>
            <a:r>
              <a:rPr lang="it-IT" sz="3200" b="0" dirty="0" smtClean="0"/>
              <a:t> </a:t>
            </a:r>
            <a:r>
              <a:rPr lang="it-IT" sz="3200" b="0" dirty="0" err="1" smtClean="0"/>
              <a:t>to</a:t>
            </a:r>
            <a:r>
              <a:rPr lang="it-IT" sz="3200" b="0" dirty="0" smtClean="0"/>
              <a:t> </a:t>
            </a:r>
            <a:r>
              <a:rPr lang="it-IT" sz="3200" b="0" dirty="0" err="1" smtClean="0"/>
              <a:t>present…</a:t>
            </a:r>
            <a:r>
              <a:rPr lang="it-IT" sz="3200" b="0" dirty="0" smtClean="0"/>
              <a:t> 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Apple Lisa (1983</a:t>
            </a:r>
            <a:r>
              <a:rPr lang="en-US" b="1" dirty="0" smtClean="0"/>
              <a:t>): the ancestor of Apple Mac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http://www.youtube.com/watch?v=5DQDZG5jNZk&amp;feature=channel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http://www.youtube.com/watch?v=a4BlmsN4q2I</a:t>
            </a:r>
            <a:endParaRPr lang="en-US" dirty="0" smtClean="0"/>
          </a:p>
          <a:p>
            <a:pPr>
              <a:buNone/>
            </a:pPr>
            <a:r>
              <a:rPr lang="it-IT" dirty="0" smtClean="0"/>
              <a:t>(6’.39”)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Few weeks later…Steve Jobs demos Apple Macintosh (Jan. 1984)</a:t>
            </a:r>
          </a:p>
          <a:p>
            <a:pPr>
              <a:buNone/>
            </a:pPr>
            <a:r>
              <a:rPr lang="en-US" dirty="0" smtClean="0">
                <a:hlinkClick r:id="rId4"/>
              </a:rPr>
              <a:t>http://www.youtube.com/watch?v=G0FtgZNOD44&amp;feature=related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Many years later, Steve Jobs demos </a:t>
            </a:r>
            <a:r>
              <a:rPr lang="en-US" b="1" dirty="0" err="1" smtClean="0"/>
              <a:t>iPad</a:t>
            </a:r>
            <a:r>
              <a:rPr lang="en-US" b="1" dirty="0" smtClean="0"/>
              <a:t> (Jan 2010)</a:t>
            </a:r>
            <a:endParaRPr lang="it-IT" dirty="0" smtClean="0"/>
          </a:p>
          <a:p>
            <a:pPr>
              <a:buNone/>
            </a:pPr>
            <a:r>
              <a:rPr lang="it-IT" u="sng" dirty="0" smtClean="0">
                <a:hlinkClick r:id="rId5"/>
              </a:rPr>
              <a:t>http://www.youtube.com/</a:t>
            </a:r>
            <a:r>
              <a:rPr lang="it-IT" u="sng" dirty="0" err="1" smtClean="0">
                <a:hlinkClick r:id="rId5"/>
              </a:rPr>
              <a:t>watch</a:t>
            </a:r>
            <a:r>
              <a:rPr lang="it-IT" u="sng" dirty="0" smtClean="0">
                <a:hlinkClick r:id="rId5"/>
              </a:rPr>
              <a:t>?v=4_zI21XEo0Q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0648"/>
            <a:ext cx="9144000" cy="574675"/>
          </a:xfrm>
        </p:spPr>
        <p:txBody>
          <a:bodyPr/>
          <a:lstStyle/>
          <a:p>
            <a:r>
              <a:rPr lang="it-IT" sz="3200" b="0" dirty="0" err="1" smtClean="0"/>
              <a:t>Perspectives</a:t>
            </a:r>
            <a:r>
              <a:rPr lang="it-IT" sz="3200" b="0" dirty="0" smtClean="0"/>
              <a:t> on </a:t>
            </a:r>
            <a:r>
              <a:rPr lang="it-IT" sz="3200" b="0" dirty="0" err="1" smtClean="0"/>
              <a:t>Interaction</a:t>
            </a:r>
            <a:r>
              <a:rPr lang="it-IT" sz="3200" b="0" dirty="0" smtClean="0"/>
              <a:t> </a:t>
            </a:r>
            <a:r>
              <a:rPr lang="it-IT" sz="3200" b="0" dirty="0" err="1" smtClean="0"/>
              <a:t>Design</a:t>
            </a:r>
            <a:r>
              <a:rPr lang="it-IT" sz="3200" b="0" dirty="0" err="1" smtClean="0"/>
              <a:t>…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229600" cy="7128792"/>
          </a:xfrm>
        </p:spPr>
        <p:txBody>
          <a:bodyPr/>
          <a:lstStyle/>
          <a:p>
            <a:pPr>
              <a:buNone/>
            </a:pPr>
            <a:r>
              <a:rPr lang="it-IT" sz="1800" dirty="0" smtClean="0"/>
              <a:t>Tim </a:t>
            </a:r>
            <a:r>
              <a:rPr lang="it-IT" sz="1800" dirty="0" err="1" smtClean="0"/>
              <a:t>Brown</a:t>
            </a:r>
            <a:r>
              <a:rPr lang="it-IT" sz="1800" dirty="0" smtClean="0"/>
              <a:t>, Ideo</a:t>
            </a:r>
            <a:endParaRPr lang="en-US" sz="1800" dirty="0" smtClean="0"/>
          </a:p>
          <a:p>
            <a:pPr>
              <a:buNone/>
            </a:pPr>
            <a:r>
              <a:rPr lang="en-US" sz="1800" u="sng" dirty="0" smtClean="0">
                <a:hlinkClick r:id="rId2"/>
              </a:rPr>
              <a:t>http://www.youtube.com/watch?v=UAinLaT42xY</a:t>
            </a:r>
            <a:endParaRPr lang="en-US" sz="1800" u="sng" dirty="0" smtClean="0"/>
          </a:p>
          <a:p>
            <a:pPr>
              <a:buNone/>
            </a:pPr>
            <a:endParaRPr lang="it-IT" sz="1800" dirty="0" smtClean="0"/>
          </a:p>
          <a:p>
            <a:pPr>
              <a:buNone/>
            </a:pPr>
            <a:r>
              <a:rPr lang="it-IT" sz="1800" dirty="0" err="1" smtClean="0"/>
              <a:t>About</a:t>
            </a:r>
            <a:r>
              <a:rPr lang="it-IT" sz="1800" dirty="0" smtClean="0"/>
              <a:t> Tim </a:t>
            </a:r>
            <a:r>
              <a:rPr lang="it-IT" sz="1800" dirty="0" err="1" smtClean="0"/>
              <a:t>Brown</a:t>
            </a:r>
            <a:r>
              <a:rPr lang="it-IT" sz="1800" dirty="0" smtClean="0"/>
              <a:t>: </a:t>
            </a:r>
            <a:r>
              <a:rPr lang="en-US" sz="1800" u="sng" dirty="0" smtClean="0">
                <a:hlinkClick r:id="rId3"/>
              </a:rPr>
              <a:t>http://www.ideo.com/thinking/voice/tim-brown</a:t>
            </a:r>
            <a:endParaRPr lang="en-US" sz="1800" dirty="0" smtClean="0"/>
          </a:p>
          <a:p>
            <a:pPr>
              <a:buNone/>
            </a:pPr>
            <a:r>
              <a:rPr lang="it-IT" sz="1800" dirty="0" smtClean="0"/>
              <a:t>and Ideo </a:t>
            </a:r>
            <a:r>
              <a:rPr lang="en-US" sz="1800" u="sng" dirty="0" smtClean="0">
                <a:hlinkClick r:id="rId4"/>
              </a:rPr>
              <a:t>http://www.ideo.com</a:t>
            </a:r>
            <a:r>
              <a:rPr lang="en-US" sz="1800" u="sng" dirty="0" smtClean="0">
                <a:hlinkClick r:id="rId4"/>
              </a:rPr>
              <a:t>/</a:t>
            </a:r>
            <a:r>
              <a:rPr lang="en-US" sz="1800" u="sng" dirty="0" smtClean="0"/>
              <a:t>; </a:t>
            </a:r>
            <a:r>
              <a:rPr lang="en-US" sz="1800" u="sng" dirty="0" smtClean="0">
                <a:hlinkClick r:id="rId5"/>
              </a:rPr>
              <a:t>http</a:t>
            </a:r>
            <a:r>
              <a:rPr lang="en-US" sz="1800" u="sng" dirty="0" smtClean="0">
                <a:hlinkClick r:id="rId5"/>
              </a:rPr>
              <a:t>://www.ideo.com/work/clients</a:t>
            </a:r>
            <a:endParaRPr lang="en-US" sz="1800" u="sng" dirty="0" smtClean="0"/>
          </a:p>
          <a:p>
            <a:pPr>
              <a:buNone/>
            </a:pPr>
            <a:endParaRPr lang="it-IT" sz="1800" u="sng" dirty="0" smtClean="0"/>
          </a:p>
          <a:p>
            <a:pPr>
              <a:buNone/>
            </a:pPr>
            <a:r>
              <a:rPr lang="en-US" sz="1800" b="1" dirty="0" smtClean="0"/>
              <a:t>Bill Buxton – </a:t>
            </a:r>
            <a:r>
              <a:rPr lang="en-US" sz="1800" b="1" dirty="0" smtClean="0"/>
              <a:t>Chief Designer at Microsoft</a:t>
            </a:r>
            <a:endParaRPr lang="en-US" sz="1800" b="1" dirty="0" smtClean="0"/>
          </a:p>
          <a:p>
            <a:pPr>
              <a:buNone/>
            </a:pPr>
            <a:r>
              <a:rPr lang="it-IT" sz="1800" u="sng" dirty="0" smtClean="0">
                <a:hlinkClick r:id="rId6"/>
              </a:rPr>
              <a:t>http://</a:t>
            </a:r>
            <a:r>
              <a:rPr lang="it-IT" sz="1800" u="sng" dirty="0" smtClean="0">
                <a:hlinkClick r:id="rId6"/>
              </a:rPr>
              <a:t>videos.visitmix.com/MIX09/KEY01</a:t>
            </a:r>
            <a:r>
              <a:rPr lang="it-IT" sz="1800" u="sng" dirty="0" smtClean="0"/>
              <a:t> </a:t>
            </a:r>
          </a:p>
          <a:p>
            <a:pPr>
              <a:buNone/>
            </a:pPr>
            <a:r>
              <a:rPr lang="it-IT" sz="1800" dirty="0" smtClean="0"/>
              <a:t>(</a:t>
            </a:r>
            <a:r>
              <a:rPr lang="it-IT" sz="1800" dirty="0" err="1" smtClean="0"/>
              <a:t>about</a:t>
            </a:r>
            <a:r>
              <a:rPr lang="it-IT" sz="1800" dirty="0" smtClean="0"/>
              <a:t> design)</a:t>
            </a:r>
            <a:endParaRPr lang="it-IT" sz="1800" dirty="0" smtClean="0"/>
          </a:p>
          <a:p>
            <a:pPr>
              <a:buNone/>
            </a:pPr>
            <a:r>
              <a:rPr lang="en-US" sz="1800" dirty="0" smtClean="0">
                <a:hlinkClick r:id="rId7"/>
              </a:rPr>
              <a:t>http://www.youtube.com/watch?v=WET3jAecH68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it-IT" sz="1800" dirty="0" smtClean="0"/>
              <a:t>(Gustav Project)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8"/>
              </a:rPr>
              <a:t>http</a:t>
            </a:r>
            <a:r>
              <a:rPr lang="en-US" sz="1800" dirty="0" smtClean="0">
                <a:hlinkClick r:id="rId8"/>
              </a:rPr>
              <a:t>://www.youtube.com/watch?v=xx1WveKV7aE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(Sketching </a:t>
            </a:r>
            <a:r>
              <a:rPr lang="en-US" sz="1800" dirty="0" smtClean="0"/>
              <a:t>and Experience Design </a:t>
            </a:r>
            <a:r>
              <a:rPr lang="en-US" sz="1800" dirty="0" smtClean="0"/>
              <a:t>- lecture </a:t>
            </a:r>
            <a:r>
              <a:rPr lang="en-US" sz="1800" dirty="0" smtClean="0"/>
              <a:t>at Stanford University)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Don </a:t>
            </a:r>
            <a:r>
              <a:rPr lang="en-US" sz="1800" b="1" dirty="0" smtClean="0"/>
              <a:t>Norman: The Design of Future Things (lecture at Stanford University)</a:t>
            </a:r>
          </a:p>
          <a:p>
            <a:pPr>
              <a:buNone/>
            </a:pPr>
            <a:r>
              <a:rPr lang="en-US" sz="1800" dirty="0" smtClean="0">
                <a:hlinkClick r:id="rId9"/>
              </a:rPr>
              <a:t>http://www.youtube.com/watch?v=wQmwEjL6K1U&amp;feature=channel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it-IT" sz="3200" b="0" dirty="0" smtClean="0"/>
              <a:t>Premesse (2)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Il corso </a:t>
            </a:r>
          </a:p>
          <a:p>
            <a:r>
              <a:rPr lang="it-IT" dirty="0" smtClean="0"/>
              <a:t>NON e’ un laboratorio ma prevede delle </a:t>
            </a:r>
            <a:r>
              <a:rPr lang="it-IT" dirty="0" err="1" smtClean="0"/>
              <a:t>attivita’</a:t>
            </a:r>
            <a:r>
              <a:rPr lang="it-IT" dirty="0" smtClean="0"/>
              <a:t> progettuali (3 </a:t>
            </a:r>
            <a:r>
              <a:rPr lang="it-IT" dirty="0" err="1" smtClean="0"/>
              <a:t>homeworks</a:t>
            </a:r>
            <a:r>
              <a:rPr lang="it-IT" dirty="0" smtClean="0"/>
              <a:t> – v. sezioni successive)</a:t>
            </a:r>
          </a:p>
          <a:p>
            <a:endParaRPr lang="it-IT" dirty="0" smtClean="0"/>
          </a:p>
          <a:p>
            <a:r>
              <a:rPr lang="it-IT" dirty="0" smtClean="0"/>
              <a:t>prevede sinergie con i corsi:</a:t>
            </a:r>
          </a:p>
          <a:p>
            <a:pPr lvl="1"/>
            <a:r>
              <a:rPr lang="it-IT" dirty="0" smtClean="0"/>
              <a:t>PROBLEM ANALYSIS ATELIER</a:t>
            </a:r>
            <a:r>
              <a:rPr lang="it-IT" b="1" dirty="0" smtClean="0"/>
              <a:t>” </a:t>
            </a:r>
            <a:r>
              <a:rPr lang="it-IT" dirty="0" smtClean="0"/>
              <a:t>(</a:t>
            </a:r>
            <a:r>
              <a:rPr lang="it-IT" dirty="0" err="1" smtClean="0"/>
              <a:t>sem</a:t>
            </a:r>
            <a:r>
              <a:rPr lang="it-IT" dirty="0" smtClean="0"/>
              <a:t> 2, pool di docenti, </a:t>
            </a:r>
            <a:r>
              <a:rPr lang="it-IT" dirty="0" err="1" smtClean="0"/>
              <a:t>resp</a:t>
            </a:r>
            <a:r>
              <a:rPr lang="it-IT" dirty="0" smtClean="0"/>
              <a:t>. prof. </a:t>
            </a:r>
            <a:r>
              <a:rPr lang="it-IT" dirty="0" err="1" smtClean="0"/>
              <a:t>Paolin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“AIP” (Applicazioni </a:t>
            </a:r>
            <a:r>
              <a:rPr lang="it-IT" dirty="0" err="1" smtClean="0"/>
              <a:t>Ipermediali</a:t>
            </a:r>
            <a:r>
              <a:rPr lang="it-IT" dirty="0" smtClean="0"/>
              <a:t>, Web e Multimedia): </a:t>
            </a:r>
            <a:r>
              <a:rPr lang="it-IT" dirty="0" err="1" smtClean="0"/>
              <a:t>sem</a:t>
            </a:r>
            <a:r>
              <a:rPr lang="it-IT" dirty="0" smtClean="0"/>
              <a:t> 2; Prof. Bruna (lezioni in italiano),  prof. </a:t>
            </a:r>
            <a:r>
              <a:rPr lang="it-IT" dirty="0" err="1" smtClean="0"/>
              <a:t>Garzotto</a:t>
            </a:r>
            <a:r>
              <a:rPr lang="it-IT" dirty="0" smtClean="0"/>
              <a:t> (lezioni in inglese) – gestione esami e progetti congiunta</a:t>
            </a:r>
          </a:p>
          <a:p>
            <a:pPr lvl="1"/>
            <a:r>
              <a:rPr lang="it-IT" dirty="0" smtClean="0"/>
              <a:t> “</a:t>
            </a:r>
            <a:r>
              <a:rPr lang="it-IT" dirty="0" err="1" smtClean="0"/>
              <a:t>iTV</a:t>
            </a:r>
            <a:r>
              <a:rPr lang="it-IT" dirty="0" smtClean="0"/>
              <a:t>” (</a:t>
            </a:r>
            <a:r>
              <a:rPr lang="it-IT" dirty="0" err="1" smtClean="0"/>
              <a:t>sem</a:t>
            </a:r>
            <a:r>
              <a:rPr lang="it-IT" dirty="0" smtClean="0"/>
              <a:t> 1, prof. Cremonesi) </a:t>
            </a:r>
          </a:p>
          <a:p>
            <a:pPr lvl="1"/>
            <a:r>
              <a:rPr lang="it-IT" dirty="0" smtClean="0"/>
              <a:t>“Videogame Design and </a:t>
            </a:r>
            <a:r>
              <a:rPr lang="it-IT" dirty="0" err="1" smtClean="0"/>
              <a:t>Programming</a:t>
            </a:r>
            <a:r>
              <a:rPr lang="it-IT" dirty="0" smtClean="0"/>
              <a:t> (</a:t>
            </a:r>
            <a:r>
              <a:rPr lang="it-IT" dirty="0" err="1" smtClean="0"/>
              <a:t>sem</a:t>
            </a:r>
            <a:r>
              <a:rPr lang="it-IT" dirty="0" smtClean="0"/>
              <a:t> 1, prof. </a:t>
            </a:r>
            <a:r>
              <a:rPr lang="it-IT" dirty="0" err="1" smtClean="0"/>
              <a:t>Lanzi</a:t>
            </a:r>
            <a:r>
              <a:rPr lang="it-IT" dirty="0" smtClean="0"/>
              <a:t>)</a:t>
            </a:r>
          </a:p>
          <a:p>
            <a:endParaRPr lang="it-IT" b="1" dirty="0" smtClean="0"/>
          </a:p>
          <a:p>
            <a:r>
              <a:rPr lang="it-IT" dirty="0" err="1" smtClean="0"/>
              <a:t>Possibilita’</a:t>
            </a:r>
            <a:r>
              <a:rPr lang="it-IT" dirty="0" smtClean="0"/>
              <a:t> di continuare le </a:t>
            </a:r>
            <a:r>
              <a:rPr lang="it-IT" dirty="0" err="1" smtClean="0"/>
              <a:t>attivita’</a:t>
            </a:r>
            <a:r>
              <a:rPr lang="it-IT" dirty="0" smtClean="0"/>
              <a:t> progettuali nel Laboratorio PROBLEM ANALYSIS ATELIER e/o tesi</a:t>
            </a:r>
          </a:p>
          <a:p>
            <a:endParaRPr lang="it-IT" dirty="0" smtClean="0"/>
          </a:p>
          <a:p>
            <a:pPr algn="ctr">
              <a:buNone/>
            </a:pPr>
            <a:r>
              <a:rPr lang="it-IT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it-IT" sz="3200" b="0" dirty="0" smtClean="0"/>
              <a:t>Premesse (3)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997152"/>
          </a:xfrm>
        </p:spPr>
        <p:txBody>
          <a:bodyPr/>
          <a:lstStyle/>
          <a:p>
            <a:pPr algn="ctr">
              <a:buNone/>
            </a:pPr>
            <a:r>
              <a:rPr lang="it-IT" b="1" dirty="0" smtClean="0"/>
              <a:t>ATTENZIONE!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	Chi ha </a:t>
            </a:r>
            <a:r>
              <a:rPr lang="it-IT" dirty="0" err="1" smtClean="0"/>
              <a:t>gia’</a:t>
            </a:r>
            <a:r>
              <a:rPr lang="it-IT" dirty="0" smtClean="0"/>
              <a:t> sostenuto il corso Laboratorio di </a:t>
            </a:r>
            <a:r>
              <a:rPr lang="it-IT" dirty="0" err="1" smtClean="0"/>
              <a:t>Human</a:t>
            </a:r>
            <a:r>
              <a:rPr lang="it-IT" dirty="0" smtClean="0"/>
              <a:t> Computer </a:t>
            </a:r>
            <a:r>
              <a:rPr lang="it-IT" dirty="0" err="1" smtClean="0"/>
              <a:t>Interaction</a:t>
            </a:r>
            <a:r>
              <a:rPr lang="it-IT" dirty="0" smtClean="0"/>
              <a:t> </a:t>
            </a:r>
          </a:p>
          <a:p>
            <a:pPr algn="ctr">
              <a:buNone/>
            </a:pPr>
            <a:r>
              <a:rPr lang="it-IT" b="1" dirty="0" smtClean="0"/>
              <a:t>NON </a:t>
            </a:r>
          </a:p>
          <a:p>
            <a:pPr algn="ctr">
              <a:buNone/>
            </a:pPr>
            <a:r>
              <a:rPr lang="it-IT" dirty="0" err="1" smtClean="0"/>
              <a:t>puo’</a:t>
            </a:r>
            <a:r>
              <a:rPr lang="it-IT" dirty="0" smtClean="0"/>
              <a:t> inserire questo insegnamento </a:t>
            </a:r>
          </a:p>
          <a:p>
            <a:pPr algn="ctr">
              <a:buNone/>
            </a:pPr>
            <a:r>
              <a:rPr lang="it-IT" dirty="0" smtClean="0"/>
              <a:t>nel piano di studi (anche se il sistema </a:t>
            </a:r>
            <a:r>
              <a:rPr lang="it-IT" i="1" dirty="0" smtClean="0"/>
              <a:t>sembra </a:t>
            </a:r>
            <a:r>
              <a:rPr lang="it-IT" dirty="0" smtClean="0"/>
              <a:t>permetterlo)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Inoltre</a:t>
            </a:r>
            <a:r>
              <a:rPr lang="it-IT" dirty="0" smtClean="0"/>
              <a:t>:</a:t>
            </a:r>
          </a:p>
          <a:p>
            <a:r>
              <a:rPr lang="it-IT" dirty="0" smtClean="0"/>
              <a:t>Le lezioni sono in </a:t>
            </a:r>
            <a:r>
              <a:rPr lang="it-IT" dirty="0" smtClean="0"/>
              <a:t>prevalentemente </a:t>
            </a:r>
            <a:r>
              <a:rPr lang="it-IT" dirty="0" smtClean="0"/>
              <a:t>inglese– </a:t>
            </a:r>
            <a:r>
              <a:rPr lang="it-IT" dirty="0" smtClean="0"/>
              <a:t>alcuni interventi di collaboratori e/o testimonial aziendali potrebbero essere in italiano </a:t>
            </a:r>
            <a:endParaRPr lang="it-IT" dirty="0" smtClean="0"/>
          </a:p>
          <a:p>
            <a:r>
              <a:rPr lang="it-IT" dirty="0" smtClean="0"/>
              <a:t>Materiale didattico: </a:t>
            </a:r>
          </a:p>
          <a:p>
            <a:pPr lvl="1"/>
            <a:r>
              <a:rPr lang="it-IT" dirty="0" err="1" smtClean="0"/>
              <a:t>Slides</a:t>
            </a:r>
            <a:r>
              <a:rPr lang="it-IT" dirty="0" smtClean="0"/>
              <a:t>: prevalentemente in italiano (</a:t>
            </a:r>
          </a:p>
          <a:p>
            <a:pPr lvl="1"/>
            <a:r>
              <a:rPr lang="it-IT" dirty="0" smtClean="0"/>
              <a:t>Articoli</a:t>
            </a:r>
            <a:r>
              <a:rPr lang="it-IT" dirty="0" smtClean="0"/>
              <a:t>, materiale </a:t>
            </a:r>
            <a:r>
              <a:rPr lang="it-IT" dirty="0" smtClean="0"/>
              <a:t>integrativo: </a:t>
            </a:r>
            <a:r>
              <a:rPr lang="it-IT" dirty="0" smtClean="0"/>
              <a:t>inglese</a:t>
            </a:r>
            <a:endParaRPr lang="it-IT" dirty="0" smtClean="0"/>
          </a:p>
          <a:p>
            <a:r>
              <a:rPr lang="it-IT" dirty="0" smtClean="0"/>
              <a:t>Gli </a:t>
            </a:r>
            <a:r>
              <a:rPr lang="it-IT" dirty="0" err="1" smtClean="0"/>
              <a:t>homework</a:t>
            </a:r>
            <a:r>
              <a:rPr lang="it-IT" dirty="0" smtClean="0"/>
              <a:t> previsti possono essere svolti in </a:t>
            </a:r>
            <a:r>
              <a:rPr lang="it-IT" dirty="0" smtClean="0"/>
              <a:t>italiano o inglese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pPr eaLnBrk="1" hangingPunct="1"/>
            <a:endParaRPr lang="en-US" sz="3200" b="0" dirty="0" smtClean="0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857224" y="3357562"/>
            <a:ext cx="7354887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157163">
              <a:spcBef>
                <a:spcPct val="20000"/>
              </a:spcBef>
              <a:buClr>
                <a:srgbClr val="BE9FBE"/>
              </a:buClr>
              <a:buSzPct val="75000"/>
              <a:buFont typeface="Wingdings" pitchFamily="2" charset="2"/>
              <a:buNone/>
            </a:pPr>
            <a:endParaRPr lang="en-US" sz="1600" b="1" dirty="0">
              <a:latin typeface="Verdana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9129"/>
          </a:xfrm>
        </p:spPr>
        <p:txBody>
          <a:bodyPr/>
          <a:lstStyle/>
          <a:p>
            <a:pPr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	</a:t>
            </a:r>
            <a:r>
              <a:rPr lang="it-IT" sz="2800" dirty="0" smtClean="0"/>
              <a:t>CONSAPEVOLEZZA CHE </a:t>
            </a:r>
            <a:r>
              <a:rPr lang="it-IT" sz="2800" dirty="0" smtClean="0">
                <a:latin typeface="Verdana" pitchFamily="34" charset="0"/>
                <a:cs typeface="Times New Roman" pitchFamily="18" charset="0"/>
              </a:rPr>
              <a:t>LA QUALITÀ DELLA INTERAZIONE UOMO-TECNOLOGIA</a:t>
            </a:r>
            <a:r>
              <a:rPr lang="it-IT" sz="2800" baseline="0" dirty="0" smtClean="0">
                <a:latin typeface="Verdana" pitchFamily="34" charset="0"/>
                <a:cs typeface="Times New Roman" pitchFamily="18" charset="0"/>
              </a:rPr>
              <a:t> </a:t>
            </a:r>
            <a:r>
              <a:rPr lang="it-IT" sz="2800" dirty="0" smtClean="0">
                <a:latin typeface="Verdana" pitchFamily="34" charset="0"/>
                <a:cs typeface="Times New Roman" pitchFamily="18" charset="0"/>
              </a:rPr>
              <a:t>È FONDAMENTALE NELLE APPLICAZIONI INFORMATICHE MODERNE </a:t>
            </a:r>
            <a:endParaRPr lang="it-IT" dirty="0" smtClean="0"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620713"/>
            <a:ext cx="91440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Obbiettivi didattici (1)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2656"/>
            <a:ext cx="9144000" cy="574675"/>
          </a:xfrm>
        </p:spPr>
        <p:txBody>
          <a:bodyPr/>
          <a:lstStyle/>
          <a:p>
            <a:r>
              <a:rPr lang="it-IT" sz="3200" b="0" dirty="0" smtClean="0"/>
              <a:t>“Corriere della Sera” – 13 </a:t>
            </a:r>
            <a:r>
              <a:rPr lang="it-IT" sz="3200" b="0" dirty="0" err="1" smtClean="0"/>
              <a:t>sett</a:t>
            </a:r>
            <a:r>
              <a:rPr lang="it-IT" sz="3200" b="0" dirty="0" smtClean="0"/>
              <a:t> 2010 </a:t>
            </a:r>
            <a:br>
              <a:rPr lang="it-IT" sz="3200" b="0" dirty="0" smtClean="0"/>
            </a:br>
            <a:endParaRPr lang="en-US" sz="3200" b="0" dirty="0"/>
          </a:p>
        </p:txBody>
      </p:sp>
      <p:pic>
        <p:nvPicPr>
          <p:cNvPr id="4" name="Content Placeholder 3" descr="corriere2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364331" y="-551256"/>
            <a:ext cx="6576365" cy="93050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32656"/>
            <a:ext cx="9144000" cy="574675"/>
          </a:xfrm>
        </p:spPr>
        <p:txBody>
          <a:bodyPr/>
          <a:lstStyle/>
          <a:p>
            <a:r>
              <a:rPr lang="it-IT" dirty="0" smtClean="0"/>
              <a:t>Dal “Corriere della Sera” </a:t>
            </a:r>
            <a:br>
              <a:rPr lang="it-IT" dirty="0" smtClean="0"/>
            </a:br>
            <a:endParaRPr lang="en-US" dirty="0"/>
          </a:p>
        </p:txBody>
      </p:sp>
      <p:pic>
        <p:nvPicPr>
          <p:cNvPr id="4" name="Content Placeholder 3" descr="corriere2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364331" y="-623264"/>
            <a:ext cx="6576365" cy="9305026"/>
          </a:xfrm>
        </p:spPr>
      </p:pic>
      <p:pic>
        <p:nvPicPr>
          <p:cNvPr id="5" name="Picture 4" descr="corriere-3-grosso.jpg"/>
          <p:cNvPicPr>
            <a:picLocks noChangeAspect="1"/>
          </p:cNvPicPr>
          <p:nvPr/>
        </p:nvPicPr>
        <p:blipFill>
          <a:blip r:embed="rId3" cstate="print"/>
          <a:srcRect l="11405" t="32555" r="15990" b="16933"/>
          <a:stretch>
            <a:fillRect/>
          </a:stretch>
        </p:blipFill>
        <p:spPr>
          <a:xfrm>
            <a:off x="1331640" y="-1035496"/>
            <a:ext cx="7812360" cy="769022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228184" y="4869160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28184" y="5085184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00192" y="530120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28184" y="5517232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00192" y="5733256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00192" y="5949280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00192" y="6165304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28184" y="638132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00192" y="6597352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8576" y="4221088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56176" y="4437112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8184" y="4653136"/>
            <a:ext cx="27363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 bwMode="auto">
          <a:xfrm>
            <a:off x="-900608" y="476672"/>
            <a:ext cx="91440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“Corriere della Sera” – 13 </a:t>
            </a:r>
            <a:r>
              <a:rPr kumimoji="0" lang="it-IT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sett</a:t>
            </a:r>
            <a:r>
              <a:rPr kumimoji="0" lang="it-I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2010 </a:t>
            </a:r>
            <a:br>
              <a:rPr kumimoji="0" lang="it-I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it-IT" sz="32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Obbiettivi didattici (2)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SENSIBILITA’ VERSO I “FATTORI” UMANI CHE DEVONO ESSERE CONSIDERATI NELLO SVILUPPO </a:t>
            </a:r>
            <a:r>
              <a:rPr lang="it-IT" dirty="0" err="1" smtClean="0"/>
              <a:t>DI</a:t>
            </a:r>
            <a:r>
              <a:rPr lang="it-IT" dirty="0" smtClean="0"/>
              <a:t> TECNOLOGIE UTILI ED EFFICACI PER L’UTENTE FINALE</a:t>
            </a:r>
          </a:p>
          <a:p>
            <a:endParaRPr lang="it-IT" dirty="0" smtClean="0"/>
          </a:p>
          <a:p>
            <a:r>
              <a:rPr lang="it-IT" dirty="0" smtClean="0"/>
              <a:t>(MINIMA) COMPRENSIONE DEL RUOLO DELL’HCI NELLE REALTA’ AZIENDALI</a:t>
            </a:r>
          </a:p>
          <a:p>
            <a:pPr lvl="1"/>
            <a:r>
              <a:rPr lang="it-IT" dirty="0" smtClean="0"/>
              <a:t>Coinvolgimento di alcuni “testimonial aziendali”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9144000" cy="574675"/>
          </a:xfrm>
        </p:spPr>
        <p:txBody>
          <a:bodyPr/>
          <a:lstStyle/>
          <a:p>
            <a:r>
              <a:rPr lang="en-US" sz="3200" b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Obiettivi</a:t>
            </a:r>
            <a:r>
              <a:rPr lang="en-US" sz="32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didattici</a:t>
            </a:r>
            <a:r>
              <a:rPr lang="en-US" sz="3200" b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(3)</a:t>
            </a:r>
            <a:endParaRPr lang="en-US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sz="2800" dirty="0" smtClean="0"/>
          </a:p>
          <a:p>
            <a:pPr algn="ctr">
              <a:buNone/>
            </a:pPr>
            <a:endParaRPr lang="it-IT" sz="2800" dirty="0" smtClean="0"/>
          </a:p>
          <a:p>
            <a:r>
              <a:rPr lang="it-IT" sz="2800" dirty="0" smtClean="0"/>
              <a:t>IMPULSO ALLA INNOVAZIONE</a:t>
            </a:r>
          </a:p>
          <a:p>
            <a:r>
              <a:rPr lang="it-IT" sz="2800" dirty="0" err="1" smtClean="0"/>
              <a:t>Creativita’</a:t>
            </a:r>
            <a:endParaRPr lang="it-IT" sz="2800" dirty="0" smtClean="0"/>
          </a:p>
          <a:p>
            <a:r>
              <a:rPr lang="it-IT" sz="2800" dirty="0" smtClean="0"/>
              <a:t>Esplorazione di nuove soluzioni </a:t>
            </a:r>
          </a:p>
          <a:p>
            <a:r>
              <a:rPr lang="it-IT" sz="2800" dirty="0" smtClean="0"/>
              <a:t>Accettare le sfide </a:t>
            </a:r>
          </a:p>
          <a:p>
            <a:r>
              <a:rPr lang="it-IT" sz="2800" dirty="0" smtClean="0"/>
              <a:t>Mettersi in gioco</a:t>
            </a:r>
          </a:p>
          <a:p>
            <a:r>
              <a:rPr lang="it-IT" sz="2800" dirty="0" smtClean="0"/>
              <a:t>….</a:t>
            </a:r>
          </a:p>
          <a:p>
            <a:endParaRPr lang="it-IT" sz="2800" dirty="0" smtClean="0"/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it-IT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37582"/>
</p:tagLst>
</file>

<file path=ppt/theme/theme1.xml><?xml version="1.0" encoding="utf-8"?>
<a:theme xmlns:a="http://schemas.openxmlformats.org/drawingml/2006/main" name="UomoMacchina">
  <a:themeElements>
    <a:clrScheme name="UomoMacchin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moMacchi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moMacch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moMacchin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moMacchin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moMacchin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moMacchin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moMacchin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moMacchin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moMacchin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moMacchin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moMacchin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moMacchin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moMacchin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UomoMacchina</Template>
  <TotalTime>8196</TotalTime>
  <Words>1093</Words>
  <Application>Microsoft Office PowerPoint</Application>
  <PresentationFormat>On-screen Show (4:3)</PresentationFormat>
  <Paragraphs>265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UomoMacchina</vt:lpstr>
      <vt:lpstr>Slide 1</vt:lpstr>
      <vt:lpstr>Premesse (1)</vt:lpstr>
      <vt:lpstr>Premesse (2)</vt:lpstr>
      <vt:lpstr>Premesse (3)</vt:lpstr>
      <vt:lpstr>Slide 5</vt:lpstr>
      <vt:lpstr>“Corriere della Sera” – 13 sett 2010  </vt:lpstr>
      <vt:lpstr>Dal “Corriere della Sera”  </vt:lpstr>
      <vt:lpstr>Obbiettivi didattici (2)</vt:lpstr>
      <vt:lpstr>Obiettivi didattici (3)</vt:lpstr>
      <vt:lpstr>Obiettivi didattici (4)</vt:lpstr>
      <vt:lpstr>Obiettivi didattici (5)</vt:lpstr>
      <vt:lpstr>Obiettivi didattici (6)</vt:lpstr>
      <vt:lpstr>Contenuti del corso (1)</vt:lpstr>
      <vt:lpstr>Contenuti del corso (1)</vt:lpstr>
      <vt:lpstr>Contenuti del corso (2)</vt:lpstr>
      <vt:lpstr>In che cosa consiste l’esame</vt:lpstr>
      <vt:lpstr>Modalita’ per homeworks</vt:lpstr>
      <vt:lpstr>Valutazione</vt:lpstr>
      <vt:lpstr>Criteri di valutazione</vt:lpstr>
      <vt:lpstr>Materiale didattico</vt:lpstr>
      <vt:lpstr>Per approfondimenti:</vt:lpstr>
      <vt:lpstr>COMUNICAZIONE DOCENTI-STUDENTI</vt:lpstr>
      <vt:lpstr>Slide 23</vt:lpstr>
      <vt:lpstr>Slide 24</vt:lpstr>
      <vt:lpstr>From history to present… </vt:lpstr>
      <vt:lpstr>Perspectives on Interaction Design…</vt:lpstr>
    </vt:vector>
  </TitlesOfParts>
  <Company>Politecnico di Milano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Metid</dc:creator>
  <cp:lastModifiedBy>garzotto</cp:lastModifiedBy>
  <cp:revision>186</cp:revision>
  <dcterms:created xsi:type="dcterms:W3CDTF">2005-10-21T12:58:15Z</dcterms:created>
  <dcterms:modified xsi:type="dcterms:W3CDTF">2010-10-04T08:09:41Z</dcterms:modified>
</cp:coreProperties>
</file>