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0C85-FA24-4B8D-A70C-4FC42B3A11D4}" type="datetimeFigureOut">
              <a:rPr lang="zh-CN" altLang="en-US" smtClean="0"/>
              <a:t>2023.06.02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67590-22EB-4035-AC03-3218819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5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8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8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  <a:t>2023.06.02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82550"/>
            <a:ext cx="12157075" cy="949960"/>
            <a:chOff x="2" y="0"/>
            <a:chExt cx="9143998" cy="763588"/>
          </a:xfrm>
        </p:grpSpPr>
        <p:pic>
          <p:nvPicPr>
            <p:cNvPr id="8" name="Picture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0"/>
              <a:ext cx="6572294" cy="7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35"/>
            <a:stretch>
              <a:fillRect/>
            </a:stretch>
          </p:blipFill>
          <p:spPr bwMode="auto">
            <a:xfrm>
              <a:off x="5286380" y="0"/>
              <a:ext cx="3857620" cy="7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66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9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6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0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1DBC-E450-49AE-955B-AABC1DD4DD74}" type="datetimeFigureOut">
              <a:rPr lang="zh-CN" altLang="en-US" smtClean="0"/>
              <a:t>2023.06.01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DF41-21FC-4D6D-AD81-8CF350A4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7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10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4"/>
          <p:cNvSpPr txBox="1"/>
          <p:nvPr>
            <p:custDataLst>
              <p:tags r:id="rId1"/>
            </p:custDataLst>
          </p:nvPr>
        </p:nvSpPr>
        <p:spPr>
          <a:xfrm>
            <a:off x="1270896" y="1829696"/>
            <a:ext cx="9566910" cy="594995"/>
          </a:xfrm>
          <a:prstGeom prst="rect">
            <a:avLst/>
          </a:prstGeom>
          <a:noFill/>
          <a:ln w="3175">
            <a:noFill/>
            <a:prstDash val="dash"/>
          </a:ln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rtlCol="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spc="312" dirty="0" err="1">
                <a:ln w="3175">
                  <a:noFill/>
                  <a:prstDash val="dash"/>
                </a:ln>
                <a:pattFill prst="dashDnDiag">
                  <a:fgClr>
                    <a:schemeClr val="accent1"/>
                  </a:fgClr>
                  <a:bgClr>
                    <a:schemeClr val="accent1">
                      <a:lumMod val="50000"/>
                    </a:schemeClr>
                  </a:bgClr>
                </a:patt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网元与网图跨层协同训练、推理技术研究项目</a:t>
            </a:r>
          </a:p>
        </p:txBody>
      </p:sp>
      <p:grpSp>
        <p:nvGrpSpPr>
          <p:cNvPr id="5" name="Group 4"/>
          <p:cNvGrpSpPr/>
          <p:nvPr>
            <p:custDataLst>
              <p:tags r:id="rId2"/>
            </p:custDataLst>
          </p:nvPr>
        </p:nvGrpSpPr>
        <p:grpSpPr>
          <a:xfrm>
            <a:off x="6936509" y="2612390"/>
            <a:ext cx="3749906" cy="573405"/>
            <a:chOff x="11430" y="4114"/>
            <a:chExt cx="5399" cy="903"/>
          </a:xfrm>
        </p:grpSpPr>
        <p:sp>
          <p:nvSpPr>
            <p:cNvPr id="11" name="矩形 4"/>
            <p:cNvSpPr/>
            <p:nvPr>
              <p:custDataLst>
                <p:tags r:id="rId4"/>
              </p:custDataLst>
            </p:nvPr>
          </p:nvSpPr>
          <p:spPr>
            <a:xfrm>
              <a:off x="15829" y="4114"/>
              <a:ext cx="1000" cy="903"/>
            </a:xfrm>
            <a:prstGeom prst="rect">
              <a:avLst/>
            </a:prstGeom>
            <a:noFill/>
            <a:ln w="254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矩形 5"/>
            <p:cNvSpPr/>
            <p:nvPr>
              <p:custDataLst>
                <p:tags r:id="rId5"/>
              </p:custDataLst>
            </p:nvPr>
          </p:nvSpPr>
          <p:spPr>
            <a:xfrm>
              <a:off x="11430" y="4234"/>
              <a:ext cx="5234" cy="663"/>
            </a:xfrm>
            <a:prstGeom prst="rect">
              <a:avLst/>
            </a:prstGeom>
            <a:solidFill>
              <a:schemeClr val="lt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936509" y="2744918"/>
            <a:ext cx="3756370" cy="319318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155" dirty="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第四阶段-</a:t>
            </a:r>
            <a:r>
              <a:rPr lang="zh-CN" altLang="en-US" sz="1600" spc="155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网元端</a:t>
            </a:r>
            <a:r>
              <a:rPr lang="en-US" altLang="zh-CN" sz="1600" spc="155" dirty="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Transformer</a:t>
            </a:r>
            <a:r>
              <a:rPr lang="zh-CN" altLang="en-US" sz="1600" spc="155" dirty="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压缩</a:t>
            </a:r>
            <a:endParaRPr lang="zh-CN" altLang="en-US" sz="1600" spc="155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C7F7-CFC1-495C-8BB8-7AF7DAA4AE2D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  <a:t>1</a:t>
            </a:fld>
            <a:endParaRPr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4523509"/>
            <a:ext cx="12192000" cy="2334491"/>
            <a:chOff x="46038" y="1233000"/>
            <a:chExt cx="9029700" cy="2196000"/>
          </a:xfrm>
        </p:grpSpPr>
        <p:pic>
          <p:nvPicPr>
            <p:cNvPr id="9" name="图片 8"/>
            <p:cNvPicPr/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54288" y="1269000"/>
              <a:ext cx="6521450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五边形 6"/>
            <p:cNvSpPr/>
            <p:nvPr/>
          </p:nvSpPr>
          <p:spPr>
            <a:xfrm>
              <a:off x="46038" y="1233000"/>
              <a:ext cx="3335337" cy="2196000"/>
            </a:xfrm>
            <a:prstGeom prst="homePlate">
              <a:avLst>
                <a:gd name="adj" fmla="val 19178"/>
              </a:avLst>
            </a:prstGeom>
            <a:blipFill>
              <a:blip r:embed="rId9"/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0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  <a:t>2</a:t>
            </a:fld>
            <a:endParaRPr lang="zh-CN" altLang="en-US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平行四边形 28"/>
          <p:cNvSpPr/>
          <p:nvPr>
            <p:custDataLst>
              <p:tags r:id="rId3"/>
            </p:custDataLst>
          </p:nvPr>
        </p:nvSpPr>
        <p:spPr bwMode="auto">
          <a:xfrm>
            <a:off x="6197600" y="144145"/>
            <a:ext cx="828040" cy="595630"/>
          </a:xfrm>
          <a:prstGeom prst="parallelogram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en-US" altLang="zh-CN" sz="2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平行四边形 32"/>
          <p:cNvSpPr/>
          <p:nvPr>
            <p:custDataLst>
              <p:tags r:id="rId4"/>
            </p:custDataLst>
          </p:nvPr>
        </p:nvSpPr>
        <p:spPr bwMode="auto">
          <a:xfrm>
            <a:off x="6755130" y="144145"/>
            <a:ext cx="5346700" cy="595630"/>
          </a:xfrm>
          <a:prstGeom prst="parallelogram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b="1" dirty="0">
              <a:solidFill>
                <a:schemeClr val="accent2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7873365" y="180340"/>
            <a:ext cx="2905125" cy="52324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2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数据和模型</a:t>
            </a:r>
            <a:endParaRPr lang="zh-CN" altLang="en-US" sz="3200" b="1" spc="12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154545"/>
            <a:ext cx="10515600" cy="50224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已经预处理为</a:t>
            </a:r>
            <a:r>
              <a:rPr lang="en-US" altLang="zh-CN" sz="2400" dirty="0" smtClean="0"/>
              <a:t>128*128*1</a:t>
            </a:r>
            <a:r>
              <a:rPr lang="zh-CN" altLang="en-US" sz="2400" dirty="0" smtClean="0"/>
              <a:t>的图片数据（原始数据？预处理方法？）</a:t>
            </a:r>
            <a:endParaRPr lang="en-US" altLang="zh-CN" sz="2400" dirty="0" smtClean="0"/>
          </a:p>
          <a:p>
            <a:r>
              <a:rPr lang="zh-CN" altLang="en-US" sz="2400" dirty="0" smtClean="0"/>
              <a:t>二分类（</a:t>
            </a:r>
            <a:r>
              <a:rPr lang="en-US" altLang="zh-CN" sz="2400" dirty="0" smtClean="0"/>
              <a:t>White / Black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ViT</a:t>
            </a:r>
            <a:r>
              <a:rPr lang="zh-CN" altLang="en-US" sz="2400" dirty="0" smtClean="0"/>
              <a:t>（视觉</a:t>
            </a:r>
            <a:r>
              <a:rPr lang="en-US" altLang="zh-CN" sz="2400" dirty="0" smtClean="0"/>
              <a:t>Transformer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716" y="2709509"/>
            <a:ext cx="6716568" cy="34674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81001"/>
            <a:ext cx="10870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Dosovitskiy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Beyer L,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Kolesnikov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et al.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is worth 16x16 words: Transformers for image recognition at scale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arXiv:2010.11929, 2020.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7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  <a:t>3</a:t>
            </a:fld>
            <a:endParaRPr lang="zh-CN" altLang="en-US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平行四边形 28"/>
          <p:cNvSpPr/>
          <p:nvPr>
            <p:custDataLst>
              <p:tags r:id="rId3"/>
            </p:custDataLst>
          </p:nvPr>
        </p:nvSpPr>
        <p:spPr bwMode="auto">
          <a:xfrm>
            <a:off x="6197600" y="144145"/>
            <a:ext cx="828040" cy="595630"/>
          </a:xfrm>
          <a:prstGeom prst="parallelogram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en-US" altLang="zh-CN" sz="2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平行四边形 32"/>
          <p:cNvSpPr/>
          <p:nvPr>
            <p:custDataLst>
              <p:tags r:id="rId4"/>
            </p:custDataLst>
          </p:nvPr>
        </p:nvSpPr>
        <p:spPr bwMode="auto">
          <a:xfrm>
            <a:off x="6755130" y="144145"/>
            <a:ext cx="5346700" cy="595630"/>
          </a:xfrm>
          <a:prstGeom prst="parallelogram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b="1" dirty="0">
              <a:solidFill>
                <a:schemeClr val="accent2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7121236" y="180340"/>
            <a:ext cx="4738255" cy="523240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lvl="0" algn="ctr">
              <a:spcAft>
                <a:spcPts val="800"/>
              </a:spcAft>
              <a:buSzPct val="100000"/>
            </a:pPr>
            <a:r>
              <a:rPr lang="en-US" altLang="zh-CN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K-means </a:t>
            </a:r>
            <a:r>
              <a:rPr lang="zh-CN" altLang="en-US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量化 </a:t>
            </a:r>
            <a:r>
              <a:rPr lang="en-US" altLang="zh-CN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权值共享</a:t>
            </a:r>
            <a:r>
              <a:rPr lang="en-US" altLang="zh-CN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800" b="1" spc="12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/>
          <a:srcRect l="13690" t="1" r="13904" b="10218"/>
          <a:stretch/>
        </p:blipFill>
        <p:spPr>
          <a:xfrm>
            <a:off x="838200" y="1825625"/>
            <a:ext cx="6419273" cy="4240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7333673" y="1825625"/>
                <a:ext cx="4602251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个聚类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共享的权值数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位的数值来编码索引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设待压缩网络有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个连接（权值），每个权值都是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位的数值（如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FP32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权值不跨层共享，即每层有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个聚类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网络有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只需保存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个索引值和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个聚类中心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压缩率为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73" y="1825625"/>
                <a:ext cx="4602251" cy="4351338"/>
              </a:xfrm>
              <a:prstGeom prst="rect">
                <a:avLst/>
              </a:prstGeom>
              <a:blipFill>
                <a:blip r:embed="rId9"/>
                <a:stretch>
                  <a:fillRect l="-1192" t="-154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610600" y="5150518"/>
                <a:ext cx="199830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𝑙𝑘𝑏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150518"/>
                <a:ext cx="1998304" cy="575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6442502"/>
            <a:ext cx="1187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Song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Huizi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Mao, &amp; William J. Dally (2015).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Compression: Compressing Deep Neural Networks with Pruning, Trained Quantization and Huffman Coding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Computer Vision and Pattern Recognition.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9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  <a:t>4</a:t>
            </a:fld>
            <a:endParaRPr lang="zh-CN" altLang="en-US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平行四边形 28"/>
          <p:cNvSpPr/>
          <p:nvPr>
            <p:custDataLst>
              <p:tags r:id="rId3"/>
            </p:custDataLst>
          </p:nvPr>
        </p:nvSpPr>
        <p:spPr bwMode="auto">
          <a:xfrm>
            <a:off x="6197600" y="144145"/>
            <a:ext cx="828040" cy="595630"/>
          </a:xfrm>
          <a:prstGeom prst="parallelogram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en-US" altLang="zh-CN" sz="2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平行四边形 32"/>
          <p:cNvSpPr/>
          <p:nvPr>
            <p:custDataLst>
              <p:tags r:id="rId4"/>
            </p:custDataLst>
          </p:nvPr>
        </p:nvSpPr>
        <p:spPr bwMode="auto">
          <a:xfrm>
            <a:off x="6755130" y="144145"/>
            <a:ext cx="5346700" cy="595630"/>
          </a:xfrm>
          <a:prstGeom prst="parallelogram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0" rIns="91440" bIns="0" anchor="ctr" anchorCtr="1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b="1" dirty="0">
              <a:solidFill>
                <a:schemeClr val="accent2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7167418" y="180340"/>
            <a:ext cx="4645891" cy="523240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lvl="0" algn="ctr">
              <a:spcAft>
                <a:spcPts val="800"/>
              </a:spcAft>
              <a:buSzPct val="100000"/>
            </a:pPr>
            <a:r>
              <a:rPr lang="en-US" altLang="zh-CN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K-means</a:t>
            </a:r>
            <a:r>
              <a:rPr lang="zh-CN" altLang="en-US" sz="2800" b="1" spc="12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量化测试结果</a:t>
            </a:r>
            <a:endParaRPr lang="zh-CN" altLang="en-US" sz="2800" b="1" spc="12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400751"/>
            <a:ext cx="10515600" cy="188739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Batch size</a:t>
            </a:r>
            <a:r>
              <a:rPr lang="zh-CN" altLang="en-US" dirty="0" smtClean="0"/>
              <a:t>：。。</a:t>
            </a:r>
            <a:endParaRPr lang="en-US" altLang="zh-CN" dirty="0" smtClean="0"/>
          </a:p>
          <a:p>
            <a:r>
              <a:rPr lang="en-US" altLang="zh-CN" dirty="0" smtClean="0"/>
              <a:t>Epochs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（继续训练还能提升精度）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位量化，两个量化值编码到一个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数值中（</a:t>
            </a:r>
            <a:r>
              <a:rPr lang="en-US" altLang="zh-CN" dirty="0" smtClean="0"/>
              <a:t>Torch</a:t>
            </a:r>
            <a:r>
              <a:rPr lang="zh-CN" altLang="en-US" dirty="0" smtClean="0"/>
              <a:t>最低支持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量化后不再重训练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上测试（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虽然能进行动态量化但运行</a:t>
            </a:r>
            <a:r>
              <a:rPr lang="en-US" altLang="zh-CN" dirty="0" err="1" smtClean="0"/>
              <a:t>Tranformer</a:t>
            </a:r>
            <a:r>
              <a:rPr lang="zh-CN" altLang="en-US" dirty="0" smtClean="0"/>
              <a:t>太慢，并行能力差）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12508"/>
              </p:ext>
            </p:extLst>
          </p:nvPr>
        </p:nvGraphicFramePr>
        <p:xfrm>
          <a:off x="1165973" y="3444393"/>
          <a:ext cx="9860054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803">
                  <a:extLst>
                    <a:ext uri="{9D8B030D-6E8A-4147-A177-3AD203B41FA5}">
                      <a16:colId xmlns:a16="http://schemas.microsoft.com/office/drawing/2014/main" val="1572588699"/>
                    </a:ext>
                  </a:extLst>
                </a:gridCol>
                <a:gridCol w="1334769">
                  <a:extLst>
                    <a:ext uri="{9D8B030D-6E8A-4147-A177-3AD203B41FA5}">
                      <a16:colId xmlns:a16="http://schemas.microsoft.com/office/drawing/2014/main" val="2837087526"/>
                    </a:ext>
                  </a:extLst>
                </a:gridCol>
                <a:gridCol w="983559">
                  <a:extLst>
                    <a:ext uri="{9D8B030D-6E8A-4147-A177-3AD203B41FA5}">
                      <a16:colId xmlns:a16="http://schemas.microsoft.com/office/drawing/2014/main" val="3372904474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654676341"/>
                    </a:ext>
                  </a:extLst>
                </a:gridCol>
                <a:gridCol w="1256145">
                  <a:extLst>
                    <a:ext uri="{9D8B030D-6E8A-4147-A177-3AD203B41FA5}">
                      <a16:colId xmlns:a16="http://schemas.microsoft.com/office/drawing/2014/main" val="3562902556"/>
                    </a:ext>
                  </a:extLst>
                </a:gridCol>
                <a:gridCol w="1002260">
                  <a:extLst>
                    <a:ext uri="{9D8B030D-6E8A-4147-A177-3AD203B41FA5}">
                      <a16:colId xmlns:a16="http://schemas.microsoft.com/office/drawing/2014/main" val="2548829376"/>
                    </a:ext>
                  </a:extLst>
                </a:gridCol>
                <a:gridCol w="975707">
                  <a:extLst>
                    <a:ext uri="{9D8B030D-6E8A-4147-A177-3AD203B41FA5}">
                      <a16:colId xmlns:a16="http://schemas.microsoft.com/office/drawing/2014/main" val="739146493"/>
                    </a:ext>
                  </a:extLst>
                </a:gridCol>
                <a:gridCol w="1023851">
                  <a:extLst>
                    <a:ext uri="{9D8B030D-6E8A-4147-A177-3AD203B41FA5}">
                      <a16:colId xmlns:a16="http://schemas.microsoft.com/office/drawing/2014/main" val="2540239717"/>
                    </a:ext>
                  </a:extLst>
                </a:gridCol>
                <a:gridCol w="1129378">
                  <a:extLst>
                    <a:ext uri="{9D8B030D-6E8A-4147-A177-3AD203B41FA5}">
                      <a16:colId xmlns:a16="http://schemas.microsoft.com/office/drawing/2014/main" val="298474693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patch_size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embed_dim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mlp_dim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head_num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精度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模型大小（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8362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压缩前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压缩后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压缩前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压缩后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 (52%)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10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98.48%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98.43%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 (67%)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491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98.59%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98.57%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(28%)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03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98.63%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(18%)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21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34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88912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79181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NOTE" val="true"/>
  <p:tag name="NOTESHAPEID" val="4"/>
  <p:tag name="KSO_WM_UNIT_TEXTBOXSTYLE_SHAPETYPE" val="0"/>
  <p:tag name="KSO_WM_UNIT_TEXTBOXSTYLE_TEMPLATETYPE" val="0"/>
  <p:tag name="KSO_WM_UNIT_ISCONTENTSTITLE" val="0"/>
  <p:tag name="KSO_WM_UNIT_PRESET_TEXT" val="WPS极墨简约斜条标题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956_75*a*1"/>
  <p:tag name="KSO_WM_TEMPLATE_CATEGORY" val="mixed"/>
  <p:tag name="KSO_WM_TEMPLATE_INDEX" val="20201956"/>
  <p:tag name="KSO_WM_UNIT_LAYERLEVEL" val="1"/>
  <p:tag name="KSO_WM_TAG_VERSION" val="1.0"/>
  <p:tag name="KSO_WM_BEAUTIFY_FLAG" val="#wm#"/>
  <p:tag name="KSO_WM_UNIT_TEXTBOXSTYLE_GUID" val="{f30cf8c8-7a7f-415f-8315-58e1e650b97b}"/>
  <p:tag name="KSO_WM_UNIT_TEXTBOXSTYLE_TYPE" val="1"/>
  <p:tag name="KSO_WM_UNIT_TEXT_FILL_FORE_SCHEMECOLOR_INDEX_BRIGHTNESS" val="0"/>
  <p:tag name="KSO_WM_UNIT_TEXT_FILL_FORE_SCHEMECOLOR_INDEX" val="5"/>
  <p:tag name="KSO_WM_UNIT_TEXT_FILL_BACK_SCHEMECOLOR_INDEX_BRIGHTNESS" val="-0.5"/>
  <p:tag name="KSO_WM_UNIT_TEXT_FILL_BACK_SCHEMECOLOR_INDEX" val="5"/>
  <p:tag name="KSO_WM_UNIT_TEXT_FILL_TYP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30"/>
  <p:tag name="KSO_WM_UNIT_HIGHLIGHT" val="0"/>
  <p:tag name="KSO_WM_UNIT_COMPATIBLE" val="0"/>
  <p:tag name="KSO_WM_DIAGRAM_GROUP_CODE" val="l1-1"/>
  <p:tag name="KSO_WM_UNIT_TYPE" val="l_h_f"/>
  <p:tag name="KSO_WM_UNIT_INDEX" val="1_2_1"/>
  <p:tag name="KSO_WM_UNIT_ID" val="diagram20217480_1*l_h_f*1_2_1"/>
  <p:tag name="KSO_WM_TEMPLATE_CATEGORY" val="diagram"/>
  <p:tag name="KSO_WM_TEMPLATE_INDEX" val="20217480"/>
  <p:tag name="KSO_WM_UNIT_LAYERLEVEL" val="1_1_1"/>
  <p:tag name="KSO_WM_TAG_VERSION" val="1.0"/>
  <p:tag name="KSO_WM_BEAUTIFY_FLAG" val=""/>
  <p:tag name="KSO_WM_UNIT_PRESET_TEXT" val="单击此处添加文本具体内容"/>
  <p:tag name="KSO_WM_UNIT_DIAGRAM_ISNUMVISUAL" val="0"/>
  <p:tag name="KSO_WM_UNIT_DIAGRAM_ISREFERUNIT" val="0"/>
  <p:tag name="KSO_WM_UNIT_COLOR_SCHEME_SHAPE_ID" val="33"/>
  <p:tag name="KSO_WM_UNIT_COLOR_SCHEME_PARENT_PAGE" val="0_1"/>
  <p:tag name="KSO_WM_UNIT_NOCLEAR" val="0"/>
  <p:tag name="KSO_WM_UNIT_SUBTYPE" val="a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9345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9345"/>
  <p:tag name="KSO_WM_SLIDE_LAYOUT" val="f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header&quot;]}],[{&quot;text_align&quot;:&quot;l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text&quot;]}]]"/>
  <p:tag name="KSO_WM_CHIP_XID" val="5eecbcf1a758c1ec0b708d3f"/>
  <p:tag name="KSO_WM_SLIDE_CAN_ADD_NAVIGATION" val="1"/>
  <p:tag name="KSO_WM_CHIP_DECFILLPROP" val="[]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5:47&quot;,&quot;maxSize&quot;:{&quot;size1&quot;:0},&quot;minSize&quot;:{&quot;size1&quot;:0},&quot;normalSize&quot;:{&quot;size1&quot;:0},&quot;subLayout&quot;:[{&quot;id&quot;:&quot;2021-04-01T15:05:47&quot;,&quot;type&quot;:0},{&quot;id&quot;:&quot;2021-04-01T15:05:47&quot;,&quot;margin&quot;:{&quot;bottom&quot;:6.349999904632568,&quot;left&quot;:4.2330002784729,&quot;right&quot;:4.2330002784729,&quot;top&quot;:6.349999904632568},&quot;type&quot;:0}],&quot;type&quot;:0}"/>
  <p:tag name="KSO_WM_CHIP_GROUPID" val="5eecbcf1a758c1ec0b708d3e"/>
  <p:tag name="KSO_WM_SLIDE_BK_DARK_LIGHT" val="2"/>
  <p:tag name="KSO_WM_SLIDE_BACKGROUND_TYPE" val="general"/>
  <p:tag name="KSO_WM_SLIDE_SUPPORT_FEATURE_TYPE" val="0"/>
  <p:tag name="KSO_WM_TEMPLATE_ASSEMBLE_XID" val="60656e8c4054ed1e2fb7fb37"/>
  <p:tag name="KSO_WM_TEMPLATE_ASSEMBLE_GROUPID" val="60656e8c4054ed1e2fb7fb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1"/>
  <p:tag name="KSO_WM_UNIT_LAYERLEVEL" val="1_1_1"/>
  <p:tag name="KSO_WM_BEAUTIFY_FLAG" val=""/>
  <p:tag name="KSO_WM_UNIT_HIGHLIGHT" val="0"/>
  <p:tag name="KSO_WM_UNIT_COMPATIBLE" val="0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COLOR_SCHEME_SHAPE_ID" val="16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2"/>
  <p:tag name="KSO_WM_UNIT_LAYERLEVEL" val="1_1_1"/>
  <p:tag name="KSO_WM_UNIT_HIGHLIGHT" val="0"/>
  <p:tag name="KSO_WM_UNIT_COMPATIBLE" val="0"/>
  <p:tag name="KSO_WM_BEAUTIFY_FLAG" val="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COLOR_SCHEME_SHAPE_ID" val="17"/>
  <p:tag name="KSO_WM_UNIT_COLOR_SCHEME_PARENT_PAGE" val="0_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30"/>
  <p:tag name="KSO_WM_UNIT_HIGHLIGHT" val="0"/>
  <p:tag name="KSO_WM_UNIT_COMPATIBLE" val="0"/>
  <p:tag name="KSO_WM_DIAGRAM_GROUP_CODE" val="l1-1"/>
  <p:tag name="KSO_WM_UNIT_TYPE" val="l_h_f"/>
  <p:tag name="KSO_WM_UNIT_INDEX" val="1_2_1"/>
  <p:tag name="KSO_WM_UNIT_ID" val="diagram20217480_1*l_h_f*1_2_1"/>
  <p:tag name="KSO_WM_TEMPLATE_CATEGORY" val="diagram"/>
  <p:tag name="KSO_WM_TEMPLATE_INDEX" val="20217480"/>
  <p:tag name="KSO_WM_UNIT_LAYERLEVEL" val="1_1_1"/>
  <p:tag name="KSO_WM_TAG_VERSION" val="1.0"/>
  <p:tag name="KSO_WM_BEAUTIFY_FLAG" val=""/>
  <p:tag name="KSO_WM_UNIT_PRESET_TEXT" val="单击此处添加文本具体内容"/>
  <p:tag name="KSO_WM_UNIT_DIAGRAM_ISNUMVISUAL" val="0"/>
  <p:tag name="KSO_WM_UNIT_DIAGRAM_ISREFERUNIT" val="0"/>
  <p:tag name="KSO_WM_UNIT_COLOR_SCHEME_SHAPE_ID" val="33"/>
  <p:tag name="KSO_WM_UNIT_COLOR_SCHEME_PARENT_PAGE" val="0_1"/>
  <p:tag name="KSO_WM_UNIT_NOCLEAR" val="0"/>
  <p:tag name="KSO_WM_UNIT_SUBTYPE" val="a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9345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9345"/>
  <p:tag name="KSO_WM_SLIDE_LAYOUT" val="f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header&quot;]}],[{&quot;text_align&quot;:&quot;l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text&quot;]}]]"/>
  <p:tag name="KSO_WM_CHIP_XID" val="5eecbcf1a758c1ec0b708d3f"/>
  <p:tag name="KSO_WM_SLIDE_CAN_ADD_NAVIGATION" val="1"/>
  <p:tag name="KSO_WM_CHIP_DECFILLPROP" val="[]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5:47&quot;,&quot;maxSize&quot;:{&quot;size1&quot;:0},&quot;minSize&quot;:{&quot;size1&quot;:0},&quot;normalSize&quot;:{&quot;size1&quot;:0},&quot;subLayout&quot;:[{&quot;id&quot;:&quot;2021-04-01T15:05:47&quot;,&quot;type&quot;:0},{&quot;id&quot;:&quot;2021-04-01T15:05:47&quot;,&quot;margin&quot;:{&quot;bottom&quot;:6.349999904632568,&quot;left&quot;:4.2330002784729,&quot;right&quot;:4.2330002784729,&quot;top&quot;:6.349999904632568},&quot;type&quot;:0}],&quot;type&quot;:0}"/>
  <p:tag name="KSO_WM_CHIP_GROUPID" val="5eecbcf1a758c1ec0b708d3e"/>
  <p:tag name="KSO_WM_SLIDE_BK_DARK_LIGHT" val="2"/>
  <p:tag name="KSO_WM_SLIDE_BACKGROUND_TYPE" val="general"/>
  <p:tag name="KSO_WM_SLIDE_SUPPORT_FEATURE_TYPE" val="0"/>
  <p:tag name="KSO_WM_TEMPLATE_ASSEMBLE_XID" val="60656e8c4054ed1e2fb7fb37"/>
  <p:tag name="KSO_WM_TEMPLATE_ASSEMBLE_GROUPID" val="60656e8c4054ed1e2fb7fb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1"/>
  <p:tag name="KSO_WM_UNIT_LAYERLEVEL" val="1_1_1"/>
  <p:tag name="KSO_WM_BEAUTIFY_FLAG" val=""/>
  <p:tag name="KSO_WM_UNIT_HIGHLIGHT" val="0"/>
  <p:tag name="KSO_WM_UNIT_COMPATIBLE" val="0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COLOR_SCHEME_SHAPE_ID" val="16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2"/>
  <p:tag name="KSO_WM_UNIT_LAYERLEVEL" val="1_1_1"/>
  <p:tag name="KSO_WM_UNIT_HIGHLIGHT" val="0"/>
  <p:tag name="KSO_WM_UNIT_COMPATIBLE" val="0"/>
  <p:tag name="KSO_WM_BEAUTIFY_FLAG" val="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COLOR_SCHEME_SHAPE_ID" val="17"/>
  <p:tag name="KSO_WM_UNIT_COLOR_SCHEME_PARENT_PAGE" val="0_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eaa85526-1a19-4ba2-ba9d-390091bdc54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30"/>
  <p:tag name="KSO_WM_UNIT_HIGHLIGHT" val="0"/>
  <p:tag name="KSO_WM_UNIT_COMPATIBLE" val="0"/>
  <p:tag name="KSO_WM_DIAGRAM_GROUP_CODE" val="l1-1"/>
  <p:tag name="KSO_WM_UNIT_TYPE" val="l_h_f"/>
  <p:tag name="KSO_WM_UNIT_INDEX" val="1_2_1"/>
  <p:tag name="KSO_WM_UNIT_ID" val="diagram20217480_1*l_h_f*1_2_1"/>
  <p:tag name="KSO_WM_TEMPLATE_CATEGORY" val="diagram"/>
  <p:tag name="KSO_WM_TEMPLATE_INDEX" val="20217480"/>
  <p:tag name="KSO_WM_UNIT_LAYERLEVEL" val="1_1_1"/>
  <p:tag name="KSO_WM_TAG_VERSION" val="1.0"/>
  <p:tag name="KSO_WM_BEAUTIFY_FLAG" val=""/>
  <p:tag name="KSO_WM_UNIT_PRESET_TEXT" val="单击此处添加文本具体内容"/>
  <p:tag name="KSO_WM_UNIT_DIAGRAM_ISNUMVISUAL" val="0"/>
  <p:tag name="KSO_WM_UNIT_DIAGRAM_ISREFERUNIT" val="0"/>
  <p:tag name="KSO_WM_UNIT_COLOR_SCHEME_SHAPE_ID" val="33"/>
  <p:tag name="KSO_WM_UNIT_COLOR_SCHEME_PARENT_PAGE" val="0_1"/>
  <p:tag name="KSO_WM_UNIT_NOCLEAR" val="0"/>
  <p:tag name="KSO_WM_UNIT_SUBTYPE" val="a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5_36*f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PRESET_TEXT" val="单击此处输入小标题"/>
  <p:tag name="KSO_WM_UNIT_TEXTBOXSTYLE_GUID" val="{eaa85526-1a19-4ba2-ba9d-390091bdc545}"/>
  <p:tag name="KSO_WM_UNIT_TEXTBOXSTYLE_TYPE" val="5"/>
  <p:tag name="KSO_WM_UNIT_TEXT_FILL_FORE_SCHEMECOLOR_INDEX_BRIGHTNESS" val="0.25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33.55002"/>
  <p:tag name="KSO_WM_UNIT_TEXTBOXSTYLE_ADJUSTTOP" val="0_-10.05"/>
  <p:tag name="KSO_WM_UNIT_TEXTBOXSTYLE_ADJUSTHEIGTH" val="100_20.1003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5_36*i*1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eaa85526-1a19-4ba2-ba9d-390091bdc545}"/>
  <p:tag name="KSO_WM_UNIT_LINE_FORE_SCHEMECOLOR_INDEX_BRIGHTNESS" val="0.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3.25"/>
  <p:tag name="KSO_WM_UNIT_TEXTBOXSTYLE_ADJUSTTOP" val="0_-4.049999"/>
  <p:tag name="KSO_WM_UNIT_TEXTBOXSTYLE_ADJUSTWIDTH" val="100_21.45"/>
  <p:tag name="KSO_WM_UNIT_TEXTBOXSTYLE_ADJUSTHEIGTH" val="100_8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5_36*i*2"/>
  <p:tag name="KSO_WM_TEMPLATE_CATEGORY" val="mixed"/>
  <p:tag name="KSO_WM_TEMPLATE_INDEX" val="20201885"/>
  <p:tag name="KSO_WM_UNIT_LAYERLEVEL" val="1"/>
  <p:tag name="KSO_WM_TAG_VERSION" val="1.0"/>
  <p:tag name="KSO_WM_BEAUTIFY_FLAG" val="#wm#"/>
  <p:tag name="KSO_WM_UNIT_TEXTBOXSTYLE_GUID" val="{eaa85526-1a19-4ba2-ba9d-390091bdc545}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9345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9345"/>
  <p:tag name="KSO_WM_SLIDE_LAYOUT" val="f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header&quot;]}],[{&quot;text_align&quot;:&quot;lm&quot;,&quot;text_direction&quot;:&quot;horizontal&quot;,&quot;support_big_font&quot;:true,&quot;picture_toward&quot;:0,&quot;picture_dockside&quot;:[],&quot;fill_id&quot;:&quot;c78fec7d9f4d442ca0ed700ee78be74c&quot;,&quot;fill_align&quot;:&quot;cm&quot;,&quot;chip_types&quot;:[&quot;text&quot;]}]]"/>
  <p:tag name="KSO_WM_CHIP_XID" val="5eecbcf1a758c1ec0b708d3f"/>
  <p:tag name="KSO_WM_SLIDE_CAN_ADD_NAVIGATION" val="1"/>
  <p:tag name="KSO_WM_CHIP_DECFILLPROP" val="[]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5:47&quot;,&quot;maxSize&quot;:{&quot;size1&quot;:0},&quot;minSize&quot;:{&quot;size1&quot;:0},&quot;normalSize&quot;:{&quot;size1&quot;:0},&quot;subLayout&quot;:[{&quot;id&quot;:&quot;2021-04-01T15:05:47&quot;,&quot;type&quot;:0},{&quot;id&quot;:&quot;2021-04-01T15:05:47&quot;,&quot;margin&quot;:{&quot;bottom&quot;:6.349999904632568,&quot;left&quot;:4.2330002784729,&quot;right&quot;:4.2330002784729,&quot;top&quot;:6.349999904632568},&quot;type&quot;:0}],&quot;type&quot;:0}"/>
  <p:tag name="KSO_WM_CHIP_GROUPID" val="5eecbcf1a758c1ec0b708d3e"/>
  <p:tag name="KSO_WM_SLIDE_BK_DARK_LIGHT" val="2"/>
  <p:tag name="KSO_WM_SLIDE_BACKGROUND_TYPE" val="general"/>
  <p:tag name="KSO_WM_SLIDE_SUPPORT_FEATURE_TYPE" val="0"/>
  <p:tag name="KSO_WM_TEMPLATE_ASSEMBLE_XID" val="60656e8c4054ed1e2fb7fb37"/>
  <p:tag name="KSO_WM_TEMPLATE_ASSEMBLE_GROUPID" val="60656e8c4054ed1e2fb7fb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1"/>
  <p:tag name="KSO_WM_UNIT_LAYERLEVEL" val="1_1_1"/>
  <p:tag name="KSO_WM_BEAUTIFY_FLAG" val=""/>
  <p:tag name="KSO_WM_UNIT_HIGHLIGHT" val="0"/>
  <p:tag name="KSO_WM_UNIT_COMPATIBLE" val="0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COLOR_SCHEME_SHAPE_ID" val="16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217480"/>
  <p:tag name="KSO_WM_UNIT_ID" val="diagram20217480_1*l_h_i*1_2_2"/>
  <p:tag name="KSO_WM_UNIT_LAYERLEVEL" val="1_1_1"/>
  <p:tag name="KSO_WM_UNIT_HIGHLIGHT" val="0"/>
  <p:tag name="KSO_WM_UNIT_COMPATIBLE" val="0"/>
  <p:tag name="KSO_WM_BEAUTIFY_FLAG" val="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COLOR_SCHEME_SHAPE_ID" val="17"/>
  <p:tag name="KSO_WM_UNIT_COLOR_SCHEME_PARENT_PAGE" val="0_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299</Words>
  <Application>Microsoft Office PowerPoint</Application>
  <PresentationFormat>宽屏</PresentationFormat>
  <Paragraphs>83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Changyao</dc:creator>
  <cp:lastModifiedBy>Lin Changyao</cp:lastModifiedBy>
  <cp:revision>69</cp:revision>
  <dcterms:created xsi:type="dcterms:W3CDTF">2023-06-01T13:02:23Z</dcterms:created>
  <dcterms:modified xsi:type="dcterms:W3CDTF">2023-06-01T17:35:32Z</dcterms:modified>
</cp:coreProperties>
</file>