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522004" y="3614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988430"/>
            <a:ext cx="6985193" cy="370891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Name : NAGESHWARI .R</a:t>
            </a:r>
          </a:p>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ID : 620221104020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03625" y="3945757"/>
            <a:ext cx="2060207"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Annai</a:t>
            </a:r>
            <a:r>
              <a:rPr lang="en-US" sz="1100" dirty="0">
                <a:solidFill>
                  <a:schemeClr val="tx1"/>
                </a:solidFill>
              </a:rPr>
              <a:t> </a:t>
            </a:r>
            <a:r>
              <a:rPr lang="en-US" sz="1100" dirty="0" err="1">
                <a:solidFill>
                  <a:schemeClr val="tx1"/>
                </a:solidFill>
              </a:rPr>
              <a:t>Mathammal</a:t>
            </a:r>
            <a:r>
              <a:rPr lang="en-US" sz="1100" dirty="0">
                <a:solidFill>
                  <a:schemeClr val="tx1"/>
                </a:solidFill>
              </a:rPr>
              <a:t> Sheela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Engineering </a:t>
            </a:r>
            <a:r>
              <a:rPr lang="en-US" sz="1100" dirty="0">
                <a:solidFill>
                  <a:schemeClr val="tx1"/>
                </a:solidFill>
              </a:rPr>
              <a:t>C</a:t>
            </a:r>
            <a:r>
              <a:rPr lang="en-US" sz="1100" b="0" i="0" u="none" strike="noStrike" cap="none" dirty="0">
                <a:solidFill>
                  <a:schemeClr val="tx1"/>
                </a:solidFill>
                <a:latin typeface="Arial"/>
                <a:ea typeface="Arial"/>
                <a:cs typeface="Arial"/>
                <a:sym typeface="Arial"/>
              </a:rPr>
              <a:t>ollege(6202)</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88977A9-357D-0033-98C1-2908A60C25E8}"/>
              </a:ext>
            </a:extLst>
          </p:cNvPr>
          <p:cNvSpPr txBox="1"/>
          <p:nvPr/>
        </p:nvSpPr>
        <p:spPr>
          <a:xfrm>
            <a:off x="2422446" y="326392"/>
            <a:ext cx="4581036" cy="4324261"/>
          </a:xfrm>
          <a:prstGeom prst="rect">
            <a:avLst/>
          </a:prstGeom>
          <a:noFill/>
        </p:spPr>
        <p:txBody>
          <a:bodyPr wrap="square">
            <a:spAutoFit/>
          </a:bodyPr>
          <a:lstStyle/>
          <a:p>
            <a:pPr algn="l"/>
            <a:endParaRPr lang="en-US" sz="1100" dirty="0">
              <a:effectLst/>
            </a:endParaRPr>
          </a:p>
          <a:p>
            <a:pPr>
              <a:buFont typeface="+mj-lt"/>
              <a:buAutoNum type="arabicPeriod"/>
            </a:pPr>
            <a:r>
              <a:rPr lang="en-US" sz="1100" dirty="0">
                <a:effectLst/>
              </a:rPr>
              <a:t>Bus:</a:t>
            </a:r>
          </a:p>
          <a:p>
            <a:pPr marL="742950" lvl="1" indent="-285750">
              <a:buFont typeface="+mj-lt"/>
              <a:buAutoNum type="arabicPeriod"/>
            </a:pPr>
            <a:r>
              <a:rPr lang="en-US" sz="1100" dirty="0" err="1">
                <a:effectLst/>
              </a:rPr>
              <a:t>bus_id</a:t>
            </a:r>
            <a:r>
              <a:rPr lang="en-US" sz="1100" dirty="0">
                <a:effectLst/>
              </a:rPr>
              <a:t> (Primary Key)</a:t>
            </a:r>
          </a:p>
          <a:p>
            <a:pPr marL="742950" lvl="1" indent="-285750">
              <a:buFont typeface="+mj-lt"/>
              <a:buAutoNum type="arabicPeriod"/>
            </a:pPr>
            <a:r>
              <a:rPr lang="en-US" sz="1100" dirty="0" err="1">
                <a:effectLst/>
              </a:rPr>
              <a:t>bus_name</a:t>
            </a:r>
            <a:endParaRPr lang="en-US" sz="1100" dirty="0">
              <a:effectLst/>
            </a:endParaRPr>
          </a:p>
          <a:p>
            <a:pPr marL="742950" lvl="1" indent="-285750">
              <a:buFont typeface="+mj-lt"/>
              <a:buAutoNum type="arabicPeriod"/>
            </a:pPr>
            <a:r>
              <a:rPr lang="en-US" sz="1100" dirty="0">
                <a:effectLst/>
              </a:rPr>
              <a:t>capacity</a:t>
            </a:r>
          </a:p>
          <a:p>
            <a:pPr marL="742950" lvl="1" indent="-285750">
              <a:buFont typeface="+mj-lt"/>
              <a:buAutoNum type="arabicPeriod"/>
            </a:pPr>
            <a:r>
              <a:rPr lang="en-US" sz="1100" dirty="0" err="1">
                <a:effectLst/>
              </a:rPr>
              <a:t>route_id</a:t>
            </a:r>
            <a:r>
              <a:rPr lang="en-US" sz="1100" dirty="0">
                <a:effectLst/>
              </a:rPr>
              <a:t> (Foreign Key)</a:t>
            </a:r>
          </a:p>
          <a:p>
            <a:pPr>
              <a:buFont typeface="+mj-lt"/>
              <a:buAutoNum type="arabicPeriod"/>
            </a:pPr>
            <a:r>
              <a:rPr lang="en-US" sz="1100" dirty="0">
                <a:effectLst/>
              </a:rPr>
              <a:t>Passenger:</a:t>
            </a:r>
          </a:p>
          <a:p>
            <a:pPr marL="742950" lvl="1" indent="-285750">
              <a:buFont typeface="+mj-lt"/>
              <a:buAutoNum type="arabicPeriod"/>
            </a:pPr>
            <a:r>
              <a:rPr lang="en-US" sz="1100" dirty="0" err="1">
                <a:effectLst/>
              </a:rPr>
              <a:t>passenger_id</a:t>
            </a:r>
            <a:r>
              <a:rPr lang="en-US" sz="1100" dirty="0">
                <a:effectLst/>
              </a:rPr>
              <a:t> (Primary Key)</a:t>
            </a:r>
          </a:p>
          <a:p>
            <a:pPr marL="742950" lvl="1" indent="-285750">
              <a:buFont typeface="+mj-lt"/>
              <a:buAutoNum type="arabicPeriod"/>
            </a:pPr>
            <a:r>
              <a:rPr lang="en-US" sz="1100" dirty="0">
                <a:effectLst/>
              </a:rPr>
              <a:t>name</a:t>
            </a:r>
          </a:p>
          <a:p>
            <a:pPr marL="742950" lvl="1" indent="-285750">
              <a:buFont typeface="+mj-lt"/>
              <a:buAutoNum type="arabicPeriod"/>
            </a:pPr>
            <a:r>
              <a:rPr lang="en-US" sz="1100" dirty="0">
                <a:effectLst/>
              </a:rPr>
              <a:t>email</a:t>
            </a:r>
          </a:p>
          <a:p>
            <a:pPr marL="742950" lvl="1" indent="-285750">
              <a:buFont typeface="+mj-lt"/>
              <a:buAutoNum type="arabicPeriod"/>
            </a:pPr>
            <a:r>
              <a:rPr lang="en-US" sz="1100" dirty="0">
                <a:effectLst/>
              </a:rPr>
              <a:t>phone</a:t>
            </a:r>
          </a:p>
          <a:p>
            <a:pPr>
              <a:buFont typeface="+mj-lt"/>
              <a:buAutoNum type="arabicPeriod"/>
            </a:pPr>
            <a:r>
              <a:rPr lang="en-US" sz="1100" dirty="0">
                <a:effectLst/>
              </a:rPr>
              <a:t>Reservation:</a:t>
            </a:r>
          </a:p>
          <a:p>
            <a:pPr marL="742950" lvl="1" indent="-285750">
              <a:buFont typeface="+mj-lt"/>
              <a:buAutoNum type="arabicPeriod"/>
            </a:pPr>
            <a:r>
              <a:rPr lang="en-US" sz="1100" dirty="0" err="1">
                <a:effectLst/>
              </a:rPr>
              <a:t>reservation_id</a:t>
            </a:r>
            <a:r>
              <a:rPr lang="en-US" sz="1100" dirty="0">
                <a:effectLst/>
              </a:rPr>
              <a:t> (Primary Key)</a:t>
            </a:r>
          </a:p>
          <a:p>
            <a:pPr marL="742950" lvl="1" indent="-285750">
              <a:buFont typeface="+mj-lt"/>
              <a:buAutoNum type="arabicPeriod"/>
            </a:pPr>
            <a:r>
              <a:rPr lang="en-US" sz="1100" dirty="0" err="1">
                <a:effectLst/>
              </a:rPr>
              <a:t>passenger_id</a:t>
            </a:r>
            <a:r>
              <a:rPr lang="en-US" sz="1100" dirty="0">
                <a:effectLst/>
              </a:rPr>
              <a:t> (Foreign Key)</a:t>
            </a:r>
          </a:p>
          <a:p>
            <a:pPr marL="742950" lvl="1" indent="-285750">
              <a:buFont typeface="+mj-lt"/>
              <a:buAutoNum type="arabicPeriod"/>
            </a:pPr>
            <a:r>
              <a:rPr lang="en-US" sz="1100" dirty="0" err="1">
                <a:effectLst/>
              </a:rPr>
              <a:t>bus_id</a:t>
            </a:r>
            <a:r>
              <a:rPr lang="en-US" sz="1100" dirty="0">
                <a:effectLst/>
              </a:rPr>
              <a:t> (Foreign Key)</a:t>
            </a:r>
          </a:p>
          <a:p>
            <a:pPr marL="742950" lvl="1" indent="-285750">
              <a:buFont typeface="+mj-lt"/>
              <a:buAutoNum type="arabicPeriod"/>
            </a:pPr>
            <a:r>
              <a:rPr lang="en-US" sz="1100" dirty="0" err="1">
                <a:effectLst/>
              </a:rPr>
              <a:t>seat_number</a:t>
            </a:r>
            <a:endParaRPr lang="en-US" sz="1100" dirty="0">
              <a:effectLst/>
            </a:endParaRPr>
          </a:p>
          <a:p>
            <a:pPr marL="742950" lvl="1" indent="-285750">
              <a:buFont typeface="+mj-lt"/>
              <a:buAutoNum type="arabicPeriod"/>
            </a:pPr>
            <a:r>
              <a:rPr lang="en-US" sz="1100" dirty="0" err="1">
                <a:effectLst/>
              </a:rPr>
              <a:t>reservation_date</a:t>
            </a:r>
            <a:endParaRPr lang="en-US" sz="1100" dirty="0">
              <a:effectLst/>
            </a:endParaRPr>
          </a:p>
          <a:p>
            <a:pPr marL="742950" lvl="1" indent="-285750">
              <a:buFont typeface="+mj-lt"/>
              <a:buAutoNum type="arabicPeriod"/>
            </a:pPr>
            <a:r>
              <a:rPr lang="en-US" sz="1100" dirty="0">
                <a:effectLst/>
              </a:rPr>
              <a:t>status (e.g., confirmed, pending, cancelled)</a:t>
            </a:r>
          </a:p>
          <a:p>
            <a:pPr>
              <a:buFont typeface="+mj-lt"/>
              <a:buAutoNum type="arabicPeriod"/>
            </a:pPr>
            <a:r>
              <a:rPr lang="en-US" sz="1100" dirty="0">
                <a:effectLst/>
              </a:rPr>
              <a:t>Route:</a:t>
            </a:r>
          </a:p>
          <a:p>
            <a:pPr marL="742950" lvl="1" indent="-285750">
              <a:buFont typeface="+mj-lt"/>
              <a:buAutoNum type="arabicPeriod"/>
            </a:pPr>
            <a:r>
              <a:rPr lang="en-US" sz="1100" dirty="0" err="1">
                <a:effectLst/>
              </a:rPr>
              <a:t>route_id</a:t>
            </a:r>
            <a:r>
              <a:rPr lang="en-US" sz="1100" dirty="0">
                <a:effectLst/>
              </a:rPr>
              <a:t> (Primary Key)</a:t>
            </a:r>
          </a:p>
          <a:p>
            <a:pPr marL="742950" lvl="1" indent="-285750">
              <a:buFont typeface="+mj-lt"/>
              <a:buAutoNum type="arabicPeriod"/>
            </a:pPr>
            <a:r>
              <a:rPr lang="en-US" sz="1100" dirty="0">
                <a:effectLst/>
              </a:rPr>
              <a:t>origin</a:t>
            </a:r>
          </a:p>
          <a:p>
            <a:pPr marL="742950" lvl="1" indent="-285750">
              <a:buFont typeface="+mj-lt"/>
              <a:buAutoNum type="arabicPeriod"/>
            </a:pPr>
            <a:r>
              <a:rPr lang="en-US" sz="1100" dirty="0">
                <a:effectLst/>
              </a:rPr>
              <a:t>destination</a:t>
            </a:r>
          </a:p>
          <a:p>
            <a:pPr marL="742950" lvl="1" indent="-285750">
              <a:buFont typeface="+mj-lt"/>
              <a:buAutoNum type="arabicPeriod"/>
            </a:pPr>
            <a:r>
              <a:rPr lang="en-US" sz="1100" dirty="0">
                <a:effectLst/>
              </a:rPr>
              <a:t>distance</a:t>
            </a:r>
          </a:p>
          <a:p>
            <a:pPr marL="742950" lvl="1" indent="-285750">
              <a:buFont typeface="+mj-lt"/>
              <a:buAutoNum type="arabicPeriod"/>
            </a:pPr>
            <a:r>
              <a:rPr lang="en-US" sz="1100" dirty="0">
                <a:effectLst/>
              </a:rPr>
              <a:t>duration</a:t>
            </a:r>
          </a:p>
          <a:p>
            <a:pPr marL="742950" lvl="1" indent="-285750">
              <a:buFont typeface="+mj-lt"/>
              <a:buAutoNum type="arabicPeriod"/>
            </a:pPr>
            <a:r>
              <a:rPr lang="en-US" sz="1100" dirty="0">
                <a:effectLst/>
              </a:rPr>
              <a:t>fare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7" name="Picture 6">
            <a:extLst>
              <a:ext uri="{FF2B5EF4-FFF2-40B4-BE49-F238E27FC236}">
                <a16:creationId xmlns:a16="http://schemas.microsoft.com/office/drawing/2014/main" id="{E4429312-93DF-6D5A-135B-51304BCC9E01}"/>
              </a:ext>
            </a:extLst>
          </p:cNvPr>
          <p:cNvPicPr>
            <a:picLocks noChangeAspect="1"/>
          </p:cNvPicPr>
          <p:nvPr/>
        </p:nvPicPr>
        <p:blipFill>
          <a:blip r:embed="rId2"/>
          <a:stretch>
            <a:fillRect/>
          </a:stretch>
        </p:blipFill>
        <p:spPr>
          <a:xfrm>
            <a:off x="1820884" y="1691879"/>
            <a:ext cx="6096000" cy="287712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BB6B0BC6-BEDE-80A0-53A1-7B06828253FA}"/>
              </a:ext>
            </a:extLst>
          </p:cNvPr>
          <p:cNvPicPr>
            <a:picLocks noChangeAspect="1"/>
          </p:cNvPicPr>
          <p:nvPr/>
        </p:nvPicPr>
        <p:blipFill>
          <a:blip r:embed="rId2"/>
          <a:stretch>
            <a:fillRect/>
          </a:stretch>
        </p:blipFill>
        <p:spPr>
          <a:xfrm>
            <a:off x="1587249" y="1267649"/>
            <a:ext cx="6096000" cy="34233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E281B964-3ED6-1D99-6B24-58F8CC1B09D0}"/>
              </a:ext>
            </a:extLst>
          </p:cNvPr>
          <p:cNvPicPr>
            <a:picLocks noChangeAspect="1"/>
          </p:cNvPicPr>
          <p:nvPr/>
        </p:nvPicPr>
        <p:blipFill>
          <a:blip r:embed="rId2"/>
          <a:stretch>
            <a:fillRect/>
          </a:stretch>
        </p:blipFill>
        <p:spPr>
          <a:xfrm>
            <a:off x="1433645" y="1267649"/>
            <a:ext cx="6096000" cy="34233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29C264BB-048B-5308-04BF-28EC30DD5845}"/>
              </a:ext>
            </a:extLst>
          </p:cNvPr>
          <p:cNvPicPr>
            <a:picLocks noChangeAspect="1"/>
          </p:cNvPicPr>
          <p:nvPr/>
        </p:nvPicPr>
        <p:blipFill>
          <a:blip r:embed="rId2"/>
          <a:stretch>
            <a:fillRect/>
          </a:stretch>
        </p:blipFill>
        <p:spPr>
          <a:xfrm>
            <a:off x="1433645" y="1338970"/>
            <a:ext cx="6096000" cy="342332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04A9790A-5297-A3AA-6CB5-EDE452D2C83C}"/>
              </a:ext>
            </a:extLst>
          </p:cNvPr>
          <p:cNvPicPr>
            <a:picLocks noChangeAspect="1"/>
          </p:cNvPicPr>
          <p:nvPr/>
        </p:nvPicPr>
        <p:blipFill>
          <a:blip r:embed="rId2"/>
          <a:stretch>
            <a:fillRect/>
          </a:stretch>
        </p:blipFill>
        <p:spPr>
          <a:xfrm>
            <a:off x="2493090" y="1777771"/>
            <a:ext cx="4286250" cy="21717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86E1EBC-D0F9-B766-3624-6DC6E2952A76}"/>
              </a:ext>
            </a:extLst>
          </p:cNvPr>
          <p:cNvSpPr txBox="1"/>
          <p:nvPr/>
        </p:nvSpPr>
        <p:spPr>
          <a:xfrm>
            <a:off x="2392168" y="719666"/>
            <a:ext cx="4576518" cy="4401205"/>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Real-Time Tracking</a:t>
            </a:r>
            <a:r>
              <a:rPr lang="en-US" dirty="0">
                <a:effectLst/>
              </a:rPr>
              <a:t>: Integrate GPS tracking to provide real-time updates on bus location to passengers and administrators.</a:t>
            </a:r>
          </a:p>
          <a:p>
            <a:pPr>
              <a:buFont typeface="+mj-lt"/>
              <a:buAutoNum type="arabicPeriod"/>
            </a:pPr>
            <a:r>
              <a:rPr lang="en-US" b="1" dirty="0">
                <a:effectLst/>
              </a:rPr>
              <a:t>Dynamic Pricing</a:t>
            </a:r>
            <a:r>
              <a:rPr lang="en-US" dirty="0">
                <a:effectLst/>
              </a:rPr>
              <a:t>: Implement dynamic pricing based on factors such as demand, time of booking, and seat availability.</a:t>
            </a:r>
          </a:p>
          <a:p>
            <a:pPr>
              <a:buFont typeface="+mj-lt"/>
              <a:buAutoNum type="arabicPeriod"/>
            </a:pPr>
            <a:r>
              <a:rPr lang="en-US" b="1" dirty="0">
                <a:effectLst/>
              </a:rPr>
              <a:t>Mobile App</a:t>
            </a:r>
            <a:r>
              <a:rPr lang="en-US" dirty="0">
                <a:effectLst/>
              </a:rPr>
              <a:t>: Develop a mobile app for both Android and iOS platforms to allow users to easily book tickets and track their journey.</a:t>
            </a:r>
          </a:p>
          <a:p>
            <a:pPr>
              <a:buFont typeface="+mj-lt"/>
              <a:buAutoNum type="arabicPeriod"/>
            </a:pPr>
            <a:r>
              <a:rPr lang="en-US" b="1" dirty="0">
                <a:effectLst/>
              </a:rPr>
              <a:t>Multiple Payment Gateways</a:t>
            </a:r>
            <a:r>
              <a:rPr lang="en-US" dirty="0">
                <a:effectLst/>
              </a:rPr>
              <a:t>: Offer a variety of payment options such as credit/debit cards, net banking, and digital wallets to enhance user convenience.</a:t>
            </a:r>
          </a:p>
          <a:p>
            <a:pPr>
              <a:buFont typeface="+mj-lt"/>
              <a:buAutoNum type="arabicPeriod"/>
            </a:pPr>
            <a:r>
              <a:rPr lang="en-US" b="1" dirty="0">
                <a:effectLst/>
              </a:rPr>
              <a:t>Seat Selection</a:t>
            </a:r>
            <a:r>
              <a:rPr lang="en-US" dirty="0">
                <a:effectLst/>
              </a:rPr>
              <a:t>: Allow passengers to select their preferred seats during the booking process, with a visual representation of the bus layout.</a:t>
            </a:r>
          </a:p>
          <a:p>
            <a:pPr>
              <a:buFont typeface="+mj-lt"/>
              <a:buAutoNum type="arabicPeriod"/>
            </a:pPr>
            <a:r>
              <a:rPr lang="en-US" b="1" dirty="0">
                <a:effectLst/>
              </a:rPr>
              <a:t>Feedback System</a:t>
            </a:r>
            <a:r>
              <a:rPr lang="en-US" dirty="0">
                <a:effectLst/>
              </a:rPr>
              <a:t>: Incorporate a feedback system for passengers to rate their experience and provide comments, which can help improve service quality.</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940984-5BF0-86AF-D91B-13F67BD9DBAD}"/>
              </a:ext>
            </a:extLst>
          </p:cNvPr>
          <p:cNvSpPr txBox="1"/>
          <p:nvPr/>
        </p:nvSpPr>
        <p:spPr>
          <a:xfrm>
            <a:off x="2173056" y="1148781"/>
            <a:ext cx="4581036" cy="3139321"/>
          </a:xfrm>
          <a:prstGeom prst="rect">
            <a:avLst/>
          </a:prstGeom>
          <a:noFill/>
        </p:spPr>
        <p:txBody>
          <a:bodyPr wrap="square">
            <a:spAutoFit/>
          </a:bodyPr>
          <a:lstStyle/>
          <a:p>
            <a:r>
              <a:rPr lang="en-US" sz="1800" b="0" i="0" dirty="0">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lang="en-US" sz="18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2855C93-F989-113F-38BC-E4B1506DCD4E}"/>
              </a:ext>
            </a:extLst>
          </p:cNvPr>
          <p:cNvSpPr txBox="1"/>
          <p:nvPr/>
        </p:nvSpPr>
        <p:spPr>
          <a:xfrm>
            <a:off x="1599073" y="1178158"/>
            <a:ext cx="4581036" cy="3323987"/>
          </a:xfrm>
          <a:prstGeom prst="rect">
            <a:avLst/>
          </a:prstGeom>
          <a:noFill/>
        </p:spPr>
        <p:txBody>
          <a:bodyPr wrap="square">
            <a:spAutoFit/>
          </a:bodyPr>
          <a:lstStyle/>
          <a:p>
            <a:r>
              <a:rPr lang="en-US" b="0" i="0" dirty="0">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41840605-4975-1A2B-C58C-C69BDDA8D51A}"/>
              </a:ext>
            </a:extLst>
          </p:cNvPr>
          <p:cNvSpPr txBox="1"/>
          <p:nvPr/>
        </p:nvSpPr>
        <p:spPr>
          <a:xfrm>
            <a:off x="2164020" y="1168161"/>
            <a:ext cx="4581036" cy="3293209"/>
          </a:xfrm>
          <a:prstGeom prst="rect">
            <a:avLst/>
          </a:prstGeom>
          <a:noFill/>
        </p:spPr>
        <p:txBody>
          <a:bodyPr wrap="square">
            <a:spAutoFit/>
          </a:bodyPr>
          <a:lstStyle/>
          <a:p>
            <a:pPr algn="l">
              <a:buFont typeface="+mj-lt"/>
              <a:buAutoNum type="arabicPeriod"/>
            </a:pPr>
            <a:r>
              <a:rPr lang="en-US" sz="1600" b="0" i="0" dirty="0">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lang="en-US" sz="1600" b="0" i="0" dirty="0">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lang="en-US" sz="1600" b="0" i="0" dirty="0">
                <a:solidFill>
                  <a:schemeClr val="tx1"/>
                </a:solidFill>
                <a:effectLst/>
                <a:latin typeface="Söhne"/>
              </a:rPr>
              <a:t>Seat Selection: Allow users to select their preferred seats from an interactive seating layout.</a:t>
            </a:r>
          </a:p>
          <a:p>
            <a:pPr algn="l">
              <a:buFont typeface="+mj-lt"/>
              <a:buAutoNum type="arabicPeriod"/>
            </a:pPr>
            <a:r>
              <a:rPr lang="en-US" sz="1600" b="0" i="0" dirty="0">
                <a:solidFill>
                  <a:schemeClr val="tx1"/>
                </a:solidFill>
                <a:effectLst/>
                <a:latin typeface="Söhne"/>
              </a:rPr>
              <a:t>Payment Integration: Integrate secure payment gateways to facilitate online transactions for ticket purchases.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34665F0-81E8-9F79-D20D-3117474DFC20}"/>
              </a:ext>
            </a:extLst>
          </p:cNvPr>
          <p:cNvSpPr txBox="1"/>
          <p:nvPr/>
        </p:nvSpPr>
        <p:spPr>
          <a:xfrm>
            <a:off x="2082700" y="843261"/>
            <a:ext cx="4581036" cy="3416320"/>
          </a:xfrm>
          <a:prstGeom prst="rect">
            <a:avLst/>
          </a:prstGeom>
          <a:noFill/>
        </p:spPr>
        <p:txBody>
          <a:bodyPr wrap="square">
            <a:spAutoFit/>
          </a:bodyPr>
          <a:lstStyle/>
          <a:p>
            <a:pPr algn="l"/>
            <a:endParaRPr lang="en-US" sz="1800" b="0" i="0" dirty="0">
              <a:solidFill>
                <a:schemeClr val="tx1"/>
              </a:solidFill>
              <a:effectLst/>
              <a:latin typeface="Söhne"/>
            </a:endParaRPr>
          </a:p>
          <a:p>
            <a:pPr algn="l">
              <a:buFont typeface="Arial" panose="020B0604020202020204" pitchFamily="34" charset="0"/>
              <a:buChar char="•"/>
            </a:pPr>
            <a:r>
              <a:rPr lang="en-US" sz="1800" b="0" i="0" dirty="0">
                <a:solidFill>
                  <a:schemeClr val="tx1"/>
                </a:solidFill>
                <a:effectLst/>
                <a:latin typeface="Söhne"/>
              </a:rPr>
              <a:t>List of functionalities the system will offer, including:</a:t>
            </a:r>
          </a:p>
          <a:p>
            <a:pPr marL="742950" lvl="1" indent="-285750" algn="l">
              <a:buFont typeface="Arial" panose="020B0604020202020204" pitchFamily="34" charset="0"/>
              <a:buChar char="•"/>
            </a:pPr>
            <a:r>
              <a:rPr lang="en-US" sz="1800" b="0" i="0" dirty="0">
                <a:solidFill>
                  <a:schemeClr val="tx1"/>
                </a:solidFill>
                <a:effectLst/>
                <a:latin typeface="Söhne"/>
              </a:rPr>
              <a:t>User registration and login.</a:t>
            </a:r>
          </a:p>
          <a:p>
            <a:pPr marL="742950" lvl="1" indent="-285750" algn="l">
              <a:buFont typeface="Arial" panose="020B0604020202020204" pitchFamily="34" charset="0"/>
              <a:buChar char="•"/>
            </a:pPr>
            <a:r>
              <a:rPr lang="en-US" sz="1800" b="0" i="0" dirty="0">
                <a:solidFill>
                  <a:schemeClr val="tx1"/>
                </a:solidFill>
                <a:effectLst/>
                <a:latin typeface="Söhne"/>
              </a:rPr>
              <a:t>Bus route search and selection.</a:t>
            </a:r>
          </a:p>
          <a:p>
            <a:pPr marL="742950" lvl="1" indent="-285750" algn="l">
              <a:buFont typeface="Arial" panose="020B0604020202020204" pitchFamily="34" charset="0"/>
              <a:buChar char="•"/>
            </a:pPr>
            <a:r>
              <a:rPr lang="en-US" sz="1800" b="0" i="0" dirty="0">
                <a:solidFill>
                  <a:schemeClr val="tx1"/>
                </a:solidFill>
                <a:effectLst/>
                <a:latin typeface="Söhne"/>
              </a:rPr>
              <a:t>Seat selection and reservation.</a:t>
            </a:r>
          </a:p>
          <a:p>
            <a:pPr marL="742950" lvl="1" indent="-285750" algn="l">
              <a:buFont typeface="Arial" panose="020B0604020202020204" pitchFamily="34" charset="0"/>
              <a:buChar char="•"/>
            </a:pPr>
            <a:r>
              <a:rPr lang="en-US" sz="1800" b="0" i="0" dirty="0">
                <a:solidFill>
                  <a:schemeClr val="tx1"/>
                </a:solidFill>
                <a:effectLst/>
                <a:latin typeface="Söhne"/>
              </a:rPr>
              <a:t>Payment processing.</a:t>
            </a:r>
          </a:p>
          <a:p>
            <a:pPr marL="742950" lvl="1" indent="-285750" algn="l">
              <a:buFont typeface="Arial" panose="020B0604020202020204" pitchFamily="34" charset="0"/>
              <a:buChar char="•"/>
            </a:pPr>
            <a:r>
              <a:rPr lang="en-US" sz="1800" b="0" i="0" dirty="0">
                <a:solidFill>
                  <a:schemeClr val="tx1"/>
                </a:solidFill>
                <a:effectLst/>
                <a:latin typeface="Söhne"/>
              </a:rPr>
              <a:t>Booking management for both users and administrators.</a:t>
            </a:r>
          </a:p>
          <a:p>
            <a:pPr marL="742950" lvl="1" indent="-285750" algn="l">
              <a:buFont typeface="Arial" panose="020B0604020202020204" pitchFamily="34" charset="0"/>
              <a:buChar char="•"/>
            </a:pPr>
            <a:r>
              <a:rPr lang="en-US" sz="1800" b="0" i="0" dirty="0">
                <a:solidFill>
                  <a:schemeClr val="tx1"/>
                </a:solidFill>
                <a:effectLst/>
                <a:latin typeface="Söhne"/>
              </a:rPr>
              <a:t>Real-time updates on bus schedules and availability.</a:t>
            </a:r>
          </a:p>
          <a:p>
            <a:pPr marL="742950" lvl="1" indent="-285750" algn="l">
              <a:buFont typeface="Arial" panose="020B0604020202020204" pitchFamily="34" charset="0"/>
              <a:buChar char="•"/>
            </a:pPr>
            <a:r>
              <a:rPr lang="en-US" sz="1800" b="0" i="0" dirty="0">
                <a:solidFill>
                  <a:schemeClr val="tx1"/>
                </a:solidFill>
                <a:effectLst/>
                <a:latin typeface="Söhne"/>
              </a:rPr>
              <a:t>Feedback and rating system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DDF2DAF-F782-7B27-8678-49144E8CAC86}"/>
              </a:ext>
            </a:extLst>
          </p:cNvPr>
          <p:cNvSpPr txBox="1"/>
          <p:nvPr/>
        </p:nvSpPr>
        <p:spPr>
          <a:xfrm>
            <a:off x="2100771" y="592232"/>
            <a:ext cx="4581036" cy="4185761"/>
          </a:xfrm>
          <a:prstGeom prst="rect">
            <a:avLst/>
          </a:prstGeom>
          <a:noFill/>
        </p:spPr>
        <p:txBody>
          <a:bodyPr wrap="square">
            <a:spAutoFit/>
          </a:bodyPr>
          <a:lstStyle/>
          <a:p>
            <a:endParaRPr lang="en-US" dirty="0">
              <a:effectLst/>
            </a:endParaRPr>
          </a:p>
          <a:p>
            <a:pPr>
              <a:buFont typeface="+mj-lt"/>
              <a:buAutoNum type="arabicPeriod"/>
            </a:pPr>
            <a:r>
              <a:rPr lang="en-US" b="1" dirty="0">
                <a:effectLst/>
              </a:rPr>
              <a:t>User Interface</a:t>
            </a:r>
            <a:r>
              <a:rPr lang="en-US" dirty="0">
                <a:effectLst/>
              </a:rPr>
              <a:t>: Develop a user-friendly interface for customers to search for available buses, view schedules, select seats, and make reservations. This could be a web application, mobile app, or both.</a:t>
            </a:r>
          </a:p>
          <a:p>
            <a:pPr>
              <a:buFont typeface="+mj-lt"/>
              <a:buAutoNum type="arabicPeriod"/>
            </a:pPr>
            <a:r>
              <a:rPr lang="en-US" b="1" dirty="0">
                <a:effectLst/>
              </a:rPr>
              <a:t>Database Management</a:t>
            </a:r>
            <a:r>
              <a:rPr lang="en-US" dirty="0">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lang="en-US" b="1" dirty="0">
                <a:effectLst/>
              </a:rPr>
              <a:t>Reservation Algorithm</a:t>
            </a:r>
            <a:r>
              <a:rPr lang="en-US" dirty="0">
                <a:effectLst/>
              </a:rPr>
              <a:t>: Implement an algorithm to manage seat reservations, ensuring that seats are allocated efficiently while maximizing occupancy and minimizing conflicts.</a:t>
            </a:r>
          </a:p>
          <a:p>
            <a:pPr>
              <a:buFont typeface="+mj-lt"/>
              <a:buAutoNum type="arabicPeriod"/>
            </a:pPr>
            <a:r>
              <a:rPr lang="en-US" b="1" dirty="0">
                <a:effectLst/>
              </a:rPr>
              <a:t>Payment Integration</a:t>
            </a:r>
            <a:r>
              <a:rPr lang="en-US" dirty="0">
                <a:effectLst/>
              </a:rPr>
              <a:t>: Integrate a secure payment gateway to allow customers to pay for their reservations online. This would involve handling payment processing and ensuring compliance with relevant security standards.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F1BCDCA-1934-7DFB-0AC7-00C4258FDDF4}"/>
              </a:ext>
            </a:extLst>
          </p:cNvPr>
          <p:cNvSpPr txBox="1"/>
          <p:nvPr/>
        </p:nvSpPr>
        <p:spPr>
          <a:xfrm>
            <a:off x="2064628" y="777237"/>
            <a:ext cx="4581036" cy="3785652"/>
          </a:xfrm>
          <a:prstGeom prst="rect">
            <a:avLst/>
          </a:prstGeom>
          <a:noFill/>
        </p:spPr>
        <p:txBody>
          <a:bodyPr wrap="square">
            <a:spAutoFit/>
          </a:bodyPr>
          <a:lstStyle/>
          <a:p>
            <a:r>
              <a:rPr lang="en-US" sz="1600" dirty="0"/>
              <a:t>4.</a:t>
            </a:r>
            <a:r>
              <a:rPr lang="en-US" sz="1600" b="1" dirty="0">
                <a:effectLst/>
              </a:rPr>
              <a:t>Admin Panel</a:t>
            </a:r>
            <a:r>
              <a:rPr lang="en-US" sz="1600" dirty="0">
                <a:effectLst/>
              </a:rPr>
              <a:t>: Create an administrative panel for bus operators to manage routes, schedules, pricing, and seat availability. This panel would also provide tools for generating reports and analyzing performance.</a:t>
            </a:r>
          </a:p>
          <a:p>
            <a:r>
              <a:rPr lang="en-US" sz="1600" b="1" dirty="0"/>
              <a:t>5.</a:t>
            </a:r>
            <a:r>
              <a:rPr lang="en-US" sz="1600" b="1" dirty="0">
                <a:effectLst/>
              </a:rPr>
              <a:t>Notifications</a:t>
            </a:r>
            <a:r>
              <a:rPr lang="en-US" sz="1600" dirty="0">
                <a:effectLst/>
              </a:rPr>
              <a:t>: Implement a system to send notifications to customers regarding their reservations, including booking confirmations, reminders, and updates on schedule changes or cancellations.</a:t>
            </a:r>
          </a:p>
          <a:p>
            <a:r>
              <a:rPr lang="en-US" sz="1600" b="1" dirty="0"/>
              <a:t>6.</a:t>
            </a:r>
            <a:r>
              <a:rPr lang="en-US" sz="1600" b="1" dirty="0">
                <a:effectLst/>
              </a:rPr>
              <a:t>Security Measures</a:t>
            </a:r>
            <a:r>
              <a:rPr lang="en-US" sz="1600" dirty="0">
                <a:effectLst/>
              </a:rPr>
              <a:t>: Implement robust security measures to protect customer data, payment information, and the integrity of the reservation system against potential threats such as hacking or fraud.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757298" y="1096751"/>
            <a:ext cx="8017933" cy="2308324"/>
          </a:xfrm>
          <a:prstGeom prst="rect">
            <a:avLst/>
          </a:prstGeom>
          <a:noFill/>
        </p:spPr>
        <p:txBody>
          <a:bodyPr wrap="square">
            <a:spAutoFit/>
          </a:bodyPr>
          <a:lstStyle/>
          <a:p>
            <a:r>
              <a:rPr lang="en-US" sz="1600" b="0" i="0" dirty="0">
                <a:solidFill>
                  <a:srgbClr val="FFFFFF"/>
                </a:solidFill>
                <a:effectLst/>
                <a:latin typeface="Söhne"/>
              </a:rPr>
              <a:t>C</a:t>
            </a:r>
            <a:endParaRPr lang="en-US" sz="1600" dirty="0">
              <a:effectLst/>
            </a:endParaRPr>
          </a:p>
          <a:p>
            <a:r>
              <a:rPr lang="en-US" sz="1600" b="1" dirty="0">
                <a:effectLst/>
              </a:rPr>
              <a:t>7.Feedback Mechanism</a:t>
            </a:r>
            <a:r>
              <a:rPr lang="en-US" sz="1600" dirty="0">
                <a:effectLst/>
              </a:rPr>
              <a:t>: Include a feedback mechanism for customers to provide reviews and ratings, which can help improve service quality and identify areas for enhancement.</a:t>
            </a:r>
          </a:p>
          <a:p>
            <a:r>
              <a:rPr lang="en-US" sz="1600" b="1" dirty="0">
                <a:effectLst/>
              </a:rPr>
              <a:t>8.Scalability</a:t>
            </a:r>
            <a:r>
              <a:rPr lang="en-US" sz="1600" dirty="0">
                <a:effectLst/>
              </a:rPr>
              <a:t>: Design the system to be scalable, capable of handling increased demand during peak periods without sacrificing performance or reliability.</a:t>
            </a:r>
          </a:p>
          <a:p>
            <a:r>
              <a:rPr lang="en-US" sz="1600" b="1" dirty="0">
                <a:effectLst/>
              </a:rPr>
              <a:t>9.Integration with Other Systems</a:t>
            </a:r>
            <a:r>
              <a:rPr lang="en-US" sz="1600" dirty="0">
                <a:effectLst/>
              </a:rPr>
              <a:t>: Consider integrating the bus reservation system with other transportation systems or services, such as hotel bookings or car rentals, to provide a seamless travel experience for customers.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650562" y="549362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Nageshwari R</cp:lastModifiedBy>
  <cp:revision>9</cp:revision>
  <dcterms:modified xsi:type="dcterms:W3CDTF">2024-04-08T15:07:30Z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