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522004" y="3614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887287" y="988454"/>
            <a:ext cx="6985193" cy="370891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i="0" u="none" strike="noStrike" cap="none" dirty="0">
                <a:solidFill>
                  <a:schemeClr val="tx1"/>
                </a:solidFill>
                <a:latin typeface="Arial"/>
                <a:ea typeface="Arial"/>
                <a:cs typeface="Arial"/>
                <a:sym typeface="Arial"/>
              </a:rPr>
              <a:t>Student Name : Manisha</a:t>
            </a:r>
          </a:p>
          <a:p>
            <a:pPr marR="0" lvl="0" rtl="0">
              <a:lnSpc>
                <a:spcPct val="100000"/>
              </a:lnSpc>
              <a:spcBef>
                <a:spcPts val="0"/>
              </a:spcBef>
              <a:spcAft>
                <a:spcPts val="200"/>
              </a:spcAft>
              <a:buClr>
                <a:schemeClr val="bg1"/>
              </a:buClr>
            </a:pPr>
            <a:r>
              <a:rPr lang="en-US" sz="1100" i="0" u="none" strike="noStrike" cap="none" dirty="0">
                <a:solidFill>
                  <a:schemeClr val="tx1"/>
                </a:solidFill>
                <a:latin typeface="Arial"/>
                <a:ea typeface="Arial"/>
                <a:cs typeface="Arial"/>
                <a:sym typeface="Arial"/>
              </a:rPr>
              <a:t>Student ID : 620221104321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flipV="1">
            <a:off x="1003625" y="3868050"/>
            <a:ext cx="2592533" cy="41505"/>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Annai</a:t>
            </a:r>
            <a:r>
              <a:rPr lang="en-US" sz="1100" dirty="0">
                <a:solidFill>
                  <a:schemeClr val="tx1"/>
                </a:solidFill>
              </a:rPr>
              <a:t> </a:t>
            </a:r>
            <a:r>
              <a:rPr lang="en-US" sz="1100" dirty="0" err="1">
                <a:solidFill>
                  <a:schemeClr val="tx1"/>
                </a:solidFill>
              </a:rPr>
              <a:t>Mathammal</a:t>
            </a:r>
            <a:r>
              <a:rPr lang="en-US" sz="1100" dirty="0">
                <a:solidFill>
                  <a:schemeClr val="tx1"/>
                </a:solidFill>
              </a:rPr>
              <a:t> Sheela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Engineering </a:t>
            </a:r>
            <a:r>
              <a:rPr lang="en-US" sz="1100" dirty="0">
                <a:solidFill>
                  <a:schemeClr val="tx1"/>
                </a:solidFill>
              </a:rPr>
              <a:t>C</a:t>
            </a:r>
            <a:r>
              <a:rPr lang="en-US" sz="1100" b="0" i="0" u="none" strike="noStrike" cap="none" dirty="0">
                <a:solidFill>
                  <a:schemeClr val="tx1"/>
                </a:solidFill>
                <a:latin typeface="Arial"/>
                <a:ea typeface="Arial"/>
                <a:cs typeface="Arial"/>
                <a:sym typeface="Arial"/>
              </a:rPr>
              <a:t>ollege(6202)</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C88977A9-357D-0033-98C1-2908A60C25E8}"/>
              </a:ext>
            </a:extLst>
          </p:cNvPr>
          <p:cNvSpPr txBox="1"/>
          <p:nvPr/>
        </p:nvSpPr>
        <p:spPr>
          <a:xfrm>
            <a:off x="2422446" y="326392"/>
            <a:ext cx="4581036" cy="4324261"/>
          </a:xfrm>
          <a:prstGeom prst="rect">
            <a:avLst/>
          </a:prstGeom>
          <a:noFill/>
        </p:spPr>
        <p:txBody>
          <a:bodyPr wrap="square">
            <a:spAutoFit/>
          </a:bodyPr>
          <a:lstStyle/>
          <a:p>
            <a:pPr algn="l"/>
            <a:endParaRPr lang="en-US" sz="1100" dirty="0">
              <a:effectLst/>
            </a:endParaRPr>
          </a:p>
          <a:p>
            <a:pPr>
              <a:buFont typeface="+mj-lt"/>
              <a:buAutoNum type="arabicPeriod"/>
            </a:pPr>
            <a:r>
              <a:rPr lang="en-US" sz="1100" dirty="0">
                <a:effectLst/>
              </a:rPr>
              <a:t>Bus:</a:t>
            </a:r>
          </a:p>
          <a:p>
            <a:pPr marL="742950" lvl="1" indent="-285750">
              <a:buFont typeface="+mj-lt"/>
              <a:buAutoNum type="arabicPeriod"/>
            </a:pPr>
            <a:r>
              <a:rPr lang="en-US" sz="1100" dirty="0" err="1">
                <a:effectLst/>
              </a:rPr>
              <a:t>bus_id</a:t>
            </a:r>
            <a:r>
              <a:rPr lang="en-US" sz="1100" dirty="0">
                <a:effectLst/>
              </a:rPr>
              <a:t> (Primary Key)</a:t>
            </a:r>
          </a:p>
          <a:p>
            <a:pPr marL="742950" lvl="1" indent="-285750">
              <a:buFont typeface="+mj-lt"/>
              <a:buAutoNum type="arabicPeriod"/>
            </a:pPr>
            <a:r>
              <a:rPr lang="en-US" sz="1100" dirty="0" err="1">
                <a:effectLst/>
              </a:rPr>
              <a:t>bus_name</a:t>
            </a:r>
            <a:endParaRPr lang="en-US" sz="1100" dirty="0">
              <a:effectLst/>
            </a:endParaRPr>
          </a:p>
          <a:p>
            <a:pPr marL="742950" lvl="1" indent="-285750">
              <a:buFont typeface="+mj-lt"/>
              <a:buAutoNum type="arabicPeriod"/>
            </a:pPr>
            <a:r>
              <a:rPr lang="en-US" sz="1100" dirty="0">
                <a:effectLst/>
              </a:rPr>
              <a:t>capacity</a:t>
            </a:r>
          </a:p>
          <a:p>
            <a:pPr marL="742950" lvl="1" indent="-285750">
              <a:buFont typeface="+mj-lt"/>
              <a:buAutoNum type="arabicPeriod"/>
            </a:pPr>
            <a:r>
              <a:rPr lang="en-US" sz="1100" dirty="0" err="1">
                <a:effectLst/>
              </a:rPr>
              <a:t>route_id</a:t>
            </a:r>
            <a:r>
              <a:rPr lang="en-US" sz="1100" dirty="0">
                <a:effectLst/>
              </a:rPr>
              <a:t> (Foreign Key)</a:t>
            </a:r>
          </a:p>
          <a:p>
            <a:pPr>
              <a:buFont typeface="+mj-lt"/>
              <a:buAutoNum type="arabicPeriod"/>
            </a:pPr>
            <a:r>
              <a:rPr lang="en-US" sz="1100" dirty="0">
                <a:effectLst/>
              </a:rPr>
              <a:t>Passenger:</a:t>
            </a:r>
          </a:p>
          <a:p>
            <a:pPr marL="742950" lvl="1" indent="-285750">
              <a:buFont typeface="+mj-lt"/>
              <a:buAutoNum type="arabicPeriod"/>
            </a:pPr>
            <a:r>
              <a:rPr lang="en-US" sz="1100" dirty="0" err="1">
                <a:effectLst/>
              </a:rPr>
              <a:t>passenger_id</a:t>
            </a:r>
            <a:r>
              <a:rPr lang="en-US" sz="1100" dirty="0">
                <a:effectLst/>
              </a:rPr>
              <a:t> (Primary Key)</a:t>
            </a:r>
          </a:p>
          <a:p>
            <a:pPr marL="742950" lvl="1" indent="-285750">
              <a:buFont typeface="+mj-lt"/>
              <a:buAutoNum type="arabicPeriod"/>
            </a:pPr>
            <a:r>
              <a:rPr lang="en-US" sz="1100" dirty="0">
                <a:effectLst/>
              </a:rPr>
              <a:t>name</a:t>
            </a:r>
          </a:p>
          <a:p>
            <a:pPr marL="742950" lvl="1" indent="-285750">
              <a:buFont typeface="+mj-lt"/>
              <a:buAutoNum type="arabicPeriod"/>
            </a:pPr>
            <a:r>
              <a:rPr lang="en-US" sz="1100" dirty="0">
                <a:effectLst/>
              </a:rPr>
              <a:t>email</a:t>
            </a:r>
          </a:p>
          <a:p>
            <a:pPr marL="742950" lvl="1" indent="-285750">
              <a:buFont typeface="+mj-lt"/>
              <a:buAutoNum type="arabicPeriod"/>
            </a:pPr>
            <a:r>
              <a:rPr lang="en-US" sz="1100" dirty="0">
                <a:effectLst/>
              </a:rPr>
              <a:t>phone</a:t>
            </a:r>
          </a:p>
          <a:p>
            <a:pPr>
              <a:buFont typeface="+mj-lt"/>
              <a:buAutoNum type="arabicPeriod"/>
            </a:pPr>
            <a:r>
              <a:rPr lang="en-US" sz="1100" dirty="0">
                <a:effectLst/>
              </a:rPr>
              <a:t>Reservation:</a:t>
            </a:r>
          </a:p>
          <a:p>
            <a:pPr marL="742950" lvl="1" indent="-285750">
              <a:buFont typeface="+mj-lt"/>
              <a:buAutoNum type="arabicPeriod"/>
            </a:pPr>
            <a:r>
              <a:rPr lang="en-US" sz="1100" dirty="0" err="1">
                <a:effectLst/>
              </a:rPr>
              <a:t>reservation_id</a:t>
            </a:r>
            <a:r>
              <a:rPr lang="en-US" sz="1100" dirty="0">
                <a:effectLst/>
              </a:rPr>
              <a:t> (Primary Key)</a:t>
            </a:r>
          </a:p>
          <a:p>
            <a:pPr marL="742950" lvl="1" indent="-285750">
              <a:buFont typeface="+mj-lt"/>
              <a:buAutoNum type="arabicPeriod"/>
            </a:pPr>
            <a:r>
              <a:rPr lang="en-US" sz="1100" dirty="0" err="1">
                <a:effectLst/>
              </a:rPr>
              <a:t>passenger_id</a:t>
            </a:r>
            <a:r>
              <a:rPr lang="en-US" sz="1100" dirty="0">
                <a:effectLst/>
              </a:rPr>
              <a:t> (Foreign Key)</a:t>
            </a:r>
          </a:p>
          <a:p>
            <a:pPr marL="742950" lvl="1" indent="-285750">
              <a:buFont typeface="+mj-lt"/>
              <a:buAutoNum type="arabicPeriod"/>
            </a:pPr>
            <a:r>
              <a:rPr lang="en-US" sz="1100" dirty="0" err="1">
                <a:effectLst/>
              </a:rPr>
              <a:t>bus_id</a:t>
            </a:r>
            <a:r>
              <a:rPr lang="en-US" sz="1100" dirty="0">
                <a:effectLst/>
              </a:rPr>
              <a:t> (Foreign Key)</a:t>
            </a:r>
          </a:p>
          <a:p>
            <a:pPr marL="742950" lvl="1" indent="-285750">
              <a:buFont typeface="+mj-lt"/>
              <a:buAutoNum type="arabicPeriod"/>
            </a:pPr>
            <a:r>
              <a:rPr lang="en-US" sz="1100" dirty="0" err="1">
                <a:effectLst/>
              </a:rPr>
              <a:t>seat_number</a:t>
            </a:r>
            <a:endParaRPr lang="en-US" sz="1100" dirty="0">
              <a:effectLst/>
            </a:endParaRPr>
          </a:p>
          <a:p>
            <a:pPr marL="742950" lvl="1" indent="-285750">
              <a:buFont typeface="+mj-lt"/>
              <a:buAutoNum type="arabicPeriod"/>
            </a:pPr>
            <a:r>
              <a:rPr lang="en-US" sz="1100" dirty="0" err="1">
                <a:effectLst/>
              </a:rPr>
              <a:t>reservation_date</a:t>
            </a:r>
            <a:endParaRPr lang="en-US" sz="1100" dirty="0">
              <a:effectLst/>
            </a:endParaRPr>
          </a:p>
          <a:p>
            <a:pPr marL="742950" lvl="1" indent="-285750">
              <a:buFont typeface="+mj-lt"/>
              <a:buAutoNum type="arabicPeriod"/>
            </a:pPr>
            <a:r>
              <a:rPr lang="en-US" sz="1100" dirty="0">
                <a:effectLst/>
              </a:rPr>
              <a:t>status (e.g., confirmed, pending, cancelled)</a:t>
            </a:r>
          </a:p>
          <a:p>
            <a:pPr>
              <a:buFont typeface="+mj-lt"/>
              <a:buAutoNum type="arabicPeriod"/>
            </a:pPr>
            <a:r>
              <a:rPr lang="en-US" sz="1100" dirty="0">
                <a:effectLst/>
              </a:rPr>
              <a:t>Route:</a:t>
            </a:r>
          </a:p>
          <a:p>
            <a:pPr marL="742950" lvl="1" indent="-285750">
              <a:buFont typeface="+mj-lt"/>
              <a:buAutoNum type="arabicPeriod"/>
            </a:pPr>
            <a:r>
              <a:rPr lang="en-US" sz="1100" dirty="0" err="1">
                <a:effectLst/>
              </a:rPr>
              <a:t>route_id</a:t>
            </a:r>
            <a:r>
              <a:rPr lang="en-US" sz="1100" dirty="0">
                <a:effectLst/>
              </a:rPr>
              <a:t> (Primary Key)</a:t>
            </a:r>
          </a:p>
          <a:p>
            <a:pPr marL="742950" lvl="1" indent="-285750">
              <a:buFont typeface="+mj-lt"/>
              <a:buAutoNum type="arabicPeriod"/>
            </a:pPr>
            <a:r>
              <a:rPr lang="en-US" sz="1100" dirty="0">
                <a:effectLst/>
              </a:rPr>
              <a:t>origin</a:t>
            </a:r>
          </a:p>
          <a:p>
            <a:pPr marL="742950" lvl="1" indent="-285750">
              <a:buFont typeface="+mj-lt"/>
              <a:buAutoNum type="arabicPeriod"/>
            </a:pPr>
            <a:r>
              <a:rPr lang="en-US" sz="1100" dirty="0">
                <a:effectLst/>
              </a:rPr>
              <a:t>destination</a:t>
            </a:r>
          </a:p>
          <a:p>
            <a:pPr marL="742950" lvl="1" indent="-285750">
              <a:buFont typeface="+mj-lt"/>
              <a:buAutoNum type="arabicPeriod"/>
            </a:pPr>
            <a:r>
              <a:rPr lang="en-US" sz="1100" dirty="0">
                <a:effectLst/>
              </a:rPr>
              <a:t>distance</a:t>
            </a:r>
          </a:p>
          <a:p>
            <a:pPr marL="742950" lvl="1" indent="-285750">
              <a:buFont typeface="+mj-lt"/>
              <a:buAutoNum type="arabicPeriod"/>
            </a:pPr>
            <a:r>
              <a:rPr lang="en-US" sz="1100" dirty="0">
                <a:effectLst/>
              </a:rPr>
              <a:t>duration</a:t>
            </a:r>
          </a:p>
          <a:p>
            <a:pPr marL="742950" lvl="1" indent="-285750">
              <a:buFont typeface="+mj-lt"/>
              <a:buAutoNum type="arabicPeriod"/>
            </a:pPr>
            <a:r>
              <a:rPr lang="en-US" sz="1100" dirty="0">
                <a:effectLst/>
              </a:rPr>
              <a:t>fare</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7" name="Picture 6">
            <a:extLst>
              <a:ext uri="{FF2B5EF4-FFF2-40B4-BE49-F238E27FC236}">
                <a16:creationId xmlns:a16="http://schemas.microsoft.com/office/drawing/2014/main" id="{E4429312-93DF-6D5A-135B-51304BCC9E01}"/>
              </a:ext>
            </a:extLst>
          </p:cNvPr>
          <p:cNvPicPr>
            <a:picLocks noChangeAspect="1"/>
          </p:cNvPicPr>
          <p:nvPr/>
        </p:nvPicPr>
        <p:blipFill>
          <a:blip r:embed="rId2"/>
          <a:stretch>
            <a:fillRect/>
          </a:stretch>
        </p:blipFill>
        <p:spPr>
          <a:xfrm>
            <a:off x="1820884" y="1691879"/>
            <a:ext cx="6096000" cy="287712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BB6B0BC6-BEDE-80A0-53A1-7B06828253FA}"/>
              </a:ext>
            </a:extLst>
          </p:cNvPr>
          <p:cNvPicPr>
            <a:picLocks noChangeAspect="1"/>
          </p:cNvPicPr>
          <p:nvPr/>
        </p:nvPicPr>
        <p:blipFill>
          <a:blip r:embed="rId2"/>
          <a:stretch>
            <a:fillRect/>
          </a:stretch>
        </p:blipFill>
        <p:spPr>
          <a:xfrm>
            <a:off x="1587249" y="1267649"/>
            <a:ext cx="6096000" cy="342332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E281B964-3ED6-1D99-6B24-58F8CC1B09D0}"/>
              </a:ext>
            </a:extLst>
          </p:cNvPr>
          <p:cNvPicPr>
            <a:picLocks noChangeAspect="1"/>
          </p:cNvPicPr>
          <p:nvPr/>
        </p:nvPicPr>
        <p:blipFill>
          <a:blip r:embed="rId2"/>
          <a:stretch>
            <a:fillRect/>
          </a:stretch>
        </p:blipFill>
        <p:spPr>
          <a:xfrm>
            <a:off x="1433645" y="1267649"/>
            <a:ext cx="6096000" cy="34233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29C264BB-048B-5308-04BF-28EC30DD5845}"/>
              </a:ext>
            </a:extLst>
          </p:cNvPr>
          <p:cNvPicPr>
            <a:picLocks noChangeAspect="1"/>
          </p:cNvPicPr>
          <p:nvPr/>
        </p:nvPicPr>
        <p:blipFill>
          <a:blip r:embed="rId2"/>
          <a:stretch>
            <a:fillRect/>
          </a:stretch>
        </p:blipFill>
        <p:spPr>
          <a:xfrm>
            <a:off x="1433645" y="1338970"/>
            <a:ext cx="6096000" cy="342332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04A9790A-5297-A3AA-6CB5-EDE452D2C83C}"/>
              </a:ext>
            </a:extLst>
          </p:cNvPr>
          <p:cNvPicPr>
            <a:picLocks noChangeAspect="1"/>
          </p:cNvPicPr>
          <p:nvPr/>
        </p:nvPicPr>
        <p:blipFill>
          <a:blip r:embed="rId2"/>
          <a:stretch>
            <a:fillRect/>
          </a:stretch>
        </p:blipFill>
        <p:spPr>
          <a:xfrm>
            <a:off x="2493090" y="1777771"/>
            <a:ext cx="4286250" cy="21717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86E1EBC-D0F9-B766-3624-6DC6E2952A76}"/>
              </a:ext>
            </a:extLst>
          </p:cNvPr>
          <p:cNvSpPr txBox="1"/>
          <p:nvPr/>
        </p:nvSpPr>
        <p:spPr>
          <a:xfrm>
            <a:off x="2392168" y="719666"/>
            <a:ext cx="4576518" cy="4401205"/>
          </a:xfrm>
          <a:prstGeom prst="rect">
            <a:avLst/>
          </a:prstGeom>
          <a:noFill/>
        </p:spPr>
        <p:txBody>
          <a:bodyPr wrap="square">
            <a:spAutoFit/>
          </a:bodyPr>
          <a:lstStyle/>
          <a:p>
            <a:pPr algn="l"/>
            <a:endParaRPr lang="en-US" dirty="0">
              <a:effectLst/>
            </a:endParaRPr>
          </a:p>
          <a:p>
            <a:pPr>
              <a:buFont typeface="+mj-lt"/>
              <a:buAutoNum type="arabicPeriod"/>
            </a:pPr>
            <a:r>
              <a:rPr lang="en-US" b="1" dirty="0">
                <a:effectLst/>
              </a:rPr>
              <a:t>Real-Time Tracking</a:t>
            </a:r>
            <a:r>
              <a:rPr lang="en-US" dirty="0">
                <a:effectLst/>
              </a:rPr>
              <a:t>: Integrate GPS tracking to provide real-time updates on bus location to passengers and administrators.</a:t>
            </a:r>
          </a:p>
          <a:p>
            <a:pPr>
              <a:buFont typeface="+mj-lt"/>
              <a:buAutoNum type="arabicPeriod"/>
            </a:pPr>
            <a:r>
              <a:rPr lang="en-US" b="1" dirty="0">
                <a:effectLst/>
              </a:rPr>
              <a:t>Dynamic Pricing</a:t>
            </a:r>
            <a:r>
              <a:rPr lang="en-US" dirty="0">
                <a:effectLst/>
              </a:rPr>
              <a:t>: Implement dynamic pricing based on factors such as demand, time of booking, and seat availability.</a:t>
            </a:r>
          </a:p>
          <a:p>
            <a:pPr>
              <a:buFont typeface="+mj-lt"/>
              <a:buAutoNum type="arabicPeriod"/>
            </a:pPr>
            <a:r>
              <a:rPr lang="en-US" b="1" dirty="0">
                <a:effectLst/>
              </a:rPr>
              <a:t>Mobile App</a:t>
            </a:r>
            <a:r>
              <a:rPr lang="en-US" dirty="0">
                <a:effectLst/>
              </a:rPr>
              <a:t>: Develop a mobile app for both Android and iOS platforms to allow users to easily book tickets and track their journey.</a:t>
            </a:r>
          </a:p>
          <a:p>
            <a:pPr>
              <a:buFont typeface="+mj-lt"/>
              <a:buAutoNum type="arabicPeriod"/>
            </a:pPr>
            <a:r>
              <a:rPr lang="en-US" b="1" dirty="0">
                <a:effectLst/>
              </a:rPr>
              <a:t>Multiple Payment Gateways</a:t>
            </a:r>
            <a:r>
              <a:rPr lang="en-US" dirty="0">
                <a:effectLst/>
              </a:rPr>
              <a:t>: Offer a variety of payment options such as credit/debit cards, net banking, and digital wallets to enhance user convenience.</a:t>
            </a:r>
          </a:p>
          <a:p>
            <a:pPr>
              <a:buFont typeface="+mj-lt"/>
              <a:buAutoNum type="arabicPeriod"/>
            </a:pPr>
            <a:r>
              <a:rPr lang="en-US" b="1" dirty="0">
                <a:effectLst/>
              </a:rPr>
              <a:t>Seat Selection</a:t>
            </a:r>
            <a:r>
              <a:rPr lang="en-US" dirty="0">
                <a:effectLst/>
              </a:rPr>
              <a:t>: Allow passengers to select their preferred seats during the booking process, with a visual representation of the bus layout.</a:t>
            </a:r>
          </a:p>
          <a:p>
            <a:pPr>
              <a:buFont typeface="+mj-lt"/>
              <a:buAutoNum type="arabicPeriod"/>
            </a:pPr>
            <a:r>
              <a:rPr lang="en-US" b="1" dirty="0">
                <a:effectLst/>
              </a:rPr>
              <a:t>Feedback System</a:t>
            </a:r>
            <a:r>
              <a:rPr lang="en-US" dirty="0">
                <a:effectLst/>
              </a:rPr>
              <a:t>: Incorporate a feedback system for passengers to rate their experience and provide comments, which can help improve service quality.</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0940984-5BF0-86AF-D91B-13F67BD9DBAD}"/>
              </a:ext>
            </a:extLst>
          </p:cNvPr>
          <p:cNvSpPr txBox="1"/>
          <p:nvPr/>
        </p:nvSpPr>
        <p:spPr>
          <a:xfrm>
            <a:off x="2173056" y="1148781"/>
            <a:ext cx="4581036" cy="3139321"/>
          </a:xfrm>
          <a:prstGeom prst="rect">
            <a:avLst/>
          </a:prstGeom>
          <a:noFill/>
        </p:spPr>
        <p:txBody>
          <a:bodyPr wrap="square">
            <a:spAutoFit/>
          </a:bodyPr>
          <a:lstStyle/>
          <a:p>
            <a:r>
              <a:rPr lang="en-US" sz="1800" b="0" i="0" dirty="0">
                <a:solidFill>
                  <a:schemeClr val="tx1"/>
                </a:solidFill>
                <a:effectLst/>
                <a:latin typeface="Söhne"/>
              </a:rPr>
              <a:t>The bus reservation system provides a convenient and efficient way for customers to book their bus tickets online, streamlining the booking process and enhancing customer satisfaction. With features such as seat selection, payment options, and booking management, it offers a seamless experience for both customers and bus operators. Overall, the system aims to improve accessibility, convenience, and reliability in the bus transportation industry</a:t>
            </a:r>
            <a:endParaRPr lang="en-US" sz="1800"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2855C93-F989-113F-38BC-E4B1506DCD4E}"/>
              </a:ext>
            </a:extLst>
          </p:cNvPr>
          <p:cNvSpPr txBox="1"/>
          <p:nvPr/>
        </p:nvSpPr>
        <p:spPr>
          <a:xfrm>
            <a:off x="1599073" y="1178158"/>
            <a:ext cx="4581036" cy="3323987"/>
          </a:xfrm>
          <a:prstGeom prst="rect">
            <a:avLst/>
          </a:prstGeom>
          <a:noFill/>
        </p:spPr>
        <p:txBody>
          <a:bodyPr wrap="square">
            <a:spAutoFit/>
          </a:bodyPr>
          <a:lstStyle/>
          <a:p>
            <a:r>
              <a:rPr lang="en-US" b="0" i="0" dirty="0">
                <a:solidFill>
                  <a:srgbClr val="333333"/>
                </a:solidFill>
                <a:effectLst/>
                <a:latin typeface="Roboto" panose="02000000000000000000" pitchFamily="2" charset="0"/>
              </a:rPr>
              <a:t>Traveling is a large growing business across all countries. Bus reservation system deals with maintenance of records of details of each passenger. It also includes maintenance of information like schedule and details of each bus. We observed the working of the Bus reservation system and after going through it, we get to know that there are many operations, which they have to do manually. It takes a lot of time and causing many errors while data entry. Due to this, sometimes a lot of problems occur and they were facing many disputes with customers. To solve the above problem, and further maintaining records of passenger details, seat availability, price per seat, bill generation and other things, we are offering this proposal of computerized reservation system.</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41840605-4975-1A2B-C58C-C69BDDA8D51A}"/>
              </a:ext>
            </a:extLst>
          </p:cNvPr>
          <p:cNvSpPr txBox="1"/>
          <p:nvPr/>
        </p:nvSpPr>
        <p:spPr>
          <a:xfrm>
            <a:off x="2164020" y="1168161"/>
            <a:ext cx="4581036" cy="3293209"/>
          </a:xfrm>
          <a:prstGeom prst="rect">
            <a:avLst/>
          </a:prstGeom>
          <a:noFill/>
        </p:spPr>
        <p:txBody>
          <a:bodyPr wrap="square">
            <a:spAutoFit/>
          </a:bodyPr>
          <a:lstStyle/>
          <a:p>
            <a:pPr algn="l">
              <a:buFont typeface="+mj-lt"/>
              <a:buAutoNum type="arabicPeriod"/>
            </a:pPr>
            <a:r>
              <a:rPr lang="en-US" sz="1600" b="0" i="0" dirty="0">
                <a:solidFill>
                  <a:schemeClr val="tx1"/>
                </a:solidFill>
                <a:effectLst/>
                <a:latin typeface="Söhne"/>
              </a:rPr>
              <a:t>Bus Schedule Management: Enable bus operators to manage their schedules, including adding, editing, and removing routes, as well as updating departure times and ticket prices.</a:t>
            </a:r>
          </a:p>
          <a:p>
            <a:pPr algn="l">
              <a:buFont typeface="+mj-lt"/>
              <a:buAutoNum type="arabicPeriod"/>
            </a:pPr>
            <a:r>
              <a:rPr lang="en-US" sz="1600" b="0" i="0" dirty="0">
                <a:solidFill>
                  <a:schemeClr val="tx1"/>
                </a:solidFill>
                <a:effectLst/>
                <a:latin typeface="Söhne"/>
              </a:rPr>
              <a:t>Seat Availability and Booking: Provide users with real-time information on seat availability for different routes and allow them to book tickets conveniently.</a:t>
            </a:r>
          </a:p>
          <a:p>
            <a:pPr algn="l">
              <a:buFont typeface="+mj-lt"/>
              <a:buAutoNum type="arabicPeriod"/>
            </a:pPr>
            <a:r>
              <a:rPr lang="en-US" sz="1600" b="0" i="0" dirty="0">
                <a:solidFill>
                  <a:schemeClr val="tx1"/>
                </a:solidFill>
                <a:effectLst/>
                <a:latin typeface="Söhne"/>
              </a:rPr>
              <a:t>Seat Selection: Allow users to select their preferred seats from an interactive seating layout.</a:t>
            </a:r>
          </a:p>
          <a:p>
            <a:pPr algn="l">
              <a:buFont typeface="+mj-lt"/>
              <a:buAutoNum type="arabicPeriod"/>
            </a:pPr>
            <a:r>
              <a:rPr lang="en-US" sz="1600" b="0" i="0" dirty="0">
                <a:solidFill>
                  <a:schemeClr val="tx1"/>
                </a:solidFill>
                <a:effectLst/>
                <a:latin typeface="Söhne"/>
              </a:rPr>
              <a:t>Payment Integration: Integrate secure payment gateways to facilitate online transactions for ticket purchases.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34665F0-81E8-9F79-D20D-3117474DFC20}"/>
              </a:ext>
            </a:extLst>
          </p:cNvPr>
          <p:cNvSpPr txBox="1"/>
          <p:nvPr/>
        </p:nvSpPr>
        <p:spPr>
          <a:xfrm>
            <a:off x="2082700" y="843261"/>
            <a:ext cx="4581036" cy="3416320"/>
          </a:xfrm>
          <a:prstGeom prst="rect">
            <a:avLst/>
          </a:prstGeom>
          <a:noFill/>
        </p:spPr>
        <p:txBody>
          <a:bodyPr wrap="square">
            <a:spAutoFit/>
          </a:bodyPr>
          <a:lstStyle/>
          <a:p>
            <a:pPr algn="l"/>
            <a:endParaRPr lang="en-US" sz="1800" b="0" i="0" dirty="0">
              <a:solidFill>
                <a:schemeClr val="tx1"/>
              </a:solidFill>
              <a:effectLst/>
              <a:latin typeface="Söhne"/>
            </a:endParaRPr>
          </a:p>
          <a:p>
            <a:pPr algn="l">
              <a:buFont typeface="Arial" panose="020B0604020202020204" pitchFamily="34" charset="0"/>
              <a:buChar char="•"/>
            </a:pPr>
            <a:r>
              <a:rPr lang="en-US" sz="1800" b="0" i="0" dirty="0">
                <a:solidFill>
                  <a:schemeClr val="tx1"/>
                </a:solidFill>
                <a:effectLst/>
                <a:latin typeface="Söhne"/>
              </a:rPr>
              <a:t>List of functionalities the system will offer, including:</a:t>
            </a:r>
          </a:p>
          <a:p>
            <a:pPr marL="742950" lvl="1" indent="-285750" algn="l">
              <a:buFont typeface="Arial" panose="020B0604020202020204" pitchFamily="34" charset="0"/>
              <a:buChar char="•"/>
            </a:pPr>
            <a:r>
              <a:rPr lang="en-US" sz="1800" b="0" i="0" dirty="0">
                <a:solidFill>
                  <a:schemeClr val="tx1"/>
                </a:solidFill>
                <a:effectLst/>
                <a:latin typeface="Söhne"/>
              </a:rPr>
              <a:t>User registration and login.</a:t>
            </a:r>
          </a:p>
          <a:p>
            <a:pPr marL="742950" lvl="1" indent="-285750" algn="l">
              <a:buFont typeface="Arial" panose="020B0604020202020204" pitchFamily="34" charset="0"/>
              <a:buChar char="•"/>
            </a:pPr>
            <a:r>
              <a:rPr lang="en-US" sz="1800" b="0" i="0" dirty="0">
                <a:solidFill>
                  <a:schemeClr val="tx1"/>
                </a:solidFill>
                <a:effectLst/>
                <a:latin typeface="Söhne"/>
              </a:rPr>
              <a:t>Bus route search and selection.</a:t>
            </a:r>
          </a:p>
          <a:p>
            <a:pPr marL="742950" lvl="1" indent="-285750" algn="l">
              <a:buFont typeface="Arial" panose="020B0604020202020204" pitchFamily="34" charset="0"/>
              <a:buChar char="•"/>
            </a:pPr>
            <a:r>
              <a:rPr lang="en-US" sz="1800" b="0" i="0" dirty="0">
                <a:solidFill>
                  <a:schemeClr val="tx1"/>
                </a:solidFill>
                <a:effectLst/>
                <a:latin typeface="Söhne"/>
              </a:rPr>
              <a:t>Seat selection and reservation.</a:t>
            </a:r>
          </a:p>
          <a:p>
            <a:pPr marL="742950" lvl="1" indent="-285750" algn="l">
              <a:buFont typeface="Arial" panose="020B0604020202020204" pitchFamily="34" charset="0"/>
              <a:buChar char="•"/>
            </a:pPr>
            <a:r>
              <a:rPr lang="en-US" sz="1800" b="0" i="0" dirty="0">
                <a:solidFill>
                  <a:schemeClr val="tx1"/>
                </a:solidFill>
                <a:effectLst/>
                <a:latin typeface="Söhne"/>
              </a:rPr>
              <a:t>Payment processing.</a:t>
            </a:r>
          </a:p>
          <a:p>
            <a:pPr marL="742950" lvl="1" indent="-285750" algn="l">
              <a:buFont typeface="Arial" panose="020B0604020202020204" pitchFamily="34" charset="0"/>
              <a:buChar char="•"/>
            </a:pPr>
            <a:r>
              <a:rPr lang="en-US" sz="1800" b="0" i="0" dirty="0">
                <a:solidFill>
                  <a:schemeClr val="tx1"/>
                </a:solidFill>
                <a:effectLst/>
                <a:latin typeface="Söhne"/>
              </a:rPr>
              <a:t>Booking management for both users and administrators.</a:t>
            </a:r>
          </a:p>
          <a:p>
            <a:pPr marL="742950" lvl="1" indent="-285750" algn="l">
              <a:buFont typeface="Arial" panose="020B0604020202020204" pitchFamily="34" charset="0"/>
              <a:buChar char="•"/>
            </a:pPr>
            <a:r>
              <a:rPr lang="en-US" sz="1800" b="0" i="0" dirty="0">
                <a:solidFill>
                  <a:schemeClr val="tx1"/>
                </a:solidFill>
                <a:effectLst/>
                <a:latin typeface="Söhne"/>
              </a:rPr>
              <a:t>Real-time updates on bus schedules and availability.</a:t>
            </a:r>
          </a:p>
          <a:p>
            <a:pPr marL="742950" lvl="1" indent="-285750" algn="l">
              <a:buFont typeface="Arial" panose="020B0604020202020204" pitchFamily="34" charset="0"/>
              <a:buChar char="•"/>
            </a:pPr>
            <a:r>
              <a:rPr lang="en-US" sz="1800" b="0" i="0" dirty="0">
                <a:solidFill>
                  <a:schemeClr val="tx1"/>
                </a:solidFill>
                <a:effectLst/>
                <a:latin typeface="Söhne"/>
              </a:rPr>
              <a:t>Feedback and rating system for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2DDF2DAF-F782-7B27-8678-49144E8CAC86}"/>
              </a:ext>
            </a:extLst>
          </p:cNvPr>
          <p:cNvSpPr txBox="1"/>
          <p:nvPr/>
        </p:nvSpPr>
        <p:spPr>
          <a:xfrm>
            <a:off x="2100771" y="592232"/>
            <a:ext cx="4581036" cy="4185761"/>
          </a:xfrm>
          <a:prstGeom prst="rect">
            <a:avLst/>
          </a:prstGeom>
          <a:noFill/>
        </p:spPr>
        <p:txBody>
          <a:bodyPr wrap="square">
            <a:spAutoFit/>
          </a:bodyPr>
          <a:lstStyle/>
          <a:p>
            <a:endParaRPr lang="en-US" dirty="0">
              <a:effectLst/>
            </a:endParaRPr>
          </a:p>
          <a:p>
            <a:pPr>
              <a:buFont typeface="+mj-lt"/>
              <a:buAutoNum type="arabicPeriod"/>
            </a:pPr>
            <a:r>
              <a:rPr lang="en-US" b="1" dirty="0">
                <a:effectLst/>
              </a:rPr>
              <a:t>User Interface</a:t>
            </a:r>
            <a:r>
              <a:rPr lang="en-US" dirty="0">
                <a:effectLst/>
              </a:rPr>
              <a:t>: Develop a user-friendly interface for customers to search for available buses, view schedules, select seats, and make reservations. This could be a web application, mobile app, or both.</a:t>
            </a:r>
          </a:p>
          <a:p>
            <a:pPr>
              <a:buFont typeface="+mj-lt"/>
              <a:buAutoNum type="arabicPeriod"/>
            </a:pPr>
            <a:r>
              <a:rPr lang="en-US" b="1" dirty="0">
                <a:effectLst/>
              </a:rPr>
              <a:t>Database Management</a:t>
            </a:r>
            <a:r>
              <a:rPr lang="en-US" dirty="0">
                <a:effectLst/>
              </a:rPr>
              <a:t>: Set up a database to store information about buses, routes, schedules, available seats, and customer reservations. This database would need to be efficiently designed to handle large amounts of data and frequent updates.</a:t>
            </a:r>
          </a:p>
          <a:p>
            <a:pPr>
              <a:buFont typeface="+mj-lt"/>
              <a:buAutoNum type="arabicPeriod"/>
            </a:pPr>
            <a:r>
              <a:rPr lang="en-US" b="1" dirty="0">
                <a:effectLst/>
              </a:rPr>
              <a:t>Reservation Algorithm</a:t>
            </a:r>
            <a:r>
              <a:rPr lang="en-US" dirty="0">
                <a:effectLst/>
              </a:rPr>
              <a:t>: Implement an algorithm to manage seat reservations, ensuring that seats are allocated efficiently while maximizing occupancy and minimizing conflicts.</a:t>
            </a:r>
          </a:p>
          <a:p>
            <a:pPr>
              <a:buFont typeface="+mj-lt"/>
              <a:buAutoNum type="arabicPeriod"/>
            </a:pPr>
            <a:r>
              <a:rPr lang="en-US" b="1" dirty="0">
                <a:effectLst/>
              </a:rPr>
              <a:t>Payment Integration</a:t>
            </a:r>
            <a:r>
              <a:rPr lang="en-US" dirty="0">
                <a:effectLst/>
              </a:rPr>
              <a:t>: Integrate a secure payment gateway to allow customers to pay for their reservations online. This would involve handling payment processing and ensuring compliance with relevant security standards.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0F1BCDCA-1934-7DFB-0AC7-00C4258FDDF4}"/>
              </a:ext>
            </a:extLst>
          </p:cNvPr>
          <p:cNvSpPr txBox="1"/>
          <p:nvPr/>
        </p:nvSpPr>
        <p:spPr>
          <a:xfrm>
            <a:off x="2064628" y="777237"/>
            <a:ext cx="4581036" cy="3785652"/>
          </a:xfrm>
          <a:prstGeom prst="rect">
            <a:avLst/>
          </a:prstGeom>
          <a:noFill/>
        </p:spPr>
        <p:txBody>
          <a:bodyPr wrap="square">
            <a:spAutoFit/>
          </a:bodyPr>
          <a:lstStyle/>
          <a:p>
            <a:r>
              <a:rPr lang="en-US" sz="1600" dirty="0"/>
              <a:t>4.</a:t>
            </a:r>
            <a:r>
              <a:rPr lang="en-US" sz="1600" b="1" dirty="0">
                <a:effectLst/>
              </a:rPr>
              <a:t>Admin Panel</a:t>
            </a:r>
            <a:r>
              <a:rPr lang="en-US" sz="1600" dirty="0">
                <a:effectLst/>
              </a:rPr>
              <a:t>: Create an administrative panel for bus operators to manage routes, schedules, pricing, and seat availability. This panel would also provide tools for generating reports and analyzing performance.</a:t>
            </a:r>
          </a:p>
          <a:p>
            <a:r>
              <a:rPr lang="en-US" sz="1600" b="1" dirty="0"/>
              <a:t>5.</a:t>
            </a:r>
            <a:r>
              <a:rPr lang="en-US" sz="1600" b="1" dirty="0">
                <a:effectLst/>
              </a:rPr>
              <a:t>Notifications</a:t>
            </a:r>
            <a:r>
              <a:rPr lang="en-US" sz="1600" dirty="0">
                <a:effectLst/>
              </a:rPr>
              <a:t>: Implement a system to send notifications to customers regarding their reservations, including booking confirmations, reminders, and updates on schedule changes or cancellations.</a:t>
            </a:r>
          </a:p>
          <a:p>
            <a:r>
              <a:rPr lang="en-US" sz="1600" b="1" dirty="0"/>
              <a:t>6.</a:t>
            </a:r>
            <a:r>
              <a:rPr lang="en-US" sz="1600" b="1" dirty="0">
                <a:effectLst/>
              </a:rPr>
              <a:t>Security Measures</a:t>
            </a:r>
            <a:r>
              <a:rPr lang="en-US" sz="1600" dirty="0">
                <a:effectLst/>
              </a:rPr>
              <a:t>: Implement robust security measures to protect customer data, payment information, and the integrity of the reservation system against potential threats such as hacking or fraud.</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757298" y="1096751"/>
            <a:ext cx="8017933" cy="2308324"/>
          </a:xfrm>
          <a:prstGeom prst="rect">
            <a:avLst/>
          </a:prstGeom>
          <a:noFill/>
        </p:spPr>
        <p:txBody>
          <a:bodyPr wrap="square">
            <a:spAutoFit/>
          </a:bodyPr>
          <a:lstStyle/>
          <a:p>
            <a:r>
              <a:rPr lang="en-US" sz="1600" b="0" i="0" dirty="0">
                <a:solidFill>
                  <a:srgbClr val="FFFFFF"/>
                </a:solidFill>
                <a:effectLst/>
                <a:latin typeface="Söhne"/>
              </a:rPr>
              <a:t>C</a:t>
            </a:r>
            <a:endParaRPr lang="en-US" sz="1600" dirty="0">
              <a:effectLst/>
            </a:endParaRPr>
          </a:p>
          <a:p>
            <a:r>
              <a:rPr lang="en-US" sz="1600" b="1" dirty="0">
                <a:effectLst/>
              </a:rPr>
              <a:t>7.Feedback Mechanism</a:t>
            </a:r>
            <a:r>
              <a:rPr lang="en-US" sz="1600" dirty="0">
                <a:effectLst/>
              </a:rPr>
              <a:t>: Include a feedback mechanism for customers to provide reviews and ratings, which can help improve service quality and identify areas for enhancement.</a:t>
            </a:r>
          </a:p>
          <a:p>
            <a:r>
              <a:rPr lang="en-US" sz="1600" b="1" dirty="0">
                <a:effectLst/>
              </a:rPr>
              <a:t>8.Scalability</a:t>
            </a:r>
            <a:r>
              <a:rPr lang="en-US" sz="1600" dirty="0">
                <a:effectLst/>
              </a:rPr>
              <a:t>: Design the system to be scalable, capable of handling increased demand during peak periods without sacrificing performance or reliability.</a:t>
            </a:r>
          </a:p>
          <a:p>
            <a:r>
              <a:rPr lang="en-US" sz="1600" b="1" dirty="0">
                <a:effectLst/>
              </a:rPr>
              <a:t>9.Integration with Other Systems</a:t>
            </a:r>
            <a:r>
              <a:rPr lang="en-US" sz="1600" dirty="0">
                <a:effectLst/>
              </a:rPr>
              <a:t>: Consider integrating the bus reservation system with other transportation systems or services, such as hotel bookings or car rentals, to provide a seamless travel experience for customers.</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650562" y="549362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132</TotalTime>
  <Words>100</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Nageshwari R</cp:lastModifiedBy>
  <cp:revision>11</cp:revision>
  <dcterms:modified xsi:type="dcterms:W3CDTF">2024-04-09T06:18:37Z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