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12" r:id="rId4"/>
    <p:sldId id="267" r:id="rId5"/>
    <p:sldId id="313" r:id="rId7"/>
    <p:sldId id="314" r:id="rId8"/>
    <p:sldId id="315" r:id="rId9"/>
    <p:sldId id="316" r:id="rId10"/>
    <p:sldId id="326" r:id="rId11"/>
    <p:sldId id="319" r:id="rId12"/>
    <p:sldId id="320" r:id="rId13"/>
    <p:sldId id="330" r:id="rId14"/>
    <p:sldId id="329" r:id="rId15"/>
    <p:sldId id="321" r:id="rId16"/>
    <p:sldId id="281" r:id="rId17"/>
    <p:sldId id="296"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91" autoAdjust="0"/>
  </p:normalViewPr>
  <p:slideViewPr>
    <p:cSldViewPr>
      <p:cViewPr varScale="1">
        <p:scale>
          <a:sx n="77" d="100"/>
          <a:sy n="77" d="100"/>
        </p:scale>
        <p:origin x="1433" y="48"/>
      </p:cViewPr>
      <p:guideLst>
        <p:guide orient="horz" pos="2175"/>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48DB5-BE84-4088-AD0E-E89A3E54FF89}"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D0D83-F972-4DC7-BE48-48B6F412728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DD0D83-F972-4DC7-BE48-48B6F412728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DD0D83-F972-4DC7-BE48-48B6F412728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DD0D83-F972-4DC7-BE48-48B6F412728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DD0D83-F972-4DC7-BE48-48B6F412728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DD0D83-F972-4DC7-BE48-48B6F412728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424B723-05C1-4B1C-989A-5353EF5BA5C0}" type="datetimeFigureOut">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8C073F1-F156-4ECC-93F3-CE5E7246AD90}" type="slidenum">
              <a:rPr lang="en-IN" altLang="en-US"/>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E138D1B-AA16-4635-BF65-DFACBA70EDCE}" type="datetimeFigureOut">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DFA10FF-9134-4262-9BCC-6EDE8A4ECAC1}" type="slidenum">
              <a:rPr lang="en-IN" altLang="en-US"/>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6A58164-8AD0-450E-8EF0-5DCD2096B2AA}" type="datetimeFigureOut">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E748255-E0B2-459F-978B-2037D6EF965C}" type="slidenum">
              <a:rPr lang="en-IN" altLang="en-US"/>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FD235F99-D308-46F2-9B6E-CDAF71FF4AAF}" type="datetimeFigureOut">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6C63166-E021-4182-8B4C-1C1480A7FCA0}" type="slidenum">
              <a:rPr lang="en-IN" altLang="en-US"/>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69DE978E-FBB1-442C-B189-0F0D01BA5DA4}" type="datetimeFigureOut">
              <a:rPr lang="en-IN"/>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AA7727-CCD8-40BA-BD6D-87B772E77A46}" type="slidenum">
              <a:rPr lang="en-IN" altLang="en-US"/>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89F6A123-B5B2-4549-B206-A56D292BC58F}" type="datetimeFigureOut">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2E6F507-073F-4FFC-AB3A-54AEC627FB4A}" type="slidenum">
              <a:rPr lang="en-IN" altLang="en-US"/>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F8023E09-3305-4DD7-AD76-30FD9EF4252F}" type="datetimeFigureOut">
              <a:rPr lang="en-IN"/>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D4196A60-76C9-4377-B45C-494E0CDF5ECE}" type="slidenum">
              <a:rPr lang="en-IN" altLang="en-US"/>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11DBE8C2-C5F0-443C-9687-6282034491AA}" type="datetimeFigureOut">
              <a:rPr lang="en-IN"/>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A71FD13D-B5C6-46A8-B1FC-A9F629F607A6}" type="slidenum">
              <a:rPr lang="en-IN" altLang="en-US"/>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FC3538-E142-4928-A59B-FED81AD719C3}" type="datetimeFigureOut">
              <a:rPr lang="en-IN"/>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CB59120-4804-4380-9ADA-6F176CE6BA30}" type="slidenum">
              <a:rPr lang="en-IN" altLang="en-US"/>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64E6EE38-C5A7-4EFD-94E8-95CAD40E1005}" type="datetimeFigureOut">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72615F8-D352-4A49-9B1A-97A53519531B}" type="slidenum">
              <a:rPr lang="en-IN" altLang="en-US"/>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D82B5166-7CEE-4732-B5B9-8CA976B99498}" type="datetimeFigureOut">
              <a:rPr lang="en-IN"/>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CAF98BD-DB30-424F-8BDD-27619F170AEB}" type="slidenum">
              <a:rPr lang="en-IN" altLang="en-US"/>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57EC2B6-79F4-4D32-B1CF-158054DBBBEC}" type="datetimeFigureOut">
              <a:rPr lang="en-IN"/>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E6C4EBAF-4FA1-486E-9331-70E824296162}" type="slidenum">
              <a:rPr lang="en-IN" altLang="en-US"/>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81000" y="1066799"/>
            <a:ext cx="8229600" cy="1143000"/>
          </a:xfrm>
        </p:spPr>
        <p:txBody>
          <a:bodyPr/>
          <a:lstStyle/>
          <a:p>
            <a:r>
              <a:rPr lang="en-IN" sz="2800" b="1" dirty="0">
                <a:latin typeface="Times New Roman" panose="02020603050405020304"/>
                <a:cs typeface="Times New Roman" panose="02020603050405020304"/>
              </a:rPr>
              <a:t>Real-Time Communication System Powered by AI for Specially Abled</a:t>
            </a:r>
            <a:endParaRPr lang="en-US" b="1" dirty="0">
              <a:latin typeface="Times New Roman" panose="02020603050405020304"/>
              <a:cs typeface="Times New Roman" panose="02020603050405020304"/>
            </a:endParaRPr>
          </a:p>
          <a:p>
            <a:endParaRPr lang="en-IN" altLang="en-US" sz="2800" b="1" dirty="0">
              <a:latin typeface="Times New Roman" panose="02020603050405020304"/>
              <a:cs typeface="Times New Roman" panose="02020603050405020304"/>
            </a:endParaRPr>
          </a:p>
        </p:txBody>
      </p:sp>
      <p:sp>
        <p:nvSpPr>
          <p:cNvPr id="3" name="Subtitle 2"/>
          <p:cNvSpPr>
            <a:spLocks noGrp="1"/>
          </p:cNvSpPr>
          <p:nvPr>
            <p:ph type="subTitle" idx="1"/>
          </p:nvPr>
        </p:nvSpPr>
        <p:spPr>
          <a:xfrm>
            <a:off x="196850" y="3114675"/>
            <a:ext cx="5800090" cy="2438400"/>
          </a:xfrm>
        </p:spPr>
        <p:txBody>
          <a:bodyPr rtlCol="0"/>
          <a:lstStyle/>
          <a:p>
            <a:pPr algn="l" eaLnBrk="1" fontAlgn="auto" hangingPunct="1">
              <a:spcAft>
                <a:spcPts val="0"/>
              </a:spcAft>
              <a:defRPr/>
            </a:pPr>
            <a:r>
              <a:rPr lang="en-US" sz="2400" b="1" dirty="0">
                <a:solidFill>
                  <a:srgbClr val="0070C0"/>
                </a:solidFill>
              </a:rPr>
              <a:t>Team Members:	</a:t>
            </a:r>
            <a:endParaRPr lang="en-US" sz="2400" dirty="0">
              <a:solidFill>
                <a:srgbClr val="898989"/>
              </a:solidFill>
              <a:latin typeface="Calibri" panose="020F0502020204030204"/>
              <a:cs typeface="Calibri" panose="020F0502020204030204"/>
            </a:endParaRPr>
          </a:p>
          <a:p>
            <a:pPr algn="l">
              <a:spcAft>
                <a:spcPts val="0"/>
              </a:spcAft>
              <a:defRPr/>
            </a:pPr>
            <a:r>
              <a:rPr lang="en-IN" altLang="en-US" sz="1600" b="1" dirty="0">
                <a:solidFill>
                  <a:schemeClr val="tx1"/>
                </a:solidFill>
                <a:latin typeface="Times New Roman" panose="02020603050405020304"/>
                <a:cs typeface="Times New Roman" panose="02020603050405020304"/>
              </a:rPr>
              <a:t>ANTONY LOURDU RAJ  A (621319104003)                   </a:t>
            </a:r>
            <a:endParaRPr lang="en-US" sz="2000" dirty="0">
              <a:solidFill>
                <a:schemeClr val="tx1"/>
              </a:solidFill>
              <a:cs typeface="Calibri" panose="020F0502020204030204"/>
            </a:endParaRPr>
          </a:p>
          <a:p>
            <a:pPr algn="l" eaLnBrk="1" fontAlgn="auto" hangingPunct="1">
              <a:spcAft>
                <a:spcPts val="0"/>
              </a:spcAft>
              <a:defRPr/>
            </a:pPr>
            <a:r>
              <a:rPr lang="en-IN" sz="1600" b="1" dirty="0">
                <a:solidFill>
                  <a:schemeClr val="tx1"/>
                </a:solidFill>
                <a:latin typeface="Times New Roman" panose="02020603050405020304"/>
                <a:cs typeface="Times New Roman" panose="02020603050405020304"/>
              </a:rPr>
              <a:t>KARTHIKEYAN P     (621319104021)                  </a:t>
            </a:r>
            <a:endParaRPr lang="en-IN" sz="1600" b="1" dirty="0">
              <a:solidFill>
                <a:schemeClr val="tx1"/>
              </a:solidFill>
              <a:latin typeface="Times New Roman" panose="02020603050405020304"/>
              <a:cs typeface="Times New Roman" panose="02020603050405020304"/>
            </a:endParaRPr>
          </a:p>
          <a:p>
            <a:pPr algn="l" eaLnBrk="1" fontAlgn="auto" hangingPunct="1">
              <a:spcAft>
                <a:spcPts val="0"/>
              </a:spcAft>
              <a:defRPr/>
            </a:pPr>
            <a:r>
              <a:rPr lang="en-IN" sz="1600" b="1" dirty="0">
                <a:solidFill>
                  <a:schemeClr val="tx1"/>
                </a:solidFill>
                <a:latin typeface="Times New Roman" panose="02020603050405020304"/>
                <a:cs typeface="Times New Roman" panose="02020603050405020304"/>
              </a:rPr>
              <a:t>MOWLIDHARAN A  (621319104034)                    </a:t>
            </a:r>
            <a:endParaRPr lang="en-IN" sz="1600" b="1" dirty="0">
              <a:solidFill>
                <a:schemeClr val="tx1"/>
              </a:solidFill>
              <a:latin typeface="Times New Roman" panose="02020603050405020304"/>
              <a:cs typeface="Times New Roman" panose="02020603050405020304"/>
            </a:endParaRPr>
          </a:p>
          <a:p>
            <a:pPr algn="l" eaLnBrk="1" fontAlgn="auto" hangingPunct="1">
              <a:spcAft>
                <a:spcPts val="0"/>
              </a:spcAft>
              <a:defRPr/>
            </a:pPr>
            <a:r>
              <a:rPr lang="en-IN" sz="1600" b="1" dirty="0">
                <a:solidFill>
                  <a:schemeClr val="tx1"/>
                </a:solidFill>
                <a:latin typeface="Times New Roman" panose="02020603050405020304"/>
                <a:cs typeface="Times New Roman" panose="02020603050405020304"/>
              </a:rPr>
              <a:t>SHARAN S.S               (621319104052)</a:t>
            </a:r>
            <a:endParaRPr lang="en-IN" sz="1600" b="1" dirty="0">
              <a:solidFill>
                <a:schemeClr val="tx1"/>
              </a:solidFill>
              <a:latin typeface="Times New Roman" panose="02020603050405020304"/>
              <a:cs typeface="Times New Roman" panose="02020603050405020304"/>
            </a:endParaRPr>
          </a:p>
          <a:p>
            <a:pPr algn="l">
              <a:spcAft>
                <a:spcPts val="0"/>
              </a:spcAft>
              <a:defRPr/>
            </a:pPr>
            <a:r>
              <a:rPr lang="en-IN" sz="1600" b="1" dirty="0">
                <a:solidFill>
                  <a:schemeClr val="tx1"/>
                </a:solidFill>
                <a:latin typeface="Times New Roman" panose="02020603050405020304"/>
                <a:cs typeface="Times New Roman" panose="02020603050405020304"/>
              </a:rPr>
              <a:t>VIJAYABARATH D    (621319104062)</a:t>
            </a:r>
            <a:endParaRPr lang="en-IN" sz="1600" b="1" dirty="0">
              <a:solidFill>
                <a:schemeClr val="tx1"/>
              </a:solidFill>
              <a:latin typeface="Times New Roman" panose="02020603050405020304"/>
              <a:cs typeface="Times New Roman" panose="02020603050405020304"/>
            </a:endParaRPr>
          </a:p>
          <a:p>
            <a:pPr algn="l" eaLnBrk="1" fontAlgn="auto" hangingPunct="1">
              <a:spcAft>
                <a:spcPts val="0"/>
              </a:spcAft>
              <a:defRPr/>
            </a:pPr>
            <a:endParaRPr lang="en-IN" sz="1600" b="1" dirty="0">
              <a:solidFill>
                <a:schemeClr val="tx1"/>
              </a:solidFill>
              <a:latin typeface="Times New Roman" panose="02020603050405020304"/>
              <a:cs typeface="Times New Roman" panose="02020603050405020304"/>
            </a:endParaRPr>
          </a:p>
        </p:txBody>
      </p:sp>
      <p:sp>
        <p:nvSpPr>
          <p:cNvPr id="4" name="Title 1"/>
          <p:cNvSpPr txBox="1"/>
          <p:nvPr/>
        </p:nvSpPr>
        <p:spPr>
          <a:xfrm>
            <a:off x="0" y="0"/>
            <a:ext cx="9144000" cy="609600"/>
          </a:xfrm>
          <a:prstGeom prst="rect">
            <a:avLst/>
          </a:prstGeom>
        </p:spPr>
        <p:txBody>
          <a:bodyPr anchor="ctr">
            <a:normAutofit fontScale="97500"/>
          </a:bodyPr>
          <a:lstStyle/>
          <a:p>
            <a:pPr algn="ctr" eaLnBrk="1" fontAlgn="auto" hangingPunct="1">
              <a:spcAft>
                <a:spcPts val="0"/>
              </a:spcAft>
              <a:defRPr/>
            </a:pPr>
            <a:endParaRPr lang="en-IN" sz="3400" b="1" dirty="0">
              <a:solidFill>
                <a:schemeClr val="bg1">
                  <a:lumMod val="95000"/>
                </a:schemeClr>
              </a:solidFill>
              <a:latin typeface="Times New Roman" panose="02020603050405020304" pitchFamily="18" charset="0"/>
              <a:ea typeface="+mj-ea"/>
              <a:cs typeface="Times New Roman" panose="02020603050405020304" pitchFamily="18" charset="0"/>
            </a:endParaRPr>
          </a:p>
        </p:txBody>
      </p:sp>
      <p:sp>
        <p:nvSpPr>
          <p:cNvPr id="2" name="Title 1"/>
          <p:cNvSpPr txBox="1"/>
          <p:nvPr/>
        </p:nvSpPr>
        <p:spPr bwMode="auto">
          <a:xfrm>
            <a:off x="1788252" y="1900806"/>
            <a:ext cx="6044045"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lgn="l"/>
            <a:r>
              <a:rPr lang="en-IN" altLang="en-US" sz="2800" b="1" dirty="0">
                <a:latin typeface="Times New Roman" panose="02020603050405020304" pitchFamily="18" charset="0"/>
                <a:cs typeface="Times New Roman" panose="02020603050405020304" pitchFamily="18" charset="0"/>
              </a:rPr>
              <a:t>Team ID:PNT2022TMID133</a:t>
            </a:r>
            <a:r>
              <a:rPr lang="en-US" altLang="en-IN" sz="2800" b="1" dirty="0">
                <a:latin typeface="Times New Roman" panose="02020603050405020304" pitchFamily="18" charset="0"/>
                <a:cs typeface="Times New Roman" panose="02020603050405020304" pitchFamily="18" charset="0"/>
              </a:rPr>
              <a:t>05</a:t>
            </a:r>
            <a:endParaRPr lang="en-US" altLang="en-IN" sz="2800" b="1"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5292090" y="3213100"/>
            <a:ext cx="2214245" cy="675640"/>
          </a:xfrm>
          <a:prstGeom prst="rect">
            <a:avLst/>
          </a:prstGeom>
          <a:noFill/>
        </p:spPr>
        <p:txBody>
          <a:bodyPr wrap="square" rtlCol="0">
            <a:spAutoFit/>
          </a:bodyPr>
          <a:p>
            <a:pPr algn="l"/>
            <a:r>
              <a:rPr lang="en-US" sz="2000" b="1">
                <a:solidFill>
                  <a:srgbClr val="0070C0"/>
                </a:solidFill>
              </a:rPr>
              <a:t>Team mentor:</a:t>
            </a:r>
            <a:endParaRPr lang="en-US" sz="2000" b="1">
              <a:solidFill>
                <a:srgbClr val="0070C0"/>
              </a:solidFill>
            </a:endParaRPr>
          </a:p>
          <a:p>
            <a:pPr algn="l"/>
            <a:r>
              <a:rPr lang="en-US"/>
              <a:t>K. Lalitha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GB" dirty="0">
                <a:solidFill>
                  <a:schemeClr val="bg1">
                    <a:lumMod val="95000"/>
                  </a:schemeClr>
                </a:solidFill>
              </a:rPr>
              <a:t>CONT…</a:t>
            </a:r>
            <a:endParaRPr lang="en-IN" dirty="0">
              <a:solidFill>
                <a:schemeClr val="bg1">
                  <a:lumMod val="95000"/>
                </a:schemeClr>
              </a:solidFill>
            </a:endParaRPr>
          </a:p>
        </p:txBody>
      </p:sp>
      <p:graphicFrame>
        <p:nvGraphicFramePr>
          <p:cNvPr id="4" name="Table 4"/>
          <p:cNvGraphicFramePr>
            <a:graphicFrameLocks noGrp="1"/>
          </p:cNvGraphicFramePr>
          <p:nvPr>
            <p:ph idx="1"/>
          </p:nvPr>
        </p:nvGraphicFramePr>
        <p:xfrm>
          <a:off x="-10795" y="692150"/>
          <a:ext cx="9125585" cy="5522595"/>
        </p:xfrm>
        <a:graphic>
          <a:graphicData uri="http://schemas.openxmlformats.org/drawingml/2006/table">
            <a:tbl>
              <a:tblPr bandRow="1">
                <a:tableStyleId>{5C22544A-7EE6-4342-B048-85BDC9FD1C3A}</a:tableStyleId>
              </a:tblPr>
              <a:tblGrid>
                <a:gridCol w="1442085"/>
                <a:gridCol w="1298575"/>
                <a:gridCol w="1218565"/>
                <a:gridCol w="1862455"/>
                <a:gridCol w="1611630"/>
                <a:gridCol w="1692275"/>
              </a:tblGrid>
              <a:tr h="5522595">
                <a:tc>
                  <a:txBody>
                    <a:bodyPr/>
                    <a:lstStyle/>
                    <a:p>
                      <a:r>
                        <a:rPr lang="en-GB" sz="1800" dirty="0">
                          <a:latin typeface="Times New Roman" panose="02020603050405020304"/>
                          <a:cs typeface="Times New Roman" panose="02020603050405020304"/>
                          <a:sym typeface="+mn-ea"/>
                        </a:rPr>
                        <a:t>Design and Development of Hand Gesture based Communication Device for Deaf and Mute People</a:t>
                      </a:r>
                      <a:endParaRPr lang="en-GB" sz="1800" dirty="0">
                        <a:latin typeface="Times New Roman" panose="02020603050405020304"/>
                        <a:cs typeface="Times New Roman" panose="02020603050405020304"/>
                        <a:sym typeface="+mn-ea"/>
                      </a:endParaRPr>
                    </a:p>
                  </a:txBody>
                  <a:tcPr/>
                </a:tc>
                <a:tc>
                  <a:txBody>
                    <a:bodyPr/>
                    <a:lstStyle/>
                    <a:p>
                      <a:pPr lvl="0">
                        <a:buNone/>
                      </a:pPr>
                      <a:r>
                        <a:rPr lang="en-US" altLang="en-IN" dirty="0">
                          <a:latin typeface="Times New Roman" panose="02020603050405020304"/>
                          <a:cs typeface="Times New Roman" panose="02020603050405020304"/>
                        </a:rPr>
                        <a:t>Omkar Vaidya, </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Sanjay Gandhe,</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Abhishek </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sharma,</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Asit Bhate, Vishal Bhosale, Rushabh Mahale</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(2020)</a:t>
                      </a:r>
                      <a:endParaRPr lang="en-US" altLang="en-IN" dirty="0">
                        <a:latin typeface="Times New Roman" panose="02020603050405020304"/>
                        <a:cs typeface="Times New Roman" panose="020206030504050203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dirty="0">
                          <a:latin typeface="Times New Roman" panose="02020603050405020304"/>
                          <a:cs typeface="Times New Roman" panose="02020603050405020304"/>
                        </a:rPr>
                        <a:t>IEEE</a:t>
                      </a:r>
                      <a:endParaRPr lang="en-GB" dirty="0">
                        <a:latin typeface="Times New Roman" panose="02020603050405020304"/>
                        <a:cs typeface="Times New Roman" panose="02020603050405020304"/>
                      </a:endParaRPr>
                    </a:p>
                  </a:txBody>
                  <a:tcPr/>
                </a:tc>
                <a:tc>
                  <a:txBody>
                    <a:bodyPr/>
                    <a:lstStyle/>
                    <a:p>
                      <a:pPr lvl="0">
                        <a:buNone/>
                      </a:pPr>
                      <a:r>
                        <a:rPr lang="en-GB" sz="1800" b="0" i="0" u="none" strike="noStrike" noProof="0" dirty="0">
                          <a:latin typeface="Times New Roman" panose="02020603050405020304"/>
                        </a:rPr>
                        <a:t>Sign Language is a natural language which deaf community uses for communication.</a:t>
                      </a:r>
                      <a:endParaRPr lang="en-US" sz="1800" b="0" i="0" u="none" strike="noStrike" noProof="0" dirty="0">
                        <a:latin typeface="Times New Roman" panose="02020603050405020304"/>
                      </a:endParaRPr>
                    </a:p>
                  </a:txBody>
                  <a:tcPr/>
                </a:tc>
                <a:tc>
                  <a:txBody>
                    <a:bodyPr/>
                    <a:lstStyle/>
                    <a:p>
                      <a:pPr lvl="0">
                        <a:buNone/>
                      </a:pPr>
                      <a:r>
                        <a:rPr lang="en-US" altLang="en-GB" sz="1800" b="0" i="0" u="none" strike="noStrike" noProof="0" dirty="0"/>
                        <a:t>I</a:t>
                      </a:r>
                      <a:r>
                        <a:rPr lang="en-GB" sz="1800" b="0" i="0" u="none" strike="noStrike" noProof="0" dirty="0">
                          <a:latin typeface="Times New Roman" panose="02020603050405020304" pitchFamily="18" charset="0"/>
                          <a:cs typeface="Times New Roman" panose="02020603050405020304" pitchFamily="18" charset="0"/>
                        </a:rPr>
                        <a:t>n this paper, </a:t>
                      </a:r>
                      <a:endParaRPr lang="en-GB" sz="1800" b="0" i="0" u="none" strike="noStrike" noProof="0" dirty="0">
                        <a:latin typeface="Times New Roman" panose="02020603050405020304" pitchFamily="18" charset="0"/>
                        <a:cs typeface="Times New Roman" panose="02020603050405020304" pitchFamily="18" charset="0"/>
                      </a:endParaRPr>
                    </a:p>
                    <a:p>
                      <a:pPr lvl="0">
                        <a:buNone/>
                      </a:pPr>
                      <a:r>
                        <a:rPr lang="en-GB" sz="1800" b="0" i="0" u="none" strike="noStrike" noProof="0" dirty="0">
                          <a:latin typeface="Times New Roman" panose="02020603050405020304" pitchFamily="18" charset="0"/>
                          <a:cs typeface="Times New Roman" panose="02020603050405020304" pitchFamily="18" charset="0"/>
                        </a:rPr>
                        <a:t>3-D accelerometer is used to detect the gesture of disable person and based on it customized database is generated which is processed through nodeMCU and Raspberry Pi and displayed the message on LCD screen</a:t>
                      </a:r>
                      <a:endParaRPr lang="en-GB" sz="18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buNone/>
                      </a:pPr>
                      <a:r>
                        <a:rPr lang="en-GB" sz="1800" b="0" i="0" u="none" strike="noStrike" noProof="0" dirty="0">
                          <a:latin typeface="Times New Roman" panose="02020603050405020304"/>
                        </a:rPr>
                        <a:t>The he gestures that have been translated include numbers, alphabets and few phrases.</a:t>
                      </a:r>
                      <a:r>
                        <a:rPr lang="en-GB" sz="1800" b="0" i="0" u="none" strike="noStrike" noProof="0" dirty="0"/>
                        <a:t> </a:t>
                      </a:r>
                      <a:r>
                        <a:rPr lang="en-GB" sz="1800" b="0" i="0" u="none" strike="noStrike" noProof="0" dirty="0">
                          <a:latin typeface="Times New Roman" panose="02020603050405020304"/>
                        </a:rPr>
                        <a:t>The accuracy of this system is as high as 97.5%.</a:t>
                      </a:r>
                      <a:endParaRPr lang="en-US" dirty="0">
                        <a:latin typeface="Times New Roman" panose="02020603050405020304"/>
                      </a:endParaRPr>
                    </a:p>
                  </a:txBody>
                  <a:tcPr/>
                </a:tc>
              </a:tr>
            </a:tbl>
          </a:graphicData>
        </a:graphic>
      </p:graphicFrame>
      <p:sp>
        <p:nvSpPr>
          <p:cNvPr id="3" name="Text Box 2"/>
          <p:cNvSpPr txBox="1"/>
          <p:nvPr/>
        </p:nvSpPr>
        <p:spPr>
          <a:xfrm>
            <a:off x="251460" y="6381115"/>
            <a:ext cx="309880" cy="368300"/>
          </a:xfrm>
          <a:prstGeom prst="rect">
            <a:avLst/>
          </a:prstGeom>
          <a:noFill/>
        </p:spPr>
        <p:txBody>
          <a:bodyPr wrap="none" rtlCol="0">
            <a:spAutoFit/>
          </a:bodyPr>
          <a:p>
            <a:r>
              <a:rPr lang="en-US" b="1"/>
              <a:t>9</a:t>
            </a:r>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GB" dirty="0">
                <a:solidFill>
                  <a:schemeClr val="bg1">
                    <a:lumMod val="95000"/>
                  </a:schemeClr>
                </a:solidFill>
              </a:rPr>
              <a:t>CONT…</a:t>
            </a:r>
            <a:endParaRPr lang="en-IN" dirty="0">
              <a:solidFill>
                <a:schemeClr val="bg1">
                  <a:lumMod val="95000"/>
                </a:schemeClr>
              </a:solidFill>
            </a:endParaRPr>
          </a:p>
        </p:txBody>
      </p:sp>
      <p:graphicFrame>
        <p:nvGraphicFramePr>
          <p:cNvPr id="4" name="Table 4"/>
          <p:cNvGraphicFramePr>
            <a:graphicFrameLocks noGrp="1"/>
          </p:cNvGraphicFramePr>
          <p:nvPr>
            <p:ph idx="1"/>
          </p:nvPr>
        </p:nvGraphicFramePr>
        <p:xfrm>
          <a:off x="-10795" y="692150"/>
          <a:ext cx="9125585" cy="5522595"/>
        </p:xfrm>
        <a:graphic>
          <a:graphicData uri="http://schemas.openxmlformats.org/drawingml/2006/table">
            <a:tbl>
              <a:tblPr bandRow="1">
                <a:tableStyleId>{5C22544A-7EE6-4342-B048-85BDC9FD1C3A}</a:tableStyleId>
              </a:tblPr>
              <a:tblGrid>
                <a:gridCol w="1442085"/>
                <a:gridCol w="1298575"/>
                <a:gridCol w="1218565"/>
                <a:gridCol w="1862455"/>
                <a:gridCol w="1611630"/>
                <a:gridCol w="1692275"/>
              </a:tblGrid>
              <a:tr h="5522595">
                <a:tc>
                  <a:txBody>
                    <a:bodyPr/>
                    <a:lstStyle/>
                    <a:p>
                      <a:r>
                        <a:rPr lang="en-GB" sz="1800" dirty="0">
                          <a:latin typeface="Times New Roman" panose="02020603050405020304"/>
                          <a:cs typeface="Times New Roman" panose="02020603050405020304"/>
                          <a:sym typeface="+mn-ea"/>
                        </a:rPr>
                        <a:t>Research on Communication APP for Deaf and Mute People Based on Face Emotion Recognition Technology</a:t>
                      </a:r>
                      <a:endParaRPr lang="en-GB" sz="1800" dirty="0">
                        <a:latin typeface="Times New Roman" panose="02020603050405020304"/>
                        <a:cs typeface="Times New Roman" panose="02020603050405020304"/>
                        <a:sym typeface="+mn-ea"/>
                      </a:endParaRPr>
                    </a:p>
                  </a:txBody>
                  <a:tcPr/>
                </a:tc>
                <a:tc>
                  <a:txBody>
                    <a:bodyPr/>
                    <a:lstStyle/>
                    <a:p>
                      <a:pPr lvl="0">
                        <a:buNone/>
                      </a:pPr>
                      <a:r>
                        <a:rPr lang="en-US" altLang="en-IN" dirty="0">
                          <a:latin typeface="Times New Roman" panose="02020603050405020304"/>
                          <a:cs typeface="Times New Roman" panose="02020603050405020304"/>
                        </a:rPr>
                        <a:t>Yuan Tao, Shihang Huo,Wenyu Zhou</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(2020)</a:t>
                      </a:r>
                      <a:endParaRPr lang="en-US" altLang="en-IN" dirty="0">
                        <a:latin typeface="Times New Roman" panose="02020603050405020304"/>
                        <a:cs typeface="Times New Roman" panose="020206030504050203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dirty="0">
                          <a:latin typeface="Times New Roman" panose="02020603050405020304"/>
                          <a:cs typeface="Times New Roman" panose="02020603050405020304"/>
                        </a:rPr>
                        <a:t>IEEE</a:t>
                      </a:r>
                      <a:endParaRPr lang="en-GB" dirty="0">
                        <a:latin typeface="Times New Roman" panose="02020603050405020304"/>
                        <a:cs typeface="Times New Roman" panose="02020603050405020304"/>
                      </a:endParaRPr>
                    </a:p>
                  </a:txBody>
                  <a:tcPr/>
                </a:tc>
                <a:tc>
                  <a:txBody>
                    <a:bodyPr/>
                    <a:lstStyle/>
                    <a:p>
                      <a:pPr lvl="0">
                        <a:buNone/>
                      </a:pPr>
                      <a:r>
                        <a:rPr lang="en-GB" sz="1800" dirty="0">
                          <a:latin typeface="Times New Roman" panose="02020603050405020304"/>
                          <a:cs typeface="Times New Roman" panose="02020603050405020304"/>
                          <a:sym typeface="+mn-ea"/>
                        </a:rPr>
                        <a:t>Communication APP for Deaf and Mute People Based on Face Emotion Recognition Technology</a:t>
                      </a:r>
                      <a:r>
                        <a:rPr lang="en-GB" sz="1800" b="0" i="0" u="none" strike="noStrike" noProof="0" dirty="0">
                          <a:latin typeface="Times New Roman" panose="02020603050405020304"/>
                        </a:rPr>
                        <a:t>.</a:t>
                      </a:r>
                      <a:endParaRPr lang="en-US" sz="1800" b="0" i="0" u="none" strike="noStrike" noProof="0" dirty="0">
                        <a:latin typeface="Times New Roman" panose="02020603050405020304"/>
                      </a:endParaRPr>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 face emotion recognition and sign language recognition tsign language video recognition technology, emotional speech synthesis technology, speech recognition technology and finally perform sign language and emotion recognition</a:t>
                      </a:r>
                      <a:endParaRPr lang="en-US" sz="18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buNone/>
                      </a:pPr>
                      <a:r>
                        <a:rPr lang="en-GB" sz="1800" b="0" i="0" u="none" strike="noStrike" noProof="0" dirty="0">
                          <a:latin typeface="Times New Roman" panose="02020603050405020304" pitchFamily="18" charset="0"/>
                          <a:cs typeface="Times New Roman" panose="02020603050405020304" pitchFamily="18" charset="0"/>
                        </a:rPr>
                        <a:t>Through experiments on 630 gesture images, the recognition rate reached 94.22% and the speed reached 0.29s/frame</a:t>
                      </a:r>
                      <a:r>
                        <a:rPr lang="en-US" altLang="en-GB" sz="1800" b="0" i="0" u="none" strike="noStrike" noProof="0" dirty="0">
                          <a:latin typeface="Times New Roman" panose="02020603050405020304" pitchFamily="18" charset="0"/>
                          <a:cs typeface="Times New Roman" panose="02020603050405020304" pitchFamily="18" charset="0"/>
                        </a:rPr>
                        <a:t>.</a:t>
                      </a:r>
                      <a:endParaRPr lang="en-US" altLang="en-GB" sz="1800" b="0" i="0" u="none" strike="noStrike" noProof="0" dirty="0">
                        <a:latin typeface="Times New Roman" panose="02020603050405020304" pitchFamily="18" charset="0"/>
                        <a:cs typeface="Times New Roman" panose="02020603050405020304" pitchFamily="18" charset="0"/>
                      </a:endParaRPr>
                    </a:p>
                  </a:txBody>
                  <a:tcPr/>
                </a:tc>
              </a:tr>
            </a:tbl>
          </a:graphicData>
        </a:graphic>
      </p:graphicFrame>
      <p:sp>
        <p:nvSpPr>
          <p:cNvPr id="3" name="Text Box 2"/>
          <p:cNvSpPr txBox="1"/>
          <p:nvPr/>
        </p:nvSpPr>
        <p:spPr>
          <a:xfrm>
            <a:off x="179705" y="6381115"/>
            <a:ext cx="436880" cy="368300"/>
          </a:xfrm>
          <a:prstGeom prst="rect">
            <a:avLst/>
          </a:prstGeom>
          <a:noFill/>
        </p:spPr>
        <p:txBody>
          <a:bodyPr wrap="none" rtlCol="0">
            <a:spAutoFit/>
          </a:bodyPr>
          <a:p>
            <a:r>
              <a:rPr lang="en-US" b="1"/>
              <a:t>10</a:t>
            </a:r>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lstStyle/>
          <a:p>
            <a:r>
              <a:rPr lang="en-GB" dirty="0">
                <a:solidFill>
                  <a:schemeClr val="bg1">
                    <a:lumMod val="95000"/>
                  </a:schemeClr>
                </a:solidFill>
              </a:rPr>
              <a:t>CONT…</a:t>
            </a:r>
            <a:endParaRPr lang="en-IN" dirty="0">
              <a:solidFill>
                <a:schemeClr val="bg1">
                  <a:lumMod val="95000"/>
                </a:schemeClr>
              </a:solidFill>
            </a:endParaRPr>
          </a:p>
        </p:txBody>
      </p:sp>
      <p:graphicFrame>
        <p:nvGraphicFramePr>
          <p:cNvPr id="4" name="Table 4"/>
          <p:cNvGraphicFramePr>
            <a:graphicFrameLocks noGrp="1"/>
          </p:cNvGraphicFramePr>
          <p:nvPr>
            <p:ph idx="1"/>
          </p:nvPr>
        </p:nvGraphicFramePr>
        <p:xfrm>
          <a:off x="-10795" y="692150"/>
          <a:ext cx="9125585" cy="5522595"/>
        </p:xfrm>
        <a:graphic>
          <a:graphicData uri="http://schemas.openxmlformats.org/drawingml/2006/table">
            <a:tbl>
              <a:tblPr bandRow="1">
                <a:tableStyleId>{5C22544A-7EE6-4342-B048-85BDC9FD1C3A}</a:tableStyleId>
              </a:tblPr>
              <a:tblGrid>
                <a:gridCol w="1442085"/>
                <a:gridCol w="1298575"/>
                <a:gridCol w="1218565"/>
                <a:gridCol w="1862455"/>
                <a:gridCol w="1611630"/>
                <a:gridCol w="1692275"/>
              </a:tblGrid>
              <a:tr h="5522595">
                <a:tc>
                  <a:txBody>
                    <a:bodyPr/>
                    <a:lstStyle/>
                    <a:p>
                      <a:r>
                        <a:rPr lang="en-GB" sz="1800" dirty="0">
                          <a:latin typeface="Times New Roman" panose="02020603050405020304"/>
                          <a:cs typeface="Times New Roman" panose="02020603050405020304"/>
                          <a:sym typeface="+mn-ea"/>
                        </a:rPr>
                        <a:t>Design and Development of Hand Gesture based Communication Device for Deaf and Mute People</a:t>
                      </a:r>
                      <a:endParaRPr lang="en-GB" sz="1800" dirty="0">
                        <a:latin typeface="Times New Roman" panose="02020603050405020304"/>
                        <a:cs typeface="Times New Roman" panose="02020603050405020304"/>
                        <a:sym typeface="+mn-ea"/>
                      </a:endParaRPr>
                    </a:p>
                  </a:txBody>
                  <a:tcPr/>
                </a:tc>
                <a:tc>
                  <a:txBody>
                    <a:bodyPr/>
                    <a:lstStyle/>
                    <a:p>
                      <a:pPr lvl="0">
                        <a:buNone/>
                      </a:pPr>
                      <a:r>
                        <a:rPr lang="en-US" altLang="en-IN" dirty="0">
                          <a:latin typeface="Times New Roman" panose="02020603050405020304"/>
                          <a:cs typeface="Times New Roman" panose="02020603050405020304"/>
                        </a:rPr>
                        <a:t>Omkar Vaidya, </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Sanjay Gandhe,</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Abhishek </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sharma,</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Asit Bhate, Vishal Bhosale, Rushabh Mahale</a:t>
                      </a:r>
                      <a:endParaRPr lang="en-US" altLang="en-IN" dirty="0">
                        <a:latin typeface="Times New Roman" panose="02020603050405020304"/>
                        <a:cs typeface="Times New Roman" panose="02020603050405020304"/>
                      </a:endParaRPr>
                    </a:p>
                    <a:p>
                      <a:pPr lvl="0">
                        <a:buNone/>
                      </a:pPr>
                      <a:r>
                        <a:rPr lang="en-US" altLang="en-IN" dirty="0">
                          <a:latin typeface="Times New Roman" panose="02020603050405020304"/>
                          <a:cs typeface="Times New Roman" panose="02020603050405020304"/>
                        </a:rPr>
                        <a:t>(2020)</a:t>
                      </a:r>
                      <a:endParaRPr lang="en-US" altLang="en-IN" dirty="0">
                        <a:latin typeface="Times New Roman" panose="02020603050405020304"/>
                        <a:cs typeface="Times New Roman" panose="020206030504050203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dirty="0">
                          <a:latin typeface="Times New Roman" panose="02020603050405020304"/>
                          <a:cs typeface="Times New Roman" panose="02020603050405020304"/>
                        </a:rPr>
                        <a:t>IEEE</a:t>
                      </a:r>
                      <a:endParaRPr lang="en-GB" dirty="0">
                        <a:latin typeface="Times New Roman" panose="02020603050405020304"/>
                        <a:cs typeface="Times New Roman" panose="02020603050405020304"/>
                      </a:endParaRPr>
                    </a:p>
                  </a:txBody>
                  <a:tcPr/>
                </a:tc>
                <a:tc>
                  <a:txBody>
                    <a:bodyPr/>
                    <a:lstStyle/>
                    <a:p>
                      <a:pPr lvl="0">
                        <a:buNone/>
                      </a:pPr>
                      <a:r>
                        <a:rPr lang="en-GB" sz="1800" dirty="0">
                          <a:latin typeface="Times New Roman" panose="02020603050405020304"/>
                          <a:cs typeface="Times New Roman" panose="02020603050405020304"/>
                          <a:sym typeface="+mn-ea"/>
                        </a:rPr>
                        <a:t>Hand Gesture based Communication Device for Deaf and Mute People</a:t>
                      </a:r>
                      <a:endParaRPr lang="en-US" sz="1800" b="0" i="0" u="none" strike="noStrike" noProof="0" dirty="0">
                        <a:latin typeface="Times New Roman" panose="02020603050405020304"/>
                      </a:endParaRPr>
                    </a:p>
                  </a:txBody>
                  <a:tcPr/>
                </a:tc>
                <a:tc>
                  <a:txBody>
                    <a:bodyPr/>
                    <a:lstStyle/>
                    <a:p>
                      <a:pPr lvl="0">
                        <a:buNone/>
                      </a:pPr>
                      <a:r>
                        <a:rPr lang="en-US" altLang="en-GB" sz="1800" b="0" i="0" u="none" strike="noStrike" noProof="0" dirty="0"/>
                        <a:t>I</a:t>
                      </a:r>
                      <a:r>
                        <a:rPr lang="en-GB" sz="1800" b="0" i="0" u="none" strike="noStrike" noProof="0" dirty="0">
                          <a:latin typeface="Times New Roman" panose="02020603050405020304" pitchFamily="18" charset="0"/>
                          <a:cs typeface="Times New Roman" panose="02020603050405020304" pitchFamily="18" charset="0"/>
                        </a:rPr>
                        <a:t>n this paper, </a:t>
                      </a:r>
                      <a:endParaRPr lang="en-GB" sz="1800" b="0" i="0" u="none" strike="noStrike" noProof="0" dirty="0">
                        <a:latin typeface="Times New Roman" panose="02020603050405020304" pitchFamily="18" charset="0"/>
                        <a:cs typeface="Times New Roman" panose="02020603050405020304" pitchFamily="18" charset="0"/>
                      </a:endParaRPr>
                    </a:p>
                    <a:p>
                      <a:pPr lvl="0">
                        <a:buNone/>
                      </a:pPr>
                      <a:r>
                        <a:rPr lang="en-GB" sz="1800" b="0" i="0" u="none" strike="noStrike" noProof="0" dirty="0">
                          <a:latin typeface="Times New Roman" panose="02020603050405020304" pitchFamily="18" charset="0"/>
                          <a:cs typeface="Times New Roman" panose="02020603050405020304" pitchFamily="18" charset="0"/>
                        </a:rPr>
                        <a:t>3-D accelerometer is used to detect the gesture of disable person and based on it customized database is generated which is processed through nodeMCU and Raspberry Pi and displayed the message on LCD screen</a:t>
                      </a:r>
                      <a:endParaRPr lang="en-GB" sz="18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buNone/>
                      </a:pPr>
                      <a:r>
                        <a:rPr lang="en-GB" sz="1800" b="0" i="0" u="none" strike="noStrike" noProof="0" dirty="0">
                          <a:latin typeface="Times New Roman" panose="02020603050405020304"/>
                        </a:rPr>
                        <a:t>The he gestures that have been translated include numbers, alphabets and few phrases.</a:t>
                      </a:r>
                      <a:r>
                        <a:rPr lang="en-GB" sz="1800" b="0" i="0" u="none" strike="noStrike" noProof="0" dirty="0"/>
                        <a:t> </a:t>
                      </a:r>
                      <a:r>
                        <a:rPr lang="en-GB" sz="1800" b="0" i="0" u="none" strike="noStrike" noProof="0" dirty="0">
                          <a:latin typeface="Times New Roman" panose="02020603050405020304"/>
                        </a:rPr>
                        <a:t>The accuracy of this system is as high as 97.5%.</a:t>
                      </a:r>
                      <a:endParaRPr lang="en-US" dirty="0">
                        <a:latin typeface="Times New Roman" panose="02020603050405020304"/>
                      </a:endParaRPr>
                    </a:p>
                  </a:txBody>
                  <a:tcPr/>
                </a:tc>
              </a:tr>
            </a:tbl>
          </a:graphicData>
        </a:graphic>
      </p:graphicFrame>
      <p:sp>
        <p:nvSpPr>
          <p:cNvPr id="3" name="Text Box 2"/>
          <p:cNvSpPr txBox="1"/>
          <p:nvPr/>
        </p:nvSpPr>
        <p:spPr>
          <a:xfrm>
            <a:off x="179705" y="6453505"/>
            <a:ext cx="424180" cy="368300"/>
          </a:xfrm>
          <a:prstGeom prst="rect">
            <a:avLst/>
          </a:prstGeom>
          <a:noFill/>
        </p:spPr>
        <p:txBody>
          <a:bodyPr wrap="none" rtlCol="0">
            <a:spAutoFit/>
          </a:bodyPr>
          <a:p>
            <a:r>
              <a:rPr lang="en-US" b="1"/>
              <a:t>11</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576064"/>
          </a:xfrm>
        </p:spPr>
        <p:txBody>
          <a:bodyPr/>
          <a:lstStyle/>
          <a:p>
            <a:r>
              <a:rPr lang="en-GB" dirty="0">
                <a:solidFill>
                  <a:schemeClr val="bg1">
                    <a:lumMod val="95000"/>
                  </a:schemeClr>
                </a:solidFill>
              </a:rPr>
              <a:t>CONT…</a:t>
            </a:r>
            <a:endParaRPr lang="en-IN" dirty="0">
              <a:solidFill>
                <a:schemeClr val="bg1">
                  <a:lumMod val="95000"/>
                </a:schemeClr>
              </a:solidFill>
            </a:endParaRPr>
          </a:p>
        </p:txBody>
      </p:sp>
      <p:graphicFrame>
        <p:nvGraphicFramePr>
          <p:cNvPr id="4" name="Table 4"/>
          <p:cNvGraphicFramePr>
            <a:graphicFrameLocks noGrp="1"/>
          </p:cNvGraphicFramePr>
          <p:nvPr>
            <p:ph idx="1"/>
          </p:nvPr>
        </p:nvGraphicFramePr>
        <p:xfrm>
          <a:off x="62865" y="681355"/>
          <a:ext cx="8982075" cy="5493385"/>
        </p:xfrm>
        <a:graphic>
          <a:graphicData uri="http://schemas.openxmlformats.org/drawingml/2006/table">
            <a:tbl>
              <a:tblPr bandRow="1">
                <a:tableStyleId>{5C22544A-7EE6-4342-B048-85BDC9FD1C3A}</a:tableStyleId>
              </a:tblPr>
              <a:tblGrid>
                <a:gridCol w="1496695"/>
                <a:gridCol w="1497330"/>
                <a:gridCol w="1301750"/>
                <a:gridCol w="1692275"/>
                <a:gridCol w="1489075"/>
                <a:gridCol w="1504950"/>
              </a:tblGrid>
              <a:tr h="5493385">
                <a:tc>
                  <a:txBody>
                    <a:bodyPr/>
                    <a:lstStyle/>
                    <a:p>
                      <a:pPr lvl="0" algn="l">
                        <a:lnSpc>
                          <a:spcPct val="100000"/>
                        </a:lnSpc>
                        <a:spcBef>
                          <a:spcPts val="0"/>
                        </a:spcBef>
                        <a:spcAft>
                          <a:spcPts val="0"/>
                        </a:spcAft>
                        <a:buNone/>
                      </a:pPr>
                      <a:r>
                        <a:rPr lang="en-GB" sz="1800" b="0" i="0" u="none" strike="noStrike" noProof="0" dirty="0">
                          <a:latin typeface="Times New Roman" panose="02020603050405020304"/>
                        </a:rPr>
                        <a:t>Intelligent glove for sign language communication</a:t>
                      </a:r>
                      <a:endParaRPr lang="en-GB" sz="1800" b="0" i="0" u="none" strike="noStrike" noProof="0" dirty="0">
                        <a:latin typeface="Times New Roman" panose="02020603050405020304"/>
                      </a:endParaRPr>
                    </a:p>
                  </a:txBody>
                  <a:tcPr/>
                </a:tc>
                <a:tc>
                  <a:txBody>
                    <a:bodyPr/>
                    <a:lstStyle/>
                    <a:p>
                      <a:r>
                        <a:rPr lang="en-IN" dirty="0"/>
                        <a:t>Nitipon Navaitthiporn</a:t>
                      </a:r>
                      <a:r>
                        <a:rPr lang="en-US" altLang="en-IN" dirty="0"/>
                        <a:t>,</a:t>
                      </a:r>
                      <a:r>
                        <a:rPr lang="en-IN" dirty="0"/>
                        <a:t>Preeyarat Rithcharung</a:t>
                      </a:r>
                      <a:r>
                        <a:rPr lang="en-US" altLang="en-IN" dirty="0"/>
                        <a:t>,</a:t>
                      </a:r>
                      <a:r>
                        <a:rPr lang="en-IN" dirty="0"/>
                        <a:t> Phitnaree Hattapath</a:t>
                      </a:r>
                      <a:r>
                        <a:rPr lang="en-US" altLang="en-IN" dirty="0"/>
                        <a:t>,</a:t>
                      </a:r>
                      <a:endParaRPr lang="en-US" altLang="en-IN" dirty="0"/>
                    </a:p>
                    <a:p>
                      <a:r>
                        <a:rPr lang="en-IN" dirty="0"/>
                        <a:t> C. Pintavirooj</a:t>
                      </a:r>
                      <a:endParaRPr lang="en-IN" dirty="0"/>
                    </a:p>
                  </a:txBody>
                  <a:tcPr/>
                </a:tc>
                <a:tc>
                  <a:txBody>
                    <a:bodyPr/>
                    <a:lstStyle/>
                    <a:p>
                      <a:pPr lvl="0">
                        <a:buNone/>
                      </a:pPr>
                      <a:r>
                        <a:rPr lang="en-US" altLang="en-IN" dirty="0"/>
                        <a:t>IEEE</a:t>
                      </a:r>
                      <a:endParaRPr lang="en-US" altLang="en-IN" dirty="0"/>
                    </a:p>
                  </a:txBody>
                  <a:tcPr/>
                </a:tc>
                <a:tc>
                  <a:txBody>
                    <a:bodyPr/>
                    <a:lstStyle/>
                    <a:p>
                      <a:pPr lvl="0">
                        <a:buNone/>
                      </a:pPr>
                      <a:r>
                        <a:rPr lang="en-GB" sz="1800" noProof="0" dirty="0">
                          <a:latin typeface="Times New Roman" panose="02020603050405020304"/>
                          <a:sym typeface="+mn-ea"/>
                        </a:rPr>
                        <a:t>glove for sign language communication</a:t>
                      </a:r>
                      <a:endParaRPr lang="en-GB" sz="1800" b="0" i="0" u="none" strike="noStrike" noProof="0" dirty="0">
                        <a:latin typeface="Times New Roman" panose="02020603050405020304"/>
                      </a:endParaRPr>
                    </a:p>
                    <a:p>
                      <a:pPr lvl="0">
                        <a:buNone/>
                      </a:pPr>
                      <a:endParaRPr lang="en-GB" dirty="0">
                        <a:latin typeface="Times New Roman" panose="02020603050405020304"/>
                        <a:cs typeface="Times New Roman" panose="02020603050405020304"/>
                      </a:endParaRPr>
                    </a:p>
                  </a:txBody>
                  <a:tcPr/>
                </a:tc>
                <a:tc>
                  <a:txBody>
                    <a:bodyPr/>
                    <a:lstStyle/>
                    <a:p>
                      <a:pPr lvl="0" algn="l">
                        <a:lnSpc>
                          <a:spcPct val="100000"/>
                        </a:lnSpc>
                        <a:spcBef>
                          <a:spcPts val="0"/>
                        </a:spcBef>
                        <a:spcAft>
                          <a:spcPts val="0"/>
                        </a:spcAft>
                        <a:buNone/>
                      </a:pPr>
                      <a:r>
                        <a:rPr lang="en-GB" sz="1800" b="0" i="0" u="none" strike="noStrike" noProof="0" dirty="0">
                          <a:latin typeface="Times New Roman" panose="02020603050405020304"/>
                        </a:rPr>
                        <a:t>This research created a hand glove for deaf and mute people to provide better communication between disabling and normal people..</a:t>
                      </a:r>
                      <a:endParaRPr lang="en-GB" sz="1800" b="0" i="0" u="none" strike="noStrike" noProof="0" dirty="0">
                        <a:latin typeface="Times New Roman" panose="02020603050405020304"/>
                      </a:endParaRPr>
                    </a:p>
                    <a:p>
                      <a:pPr lvl="0">
                        <a:buNone/>
                      </a:pPr>
                      <a:endParaRPr lang="en-GB" dirty="0">
                        <a:latin typeface="Times New Roman" panose="02020603050405020304"/>
                        <a:cs typeface="Times New Roman" panose="02020603050405020304"/>
                      </a:endParaRPr>
                    </a:p>
                  </a:txBody>
                  <a:tcPr/>
                </a:tc>
                <a:tc>
                  <a:txBody>
                    <a:bodyPr/>
                    <a:lstStyle/>
                    <a:p>
                      <a:pPr lvl="0" algn="l">
                        <a:lnSpc>
                          <a:spcPct val="100000"/>
                        </a:lnSpc>
                        <a:spcBef>
                          <a:spcPts val="0"/>
                        </a:spcBef>
                        <a:spcAft>
                          <a:spcPts val="0"/>
                        </a:spcAft>
                        <a:buNone/>
                      </a:pPr>
                      <a:r>
                        <a:rPr lang="en-US" altLang="en-GB" sz="1800" b="0" i="0" u="none" strike="noStrike" noProof="0" dirty="0">
                          <a:latin typeface="Times New Roman" panose="02020603050405020304"/>
                        </a:rPr>
                        <a:t>I</a:t>
                      </a:r>
                      <a:r>
                        <a:rPr lang="en-GB" sz="1800" b="0" i="0" u="none" strike="noStrike" noProof="0" dirty="0">
                          <a:latin typeface="Times New Roman" panose="02020603050405020304"/>
                        </a:rPr>
                        <a:t>t has</a:t>
                      </a:r>
                      <a:r>
                        <a:rPr lang="en-US" altLang="en-GB" sz="1800" b="0" i="0" u="none" strike="noStrike" noProof="0" dirty="0">
                          <a:latin typeface="Times New Roman" panose="02020603050405020304"/>
                        </a:rPr>
                        <a:t> </a:t>
                      </a:r>
                      <a:r>
                        <a:rPr lang="en-GB" sz="1800" b="0" i="0" u="none" strike="noStrike" noProof="0" dirty="0">
                          <a:latin typeface="Times New Roman" panose="02020603050405020304"/>
                        </a:rPr>
                        <a:t>accuracy about 70 - 100% which depends on another factor. From this process, we got a hand glove for sign language communication. This glove will help deaf and mute people to communicate more efficiently.</a:t>
                      </a:r>
                      <a:endParaRPr lang="en-GB" sz="1800" b="0" i="0" u="none" strike="noStrike" noProof="0" dirty="0">
                        <a:latin typeface="Times New Roman" panose="02020603050405020304"/>
                      </a:endParaRPr>
                    </a:p>
                  </a:txBody>
                  <a:tcPr/>
                </a:tc>
              </a:tr>
            </a:tbl>
          </a:graphicData>
        </a:graphic>
      </p:graphicFrame>
      <p:sp>
        <p:nvSpPr>
          <p:cNvPr id="3" name="Text Box 2"/>
          <p:cNvSpPr txBox="1"/>
          <p:nvPr/>
        </p:nvSpPr>
        <p:spPr>
          <a:xfrm>
            <a:off x="179705" y="6381115"/>
            <a:ext cx="436880" cy="368300"/>
          </a:xfrm>
          <a:prstGeom prst="rect">
            <a:avLst/>
          </a:prstGeom>
          <a:noFill/>
        </p:spPr>
        <p:txBody>
          <a:bodyPr wrap="none" rtlCol="0">
            <a:spAutoFit/>
          </a:bodyPr>
          <a:p>
            <a:r>
              <a:rPr lang="en-US" b="1"/>
              <a:t>12</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0"/>
            <a:ext cx="8229600" cy="685800"/>
          </a:xfrm>
        </p:spPr>
        <p:txBody>
          <a:bodyPr rtlCol="0">
            <a:normAutofit/>
          </a:bodyPr>
          <a:lstStyle/>
          <a:p>
            <a:pPr eaLnBrk="1" fontAlgn="auto" hangingPunct="1">
              <a:spcAft>
                <a:spcPts val="0"/>
              </a:spcAft>
              <a:defRPr/>
            </a:pPr>
            <a:r>
              <a:rPr lang="en-US" altLang="en-US" sz="3200" b="1" dirty="0">
                <a:solidFill>
                  <a:schemeClr val="bg1"/>
                </a:solidFill>
                <a:ea typeface="+mn-ea"/>
                <a:cs typeface="+mn-cs"/>
              </a:rPr>
              <a:t>REFERENCES</a:t>
            </a:r>
            <a:endParaRPr lang="en-IN" altLang="en-US" sz="3200" b="1" dirty="0">
              <a:solidFill>
                <a:schemeClr val="bg1"/>
              </a:solidFill>
              <a:ea typeface="+mn-ea"/>
              <a:cs typeface="+mn-cs"/>
            </a:endParaRPr>
          </a:p>
        </p:txBody>
      </p:sp>
      <p:sp>
        <p:nvSpPr>
          <p:cNvPr id="5" name="Rectangle 4"/>
          <p:cNvSpPr txBox="1">
            <a:spLocks noChangeArrowheads="1"/>
          </p:cNvSpPr>
          <p:nvPr/>
        </p:nvSpPr>
        <p:spPr bwMode="auto">
          <a:xfrm>
            <a:off x="228600" y="938530"/>
            <a:ext cx="8716645" cy="5309870"/>
          </a:xfrm>
          <a:prstGeom prst="rect">
            <a:avLst/>
          </a:prstGeom>
          <a:noFill/>
          <a:ln w="9525">
            <a:noFill/>
            <a:miter lim="800000"/>
          </a:ln>
        </p:spPr>
        <p:txBody>
          <a:bodyPr/>
          <a:lstStyle/>
          <a:p>
            <a:pPr marL="0" marR="0" indent="0" algn="just">
              <a:spcBef>
                <a:spcPts val="0"/>
              </a:spcBef>
              <a:spcAft>
                <a:spcPts val="0"/>
              </a:spcAft>
              <a:buFont typeface="+mj-lt"/>
              <a:buNone/>
            </a:pPr>
            <a:r>
              <a:rPr lang="en-US" alt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1. </a:t>
            </a:r>
            <a:r>
              <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Rishi K; Prarthana A , Pravena K S, S. Sasikala, S.Arunkumar (2022)</a:t>
            </a:r>
            <a:r>
              <a:rPr lang="en-US" alt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Font typeface="+mj-lt"/>
              <a:buNone/>
            </a:pPr>
            <a:r>
              <a:rPr lang="en-US" alt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Two-Way Sign Language Conversion for Assisting Deaf-Mutes Using Neural                                           Network , Published on IEEE (https://ieeexplore.ieee.org/document/9785057)</a:t>
            </a:r>
            <a:endParaRPr lang="en-US" alt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spcBef>
                <a:spcPts val="0"/>
              </a:spcBef>
              <a:spcAft>
                <a:spcPts val="0"/>
              </a:spcAft>
              <a:buFont typeface="+mj-lt"/>
              <a:buNone/>
            </a:pPr>
            <a:r>
              <a:rPr lang="en-US" alt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2000" dirty="0">
                <a:latin typeface="Times New Roman" panose="02020603050405020304"/>
                <a:cs typeface="Times New Roman" panose="02020603050405020304"/>
                <a:sym typeface="+mn-ea"/>
              </a:rPr>
              <a:t>Al Amin Hosain, Panneer Selvam Santhalingm, Parth Pathak, Huzefa        Rangwala, Jana Kosecka (2020), FineHand: Learning Hand Shapes for American Sign Language Recognition Published on IEEE (https://www.computer.org/csdl/proceedingsarticle/fg/2020/307900a397/1kecIh5NpVC)</a:t>
            </a:r>
            <a:endParaRPr lang="en-US" sz="2000" dirty="0">
              <a:latin typeface="Times New Roman" panose="02020603050405020304"/>
              <a:cs typeface="Times New Roman" panose="02020603050405020304"/>
              <a:sym typeface="+mn-ea"/>
            </a:endParaRPr>
          </a:p>
          <a:p>
            <a:pPr lvl="0" algn="just">
              <a:buNone/>
            </a:pPr>
            <a:r>
              <a:rPr lang="en-US" sz="2000" dirty="0">
                <a:latin typeface="Times New Roman" panose="02020603050405020304"/>
                <a:cs typeface="Times New Roman" panose="02020603050405020304"/>
                <a:sym typeface="+mn-ea"/>
              </a:rPr>
              <a:t>3.</a:t>
            </a:r>
            <a:r>
              <a:rPr lang="en-US" altLang="en-IN" sz="2000" dirty="0">
                <a:latin typeface="Times New Roman" panose="02020603050405020304"/>
                <a:cs typeface="Times New Roman" panose="02020603050405020304"/>
                <a:sym typeface="+mn-ea"/>
              </a:rPr>
              <a:t>Omkar Vaidya, Sanjay Gandhe,Abhishek sharma,Asit Bhate, Vishal Bhosale, Rushabh Mahale (2020), </a:t>
            </a:r>
            <a:r>
              <a:rPr lang="en-GB" sz="2000" dirty="0">
                <a:latin typeface="Times New Roman" panose="02020603050405020304"/>
                <a:cs typeface="Times New Roman" panose="02020603050405020304"/>
                <a:sym typeface="+mn-ea"/>
              </a:rPr>
              <a:t>Design and Development of Hand Gesture based Communication Device for Deaf and Mute People</a:t>
            </a:r>
            <a:r>
              <a:rPr lang="en-US" altLang="en-GB" sz="2000" dirty="0">
                <a:latin typeface="Times New Roman" panose="02020603050405020304"/>
                <a:cs typeface="Times New Roman" panose="02020603050405020304"/>
                <a:sym typeface="+mn-ea"/>
              </a:rPr>
              <a:t> Published on IEEE</a:t>
            </a:r>
            <a:endParaRPr lang="en-US" altLang="en-GB" sz="2000" dirty="0">
              <a:latin typeface="Times New Roman" panose="02020603050405020304"/>
              <a:cs typeface="Times New Roman" panose="02020603050405020304"/>
              <a:sym typeface="+mn-ea"/>
            </a:endParaRPr>
          </a:p>
          <a:p>
            <a:pPr lvl="0" algn="just">
              <a:buNone/>
            </a:pPr>
            <a:r>
              <a:rPr lang="en-US" altLang="en-GB" sz="2000" dirty="0">
                <a:latin typeface="Times New Roman" panose="02020603050405020304"/>
                <a:cs typeface="Times New Roman" panose="02020603050405020304"/>
                <a:sym typeface="+mn-ea"/>
              </a:rPr>
              <a:t>(https://ieeexplore.ieee.org/document/9332208)</a:t>
            </a:r>
            <a:endParaRPr lang="en-US" altLang="en-GB" sz="2000" dirty="0">
              <a:latin typeface="Times New Roman" panose="02020603050405020304"/>
              <a:cs typeface="Times New Roman" panose="02020603050405020304"/>
              <a:sym typeface="+mn-ea"/>
            </a:endParaRPr>
          </a:p>
          <a:p>
            <a:pPr lvl="0" algn="just">
              <a:buNone/>
            </a:pPr>
            <a:r>
              <a:rPr lang="en-US" altLang="en-GB" sz="2000" dirty="0">
                <a:latin typeface="Times New Roman" panose="02020603050405020304"/>
                <a:cs typeface="Times New Roman" panose="02020603050405020304"/>
                <a:sym typeface="+mn-ea"/>
              </a:rPr>
              <a:t>4.</a:t>
            </a:r>
            <a:r>
              <a:rPr lang="en-US" altLang="en-IN" sz="2000" dirty="0">
                <a:latin typeface="Times New Roman" panose="02020603050405020304"/>
                <a:cs typeface="Times New Roman" panose="02020603050405020304"/>
                <a:sym typeface="+mn-ea"/>
              </a:rPr>
              <a:t>Yuan Tao, Shihang Huo,Wenyu Zhou (2020), </a:t>
            </a:r>
            <a:r>
              <a:rPr lang="en-GB" sz="2000" dirty="0">
                <a:latin typeface="Times New Roman" panose="02020603050405020304"/>
                <a:cs typeface="Times New Roman" panose="02020603050405020304"/>
                <a:sym typeface="+mn-ea"/>
              </a:rPr>
              <a:t>Research on Communication APP for Deaf and Mute People Based on Face Emotion Recognition Technology</a:t>
            </a:r>
            <a:endParaRPr lang="en-GB" sz="2000" dirty="0">
              <a:latin typeface="Times New Roman" panose="02020603050405020304"/>
              <a:cs typeface="Times New Roman" panose="02020603050405020304"/>
              <a:sym typeface="+mn-ea"/>
            </a:endParaRPr>
          </a:p>
          <a:p>
            <a:pPr lvl="0" algn="just">
              <a:buNone/>
            </a:pPr>
            <a:r>
              <a:rPr lang="en-US" altLang="en-GB" sz="2000" dirty="0">
                <a:latin typeface="Times New Roman" panose="02020603050405020304"/>
                <a:cs typeface="Times New Roman" panose="02020603050405020304"/>
                <a:sym typeface="+mn-ea"/>
              </a:rPr>
              <a:t>Published on IEEE (https://ieeexplore.ieee.org/document/9368771)</a:t>
            </a:r>
            <a:endParaRPr lang="en-US" altLang="en-GB" sz="2000" dirty="0">
              <a:latin typeface="Times New Roman" panose="02020603050405020304"/>
              <a:cs typeface="Times New Roman" panose="02020603050405020304"/>
              <a:sym typeface="+mn-ea"/>
            </a:endParaRPr>
          </a:p>
          <a:p>
            <a:pPr lvl="0">
              <a:buNone/>
            </a:pPr>
            <a:endParaRPr lang="en-US" altLang="en-IN" sz="2000" dirty="0">
              <a:latin typeface="Times New Roman" panose="02020603050405020304"/>
              <a:cs typeface="Times New Roman" panose="02020603050405020304"/>
            </a:endParaRPr>
          </a:p>
          <a:p>
            <a:pPr lvl="0">
              <a:buNone/>
            </a:pPr>
            <a:endParaRPr lang="en-US" altLang="en-GB" sz="2000" dirty="0">
              <a:latin typeface="Times New Roman" panose="02020603050405020304"/>
              <a:cs typeface="Times New Roman" panose="02020603050405020304"/>
              <a:sym typeface="+mn-ea"/>
            </a:endParaRPr>
          </a:p>
          <a:p>
            <a:pPr lvl="0">
              <a:buNone/>
            </a:pPr>
            <a:endParaRPr lang="en-US" altLang="en-GB" sz="2000" dirty="0">
              <a:latin typeface="Times New Roman" panose="02020603050405020304"/>
              <a:cs typeface="Times New Roman" panose="02020603050405020304"/>
              <a:sym typeface="+mn-ea"/>
            </a:endParaRPr>
          </a:p>
          <a:p>
            <a:pPr lvl="0">
              <a:buNone/>
            </a:pPr>
            <a:endParaRPr lang="en-US" altLang="en-IN" sz="2000" dirty="0">
              <a:latin typeface="Times New Roman" panose="02020603050405020304"/>
              <a:cs typeface="Times New Roman" panose="02020603050405020304"/>
            </a:endParaRPr>
          </a:p>
          <a:p>
            <a:pPr marL="0" marR="0" indent="0" algn="l">
              <a:spcBef>
                <a:spcPts val="0"/>
              </a:spcBef>
              <a:spcAft>
                <a:spcPts val="0"/>
              </a:spcAft>
              <a:buFont typeface="+mj-lt"/>
              <a:buNone/>
            </a:pPr>
            <a:endParaRPr lang="en-US" sz="2000" dirty="0">
              <a:latin typeface="Times New Roman" panose="02020603050405020304"/>
              <a:cs typeface="Times New Roman" panose="02020603050405020304"/>
              <a:sym typeface="+mn-ea"/>
            </a:endParaRPr>
          </a:p>
          <a:p>
            <a:pPr marL="0" marR="0" indent="0" algn="just">
              <a:spcBef>
                <a:spcPts val="0"/>
              </a:spcBef>
              <a:spcAft>
                <a:spcPts val="0"/>
              </a:spcAft>
              <a:buFont typeface="+mj-lt"/>
              <a:buNone/>
            </a:pPr>
            <a:endParaRPr lang="en-US" alt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Font typeface="+mj-lt"/>
              <a:buAutoNum type="arabicPeriod"/>
            </a:pPr>
            <a:endParaRPr lang="en-IN" sz="2000" dirty="0">
              <a:solidFill>
                <a:srgbClr val="3E3D4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342900" indent="-342900" algn="just">
              <a:lnSpc>
                <a:spcPct val="150000"/>
              </a:lnSpc>
              <a:buFont typeface="+mj-lt"/>
              <a:buAutoNum type="arabicPeriod"/>
            </a:pPr>
            <a:endParaRPr lang="en-IN" altLang="en-US" sz="2000" dirty="0">
              <a:sym typeface="+mn-ea"/>
            </a:endParaRPr>
          </a:p>
          <a:p>
            <a:pPr marL="0" indent="0" algn="just">
              <a:lnSpc>
                <a:spcPct val="150000"/>
              </a:lnSpc>
              <a:buFont typeface="+mj-lt"/>
              <a:buNone/>
            </a:pPr>
            <a:endParaRPr lang="en-IN" altLang="en-US" sz="2000" dirty="0">
              <a:sym typeface="+mn-ea"/>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7" name="Title 1"/>
          <p:cNvSpPr txBox="1"/>
          <p:nvPr/>
        </p:nvSpPr>
        <p:spPr>
          <a:xfrm>
            <a:off x="-381000" y="6400800"/>
            <a:ext cx="1524000" cy="381000"/>
          </a:xfrm>
          <a:prstGeom prst="rect">
            <a:avLst/>
          </a:prstGeom>
        </p:spPr>
        <p:txBody>
          <a:bodyPr anchor="ctr">
            <a:normAutofit fontScale="37500" lnSpcReduction="20000"/>
          </a:bodyPr>
          <a:lstStyle/>
          <a:p>
            <a:pPr algn="ctr" eaLnBrk="1" fontAlgn="auto" hangingPunct="1">
              <a:spcAft>
                <a:spcPts val="0"/>
              </a:spcAft>
              <a:defRPr/>
            </a:pPr>
            <a:r>
              <a:rPr lang="en-US" altLang="en-IN" sz="4400" b="1" dirty="0">
                <a:latin typeface="+mj-lt"/>
                <a:ea typeface="+mj-ea"/>
                <a:cs typeface="+mj-cs"/>
              </a:rPr>
              <a:t>13</a:t>
            </a:r>
            <a:endParaRPr lang="en-US" altLang="en-IN" sz="4400" b="1" dirty="0">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1000" y="2514600"/>
            <a:ext cx="8229600" cy="1447800"/>
          </a:xfrm>
        </p:spPr>
        <p:txBody>
          <a:bodyPr rtlCol="0">
            <a:normAutofit lnSpcReduction="10000"/>
          </a:bodyPr>
          <a:lstStyle/>
          <a:p>
            <a:pPr algn="ctr" eaLnBrk="1" fontAlgn="auto" hangingPunct="1">
              <a:spcAft>
                <a:spcPts val="0"/>
              </a:spcAft>
              <a:buFontTx/>
              <a:buNone/>
              <a:defRPr/>
            </a:pPr>
            <a:r>
              <a:rPr lang="en-US" altLang="en-US" sz="9600" dirty="0">
                <a:solidFill>
                  <a:srgbClr val="3399FF"/>
                </a:solidFill>
                <a:latin typeface="Times New Roman" panose="02020603050405020304" pitchFamily="18" charset="0"/>
              </a:rPr>
              <a:t>Thank You</a:t>
            </a:r>
            <a:endParaRPr lang="en-US" altLang="en-US" sz="9600" dirty="0">
              <a:solidFill>
                <a:srgbClr val="3399FF"/>
              </a:solidFill>
              <a:latin typeface="Times New Roman" panose="02020603050405020304" pitchFamily="18" charset="0"/>
            </a:endParaRPr>
          </a:p>
          <a:p>
            <a:pPr algn="ctr" eaLnBrk="1" fontAlgn="auto" hangingPunct="1">
              <a:spcAft>
                <a:spcPts val="0"/>
              </a:spcAft>
              <a:buFontTx/>
              <a:buNone/>
              <a:defRPr/>
            </a:pPr>
            <a:endParaRPr lang="en-US" altLang="en-US" sz="4800" dirty="0">
              <a:latin typeface="Times New Roman" panose="02020603050405020304" pitchFamily="18" charset="0"/>
            </a:endParaRPr>
          </a:p>
          <a:p>
            <a:pPr marL="0" indent="0" eaLnBrk="1" fontAlgn="auto" hangingPunct="1">
              <a:spcAft>
                <a:spcPts val="0"/>
              </a:spcAft>
              <a:buNone/>
              <a:defRPr/>
            </a:pPr>
            <a:endParaRPr lang="en-IN" altLang="en-US" dirty="0"/>
          </a:p>
        </p:txBody>
      </p:sp>
      <p:sp>
        <p:nvSpPr>
          <p:cNvPr id="3" name="Title 1"/>
          <p:cNvSpPr txBox="1"/>
          <p:nvPr/>
        </p:nvSpPr>
        <p:spPr>
          <a:xfrm>
            <a:off x="-439738" y="6383338"/>
            <a:ext cx="1592263" cy="395287"/>
          </a:xfrm>
          <a:prstGeom prst="rect">
            <a:avLst/>
          </a:prstGeom>
        </p:spPr>
        <p:txBody>
          <a:bodyPr anchor="ctr">
            <a:normAutofit fontScale="45000" lnSpcReduction="20000"/>
          </a:bodyPr>
          <a:lstStyle/>
          <a:p>
            <a:pPr algn="ctr" eaLnBrk="1" fontAlgn="auto" hangingPunct="1">
              <a:spcAft>
                <a:spcPts val="0"/>
              </a:spcAft>
              <a:defRPr/>
            </a:pPr>
            <a:r>
              <a:rPr lang="en-US" altLang="en-IN" sz="4400" b="1" dirty="0">
                <a:latin typeface="+mj-lt"/>
                <a:ea typeface="+mj-ea"/>
                <a:cs typeface="+mj-cs"/>
              </a:rPr>
              <a:t>14</a:t>
            </a:r>
            <a:endParaRPr lang="en-US" altLang="en-IN" sz="4400" b="1" dirty="0">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229600" cy="996315"/>
          </a:xfrm>
        </p:spPr>
        <p:txBody>
          <a:bodyPr/>
          <a:lstStyle/>
          <a:p>
            <a:r>
              <a:rPr lang="en-IN" altLang="en-GB" b="1">
                <a:solidFill>
                  <a:schemeClr val="bg1"/>
                </a:solidFill>
                <a:sym typeface="+mn-ea"/>
              </a:rPr>
              <a:t>Table of Contents</a:t>
            </a:r>
            <a:br>
              <a:rPr lang="en-IN" altLang="en-US" b="1">
                <a:solidFill>
                  <a:schemeClr val="bg1"/>
                </a:solidFill>
              </a:rPr>
            </a:br>
            <a:endParaRPr lang="en-IN" altLang="en-US"/>
          </a:p>
        </p:txBody>
      </p:sp>
      <p:graphicFrame>
        <p:nvGraphicFramePr>
          <p:cNvPr id="8" name="Content Placeholder 7"/>
          <p:cNvGraphicFramePr>
            <a:graphicFrameLocks noGrp="1"/>
          </p:cNvGraphicFramePr>
          <p:nvPr>
            <p:ph idx="1"/>
          </p:nvPr>
        </p:nvGraphicFramePr>
        <p:xfrm>
          <a:off x="457200" y="685800"/>
          <a:ext cx="8229600" cy="5608320"/>
        </p:xfrm>
        <a:graphic>
          <a:graphicData uri="http://schemas.openxmlformats.org/drawingml/2006/table">
            <a:tbl>
              <a:tblPr firstRow="1" bandRow="1">
                <a:tableStyleId>{5C22544A-7EE6-4342-B048-85BDC9FD1C3A}</a:tableStyleId>
              </a:tblPr>
              <a:tblGrid>
                <a:gridCol w="1211580"/>
                <a:gridCol w="5793105"/>
                <a:gridCol w="1224915"/>
              </a:tblGrid>
              <a:tr h="426720">
                <a:tc>
                  <a:txBody>
                    <a:bodyPr/>
                    <a:lstStyle/>
                    <a:p>
                      <a:pPr algn="ctr">
                        <a:buNone/>
                      </a:pPr>
                      <a:r>
                        <a:rPr lang="en-IN" altLang="en-US" sz="2800" dirty="0" err="1"/>
                        <a:t>S.No</a:t>
                      </a:r>
                      <a:r>
                        <a:rPr lang="en-IN" altLang="en-US" sz="2800" dirty="0"/>
                        <a:t>.</a:t>
                      </a:r>
                      <a:endParaRPr lang="en-IN" altLang="en-US" sz="2800" dirty="0"/>
                    </a:p>
                  </a:txBody>
                  <a:tcPr anchor="ctr"/>
                </a:tc>
                <a:tc>
                  <a:txBody>
                    <a:bodyPr/>
                    <a:lstStyle/>
                    <a:p>
                      <a:pPr algn="ctr">
                        <a:buNone/>
                      </a:pPr>
                      <a:r>
                        <a:rPr lang="en-IN" altLang="en-US" sz="2800" dirty="0"/>
                        <a:t>Content</a:t>
                      </a:r>
                      <a:endParaRPr lang="en-IN" altLang="en-US" sz="2800" dirty="0"/>
                    </a:p>
                  </a:txBody>
                  <a:tcPr anchor="ctr"/>
                </a:tc>
                <a:tc>
                  <a:txBody>
                    <a:bodyPr/>
                    <a:lstStyle/>
                    <a:p>
                      <a:pPr algn="ctr">
                        <a:buNone/>
                      </a:pPr>
                      <a:r>
                        <a:rPr lang="en-IN" altLang="en-US" sz="2800" dirty="0"/>
                        <a:t>Page No.</a:t>
                      </a:r>
                      <a:endParaRPr lang="en-IN" altLang="en-US" sz="2800" dirty="0"/>
                    </a:p>
                  </a:txBody>
                  <a:tcPr anchor="ctr"/>
                </a:tc>
              </a:tr>
              <a:tr h="426720">
                <a:tc>
                  <a:txBody>
                    <a:bodyPr/>
                    <a:lstStyle/>
                    <a:p>
                      <a:pPr algn="ctr">
                        <a:buNone/>
                      </a:pPr>
                      <a:r>
                        <a:rPr lang="en-IN" altLang="en-US" sz="2800" dirty="0"/>
                        <a:t>1</a:t>
                      </a:r>
                      <a:endParaRPr lang="en-IN" altLang="en-US" sz="2800" dirty="0"/>
                    </a:p>
                  </a:txBody>
                  <a:tcPr/>
                </a:tc>
                <a:tc>
                  <a:txBody>
                    <a:bodyPr/>
                    <a:lstStyle/>
                    <a:p>
                      <a:pPr>
                        <a:buNone/>
                      </a:pPr>
                      <a:r>
                        <a:rPr lang="en-IN" altLang="en-US" sz="2800"/>
                        <a:t>Abstract</a:t>
                      </a:r>
                      <a:endParaRPr lang="en-IN" altLang="en-US" sz="2800"/>
                    </a:p>
                  </a:txBody>
                  <a:tcPr/>
                </a:tc>
                <a:tc>
                  <a:txBody>
                    <a:bodyPr/>
                    <a:lstStyle/>
                    <a:p>
                      <a:pPr algn="ctr">
                        <a:buNone/>
                      </a:pPr>
                      <a:endParaRPr lang="en-IN" altLang="en-US" sz="2800" dirty="0"/>
                    </a:p>
                  </a:txBody>
                  <a:tcPr anchor="ctr"/>
                </a:tc>
              </a:tr>
              <a:tr h="426720">
                <a:tc>
                  <a:txBody>
                    <a:bodyPr/>
                    <a:lstStyle/>
                    <a:p>
                      <a:pPr algn="ctr">
                        <a:buNone/>
                      </a:pPr>
                      <a:r>
                        <a:rPr lang="en-IN" altLang="en-US" sz="2800"/>
                        <a:t>2</a:t>
                      </a:r>
                      <a:endParaRPr lang="en-IN" altLang="en-US" sz="2800"/>
                    </a:p>
                  </a:txBody>
                  <a:tcPr/>
                </a:tc>
                <a:tc>
                  <a:txBody>
                    <a:bodyPr/>
                    <a:lstStyle/>
                    <a:p>
                      <a:pPr>
                        <a:buNone/>
                      </a:pPr>
                      <a:r>
                        <a:rPr lang="en-IN" altLang="en-US" sz="2800"/>
                        <a:t>Introduction</a:t>
                      </a:r>
                      <a:endParaRPr lang="en-IN" altLang="en-US" sz="2800"/>
                    </a:p>
                  </a:txBody>
                  <a:tcPr/>
                </a:tc>
                <a:tc>
                  <a:txBody>
                    <a:bodyPr/>
                    <a:lstStyle/>
                    <a:p>
                      <a:pPr algn="ctr">
                        <a:buNone/>
                      </a:pPr>
                      <a:endParaRPr lang="en-IN" altLang="en-US" sz="2800" dirty="0"/>
                    </a:p>
                  </a:txBody>
                  <a:tcPr anchor="ctr"/>
                </a:tc>
              </a:tr>
              <a:tr h="426720">
                <a:tc>
                  <a:txBody>
                    <a:bodyPr/>
                    <a:lstStyle/>
                    <a:p>
                      <a:pPr algn="ctr">
                        <a:buNone/>
                      </a:pPr>
                      <a:r>
                        <a:rPr lang="en-IN" altLang="en-US" sz="2800" dirty="0"/>
                        <a:t>3</a:t>
                      </a:r>
                      <a:endParaRPr lang="en-IN" altLang="en-US" sz="2800" dirty="0"/>
                    </a:p>
                  </a:txBody>
                  <a:tcPr/>
                </a:tc>
                <a:tc>
                  <a:txBody>
                    <a:bodyPr/>
                    <a:lstStyle/>
                    <a:p>
                      <a:pPr>
                        <a:buNone/>
                      </a:pPr>
                      <a:r>
                        <a:rPr lang="en-IN" altLang="en-US" sz="2800" dirty="0"/>
                        <a:t>Literature Survey</a:t>
                      </a:r>
                      <a:endParaRPr lang="en-IN" altLang="en-US" sz="2800" dirty="0"/>
                    </a:p>
                  </a:txBody>
                  <a:tcPr/>
                </a:tc>
                <a:tc>
                  <a:txBody>
                    <a:bodyPr/>
                    <a:lstStyle/>
                    <a:p>
                      <a:pPr algn="ctr">
                        <a:buNone/>
                      </a:pPr>
                      <a:endParaRPr lang="en-IN" altLang="en-US" sz="2800" dirty="0"/>
                    </a:p>
                  </a:txBody>
                  <a:tcPr anchor="ctr"/>
                </a:tc>
              </a:tr>
              <a:tr h="426720">
                <a:tc>
                  <a:txBody>
                    <a:bodyPr/>
                    <a:lstStyle/>
                    <a:p>
                      <a:pPr algn="ctr">
                        <a:buNone/>
                      </a:pPr>
                      <a:endParaRPr lang="en-I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2800" dirty="0"/>
                        <a:t>References</a:t>
                      </a:r>
                      <a:endParaRPr lang="en-IN" altLang="en-US" sz="2800" dirty="0"/>
                    </a:p>
                  </a:txBody>
                  <a:tcPr/>
                </a:tc>
                <a:tc>
                  <a:txBody>
                    <a:bodyPr/>
                    <a:lstStyle/>
                    <a:p>
                      <a:pPr algn="ctr">
                        <a:buNone/>
                      </a:pPr>
                      <a:endParaRPr lang="en-IN" altLang="en-US" sz="2800" dirty="0"/>
                    </a:p>
                  </a:txBody>
                  <a:tcPr anchor="ctr"/>
                </a:tc>
              </a:tr>
              <a:tr h="426720">
                <a:tc>
                  <a:txBody>
                    <a:bodyPr/>
                    <a:lstStyle/>
                    <a:p>
                      <a:pPr algn="ctr">
                        <a:buNone/>
                      </a:pPr>
                      <a:endParaRPr lang="en-IN" altLang="en-US" sz="2800" dirty="0"/>
                    </a:p>
                  </a:txBody>
                  <a:tcPr/>
                </a:tc>
                <a:tc>
                  <a:txBody>
                    <a:bodyPr/>
                    <a:lstStyle/>
                    <a:p>
                      <a:pPr>
                        <a:buNone/>
                      </a:pPr>
                      <a:endParaRPr lang="en-IN" altLang="en-US" sz="2800" dirty="0"/>
                    </a:p>
                  </a:txBody>
                  <a:tcPr/>
                </a:tc>
                <a:tc>
                  <a:txBody>
                    <a:bodyPr/>
                    <a:lstStyle/>
                    <a:p>
                      <a:pPr algn="ctr">
                        <a:buNone/>
                      </a:pPr>
                      <a:endParaRPr lang="en-IN" altLang="en-US" sz="2800" dirty="0"/>
                    </a:p>
                  </a:txBody>
                  <a:tcPr anchor="ctr"/>
                </a:tc>
              </a:tr>
              <a:tr h="426720">
                <a:tc>
                  <a:txBody>
                    <a:bodyPr/>
                    <a:lstStyle/>
                    <a:p>
                      <a:pPr algn="ctr">
                        <a:buNone/>
                      </a:pPr>
                      <a:endParaRPr lang="en-IN" altLang="en-US" sz="2800" dirty="0"/>
                    </a:p>
                  </a:txBody>
                  <a:tcPr/>
                </a:tc>
                <a:tc>
                  <a:txBody>
                    <a:bodyPr/>
                    <a:lstStyle/>
                    <a:p>
                      <a:pPr>
                        <a:buNone/>
                      </a:pPr>
                      <a:endParaRPr lang="en-IN" altLang="en-US" sz="2800"/>
                    </a:p>
                  </a:txBody>
                  <a:tcPr/>
                </a:tc>
                <a:tc>
                  <a:txBody>
                    <a:bodyPr/>
                    <a:lstStyle/>
                    <a:p>
                      <a:pPr algn="ctr">
                        <a:buNone/>
                      </a:pPr>
                      <a:endParaRPr lang="en-IN" altLang="en-US" sz="2800" dirty="0"/>
                    </a:p>
                  </a:txBody>
                  <a:tcPr anchor="ctr"/>
                </a:tc>
              </a:tr>
              <a:tr h="426720">
                <a:tc>
                  <a:txBody>
                    <a:bodyPr/>
                    <a:lstStyle/>
                    <a:p>
                      <a:pPr algn="ctr">
                        <a:buNone/>
                      </a:pPr>
                      <a:endParaRPr lang="en-IN" altLang="en-US" sz="2800" dirty="0"/>
                    </a:p>
                  </a:txBody>
                  <a:tcPr/>
                </a:tc>
                <a:tc>
                  <a:txBody>
                    <a:bodyPr/>
                    <a:lstStyle/>
                    <a:p>
                      <a:pPr>
                        <a:buNone/>
                      </a:pPr>
                      <a:endParaRPr lang="en-IN" altLang="en-US" sz="2800"/>
                    </a:p>
                  </a:txBody>
                  <a:tcPr/>
                </a:tc>
                <a:tc>
                  <a:txBody>
                    <a:bodyPr/>
                    <a:lstStyle/>
                    <a:p>
                      <a:pPr algn="ctr">
                        <a:buNone/>
                      </a:pPr>
                      <a:endParaRPr lang="en-IN" altLang="en-US" sz="2800" dirty="0"/>
                    </a:p>
                  </a:txBody>
                  <a:tcPr anchor="ctr"/>
                </a:tc>
              </a:tr>
              <a:tr h="426720">
                <a:tc>
                  <a:txBody>
                    <a:bodyPr/>
                    <a:lstStyle/>
                    <a:p>
                      <a:pPr algn="ctr">
                        <a:buNone/>
                      </a:pPr>
                      <a:endParaRPr lang="en-IN" altLang="en-US" sz="2800" dirty="0"/>
                    </a:p>
                  </a:txBody>
                  <a:tcPr/>
                </a:tc>
                <a:tc>
                  <a:txBody>
                    <a:bodyPr/>
                    <a:lstStyle/>
                    <a:p>
                      <a:pPr>
                        <a:buNone/>
                      </a:pPr>
                      <a:endParaRPr lang="en-IN" altLang="en-US" sz="2800"/>
                    </a:p>
                  </a:txBody>
                  <a:tcPr/>
                </a:tc>
                <a:tc>
                  <a:txBody>
                    <a:bodyPr/>
                    <a:lstStyle/>
                    <a:p>
                      <a:pPr algn="ctr">
                        <a:buNone/>
                      </a:pPr>
                      <a:endParaRPr lang="en-IN" altLang="en-US" sz="2800" dirty="0"/>
                    </a:p>
                  </a:txBody>
                  <a:tcPr anchor="ctr"/>
                </a:tc>
              </a:tr>
              <a:tr h="426720">
                <a:tc>
                  <a:txBody>
                    <a:bodyPr/>
                    <a:lstStyle/>
                    <a:p>
                      <a:pPr algn="ctr">
                        <a:buNone/>
                      </a:pPr>
                      <a:endParaRPr lang="en-IN" altLang="en-US" sz="2800" dirty="0"/>
                    </a:p>
                  </a:txBody>
                  <a:tcPr/>
                </a:tc>
                <a:tc>
                  <a:txBody>
                    <a:bodyPr/>
                    <a:lstStyle/>
                    <a:p>
                      <a:pPr>
                        <a:buNone/>
                      </a:pPr>
                      <a:endParaRPr lang="en-IN" altLang="en-US" sz="2800" dirty="0"/>
                    </a:p>
                  </a:txBody>
                  <a:tcPr/>
                </a:tc>
                <a:tc>
                  <a:txBody>
                    <a:bodyPr/>
                    <a:lstStyle/>
                    <a:p>
                      <a:pPr algn="ctr">
                        <a:buNone/>
                      </a:pPr>
                      <a:endParaRPr lang="en-IN" altLang="en-US" sz="2800" dirty="0"/>
                    </a:p>
                  </a:txBody>
                  <a:tcPr anchor="ctr"/>
                </a:tc>
              </a:tr>
            </a:tbl>
          </a:graphicData>
        </a:graphic>
      </p:graphicFrame>
      <p:sp>
        <p:nvSpPr>
          <p:cNvPr id="3" name="Title 1"/>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1</a:t>
            </a:r>
            <a:endParaRPr lang="en-IN" sz="4400" b="1" dirty="0">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81000" y="836712"/>
            <a:ext cx="8229600" cy="4800599"/>
          </a:xfrm>
          <a:solidFill>
            <a:schemeClr val="bg1"/>
          </a:solidFill>
        </p:spPr>
        <p:txBody>
          <a:bodyPr/>
          <a:lstStyle/>
          <a:p>
            <a:pPr algn="just">
              <a:buNone/>
            </a:pPr>
            <a:r>
              <a:rPr lang="en-US" sz="2800" dirty="0">
                <a:latin typeface="Times New Roman" panose="02020603050405020304" pitchFamily="18" charset="0"/>
                <a:cs typeface="Times New Roman" panose="02020603050405020304" pitchFamily="18" charset="0"/>
              </a:rPr>
              <a:t>             In our society, we have people with disabilities. The technology is developing day by day but no significant developments are undertaken for the betterment of these people. Communications between deaf-mute and a normal person has always been a challenging task. It is very difficult for mute people to convey their message to normal people. Since normal people are not trained on hand sign language. In emergency times conveying their message is very difficult. The human hand has remained a popular choice to convey information in situations where other forms like speech cannot be used. </a:t>
            </a:r>
            <a:endParaRPr lang="en-US" sz="28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b="1" dirty="0">
                <a:solidFill>
                  <a:schemeClr val="bg1"/>
                </a:solidFill>
              </a:rPr>
              <a:t>   ABSTRACT</a:t>
            </a:r>
            <a:endParaRPr lang="en-IN" altLang="en-US" b="1" dirty="0">
              <a:solidFill>
                <a:schemeClr val="bg1"/>
              </a:solidFill>
            </a:endParaRPr>
          </a:p>
        </p:txBody>
      </p:sp>
      <p:sp>
        <p:nvSpPr>
          <p:cNvPr id="2" name="Title 1"/>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2</a:t>
            </a:r>
            <a:endParaRPr lang="en-IN" sz="4400" b="1" dirty="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285720" y="928670"/>
            <a:ext cx="8229600" cy="4800599"/>
          </a:xfrm>
          <a:solidFill>
            <a:schemeClr val="bg1"/>
          </a:solidFill>
        </p:spPr>
        <p:txBody>
          <a:bodyPr/>
          <a:lstStyle/>
          <a:p>
            <a:pPr marL="0" indent="0" algn="just">
              <a:buNone/>
            </a:pPr>
            <a:r>
              <a:rPr lang="en-US" sz="2800">
                <a:latin typeface="Times New Roman" panose="02020603050405020304" pitchFamily="18" charset="0"/>
                <a:cs typeface="Times New Roman" panose="02020603050405020304" pitchFamily="18" charset="0"/>
                <a:sym typeface="+mn-ea"/>
              </a:rPr>
              <a:t>Communication, which is essential in human life, is challenging. Humans are social beings, and effective communication is necessary. The development of </a:t>
            </a:r>
            <a:r>
              <a:rPr lang="en-US" sz="2800">
                <a:latin typeface="Times New Roman" panose="02020603050405020304" pitchFamily="18" charset="0"/>
                <a:cs typeface="Times New Roman" panose="02020603050405020304" pitchFamily="18" charset="0"/>
                <a:sym typeface="+mn-ea"/>
              </a:rPr>
              <a:t>technology should, therefore, serve to improve their lives as well.  The deaf and dumb category must be involved within technology on PC experience as they involved in technology on smartphones. D-talk application provides this experience for them by reading their hand movements and displays a certain function.</a:t>
            </a:r>
            <a:endParaRPr lang="en-US" sz="2800">
              <a:latin typeface="Times New Roman" panose="02020603050405020304" pitchFamily="18" charset="0"/>
              <a:cs typeface="Times New Roman" panose="02020603050405020304" pitchFamily="18" charset="0"/>
              <a:sym typeface="+mn-ea"/>
            </a:endParaRPr>
          </a:p>
          <a:p>
            <a:pPr marL="0" indent="0" algn="just">
              <a:buNone/>
            </a:pPr>
            <a:r>
              <a:rPr lang="en-US" sz="2800">
                <a:latin typeface="Times New Roman" panose="02020603050405020304" pitchFamily="18" charset="0"/>
                <a:cs typeface="Times New Roman" panose="02020603050405020304" pitchFamily="18" charset="0"/>
                <a:sym typeface="+mn-ea"/>
              </a:rPr>
              <a:t>The project aims to develop a system that converts the sign language into a human hearing voice in the desired language to convey a message to normal people, as well </a:t>
            </a:r>
            <a:endParaRPr lang="en-US" sz="2800">
              <a:latin typeface="Times New Roman" panose="02020603050405020304" pitchFamily="18" charset="0"/>
              <a:cs typeface="Times New Roman" panose="02020603050405020304" pitchFamily="18" charset="0"/>
              <a:sym typeface="+mn-ea"/>
            </a:endParaRPr>
          </a:p>
          <a:p>
            <a:pPr marL="0" indent="0" algn="just">
              <a:buNone/>
            </a:pPr>
            <a:endParaRPr lang="en-US" sz="2800">
              <a:latin typeface="Times New Roman" panose="02020603050405020304" pitchFamily="18" charset="0"/>
              <a:cs typeface="Times New Roman" panose="02020603050405020304" pitchFamily="18" charset="0"/>
              <a:sym typeface="+mn-ea"/>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b="1" dirty="0">
                <a:solidFill>
                  <a:schemeClr val="bg1"/>
                </a:solidFill>
              </a:rPr>
              <a:t>   CONT...</a:t>
            </a:r>
            <a:endParaRPr lang="en-IN" altLang="en-US" b="1" dirty="0">
              <a:solidFill>
                <a:schemeClr val="bg1"/>
              </a:solidFill>
            </a:endParaRPr>
          </a:p>
        </p:txBody>
      </p:sp>
      <p:sp>
        <p:nvSpPr>
          <p:cNvPr id="2" name="Title 1"/>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3</a:t>
            </a:r>
            <a:endParaRPr lang="en-IN" sz="4400" b="1" dirty="0">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285720" y="928670"/>
            <a:ext cx="8229600" cy="4800599"/>
          </a:xfrm>
          <a:solidFill>
            <a:schemeClr val="bg1"/>
          </a:solidFill>
        </p:spPr>
        <p:txBody>
          <a:bodyPr/>
          <a:lstStyle/>
          <a:p>
            <a:pPr algn="just">
              <a:buNone/>
            </a:pP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sym typeface="+mn-ea"/>
              </a:rPr>
              <a:t>This app enables deaf and dumb people to convey their information using signs which get converted to human-understandable language and speech is given as output.</a:t>
            </a:r>
            <a:endParaRPr lang="en-US" sz="2800" dirty="0">
              <a:latin typeface="Times New Roman" panose="02020603050405020304" pitchFamily="18" charset="0"/>
              <a:cs typeface="Times New Roman" panose="02020603050405020304" pitchFamily="18" charset="0"/>
            </a:endParaRPr>
          </a:p>
        </p:txBody>
      </p:sp>
      <p:sp>
        <p:nvSpPr>
          <p:cNvPr id="4099" name="Title 1"/>
          <p:cNvSpPr>
            <a:spLocks noGrp="1"/>
          </p:cNvSpPr>
          <p:nvPr>
            <p:ph type="title"/>
          </p:nvPr>
        </p:nvSpPr>
        <p:spPr>
          <a:xfrm>
            <a:off x="228600" y="0"/>
            <a:ext cx="8229600" cy="609600"/>
          </a:xfrm>
        </p:spPr>
        <p:txBody>
          <a:bodyPr/>
          <a:lstStyle/>
          <a:p>
            <a:pPr eaLnBrk="1" hangingPunct="1"/>
            <a:r>
              <a:rPr lang="en-GB" altLang="en-US" b="1" dirty="0">
                <a:solidFill>
                  <a:schemeClr val="bg1"/>
                </a:solidFill>
              </a:rPr>
              <a:t>  CONT...</a:t>
            </a:r>
            <a:endParaRPr lang="en-IN" altLang="en-US" b="1" dirty="0">
              <a:solidFill>
                <a:schemeClr val="bg1"/>
              </a:solidFill>
            </a:endParaRPr>
          </a:p>
        </p:txBody>
      </p:sp>
      <p:sp>
        <p:nvSpPr>
          <p:cNvPr id="2" name="Title 1"/>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4</a:t>
            </a:r>
            <a:endParaRPr lang="en-IN" sz="4400" b="1" dirty="0">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28600" y="0"/>
            <a:ext cx="8229600" cy="609600"/>
          </a:xfrm>
        </p:spPr>
        <p:txBody>
          <a:bodyPr/>
          <a:lstStyle/>
          <a:p>
            <a:pPr eaLnBrk="1" hangingPunct="1"/>
            <a:r>
              <a:rPr lang="en-GB" altLang="en-US" b="1" dirty="0">
                <a:solidFill>
                  <a:schemeClr val="bg1"/>
                </a:solidFill>
              </a:rPr>
              <a:t>  INTRODUCTION</a:t>
            </a:r>
            <a:endParaRPr lang="en-IN" altLang="en-US" b="1" dirty="0">
              <a:solidFill>
                <a:schemeClr val="bg1"/>
              </a:solidFill>
            </a:endParaRPr>
          </a:p>
        </p:txBody>
      </p:sp>
      <p:sp>
        <p:nvSpPr>
          <p:cNvPr id="2" name="Title 1"/>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5</a:t>
            </a:r>
            <a:endParaRPr lang="en-IN" sz="4400" b="1" dirty="0">
              <a:latin typeface="+mj-lt"/>
              <a:ea typeface="+mj-ea"/>
              <a:cs typeface="+mj-cs"/>
            </a:endParaRPr>
          </a:p>
        </p:txBody>
      </p:sp>
      <p:sp>
        <p:nvSpPr>
          <p:cNvPr id="5" name="Content Placeholder 4"/>
          <p:cNvSpPr>
            <a:spLocks noGrp="1"/>
          </p:cNvSpPr>
          <p:nvPr>
            <p:ph idx="1"/>
          </p:nvPr>
        </p:nvSpPr>
        <p:spPr>
          <a:xfrm>
            <a:off x="357158" y="785794"/>
            <a:ext cx="8329642" cy="5340369"/>
          </a:xfrm>
        </p:spPr>
        <p:txBody>
          <a:bodyPr/>
          <a:lstStyle/>
          <a:p>
            <a:pPr algn="just">
              <a:buNone/>
            </a:pPr>
            <a:r>
              <a:rPr lang="en-US" dirty="0"/>
              <a:t>   </a:t>
            </a:r>
            <a:r>
              <a:rPr lang="en-US" dirty="0">
                <a:latin typeface="Times New Roman" panose="02020603050405020304" pitchFamily="18" charset="0"/>
                <a:cs typeface="Times New Roman" panose="02020603050405020304" pitchFamily="18" charset="0"/>
                <a:sym typeface="+mn-ea"/>
              </a:rPr>
              <a:t> </a:t>
            </a:r>
            <a:endParaRPr lang="en-US" sz="28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51460" y="785495"/>
            <a:ext cx="8660130" cy="5262245"/>
          </a:xfrm>
          <a:prstGeom prst="rect">
            <a:avLst/>
          </a:prstGeom>
          <a:noFill/>
        </p:spPr>
        <p:txBody>
          <a:bodyPr wrap="square" rtlCol="0">
            <a:spAutoFit/>
          </a:bodyPr>
          <a:p>
            <a:pPr algn="just"/>
            <a:r>
              <a:rPr lang="en-US" sz="2800">
                <a:latin typeface="Times New Roman" panose="02020603050405020304" pitchFamily="18" charset="0"/>
                <a:cs typeface="Times New Roman" panose="02020603050405020304" pitchFamily="18" charset="0"/>
                <a:sym typeface="+mn-ea"/>
              </a:rPr>
              <a:t>According to the World Health Organization, the world population  experiencing hearing and speech challenges </a:t>
            </a:r>
            <a:endParaRPr lang="en-US" sz="2800">
              <a:latin typeface="Times New Roman" panose="02020603050405020304" pitchFamily="18" charset="0"/>
              <a:cs typeface="Times New Roman" panose="02020603050405020304" pitchFamily="18" charset="0"/>
              <a:sym typeface="+mn-ea"/>
            </a:endParaRPr>
          </a:p>
          <a:p>
            <a:pPr algn="just"/>
            <a:r>
              <a:rPr lang="en-US" sz="2800">
                <a:latin typeface="Times New Roman" panose="02020603050405020304" pitchFamily="18" charset="0"/>
                <a:cs typeface="Times New Roman" panose="02020603050405020304" pitchFamily="18" charset="0"/>
                <a:sym typeface="+mn-ea"/>
              </a:rPr>
              <a:t>approximates over 466 million people globally. With Such </a:t>
            </a:r>
            <a:endParaRPr lang="en-US" sz="2800">
              <a:latin typeface="Times New Roman" panose="02020603050405020304" pitchFamily="18" charset="0"/>
              <a:cs typeface="Times New Roman" panose="02020603050405020304" pitchFamily="18" charset="0"/>
              <a:sym typeface="+mn-ea"/>
            </a:endParaRPr>
          </a:p>
          <a:p>
            <a:pPr algn="just"/>
            <a:r>
              <a:rPr lang="en-US" sz="2800">
                <a:latin typeface="Times New Roman" panose="02020603050405020304" pitchFamily="18" charset="0"/>
                <a:cs typeface="Times New Roman" panose="02020603050405020304" pitchFamily="18" charset="0"/>
                <a:sym typeface="+mn-ea"/>
              </a:rPr>
              <a:t>disability, instead unequally distributed resources, these people are vulnerable to discrimination . The fact that every human being, abled or disabled, is entitled to a good life with equal opportunities calls for affirmative action . This society requires attention from all quarters, especially on technological enhancement, to ensure the disabled get a comfortable life. With the number increasing significantly, something needs to be done. The deaf and dumb are introverts, remaining engraved in their thoughtful world.</a:t>
            </a:r>
            <a:endParaRPr lang="en-US" sz="28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228600" y="0"/>
            <a:ext cx="8229600" cy="609600"/>
          </a:xfrm>
        </p:spPr>
        <p:txBody>
          <a:bodyPr/>
          <a:lstStyle/>
          <a:p>
            <a:pPr eaLnBrk="1" hangingPunct="1"/>
            <a:r>
              <a:rPr lang="en-GB" altLang="en-US" b="1" dirty="0">
                <a:solidFill>
                  <a:schemeClr val="bg1"/>
                </a:solidFill>
              </a:rPr>
              <a:t>  CONT...</a:t>
            </a:r>
            <a:endParaRPr lang="en-IN" altLang="en-US" b="1" dirty="0">
              <a:solidFill>
                <a:schemeClr val="bg1"/>
              </a:solidFill>
            </a:endParaRPr>
          </a:p>
        </p:txBody>
      </p:sp>
      <p:sp>
        <p:nvSpPr>
          <p:cNvPr id="2" name="Title 1"/>
          <p:cNvSpPr txBox="1"/>
          <p:nvPr/>
        </p:nvSpPr>
        <p:spPr>
          <a:xfrm>
            <a:off x="152400" y="6400800"/>
            <a:ext cx="457200" cy="381000"/>
          </a:xfrm>
          <a:prstGeom prst="rect">
            <a:avLst/>
          </a:prstGeom>
        </p:spPr>
        <p:txBody>
          <a:bodyPr anchor="ctr">
            <a:normAutofit fontScale="52500" lnSpcReduction="20000"/>
          </a:bodyPr>
          <a:lstStyle/>
          <a:p>
            <a:pPr algn="ctr" eaLnBrk="1" fontAlgn="auto" hangingPunct="1">
              <a:spcAft>
                <a:spcPts val="0"/>
              </a:spcAft>
              <a:defRPr/>
            </a:pPr>
            <a:r>
              <a:rPr lang="en-IN" sz="4400" b="1" dirty="0">
                <a:latin typeface="+mj-lt"/>
                <a:ea typeface="+mj-ea"/>
                <a:cs typeface="+mj-cs"/>
              </a:rPr>
              <a:t>6</a:t>
            </a:r>
            <a:endParaRPr lang="en-IN" sz="4400" b="1" dirty="0">
              <a:latin typeface="+mj-lt"/>
              <a:ea typeface="+mj-ea"/>
              <a:cs typeface="+mj-cs"/>
            </a:endParaRPr>
          </a:p>
        </p:txBody>
      </p:sp>
      <p:sp>
        <p:nvSpPr>
          <p:cNvPr id="5" name="Content Placeholder 4"/>
          <p:cNvSpPr>
            <a:spLocks noGrp="1"/>
          </p:cNvSpPr>
          <p:nvPr>
            <p:ph idx="1"/>
          </p:nvPr>
        </p:nvSpPr>
        <p:spPr>
          <a:xfrm>
            <a:off x="357158" y="785794"/>
            <a:ext cx="8329642" cy="5340369"/>
          </a:xfrm>
        </p:spPr>
        <p:txBody>
          <a:bodyPr/>
          <a:lstStyle/>
          <a:p>
            <a:pPr algn="just">
              <a:buNone/>
            </a:pPr>
            <a:r>
              <a:rPr lang="en-US" dirty="0"/>
              <a:t>    </a:t>
            </a:r>
            <a:r>
              <a:rPr lang="en-US" sz="2800" dirty="0">
                <a:latin typeface="Times New Roman" panose="02020603050405020304" pitchFamily="18" charset="0"/>
                <a:cs typeface="Times New Roman" panose="02020603050405020304" pitchFamily="18" charset="0"/>
                <a:sym typeface="+mn-ea"/>
              </a:rPr>
              <a:t> The project aims to develop a system that converts the sign language into a human hearing voice in the desired language to convey a message to normal people, as well as convert speech into understandable sign language for the deaf and dumb. We are making use of a convolution neural network to create a model that is trained on different hand gestures. An app is built which uses this model.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lstStyle/>
          <a:p>
            <a:r>
              <a:rPr lang="en-US" b="1" dirty="0">
                <a:solidFill>
                  <a:schemeClr val="bg1">
                    <a:lumMod val="95000"/>
                  </a:schemeClr>
                </a:solidFill>
              </a:rPr>
              <a:t>LITERATURE SURVEY</a:t>
            </a:r>
            <a:endParaRPr lang="en-US" b="1" dirty="0">
              <a:solidFill>
                <a:schemeClr val="bg1">
                  <a:lumMod val="95000"/>
                </a:schemeClr>
              </a:solidFill>
            </a:endParaRPr>
          </a:p>
        </p:txBody>
      </p:sp>
      <p:graphicFrame>
        <p:nvGraphicFramePr>
          <p:cNvPr id="10" name="Content Placeholder 9"/>
          <p:cNvGraphicFramePr>
            <a:graphicFrameLocks noGrp="1"/>
          </p:cNvGraphicFramePr>
          <p:nvPr>
            <p:ph idx="1"/>
          </p:nvPr>
        </p:nvGraphicFramePr>
        <p:xfrm>
          <a:off x="86360" y="621665"/>
          <a:ext cx="8976995" cy="5578475"/>
        </p:xfrm>
        <a:graphic>
          <a:graphicData uri="http://schemas.openxmlformats.org/drawingml/2006/table">
            <a:tbl>
              <a:tblPr firstRow="1" bandRow="1">
                <a:tableStyleId>{5C22544A-7EE6-4342-B048-85BDC9FD1C3A}</a:tableStyleId>
              </a:tblPr>
              <a:tblGrid>
                <a:gridCol w="1442720"/>
                <a:gridCol w="1506855"/>
                <a:gridCol w="1104900"/>
                <a:gridCol w="1597660"/>
                <a:gridCol w="1537970"/>
                <a:gridCol w="1786890"/>
              </a:tblGrid>
              <a:tr h="1077595">
                <a:tc>
                  <a:txBody>
                    <a:bodyPr/>
                    <a:lstStyle/>
                    <a:p>
                      <a:pPr algn="just"/>
                      <a:r>
                        <a:rPr lang="en-US" dirty="0">
                          <a:latin typeface="Times New Roman" panose="02020603050405020304" pitchFamily="18" charset="0"/>
                          <a:cs typeface="Times New Roman" panose="02020603050405020304" pitchFamily="18" charset="0"/>
                        </a:rPr>
                        <a:t>    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AND YEAR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PUBLISHER</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PROBLEM PROPOSED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PROPOSED SOLUTION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PROS AND LIMITATIONS</a:t>
                      </a:r>
                      <a:endParaRPr lang="en-US" dirty="0">
                        <a:latin typeface="Times New Roman" panose="02020603050405020304" pitchFamily="18" charset="0"/>
                        <a:cs typeface="Times New Roman" panose="02020603050405020304" pitchFamily="18" charset="0"/>
                      </a:endParaRPr>
                    </a:p>
                  </a:txBody>
                  <a:tcPr/>
                </a:tc>
              </a:tr>
              <a:tr h="4500880">
                <a:tc>
                  <a:txBody>
                    <a:bodyPr/>
                    <a:lstStyle/>
                    <a:p>
                      <a:pPr lvl="0">
                        <a:buNone/>
                      </a:pPr>
                      <a:r>
                        <a:rPr lang="en-US" sz="1800" b="0" i="0" u="none" strike="noStrike" noProof="0" dirty="0">
                          <a:solidFill>
                            <a:schemeClr val="tx1"/>
                          </a:solidFill>
                          <a:latin typeface="Times New Roman" panose="02020603050405020304"/>
                        </a:rPr>
                        <a:t>Two-Way Sign Language Conversion for Assisting Deaf-Mutes Using Neural Network</a:t>
                      </a:r>
                      <a:endParaRPr lang="en-US" sz="1800" b="0" i="0" u="none" strike="noStrike" noProof="0" dirty="0">
                        <a:solidFill>
                          <a:schemeClr val="tx1"/>
                        </a:solidFill>
                        <a:latin typeface="Times New Roman" panose="02020603050405020304"/>
                      </a:endParaRPr>
                    </a:p>
                  </a:txBody>
                  <a:tcPr/>
                </a:tc>
                <a:tc>
                  <a:txBody>
                    <a:bodyPr/>
                    <a:lstStyle/>
                    <a:p>
                      <a:r>
                        <a:rPr lang="en-US">
                          <a:latin typeface="Times New Roman" panose="02020603050405020304"/>
                          <a:cs typeface="Times New Roman" panose="02020603050405020304"/>
                        </a:rPr>
                        <a:t>Rishi K; Prarthana A , Pravena K S, S. Sasikala, S.Arunkumar</a:t>
                      </a:r>
                      <a:endParaRPr lang="en-US">
                        <a:latin typeface="Times New Roman" panose="02020603050405020304"/>
                        <a:cs typeface="Times New Roman" panose="02020603050405020304"/>
                      </a:endParaRPr>
                    </a:p>
                    <a:p>
                      <a:r>
                        <a:rPr lang="en-US">
                          <a:latin typeface="Times New Roman" panose="02020603050405020304"/>
                          <a:cs typeface="Times New Roman" panose="02020603050405020304"/>
                        </a:rPr>
                        <a:t>(2022)</a:t>
                      </a:r>
                      <a:endParaRPr lang="en-US">
                        <a:latin typeface="Times New Roman" panose="02020603050405020304"/>
                        <a:cs typeface="Times New Roman" panose="02020603050405020304"/>
                      </a:endParaRPr>
                    </a:p>
                  </a:txBody>
                  <a:tcPr/>
                </a:tc>
                <a:tc>
                  <a:txBody>
                    <a:bodyPr/>
                    <a:lstStyle/>
                    <a:p>
                      <a:r>
                        <a:rPr lang="en-US" baseline="0" dirty="0">
                          <a:latin typeface="Times New Roman" panose="02020603050405020304"/>
                          <a:cs typeface="Times New Roman" panose="02020603050405020304"/>
                        </a:rPr>
                        <a:t>IEEE</a:t>
                      </a:r>
                      <a:endParaRPr lang="en-US" baseline="0" dirty="0">
                        <a:latin typeface="Times New Roman" panose="02020603050405020304"/>
                        <a:cs typeface="Times New Roman" panose="02020603050405020304"/>
                      </a:endParaRPr>
                    </a:p>
                  </a:txBody>
                  <a:tcPr/>
                </a:tc>
                <a:tc>
                  <a:txBody>
                    <a:bodyPr/>
                    <a:lstStyle/>
                    <a:p>
                      <a:pPr lvl="0">
                        <a:buNone/>
                      </a:pPr>
                      <a:r>
                        <a:rPr lang="en-US" sz="1800" b="0" i="0" u="none" strike="noStrike" noProof="0" dirty="0">
                          <a:latin typeface="Times New Roman" panose="02020603050405020304"/>
                        </a:rPr>
                        <a:t>In this paper  the human-machine interactive era gesture plays an important role in communication.</a:t>
                      </a:r>
                      <a:endParaRPr lang="en-US" sz="1800" dirty="0">
                        <a:latin typeface="Times New Roman" panose="02020603050405020304"/>
                        <a:cs typeface="Times New Roman" panose="02020603050405020304" pitchFamily="18" charset="0"/>
                      </a:endParaRPr>
                    </a:p>
                  </a:txBody>
                  <a:tcPr/>
                </a:tc>
                <a:tc>
                  <a:txBody>
                    <a:bodyPr/>
                    <a:lstStyle/>
                    <a:p>
                      <a:pPr lvl="0">
                        <a:buNone/>
                      </a:pPr>
                      <a:r>
                        <a:rPr lang="en-US" sz="1800" b="0" i="0" u="none" strike="noStrike" noProof="0" dirty="0">
                          <a:latin typeface="Times New Roman" panose="02020603050405020304"/>
                        </a:rPr>
                        <a:t>The proposed system uses Convolution Neural Network (CNN) for converting sign language to speech. </a:t>
                      </a:r>
                      <a:endParaRPr lang="en-US" sz="1800" b="0" i="0" u="none" strike="noStrike" noProof="0" dirty="0">
                        <a:latin typeface="Times New Roman" panose="02020603050405020304"/>
                      </a:endParaRPr>
                    </a:p>
                  </a:txBody>
                  <a:tcPr/>
                </a:tc>
                <a:tc>
                  <a:txBody>
                    <a:bodyPr/>
                    <a:lstStyle/>
                    <a:p>
                      <a:pPr lvl="0">
                        <a:buNone/>
                      </a:pPr>
                      <a:r>
                        <a:rPr lang="en-US" sz="1800" b="0" i="0" u="none" strike="noStrike" noProof="0" dirty="0">
                          <a:latin typeface="Times New Roman" panose="02020603050405020304"/>
                        </a:rPr>
                        <a:t>The usage of sign language has reduced the gap but studying and understanding sign language seems to be difficult for the common people.</a:t>
                      </a:r>
                      <a:endParaRPr lang="en-US" sz="1800" b="0" i="0" u="none" strike="noStrike" noProof="0" dirty="0">
                        <a:latin typeface="Times New Roman" panose="02020603050405020304"/>
                      </a:endParaRPr>
                    </a:p>
                    <a:p>
                      <a:pPr lvl="0">
                        <a:buNone/>
                      </a:pPr>
                      <a:r>
                        <a:rPr lang="en-US" sz="1800" b="0" i="0" u="none" strike="noStrike" noProof="0" dirty="0">
                          <a:latin typeface="Times New Roman" panose="02020603050405020304"/>
                        </a:rPr>
                        <a:t>The CNN model gives an accuracy of 95.5%.</a:t>
                      </a:r>
                      <a:endParaRPr lang="en-US" sz="1800" b="0" i="0" u="none" strike="noStrike" noProof="0" dirty="0">
                        <a:latin typeface="Times New Roman" panose="02020603050405020304"/>
                      </a:endParaRPr>
                    </a:p>
                  </a:txBody>
                  <a:tcPr/>
                </a:tc>
              </a:tr>
            </a:tbl>
          </a:graphicData>
        </a:graphic>
      </p:graphicFrame>
      <p:sp>
        <p:nvSpPr>
          <p:cNvPr id="5" name="Text Box 4"/>
          <p:cNvSpPr txBox="1"/>
          <p:nvPr/>
        </p:nvSpPr>
        <p:spPr>
          <a:xfrm>
            <a:off x="251460" y="6381115"/>
            <a:ext cx="309880" cy="368300"/>
          </a:xfrm>
          <a:prstGeom prst="rect">
            <a:avLst/>
          </a:prstGeom>
          <a:noFill/>
        </p:spPr>
        <p:txBody>
          <a:bodyPr wrap="none" rtlCol="0">
            <a:spAutoFit/>
          </a:bodyPr>
          <a:p>
            <a:r>
              <a:rPr lang="en-US" b="1"/>
              <a:t>7</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785786"/>
          </a:xfrm>
        </p:spPr>
        <p:txBody>
          <a:bodyPr/>
          <a:lstStyle/>
          <a:p>
            <a:r>
              <a:rPr lang="en-US" dirty="0">
                <a:solidFill>
                  <a:schemeClr val="bg1">
                    <a:lumMod val="95000"/>
                  </a:schemeClr>
                </a:solidFill>
              </a:rPr>
              <a:t>CONT…</a:t>
            </a:r>
            <a:endParaRPr lang="en-US" dirty="0">
              <a:solidFill>
                <a:schemeClr val="bg1">
                  <a:lumMod val="95000"/>
                </a:schemeClr>
              </a:solidFill>
            </a:endParaRPr>
          </a:p>
        </p:txBody>
      </p:sp>
      <p:graphicFrame>
        <p:nvGraphicFramePr>
          <p:cNvPr id="16" name="Content Placeholder 15"/>
          <p:cNvGraphicFramePr>
            <a:graphicFrameLocks noGrp="1"/>
          </p:cNvGraphicFramePr>
          <p:nvPr>
            <p:ph idx="1"/>
          </p:nvPr>
        </p:nvGraphicFramePr>
        <p:xfrm>
          <a:off x="19050" y="650240"/>
          <a:ext cx="9084310" cy="5600065"/>
        </p:xfrm>
        <a:graphic>
          <a:graphicData uri="http://schemas.openxmlformats.org/drawingml/2006/table">
            <a:tbl>
              <a:tblPr bandRow="1">
                <a:tableStyleId>{5C22544A-7EE6-4342-B048-85BDC9FD1C3A}</a:tableStyleId>
              </a:tblPr>
              <a:tblGrid>
                <a:gridCol w="1337945"/>
                <a:gridCol w="1510665"/>
                <a:gridCol w="1350645"/>
                <a:gridCol w="1669415"/>
                <a:gridCol w="1510030"/>
                <a:gridCol w="1705610"/>
              </a:tblGrid>
              <a:tr h="5600065">
                <a:tc>
                  <a:txBody>
                    <a:bodyPr/>
                    <a:lstStyle/>
                    <a:p>
                      <a:pPr lvl="0">
                        <a:buNone/>
                      </a:pPr>
                      <a:r>
                        <a:rPr lang="en-US" sz="1800" noProof="0" dirty="0">
                          <a:solidFill>
                            <a:schemeClr val="tx1"/>
                          </a:solidFill>
                          <a:latin typeface="Times New Roman" panose="02020603050405020304"/>
                          <a:sym typeface="+mn-ea"/>
                        </a:rPr>
                        <a:t>FineHand: Learning Hand Shapes for American Sign Language Recognition</a:t>
                      </a:r>
                      <a:endParaRPr lang="en-US" sz="1800" b="0" i="0" u="none" strike="noStrike" noProof="0" dirty="0">
                        <a:solidFill>
                          <a:schemeClr val="tx1"/>
                        </a:solidFill>
                        <a:latin typeface="Times New Roman" panose="02020603050405020304"/>
                      </a:endParaRPr>
                    </a:p>
                  </a:txBody>
                  <a:tcPr/>
                </a:tc>
                <a:tc>
                  <a:txBody>
                    <a:bodyPr/>
                    <a:lstStyle/>
                    <a:p>
                      <a:r>
                        <a:rPr lang="en-US" sz="1800" dirty="0">
                          <a:latin typeface="Times New Roman" panose="02020603050405020304"/>
                          <a:cs typeface="Times New Roman" panose="02020603050405020304"/>
                          <a:sym typeface="+mn-ea"/>
                        </a:rPr>
                        <a:t>Al Amin Hosain,</a:t>
                      </a:r>
                      <a:endParaRPr lang="en-US" sz="1800" dirty="0">
                        <a:latin typeface="Times New Roman" panose="02020603050405020304"/>
                        <a:cs typeface="Times New Roman" panose="02020603050405020304"/>
                      </a:endParaRPr>
                    </a:p>
                    <a:p>
                      <a:r>
                        <a:rPr lang="en-US" sz="1800" dirty="0">
                          <a:latin typeface="Times New Roman" panose="02020603050405020304"/>
                          <a:cs typeface="Times New Roman" panose="02020603050405020304"/>
                          <a:sym typeface="+mn-ea"/>
                        </a:rPr>
                        <a:t>Panneer Selvam Santhalingm,</a:t>
                      </a:r>
                      <a:endParaRPr lang="en-US" sz="1800" dirty="0">
                        <a:latin typeface="Times New Roman" panose="02020603050405020304"/>
                        <a:cs typeface="Times New Roman" panose="02020603050405020304"/>
                      </a:endParaRPr>
                    </a:p>
                    <a:p>
                      <a:r>
                        <a:rPr lang="en-US" sz="1800" dirty="0">
                          <a:latin typeface="Times New Roman" panose="02020603050405020304"/>
                          <a:cs typeface="Times New Roman" panose="02020603050405020304"/>
                          <a:sym typeface="+mn-ea"/>
                        </a:rPr>
                        <a:t>Parth Pathak,</a:t>
                      </a:r>
                      <a:endParaRPr lang="en-US" sz="1800" dirty="0">
                        <a:latin typeface="Times New Roman" panose="02020603050405020304"/>
                        <a:cs typeface="Times New Roman" panose="02020603050405020304"/>
                      </a:endParaRPr>
                    </a:p>
                    <a:p>
                      <a:r>
                        <a:rPr lang="en-US" sz="1800" dirty="0">
                          <a:latin typeface="Times New Roman" panose="02020603050405020304"/>
                          <a:cs typeface="Times New Roman" panose="02020603050405020304"/>
                          <a:sym typeface="+mn-ea"/>
                        </a:rPr>
                        <a:t>Huzefa Rangwala,</a:t>
                      </a:r>
                      <a:endParaRPr lang="en-US" sz="1800" dirty="0">
                        <a:latin typeface="Times New Roman" panose="02020603050405020304"/>
                        <a:cs typeface="Times New Roman" panose="02020603050405020304"/>
                      </a:endParaRPr>
                    </a:p>
                    <a:p>
                      <a:r>
                        <a:rPr lang="en-US" sz="1800" dirty="0">
                          <a:latin typeface="Times New Roman" panose="02020603050405020304"/>
                          <a:cs typeface="Times New Roman" panose="02020603050405020304"/>
                          <a:sym typeface="+mn-ea"/>
                        </a:rPr>
                        <a:t>Jana Kosecka</a:t>
                      </a:r>
                      <a:endParaRPr lang="en-US" sz="1800" dirty="0">
                        <a:latin typeface="Times New Roman" panose="02020603050405020304"/>
                        <a:cs typeface="Times New Roman" panose="02020603050405020304"/>
                      </a:endParaRPr>
                    </a:p>
                    <a:p>
                      <a:r>
                        <a:rPr lang="en-US" sz="1800" dirty="0">
                          <a:latin typeface="Times New Roman" panose="02020603050405020304"/>
                          <a:cs typeface="Times New Roman" panose="02020603050405020304"/>
                          <a:sym typeface="+mn-ea"/>
                        </a:rPr>
                        <a:t>(2020)</a:t>
                      </a:r>
                      <a:endParaRPr lang="en-IN" dirty="0">
                        <a:latin typeface="Times New Roman" panose="02020603050405020304"/>
                        <a:cs typeface="Times New Roman" panose="02020603050405020304"/>
                      </a:endParaRPr>
                    </a:p>
                  </a:txBody>
                  <a:tcPr/>
                </a:tc>
                <a:tc>
                  <a:txBody>
                    <a:bodyPr/>
                    <a:lstStyle/>
                    <a:p>
                      <a:r>
                        <a:rPr lang="en-US" dirty="0">
                          <a:latin typeface="Times New Roman" panose="02020603050405020304"/>
                          <a:cs typeface="Times New Roman" panose="02020603050405020304"/>
                        </a:rPr>
                        <a:t>IEEE</a:t>
                      </a:r>
                      <a:endParaRPr lang="en-US" dirty="0">
                        <a:latin typeface="Times New Roman" panose="02020603050405020304"/>
                        <a:cs typeface="Times New Roman" panose="02020603050405020304"/>
                      </a:endParaRPr>
                    </a:p>
                  </a:txBody>
                  <a:tcPr/>
                </a:tc>
                <a:tc>
                  <a:txBody>
                    <a:bodyPr/>
                    <a:lstStyle/>
                    <a:p>
                      <a:pPr lvl="0">
                        <a:buNone/>
                      </a:pPr>
                      <a:r>
                        <a:rPr lang="en-US" sz="1800" dirty="0">
                          <a:latin typeface="Times New Roman" panose="02020603050405020304"/>
                          <a:cs typeface="Times New Roman" panose="02020603050405020304" pitchFamily="18" charset="0"/>
                          <a:sym typeface="+mn-ea"/>
                        </a:rPr>
                        <a:t>In thi paper </a:t>
                      </a:r>
                      <a:r>
                        <a:rPr lang="en-US" sz="1800" noProof="0" dirty="0">
                          <a:solidFill>
                            <a:schemeClr val="tx1"/>
                          </a:solidFill>
                          <a:latin typeface="Times New Roman" panose="02020603050405020304"/>
                          <a:sym typeface="+mn-ea"/>
                        </a:rPr>
                        <a:t>Learning Hand Shapes for American Sign Language Recognition</a:t>
                      </a:r>
                      <a:endParaRPr lang="en-US" dirty="0">
                        <a:latin typeface="Times New Roman" panose="02020603050405020304"/>
                      </a:endParaRPr>
                    </a:p>
                  </a:txBody>
                  <a:tcPr/>
                </a:tc>
                <a:tc>
                  <a:txBody>
                    <a:bodyPr/>
                    <a:lstStyle/>
                    <a:p>
                      <a:pPr lvl="0">
                        <a:buNone/>
                      </a:pPr>
                      <a:r>
                        <a:rPr lang="en-US" sz="1800" noProof="0" dirty="0">
                          <a:latin typeface="Times New Roman" panose="02020603050405020304"/>
                          <a:sym typeface="+mn-ea"/>
                        </a:rPr>
                        <a:t>They will</a:t>
                      </a:r>
                      <a:endParaRPr lang="en-US" sz="1800" b="0" i="0" u="none" strike="noStrike" noProof="0" dirty="0">
                        <a:latin typeface="Times New Roman" panose="02020603050405020304"/>
                      </a:endParaRPr>
                    </a:p>
                    <a:p>
                      <a:pPr lvl="0">
                        <a:buNone/>
                      </a:pPr>
                      <a:r>
                        <a:rPr lang="en-US" sz="1800" noProof="0" dirty="0">
                          <a:latin typeface="Times New Roman" panose="02020603050405020304"/>
                          <a:sym typeface="+mn-ea"/>
                        </a:rPr>
                        <a:t>demonstrate that higher quality hand shape models can significantly improve the accuracy of final video gesture classification by using CNN, RNN</a:t>
                      </a:r>
                      <a:endParaRPr lang="en-US" sz="1800" b="0" i="0" u="none" strike="noStrike" noProof="0" dirty="0">
                        <a:latin typeface="Times New Roman" panose="02020603050405020304"/>
                      </a:endParaRPr>
                    </a:p>
                    <a:p>
                      <a:pPr lvl="0">
                        <a:buNone/>
                      </a:pPr>
                      <a:r>
                        <a:rPr lang="en-IN" sz="1800" b="0" i="0" u="none" strike="noStrike" noProof="0" dirty="0"/>
                        <a:t> </a:t>
                      </a:r>
                      <a:endParaRPr lang="en-US" dirty="0"/>
                    </a:p>
                  </a:txBody>
                  <a:tcPr/>
                </a:tc>
                <a:tc>
                  <a:txBody>
                    <a:bodyPr/>
                    <a:lstStyle/>
                    <a:p>
                      <a:pPr lvl="0">
                        <a:buNone/>
                      </a:pPr>
                      <a:r>
                        <a:rPr lang="en-US" sz="1800" dirty="0">
                          <a:latin typeface="Times New Roman" panose="02020603050405020304"/>
                          <a:cs typeface="Times New Roman" panose="02020603050405020304" pitchFamily="18" charset="0"/>
                          <a:sym typeface="+mn-ea"/>
                        </a:rPr>
                        <a:t>In this model to alternative approaches exploiting different modalities and representations of the data and show improved video gesture recognition accuracy on GMU-ASL51 benchmark dataset.</a:t>
                      </a:r>
                      <a:endParaRPr lang="en-US" dirty="0">
                        <a:latin typeface="Times New Roman" panose="02020603050405020304"/>
                      </a:endParaRPr>
                    </a:p>
                  </a:txBody>
                  <a:tcPr/>
                </a:tc>
              </a:tr>
            </a:tbl>
          </a:graphicData>
        </a:graphic>
      </p:graphicFrame>
      <p:sp>
        <p:nvSpPr>
          <p:cNvPr id="3" name="Text Box 2"/>
          <p:cNvSpPr txBox="1"/>
          <p:nvPr/>
        </p:nvSpPr>
        <p:spPr>
          <a:xfrm>
            <a:off x="251460" y="6381115"/>
            <a:ext cx="309880" cy="368300"/>
          </a:xfrm>
          <a:prstGeom prst="rect">
            <a:avLst/>
          </a:prstGeom>
          <a:noFill/>
        </p:spPr>
        <p:txBody>
          <a:bodyPr wrap="none" rtlCol="0">
            <a:spAutoFit/>
          </a:bodyPr>
          <a:p>
            <a:r>
              <a:rPr lang="en-US" b="1"/>
              <a:t>8</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7535</Words>
  <Application>WPS Presentation</Application>
  <PresentationFormat>On-screen Show (4:3)</PresentationFormat>
  <Paragraphs>337</Paragraphs>
  <Slides>15</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Calibri</vt:lpstr>
      <vt:lpstr>Times New Roman</vt:lpstr>
      <vt:lpstr>Calibri</vt:lpstr>
      <vt:lpstr>Times New Roman</vt:lpstr>
      <vt:lpstr>Microsoft YaHei</vt:lpstr>
      <vt:lpstr>Arial Unicode MS</vt:lpstr>
      <vt:lpstr>Office Theme</vt:lpstr>
      <vt:lpstr>Real-Time Communication System Powered by AI for Specially Abled</vt:lpstr>
      <vt:lpstr>Table of Contents </vt:lpstr>
      <vt:lpstr>   ABSTRACT</vt:lpstr>
      <vt:lpstr>   CONT...</vt:lpstr>
      <vt:lpstr>  CONT...</vt:lpstr>
      <vt:lpstr>  INTRODUCTION</vt:lpstr>
      <vt:lpstr>  CONT...</vt:lpstr>
      <vt:lpstr>LITERATURE SURVEY</vt:lpstr>
      <vt:lpstr>CONT…</vt:lpstr>
      <vt:lpstr>CONT…</vt:lpstr>
      <vt:lpstr>CONT…</vt:lpstr>
      <vt:lpstr>CONT…</vt:lpstr>
      <vt:lpstr>CONT…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MOWLITHARAN</cp:lastModifiedBy>
  <cp:revision>666</cp:revision>
  <dcterms:created xsi:type="dcterms:W3CDTF">2020-01-11T08:55:00Z</dcterms:created>
  <dcterms:modified xsi:type="dcterms:W3CDTF">2022-09-25T04:47:17Z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1033-11.2.0.11341</vt:lpwstr>
  </property>
  <property fmtid="{D5CDD505-2E9C-101B-9397-08002B2CF9AE}" pid="3" name="ICV">
    <vt:lpwstr>678AC783B63044F884CCAA3AA2B89ADC</vt:lpwstr>
  </property>
</Properties>
</file>