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88" r:id="rId2"/>
    <p:sldId id="289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44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5" r:id="rId57"/>
    <p:sldId id="34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63"/>
    <a:srgbClr val="FFFFF0"/>
    <a:srgbClr val="FFE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0"/>
    <p:restoredTop sz="96327"/>
  </p:normalViewPr>
  <p:slideViewPr>
    <p:cSldViewPr snapToGrid="0" snapToObjects="1">
      <p:cViewPr>
        <p:scale>
          <a:sx n="59" d="100"/>
          <a:sy n="59" d="100"/>
        </p:scale>
        <p:origin x="1928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F2FFA-0762-BE4F-94AB-C6AC0063944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1E68-2091-D94D-8657-726C8FD7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3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1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A1E68-2091-D94D-8657-726C8FD779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5E3-A36D-8141-B628-5524A96D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484C9-A481-1448-9208-EEC85134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6DDB-0341-C048-BF34-5CCCBFE0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98FA-72C5-7043-A8BE-0C0C3AEB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6015-BCF2-484F-BD30-99FAC6F9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CE6-881B-3342-9815-62F6442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BFFF0-8328-4B48-A94A-BAB62CB63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A773-9047-294F-A2B4-84E74BAA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80BA-EA9A-4E47-87DF-776B9293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2F26-A7BE-7D44-81BB-99F3E193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E5C6A-F7FB-384D-A7E6-3AD5A3967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2A5A-A9AE-4E41-8B40-A5830A6D3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9284-92C6-214C-A688-A39C508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5033-84AB-BD48-B31D-E1EBF31A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7251-EEC0-E34C-9DA9-C05B66F2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2C95-026A-814D-9D5A-4E3D801B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BBF5-A5CC-464E-A961-B97F2AE2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13A2-1745-CD42-BC46-DBF11E7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49EF-9095-5046-90E1-E644C19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66EA-19B8-4042-8FD1-3A89F83C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6614-97CF-7441-B5F6-BED1E262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0C57-0F63-A548-B368-F4C81EC5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6D27-0B3E-9D42-A274-53BB3807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EE42-08D5-384A-A735-C0F7E01D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BA99-8887-AB49-A61C-CBC049BB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33CC-063B-3B47-B7F2-06A6A52C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BC66-9AA9-A24D-93A8-5083B5689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88F0C-02E0-A044-A802-96DC8209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25F3-115D-6648-88AE-E505DB1E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4556-5DDF-D64A-AC86-FC336CD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E5A7-EF50-304F-9571-C32673FD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97E3-DD00-A546-BC6B-349F6CD9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D7807-9033-6E4C-9750-CD32652E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BE12-8CAC-B54C-9D69-F22F277D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D4BB9-6249-C74C-86A6-808A14BD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AE026-7E16-D44F-BB25-3DC3D68A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CC393-D433-2C4C-8D28-F2DE357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2B354-1759-184D-83CD-9653F368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56934-E760-E346-95E3-F1E94F6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B54D-6EAB-B04D-9982-5571C467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69FBA-9CA7-964E-9351-B331462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62A9-858E-1C44-8D12-A4EBCCD7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3DF6-3C13-A841-BAEB-55F82AD9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0E86C-D568-8A42-83B9-C08BB3D4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EBF91-6BC5-DE4C-BE8B-39D5D9F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675D-E212-A847-9F92-F9C63D4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87DD-602D-374C-BB9B-5484444B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F19C-BC66-2745-A729-B6ED1467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88DA6-44F2-5E4F-B7C4-A38AC2BC8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9AC4-CA1C-354B-A793-56D8752C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6A63E-2C15-F446-985C-DD7BFBCD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4993-85F5-EC49-8190-423395A8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3A5-539D-3145-AE26-028E079F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B239D-7E7F-5747-AC03-C432479A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DF1FD-BC68-D140-8587-E88EB896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49E1-8D02-C942-B526-DC106AA0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559A-7A8A-E249-AE5E-EE172C73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1DE79-2FB8-3140-9115-4EC9C1C6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DFAE6-7E3C-AC4D-8D25-F2E9B9BE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0CBC-8A6F-3B46-A2DF-3CBA56DE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54AC-C47C-0C43-BDD3-3F90D716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06DE7-4F6D-5D41-8562-38830CA9BB5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335A-4027-6241-8337-A35B424A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7316-4CE4-0042-A114-CC17B9F9C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EEF6-3CBF-4145-BF17-CB7FA26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F926F17-97E7-234F-8B8E-F96FCD71B86A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CDA19A-E3E5-2949-96B3-A5B1DA2FA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54EC9D48-F8BC-E543-BE8C-406BBC49DBF7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EE8FEE-0B6A-344A-BCF7-63FAFF8411A3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FEC20F-B3A5-3142-9485-74E40B85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9" name="Title 4">
              <a:extLst>
                <a:ext uri="{FF2B5EF4-FFF2-40B4-BE49-F238E27FC236}">
                  <a16:creationId xmlns:a16="http://schemas.microsoft.com/office/drawing/2014/main" id="{FA0D37C1-EE27-0A45-A744-9D96D638655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6497C-6D21-8A45-BC14-53D81792876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703454-116A-9F49-BB5A-E59C7B45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ECC90E1B-23AB-5A45-A497-E25013BE56E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1373E-58FF-C142-86B9-5FFD7F3C2C68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3AFE9C40-A17C-E04A-9624-8F00717FCF9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EE08927-3C4B-C844-B174-DA5AD460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C2FF3-B51A-0A42-866A-17E223E6D4D3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812416-5E73-D043-8576-8217F5019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E6836BC4-8182-8E46-87AE-87D97A0EA3F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6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AE5B76C-8BE5-0740-82F2-DAEC93E602EE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099B26-2356-1D4F-99E2-C4181C8A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591C740C-001C-C049-B501-B6AA9555D3AE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C0A88C-52A9-334C-A212-C011EEC6989F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F141B8-F3FB-544A-AAC3-BC812249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8E8080BA-2646-AD41-9050-A1911D09A06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5FC6E8-7DB4-B041-A934-7E4DD31F9B3D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B30ACD1-EE4A-5F40-A2CE-34B1552A5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EE0827D1-EDE4-954E-82C2-8FB2C166729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4C029D-4B59-8142-8DD5-6B59F13E132F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2627222-4C86-6B47-95F1-064B2A42CCB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3FCA426-F752-A044-A543-75EEDAFB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35D5AF-EDEA-5B49-89F4-1E16D4963E60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BF57949-94C8-C644-B6DB-93A4B1059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7626EC8D-2746-2D45-8D7F-1952B4D45FF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0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Phenotypes, Genotypes &amp; Voxels: A playground next to a nuclear power plant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Anqi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Qiu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7E66A3-2F04-C346-8816-915D332053B9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67FE0E-0FBA-604F-9520-A7B910CC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D55195F3-6518-6B47-B992-9BDD9A0B566D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DB51D-5CA1-D34D-BB08-8E76EC16E7E2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E229041-EDC0-AD45-B9A1-67FCA9DA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8BD4B62-DD55-D042-965C-C90D4AD448F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97C5D3-0E37-594B-ABD9-1FAFE47FE806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B8A116-86A7-DC4E-8A1E-A4277F3A1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D2B7D8E-1AB8-7D42-B08C-A245FF240FC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34C0ED-63C9-BF45-AA89-1B13879E5B4B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CD67A88B-CC90-E449-B3F1-83E7E757C0F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2B1FA65-E19C-AF4A-9407-18B484BE7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68735C-D46B-9D44-8EDB-559E696CD079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C5DB48-CD1D-F748-A613-94AC4F2CF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8156D416-A080-9043-A3FB-70D6AC0754F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48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26214EB-E74C-564E-B37B-4419D5AC2BC1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39B4931-12E4-2E43-B558-7E6B6184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F6CF740A-03E3-4143-832A-74C7A660E52C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C6A049-3C57-CF45-A72C-8BA4098E0291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99A99C7-F393-8B4E-ABF8-4DF37B64D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8DE4F1AB-7240-1446-B726-7379D103CCD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A2F911-C621-8E41-BDFD-EE3517654773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D792783-D977-F44A-8F37-A4514885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DE01832B-986B-1942-AB35-4F515793224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584047-1C77-BB4D-8694-A62F08C2CA24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0AB1AAF2-BB31-E942-BE20-BF44293286C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A39A163-9948-F34D-8153-007D515A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A09A29-FFC3-7E43-8E43-FD002DDABD11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29AE3DB-CF45-A24D-B7D7-8BAAC8EB3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F5927EA5-F343-3545-80B0-E48F1F8F134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032B333-0B9A-3746-B20F-03F75FF773C2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A8CD05E-B878-B64D-8B92-459431FD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3508D16F-D562-8740-BC9C-EDD697ECB09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8BB58F-BF60-3A4D-B984-5D40E560C8AF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76DE93-601D-E445-BB2F-4675D1E7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4A7A572A-1B4D-034B-B732-2C39B26E4938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78D51C-C74B-8448-B1F5-A9D0264F287C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37D865-58D7-2A43-B1B4-8D4287D58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3EE62043-A115-4A47-8721-811DD11AF8CC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5B1D17-58E8-C448-A86A-05C4996AEA22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73BE4A8A-1161-E347-B83F-0679A1D550FA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A5AB40F-5A51-CD4F-99D1-EF32B6E9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F8234E-D550-DA46-9F51-AFD38C149EA2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5305C84-8AF8-E540-9B89-30EDEC7E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37D0DE6D-0CE4-F444-AC50-89175D017DA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49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What tools are available for the “next generation” of data sharing?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A08483-8FCB-334B-8049-F48B35A0D0DA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D370BD-757E-8941-A6B8-BF4BAF149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1" name="Title 4">
              <a:extLst>
                <a:ext uri="{FF2B5EF4-FFF2-40B4-BE49-F238E27FC236}">
                  <a16:creationId xmlns:a16="http://schemas.microsoft.com/office/drawing/2014/main" id="{4357BBC7-AAF2-DE40-A150-302FE6BE26C5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FA1413-78E5-6543-8541-05D94D3AF1C3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4D783E-7D6B-6043-A234-3E36861F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C2E7FC87-0702-FF44-BF2A-D3EEB358214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C5F59A-74D0-664C-9757-B846B4D5A82F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E2A8FE-EBCF-6E49-953F-ED8DC41F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4FF4146A-7433-4340-BE06-0EE61E692D9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9C3206-3158-2C4D-96C0-B4FD66B0873F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B39C3079-3F37-DC4D-BBE1-7EF5FFFE8201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2295423-D029-6A46-8333-54882187A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396892-2A00-CC40-9337-0156414AF5F4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4E4AB4-3CDE-3745-BDCB-503D0144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40721452-CC2F-8148-B8DA-3D5B1491FA7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2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2030658-8729-124C-916D-8003F73135C9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F9033A-262B-8649-B8C4-4B0ADADC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EC7BC896-306B-2D4D-9601-395FD4B232F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5F1655-8444-EC4B-A9E7-D2CCE4C340D6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3B63471-808B-D247-BDE4-E1B23527F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E2C38CEB-F70B-214B-823C-FD7699E42ED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77E31B-9377-FB40-B3F7-3292D1D05C1C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EF53246-5B94-6B4B-8877-E81FD4AD3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C15F6305-A9CA-F64D-A8DA-021486A87622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1302D0-BE7D-114D-A92F-B11F46711135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5D753CAA-D8C3-FE49-BBD0-AA067268832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1E7F7D4-3E09-0741-B156-0AFE5B9AA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93E7B5-949B-BB48-AE69-249509CA4A23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A467F4B-F3E3-4841-9479-B819A859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55FD224C-D06C-9F46-BA01-79024B3C8ACE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48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Bidsme</a:t>
            </a:r>
            <a:r>
              <a:rPr lang="en-US" sz="2300" dirty="0">
                <a:solidFill>
                  <a:srgbClr val="FFFFF0"/>
                </a:solidFill>
              </a:rPr>
              <a:t>: flexible </a:t>
            </a:r>
            <a:r>
              <a:rPr lang="en-US" sz="2300" dirty="0" err="1">
                <a:solidFill>
                  <a:srgbClr val="FFFFF0"/>
                </a:solidFill>
              </a:rPr>
              <a:t>bidsifier</a:t>
            </a:r>
            <a:r>
              <a:rPr lang="en-US" sz="2300" dirty="0">
                <a:solidFill>
                  <a:srgbClr val="FFFFF0"/>
                </a:solidFill>
              </a:rPr>
              <a:t> for multimodal datasets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Individual Brain Charting dataset extension: second and third releases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 and Shared Representations for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Sharing MRI data while protecting participants’ privacy: Two ways to get started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Nikita </a:t>
            </a:r>
            <a:r>
              <a:rPr lang="en-US" sz="2300" dirty="0" err="1">
                <a:solidFill>
                  <a:srgbClr val="FFFFF0"/>
                </a:solidFill>
              </a:rPr>
              <a:t>Beliy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Ana Luísa </a:t>
            </a:r>
            <a:r>
              <a:rPr lang="en-US" sz="2300" dirty="0" err="1">
                <a:solidFill>
                  <a:srgbClr val="FFFFF0"/>
                </a:solidFill>
              </a:rPr>
              <a:t>Pinho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Paola Di </a:t>
            </a:r>
            <a:r>
              <a:rPr lang="en-US" sz="2300" dirty="0" err="1">
                <a:solidFill>
                  <a:srgbClr val="FFFFF0"/>
                </a:solidFill>
              </a:rPr>
              <a:t>Maio</a:t>
            </a: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Dorien</a:t>
            </a:r>
            <a:r>
              <a:rPr lang="en-US" sz="2300" dirty="0">
                <a:solidFill>
                  <a:srgbClr val="FFFFF0"/>
                </a:solidFill>
              </a:rPr>
              <a:t> </a:t>
            </a:r>
            <a:r>
              <a:rPr lang="en-US" sz="2300" dirty="0" err="1">
                <a:solidFill>
                  <a:srgbClr val="FFFFF0"/>
                </a:solidFill>
              </a:rPr>
              <a:t>Huijser</a:t>
            </a:r>
            <a:endParaRPr lang="en-US" sz="23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E1D4C8-FF8A-144D-8388-1AFFBA1F49D6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87C1139-87CA-A247-89F8-202787B1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26261C38-65A1-E142-8EA5-6935AE859A1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963422-D5D2-3848-A42B-B65F08E52378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CF7E9C-3C13-B342-85CE-0B67756C1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DCB8ACD5-1476-8F4B-9806-1600E11A002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EADC9-D2C8-6541-B418-6E34B760CD69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ED1625F-A1C0-2D40-AA2D-8D341344A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3F5BAC61-E408-E341-8CFC-7C593326EE4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5A5F8B-288F-0141-96A8-C75D55680D73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13A3E67D-0538-F249-A78F-C2D19C21ADE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A0C5F5B-3373-EB42-974D-E73F1BD3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72C85E-1D6A-0E49-84C4-F1422A9DEF9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46FD68-1A14-1544-BE27-28701B55F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1BF576C1-AF0E-3A4F-99B3-91EE9239B09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28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770190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F5ED2-B13F-5347-8373-C5E7735DAFF7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ECA349A-87BB-8E48-B7AD-C2712FD0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D650828D-1B39-C649-AEAF-E15414901E4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648EFB-BB11-F046-8A31-20F9DB27F5A0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BACAD9B-97D3-FB43-A12F-015D1B37F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C9C63643-D504-3446-AADA-EAEE8909851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2A65D2-F9A3-E44E-8ABC-A05407B539D8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21EFC5-2EC3-A44F-B376-DDF1EFD6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DDA6809B-2D4D-F24A-A1DD-B467528152A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A1F43F-AD05-C14B-8543-EBD5B62A2799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CF845931-B1D8-3948-9ED0-8CCC9BF84DA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298E7CF-A94E-F544-8736-863A1C03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3EBFFF-023E-A340-BEBA-6B09FBE0C724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6F905CC-767F-BE4C-B3EF-E5A85F190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408DA367-855D-F243-9C49-50BE5A98675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46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1039610-A0C4-9340-AFBE-9F79B1FFF98E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5E0475-3B11-7347-AFE5-BB61A2812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DE1028CC-468D-1244-97E9-2BAEAE4D0CE5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333F9-F4FD-8948-BA8A-43C0EA45649F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69F192-0E8D-3345-AC9E-908A20FE8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A93F59C2-3DFF-4949-9D72-D0D74F36DAB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DB7808-F135-7543-82C5-3A4B83D08B80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071962D-5B1D-CA4B-8138-9EEF0521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44CA0A03-9CAE-434E-966C-239988223B64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B7BD86-6C5F-6340-84E4-101841A33E88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B341E711-5BED-B543-BBAB-CB46DF8E1CA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AF4B8BD-9170-3A46-9E9F-E65230035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942AAC8-89BC-9F4B-BA82-1D67F869CB10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B5F7649-DEAE-8449-AA7F-8F2C9358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1379A222-A786-5C48-809F-A205B029EAA6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78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8865881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16D31F5-875D-CC4D-A7AE-AEDFF0F3B6C6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382C78A-0A7F-4643-BF7B-DF394F86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92C61922-5D5D-CE48-AA9F-36D22A3302E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20F68A-5B96-9B44-80C1-E663924DA8CF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BE640AE-C8FC-C840-B34D-806D0E61C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8" name="Title 4">
              <a:extLst>
                <a:ext uri="{FF2B5EF4-FFF2-40B4-BE49-F238E27FC236}">
                  <a16:creationId xmlns:a16="http://schemas.microsoft.com/office/drawing/2014/main" id="{276C3C59-EE9F-0F49-8ECF-09BE961C097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722E2D-8F32-8C40-A32A-6C4081A3FF32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731B1BD-1B1C-8A4F-8482-4D8E3ADF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2ECDB18D-FB86-034A-BC1D-D5AF87AD5F0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122687-9961-EF42-A1F9-A76184DA00DD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7494D479-4787-AE44-AA15-B14F3A94984A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BEEE818-E500-B64E-9F78-513EABE1F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9A92CC-B3D7-544B-AD13-F1131437BAB7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C1EFC9B-93E2-5E48-AC9C-8717DA0C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C960CD8B-FADD-A346-9C9D-2A0E68C40071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63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How we can build robust and reproducible pipelines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5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843F-DCB9-FD42-82A4-1CC52CC8735B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804B57D-778A-C547-8F06-CFC234D9B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CFC3E26E-8463-334D-81D3-D1454805F90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BD29AA-C272-1040-AEA3-8CAD8DF84B59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7F08D46-F661-574B-9CD8-8FA72C00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0A409394-2A70-D847-B6DA-7C21C7463D4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009C6-A5E2-2F45-8741-72E501DC2B70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8E8122F-D2E6-C840-B9E0-9AC2AE551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F16C1587-041A-6B49-9687-5669EAF96BC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B62AEC8-F794-5243-8DB4-E7592200EC00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40AE01CB-FC13-284A-BA43-A325468147DD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36580C3-7381-7F45-94A5-4952D850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3E3536-101A-D943-8EFA-8E920801443E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9822FF7-0010-FF41-841E-664EB5097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36092232-EDDE-8440-960A-89945F84BA1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0ECEAAE-42F2-5149-9507-E4F05871825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117B856-6F25-534D-8EF3-099F09EC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3DF88FD9-2F60-024D-9CDC-E88F865D619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35A1CC-E20E-6C49-A6FF-02F0479A8615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3239E27-642A-E249-9D23-AE890FAC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56" name="Title 4">
              <a:extLst>
                <a:ext uri="{FF2B5EF4-FFF2-40B4-BE49-F238E27FC236}">
                  <a16:creationId xmlns:a16="http://schemas.microsoft.com/office/drawing/2014/main" id="{572555C7-F85A-0546-B0C0-FE31EF185FA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C962EC-EEA8-5749-B93F-AF18AC23912B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DA95532-7E14-1C47-AFF7-2D4DAE3CC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9" name="Title 4">
              <a:extLst>
                <a:ext uri="{FF2B5EF4-FFF2-40B4-BE49-F238E27FC236}">
                  <a16:creationId xmlns:a16="http://schemas.microsoft.com/office/drawing/2014/main" id="{B1C75FAC-5360-3D44-AFD0-EE4DA03E3E02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96F1E9-9DAB-0048-8A1D-B9D4B4844D6E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61" name="Title 4">
              <a:extLst>
                <a:ext uri="{FF2B5EF4-FFF2-40B4-BE49-F238E27FC236}">
                  <a16:creationId xmlns:a16="http://schemas.microsoft.com/office/drawing/2014/main" id="{F7F84EFE-77E0-4E49-8B1F-BB6B07BAED5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B8D24D5-1B5E-F740-AD5D-8BF73DE7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4FB4EE-4E24-7C4D-876E-0AB6CC377AC8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BFB80EF-1EC4-264E-B9E3-AF8E5F9C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65" name="Title 4">
              <a:extLst>
                <a:ext uri="{FF2B5EF4-FFF2-40B4-BE49-F238E27FC236}">
                  <a16:creationId xmlns:a16="http://schemas.microsoft.com/office/drawing/2014/main" id="{2FB60C4F-8E45-FC4B-ABEC-FA190F795E8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40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dMRIPrep</a:t>
            </a:r>
            <a:r>
              <a:rPr lang="en-US" sz="3000" dirty="0">
                <a:solidFill>
                  <a:srgbClr val="FFFFF0"/>
                </a:solidFill>
              </a:rPr>
              <a:t> - A robust and reproducible pipeline for </a:t>
            </a:r>
            <a:r>
              <a:rPr lang="en-US" sz="3000" dirty="0" err="1">
                <a:solidFill>
                  <a:srgbClr val="FFFFF0"/>
                </a:solidFill>
              </a:rPr>
              <a:t>dMRI</a:t>
            </a:r>
            <a:r>
              <a:rPr lang="en-US" sz="3000" dirty="0">
                <a:solidFill>
                  <a:srgbClr val="FFFFF0"/>
                </a:solidFill>
              </a:rPr>
              <a:t> data pre-processing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shamo</a:t>
            </a:r>
            <a:r>
              <a:rPr lang="en-US" sz="3000" dirty="0">
                <a:solidFill>
                  <a:srgbClr val="FFFFF0"/>
                </a:solidFill>
              </a:rPr>
              <a:t>, a tool for electromagnetic modelling of the head and sensitivity analysis.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Programming Brain Mapping Hypotheses in </a:t>
            </a:r>
            <a:r>
              <a:rPr lang="en-US" sz="3000" dirty="0" err="1">
                <a:solidFill>
                  <a:srgbClr val="FFFFF0"/>
                </a:solidFill>
              </a:rPr>
              <a:t>NeuroLang</a:t>
            </a:r>
            <a:endParaRPr lang="en-US" sz="30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 err="1">
                <a:solidFill>
                  <a:srgbClr val="FFFFF0"/>
                </a:solidFill>
              </a:rPr>
              <a:t>ARIbrain</a:t>
            </a:r>
            <a:r>
              <a:rPr lang="en-US" sz="3000" dirty="0">
                <a:solidFill>
                  <a:srgbClr val="FFFFF0"/>
                </a:solidFill>
              </a:rPr>
              <a:t>: Interactive clustering with spatial activation guarantees using all-resolutions inference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000" dirty="0">
                <a:solidFill>
                  <a:srgbClr val="FFFFF0"/>
                </a:solidFill>
              </a:rPr>
              <a:t>Conquering confounds and covariates in neuroscientific analyses with an open, high quality library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2794950" cy="365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Michael Joseph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17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Martin Grignard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Gaston </a:t>
            </a:r>
            <a:r>
              <a:rPr lang="en-US" sz="2100" dirty="0" err="1">
                <a:solidFill>
                  <a:srgbClr val="FFFFF0"/>
                </a:solidFill>
              </a:rPr>
              <a:t>Zanitti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Xu Chen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Pradeep Reddy </a:t>
            </a:r>
            <a:r>
              <a:rPr lang="en-US" sz="2100" dirty="0" err="1">
                <a:solidFill>
                  <a:srgbClr val="FFFFF0"/>
                </a:solidFill>
              </a:rPr>
              <a:t>Raamana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C02E66-1D17-7C43-A879-AC2B0CC6685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1E97DB8-EF9A-F642-BF65-9BB645C5E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1434FFA4-53DF-A246-B553-FA317A74523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5D4A18-A4B2-4840-96E7-C8325E21F8A5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FABC960-12FC-FA43-AD3C-F704D3E9A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B6194C74-1370-7841-89C2-8658DB84BAC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BEACE63-EC89-A94E-BA18-D04656C3B366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475DD2B-FE3C-B943-AA1F-660EC4CB4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3A55C1A0-0D0E-6349-84CF-603788B0CBD3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29F638-54F8-6147-A3B1-DACD1228E65E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4F12113F-6FF5-B044-85B0-EF0C4E644F28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97A01A8-632E-2C43-9F03-48FCE2F2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E5BC80-818A-574D-A5B2-6CDCCA007779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BA36BD1-0DCA-F84E-BD24-B44E2E07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8E513FAD-9A53-374C-9FA7-F5606864F1D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63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ABEB3C8-8734-DA45-AAD8-9D4DCAE9108E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52453F0-DF97-B84A-B3A4-C1994739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AE264051-5E97-324D-8623-AC185F6B5AC2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3A3C30-DDD4-6A4A-A6EF-9AAA97278D7D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9F414B6-2E27-A44C-BB9E-95296093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9A379784-A646-EC49-B397-04042F534AF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939DEB-44B5-DC40-8745-FAB6C9A2CEC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C5B8E9A-D093-FC42-BF3B-FC9DA5C0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2" name="Title 4">
              <a:extLst>
                <a:ext uri="{FF2B5EF4-FFF2-40B4-BE49-F238E27FC236}">
                  <a16:creationId xmlns:a16="http://schemas.microsoft.com/office/drawing/2014/main" id="{5A0B9CA0-6BBF-EE47-AAF9-B4D04A0CA6CA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F20458-5E3B-8948-9ADE-045E7D1741C0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6F3AE2C3-F585-9743-A71A-98657E3F177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AE13341-347D-9A49-89B2-CAD1ACDD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7D0516-D243-1E45-947D-7710F10EC1BC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AAC868B-FDF0-3A46-B81E-98F5B2C61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8" name="Title 4">
              <a:extLst>
                <a:ext uri="{FF2B5EF4-FFF2-40B4-BE49-F238E27FC236}">
                  <a16:creationId xmlns:a16="http://schemas.microsoft.com/office/drawing/2014/main" id="{09A70C91-3346-854E-8D11-D62B11409093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3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9" name="Title 4">
            <a:extLst>
              <a:ext uri="{FF2B5EF4-FFF2-40B4-BE49-F238E27FC236}">
                <a16:creationId xmlns:a16="http://schemas.microsoft.com/office/drawing/2014/main" id="{32094186-85C3-434B-ABF0-408BC7199E1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B989F8-B001-1147-92DD-9B452DDADE2C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D04FB3A-7552-ED4B-B95D-3F854147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0E293E10-F843-034A-89B8-60DE5126D55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0403E7-B407-5541-B920-181F04C5A871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03DF7B5-7B65-0B45-8138-D0AE0F473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AF109B37-3BD4-8541-84AD-8CA3DE712F7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5C8B2F-4A34-3548-B3E2-51BCBF57DCC7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B8E08AF-100C-A243-AC76-72DB7B9D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3" name="Title 4">
              <a:extLst>
                <a:ext uri="{FF2B5EF4-FFF2-40B4-BE49-F238E27FC236}">
                  <a16:creationId xmlns:a16="http://schemas.microsoft.com/office/drawing/2014/main" id="{B216EB06-F27E-4041-A62B-D47076D61412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2FACFF-50C1-E248-9C5D-DA324E84525D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5" name="Title 4">
              <a:extLst>
                <a:ext uri="{FF2B5EF4-FFF2-40B4-BE49-F238E27FC236}">
                  <a16:creationId xmlns:a16="http://schemas.microsoft.com/office/drawing/2014/main" id="{57749BC3-C1C1-3048-93AB-88BA606CCD5C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EEE272B-08C1-F347-822B-F89B8900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004DBB-FB15-0A45-A21F-765DA106F699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D32C431-F888-F641-A968-BD8E26C6A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ABF02667-4029-8242-AB8A-330D110F9B75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75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In-depth look at and end-to-end reproducible workflow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DD6A23-09F6-9347-B992-A9994272BA5A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70EDA13-94DF-5C46-B71D-B15474A01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D1E46676-F514-5847-A690-FF6641D1CA5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0FBDE2-5B12-724F-8252-1813CCA63CED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20ABB6-DF04-8642-AFE3-10F65B62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BCFBF300-8CEE-6E4E-8805-737B2DF515A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EDD5DA-A403-FF40-BC35-31AD0E713A04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56D9BB3-C6F3-E842-9C3E-18F5C9DF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33646888-7E08-1B4D-B805-770338091F5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8533EB-41AF-3641-80BF-FF9C56D60F57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C6B9265-CB98-3249-863A-E9400271603C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DB19C1D-C813-0347-9432-9ACF8498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8ABFE0-A391-6645-8A50-12FFCED5838C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701110-76F4-3D42-AB5E-F328B086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A0B0C0AD-B068-D148-84C5-F68D155CF24B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5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5EEF9EC-EC5D-2749-A49A-279727E59B13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7B7DEEF-5914-5644-8116-C007A233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173E98FE-A275-3C44-B5E7-45FF37151BF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01E328-93ED-5645-B54E-CDB5E89BAA12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F606CB2-5AB2-BE4A-A0D1-0DF47572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650DD4A4-5258-CC4E-B6FF-84FA5D58832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11341-12FC-BE4C-BA02-E2B697425127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6FC9D36-8206-FC46-B4F8-50746D99A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38351D18-315A-814C-AAD0-272B4FCA215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6ED2C8-EF7C-434E-ACD5-C79479729EF8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AD8C5B26-5A9D-234C-9594-E93C210D541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86AA639-8277-E348-93C7-4D0C8043B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F2B972-D991-CE49-A546-E41C005B6AC1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9530C8-38A3-DD4B-A999-C560E1B52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8A59CF04-37A0-7147-B02E-17BC799B3ADA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45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Transparent MRI workflows: From scanner to publication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785729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Agah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Karakuzu</a:t>
            </a:r>
            <a:endParaRPr lang="en-US" sz="24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DE262C-50D6-B947-A6A8-8E2267A96CC0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85DE81-B654-5F4A-A9E2-7D33CC8A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E2134E24-3175-9640-B5EE-221FEFC0DB1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BB40FF-C3A4-064C-BDCC-BB17A2F62DF1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EA300-D2DF-A34C-B617-92138A79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330CA54-5976-1145-A0F6-837229383F9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C8069F-28F7-F845-B96E-DAD6B24BB914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2836BEF-23E3-CB44-9E9A-33954DC15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EF544106-F576-6347-A568-E97D64CD1B63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0C639-8145-D04D-BA31-3B90AFEA3396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06823C43-0F09-514E-BC72-403E319927D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3C293E-D359-5A47-9F30-2FF34DE5E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2124C3-0BA2-F547-82FD-C03653A5D67D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79B4E0E-4930-C74D-8A4D-F18170DE6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648600DF-6908-784F-86CE-C01D2838D88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7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What do we need to consider in the “next generation” of data sharing?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5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ABB117-DC01-254D-B9A6-5A0D3750A17E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67468D4-7467-2944-815B-60A687F3E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1" name="Title 4">
              <a:extLst>
                <a:ext uri="{FF2B5EF4-FFF2-40B4-BE49-F238E27FC236}">
                  <a16:creationId xmlns:a16="http://schemas.microsoft.com/office/drawing/2014/main" id="{3D0D3840-BBA4-5A4E-BFB5-E5F61D1BD8EE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F86E95-A1E5-9148-BBB7-CB1633BE378F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41D1374-EFB6-F543-8C97-45F3E304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D2C5817D-3C03-0542-A477-2545354A69B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1D4E42-429B-184B-9568-1AAABB0D5B91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2A97279-58BB-F546-BDE2-40FE712F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5718F77E-0BEE-3D43-A0B9-E9C0324EDF4C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93C4D9-72A2-EE40-8389-ED67BBF26D9E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958CFA37-9ACD-1A4D-92F5-8623BE2117D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8860AB1-D60B-AB4E-BACE-DFD76844C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24643E-40AC-8446-8EF9-F21DDB67D23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B15D43E-A610-AA41-83EA-0F4FFB50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5" name="Title 4">
              <a:extLst>
                <a:ext uri="{FF2B5EF4-FFF2-40B4-BE49-F238E27FC236}">
                  <a16:creationId xmlns:a16="http://schemas.microsoft.com/office/drawing/2014/main" id="{9A0C4F6F-23E3-6A48-8F45-7F407D49D54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096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9025371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B6BB33B-CD13-E148-B475-A2F8315555D9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DD711FD-3043-AA49-9014-0FA512F7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E2156982-D802-8E4F-A688-E559F78591B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ACF91-81E9-CA48-886A-12A5D3D0FFE0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FD7835D-BE17-254B-8B77-43DF56909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15701E34-B8BE-B148-8BE7-84E48A839CA1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1404B7-9AEE-7B45-8D28-C75ACF7EE45D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ED42A8E-8FC1-7B43-BA32-23C070E95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1" name="Title 4">
              <a:extLst>
                <a:ext uri="{FF2B5EF4-FFF2-40B4-BE49-F238E27FC236}">
                  <a16:creationId xmlns:a16="http://schemas.microsoft.com/office/drawing/2014/main" id="{431BEEBE-09BD-0643-B2F2-909307775CC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6744E7-D906-7A4B-8BCD-0AF5EA320D23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3" name="Title 4">
              <a:extLst>
                <a:ext uri="{FF2B5EF4-FFF2-40B4-BE49-F238E27FC236}">
                  <a16:creationId xmlns:a16="http://schemas.microsoft.com/office/drawing/2014/main" id="{303AC653-48CE-E44D-BED7-C6B379CFDFA6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56922D-C4BB-2C4C-90AE-E59E4F9F3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E07B06C-17EB-E444-B65E-D8DDCAFB1B01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23800B7-8669-8348-B6BA-166B866EA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7" name="Title 4">
              <a:extLst>
                <a:ext uri="{FF2B5EF4-FFF2-40B4-BE49-F238E27FC236}">
                  <a16:creationId xmlns:a16="http://schemas.microsoft.com/office/drawing/2014/main" id="{383FCF08-52C1-5841-9446-2025CDE9AEB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76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796941"/>
            <a:ext cx="9248653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EA5755F7-7234-9041-8401-4474EBFF15EB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Wednesday 24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595277-F211-164D-8AAD-A28AEF6549E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11D80A7-CD72-9443-A925-D5008268E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22483F2B-7CC3-3A43-AB61-E285E9AC736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7E2D1C-ED3B-4541-A846-5D85B5AE30BB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EDBEFA4-13EA-F84A-B592-51AB6BB7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8" name="Title 4">
              <a:extLst>
                <a:ext uri="{FF2B5EF4-FFF2-40B4-BE49-F238E27FC236}">
                  <a16:creationId xmlns:a16="http://schemas.microsoft.com/office/drawing/2014/main" id="{241E5B2A-85B9-D243-B2D0-5E4288BEF9C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160F8E-49DF-8240-BB40-51ACC618EDE5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2AF9010-F8F1-8748-B9D4-D9811B16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2" name="Title 4">
              <a:extLst>
                <a:ext uri="{FF2B5EF4-FFF2-40B4-BE49-F238E27FC236}">
                  <a16:creationId xmlns:a16="http://schemas.microsoft.com/office/drawing/2014/main" id="{E159C4D4-4CA2-5045-ABE3-D518DD25B6FA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CC78B2-81AA-7247-80D6-9D43D006343E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73D03B42-A6E6-9049-8C9A-C93107C1BC9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4270DF-EBE1-CF4A-9F42-7FC960C70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4A4811-E04D-4E45-8BB9-6DBCF42D2304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EED7F12-3689-3343-BAE5-871B59156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2FDFF31C-CDE6-604C-B8E8-A2DE944F902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44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Tools for building robust and reproducible pipelines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A48262-A0C1-8B4E-A366-32E57EFD9C94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798D04-E5D9-F84E-A39D-775DBE9F2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6368480A-A29D-0446-81E8-73FD5848B5C8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8DD2E2-508F-0644-8FE5-8001BB2A9186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F634EC5-FDB9-CF4B-93CC-B417C81CC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D102ADF-BEE4-A442-BE52-65B405F6AC9D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38E832-E01F-7446-812A-9A864C7D562B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FCCDE4-AAEA-E744-B662-E5E469C35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5DB5EA87-C7B9-0144-A7A6-1E9B870BDE8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F59C3C-80B2-0649-AC1D-319E8CDC7873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A657942-454F-D246-A440-7CF45FE6738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0D4725-8676-464B-88C9-BE427111E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B7A824-9FE6-664E-96F7-F390D8F49C35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764056-54D4-F243-A0BD-15953A08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DACAA401-1CF5-1B40-930C-4EE09F4A4AD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73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1D0A483-BBAA-1E4D-9304-E2B2BAF5F285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96A8D45-259D-1A41-BA66-CCDC243E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683DE71A-FA28-BF4B-93FC-D58B1C72BAD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19D3FF-72F4-A740-966B-2FD355016E8B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3E91E2-ABC8-3E4C-810C-7A4C9A59E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083E2F6E-B813-134F-A49B-956D39135016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674C69-CA67-D74B-BDB6-EF3FF59170D6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8ACAC0F-13C3-B249-829A-83025A88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90D40207-54AC-3640-ABA3-B1FE60788D9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59B76B-DEF2-CA43-8390-8A7E249FD83D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4BD52494-6515-2646-877C-342C2827042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555CFE-E025-3E4C-AA13-9AB164C6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D22CF0-2E5E-B644-88DB-9EE47573859B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082B15A-AA21-F344-9A49-66463C9B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8AAAB749-564E-B042-84EC-9151BBE1ADB5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437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Reproducible Research Objects with </a:t>
            </a:r>
            <a:r>
              <a:rPr lang="en-US" sz="2300" dirty="0" err="1">
                <a:solidFill>
                  <a:srgbClr val="FFFFF0"/>
                </a:solidFill>
              </a:rPr>
              <a:t>DataLad</a:t>
            </a:r>
            <a:endParaRPr lang="en-US" sz="2300" dirty="0">
              <a:solidFill>
                <a:srgbClr val="FFFFF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Open, Reproducible, and Decentralized Workflows with COINSTAC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 err="1">
                <a:solidFill>
                  <a:srgbClr val="FFFFF0"/>
                </a:solidFill>
              </a:rPr>
              <a:t>Macapype</a:t>
            </a:r>
            <a:r>
              <a:rPr lang="en-US" sz="2300" dirty="0">
                <a:solidFill>
                  <a:srgbClr val="FFFFF0"/>
                </a:solidFill>
              </a:rPr>
              <a:t>: An open multi-software framework for non-human primate anatomical MRI processing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No-effort fully reproducible analysis code with </a:t>
            </a:r>
            <a:r>
              <a:rPr lang="en-US" sz="2300" dirty="0" err="1">
                <a:solidFill>
                  <a:srgbClr val="FFFFF0"/>
                </a:solidFill>
              </a:rPr>
              <a:t>FieldTrip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Workflows: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Adina Wagner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Eric Verner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David Meunier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3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300" dirty="0">
                <a:solidFill>
                  <a:srgbClr val="FFFFF0"/>
                </a:solidFill>
              </a:rPr>
              <a:t>Mats van 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8FCA54-32B3-8B4D-8D52-B2CD8BB0BD92}"/>
              </a:ext>
            </a:extLst>
          </p:cNvPr>
          <p:cNvGrpSpPr/>
          <p:nvPr/>
        </p:nvGrpSpPr>
        <p:grpSpPr>
          <a:xfrm>
            <a:off x="2956581" y="6310291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65515F6-2687-8649-AF65-346116A19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463986C3-44B6-6F48-8221-668A8AB7C2C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8803A5-2D41-B647-BFE0-DF2866377962}"/>
              </a:ext>
            </a:extLst>
          </p:cNvPr>
          <p:cNvGrpSpPr/>
          <p:nvPr/>
        </p:nvGrpSpPr>
        <p:grpSpPr>
          <a:xfrm>
            <a:off x="4933361" y="6303941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806D54-C2F7-1C48-AEED-175D0897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8AA9A7FF-B9AB-9640-AC9A-6D40DE4FCD17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A74E0-52A3-E544-B902-887C7EB831EC}"/>
              </a:ext>
            </a:extLst>
          </p:cNvPr>
          <p:cNvGrpSpPr/>
          <p:nvPr/>
        </p:nvGrpSpPr>
        <p:grpSpPr>
          <a:xfrm>
            <a:off x="7389815" y="6325281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1BC91AC-36B8-DA48-A43E-EA257AC5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0E5E313B-2ACE-8847-99EC-3C94A64679C9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28FD42-E233-2142-9761-CBD9290D0288}"/>
              </a:ext>
            </a:extLst>
          </p:cNvPr>
          <p:cNvGrpSpPr/>
          <p:nvPr/>
        </p:nvGrpSpPr>
        <p:grpSpPr>
          <a:xfrm>
            <a:off x="10269228" y="6325281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71A261BF-C25A-D949-882B-D02F078274BD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-workflows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22843E-708B-F846-93EB-B4438334E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89817-71B3-3B46-80AA-5B525406CB2E}"/>
              </a:ext>
            </a:extLst>
          </p:cNvPr>
          <p:cNvGrpSpPr/>
          <p:nvPr/>
        </p:nvGrpSpPr>
        <p:grpSpPr>
          <a:xfrm>
            <a:off x="121906" y="6331557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FCBCBD-EB3F-5F4B-8286-D8362BED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7ABD4BFD-41F1-B44B-9667-ECBFB8E9701D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84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7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DD968D3-2011-EB4B-BDBB-B75143B2C0EB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5FEB82C-948A-684F-801A-9635BA10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3CEDFAA-0C5A-A943-ABFC-E9D36902B64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7A2A08-CBD7-DD41-BE82-29A2909977CA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CFE4675-A711-B840-AA29-8DF944D87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263A5647-A666-A240-9F61-06F6E550AC50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67383C-4543-D641-97D9-4BF72AE56858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870B582-3F51-8A4D-8DFC-54501DBB9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CF716DAC-52FD-804C-9025-5C3FBF11575A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4356B8-771B-FF4E-9469-3C7CCA73E67B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5CE0C44F-8843-794F-9E0A-F5670B69307F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58F236-CA08-5944-AF26-5B234691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2E9BDDD-4708-A949-B9E3-735DBB5D7F5A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F7398D-2A05-6349-B495-3B3CB5666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D02073F7-123A-E14F-A016-A1CED68BDF5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283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2F0CFAC6-7FBE-494D-AA92-9EC499525166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C3ECA-7F0F-B64F-88B3-85BB1FADACB9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tle 4">
            <a:extLst>
              <a:ext uri="{FF2B5EF4-FFF2-40B4-BE49-F238E27FC236}">
                <a16:creationId xmlns:a16="http://schemas.microsoft.com/office/drawing/2014/main" id="{5D6ABE36-D9F3-3842-9E06-321B81ACFCB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52AD37-A45E-D44A-912A-F341F9646B45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397FFE7-E0F4-784D-9184-9051EF8BE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65" name="Title 4">
              <a:extLst>
                <a:ext uri="{FF2B5EF4-FFF2-40B4-BE49-F238E27FC236}">
                  <a16:creationId xmlns:a16="http://schemas.microsoft.com/office/drawing/2014/main" id="{63C72E27-B1C5-C847-89B3-2A5C590F0B6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313B818-A5F2-EB43-95C4-18213BF7B962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5AA7117-437A-3340-87E8-9FB218AC2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68" name="Title 4">
              <a:extLst>
                <a:ext uri="{FF2B5EF4-FFF2-40B4-BE49-F238E27FC236}">
                  <a16:creationId xmlns:a16="http://schemas.microsoft.com/office/drawing/2014/main" id="{0067158E-E0E0-6F49-A412-AF1F6D5EEFD1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B43AE1-B4BA-D140-84E7-0E4D263CA01A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2AB0F0D-8E41-6249-A637-9A85D45E8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71" name="Title 4">
              <a:extLst>
                <a:ext uri="{FF2B5EF4-FFF2-40B4-BE49-F238E27FC236}">
                  <a16:creationId xmlns:a16="http://schemas.microsoft.com/office/drawing/2014/main" id="{2C38D4C4-EE99-964C-9DB5-6D6E26997BF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4474D5-6EC6-F04A-98A8-039AFEF10BE5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73" name="Title 4">
              <a:extLst>
                <a:ext uri="{FF2B5EF4-FFF2-40B4-BE49-F238E27FC236}">
                  <a16:creationId xmlns:a16="http://schemas.microsoft.com/office/drawing/2014/main" id="{B9086A85-0011-7641-A2C3-C4F4695ED158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3C4766F-12F9-DC49-B3D1-DF00B3375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959D10A-8094-0D49-B1B0-DB20FDF0AACA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946C0DC-C94E-BC45-B671-E3347DB24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77" name="Title 4">
              <a:extLst>
                <a:ext uri="{FF2B5EF4-FFF2-40B4-BE49-F238E27FC236}">
                  <a16:creationId xmlns:a16="http://schemas.microsoft.com/office/drawing/2014/main" id="{2C740897-329C-6F4F-8955-300F0EBC0AB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08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0"/>
                </a:solidFill>
              </a:rPr>
              <a:t>Where have we been and where are we heading?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5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7C47B9-C0A6-624B-B608-3405B37E587A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1755509-3245-CD4C-ADFA-B5DF7CD5D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1" name="Title 4">
              <a:extLst>
                <a:ext uri="{FF2B5EF4-FFF2-40B4-BE49-F238E27FC236}">
                  <a16:creationId xmlns:a16="http://schemas.microsoft.com/office/drawing/2014/main" id="{72A30BB3-7EF7-644B-92E9-51BD999659FE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A3E0A6-099E-5D44-BEFF-1D171717E882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E62FB2-C43E-8D4B-A931-C88C6AD3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5A2E5108-7D76-BA4C-B508-B34C1C37B453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7D8DE-D7DD-5C4D-9172-F7483A34CAB7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547CB56-8593-3E41-8A19-C058BB6E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CEA0FDE2-E3FF-5246-8013-31E145F64494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9F1E6C-2D48-3249-B1FD-BC6CF35CB15C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E0103763-792A-D748-855B-87F610B59DFE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007286E-5F0D-B444-AA7E-81A8816FE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64EA84-EA70-3742-96B9-BA811AD5607E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C31201F-7B6A-694E-B9B2-FBDEF4CF8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C21068A1-8E23-6848-92BA-748442B3511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38133-B470-F447-9944-A870633EC10E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560C26-998C-754F-ABE3-68C86BA58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3" name="Title 4">
              <a:extLst>
                <a:ext uri="{FF2B5EF4-FFF2-40B4-BE49-F238E27FC236}">
                  <a16:creationId xmlns:a16="http://schemas.microsoft.com/office/drawing/2014/main" id="{CAB1BC3B-148D-C24F-B3E3-7A9E75F2DE7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62B0FD-B99A-F447-940C-E9BC21FB083F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0E6AD4-6A9E-3743-874A-695D807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74214459-672C-104D-B62E-E2907F57A88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2A5490-EC20-6F46-B5C2-7C22547CB7BE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396D9B4-2AAE-CF43-8D98-A264F4A9B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692254C-3FF7-6C43-9F8C-97DA25EE1347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1C9E6F-D99C-FA4C-B62B-8E1718F07EE9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3E91098C-3170-2244-985C-98D377A3409B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AF64C77-7A75-AF42-92E6-B8938A92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6B47F7-2D8F-234D-8820-2A5BC9D661DD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C2CBA9-CD43-9647-A2D5-2CD3534B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30428E7C-0CB6-A142-B4EB-24758EBA2295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97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9D736-9C95-1E48-9626-033B29780E66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315478E-5082-FE48-A3CD-9391ED85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B1344439-5176-764D-8499-C0E6B02A197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A12D2E-6552-DA4B-A6FC-6ABBDE906412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B4B15B3-8B5D-224C-85DD-5BA460BA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75E07895-379C-BC4A-9887-CDA15721C128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11DAC7-3F86-194B-8A37-9BA8F790288C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6F2D602-3717-9341-B874-8682AA846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B18CB31D-ECC0-4147-9A3C-644A902335F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75EB1-892C-484B-96D5-A1FF5A1A2A09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D8AFB9DD-BC7A-734E-BAC1-07CD48980910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BF1F6D-6C23-FE4B-8C76-9754E6905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B69094-A200-854F-869F-666A9B8F24DD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7EE3FFC-64A8-1F43-821A-EBE9A878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40E9C26B-B78B-AD4C-8AF0-76A5825E63A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Open Source Imaging Initiative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NeuroLibre</a:t>
            </a:r>
            <a:r>
              <a:rPr lang="en-US" sz="2100" dirty="0">
                <a:solidFill>
                  <a:srgbClr val="FFFFF0"/>
                </a:solidFill>
              </a:rPr>
              <a:t> : A cloud-based and curated repository for </a:t>
            </a:r>
            <a:r>
              <a:rPr lang="en-US" sz="2100" dirty="0" err="1">
                <a:solidFill>
                  <a:srgbClr val="FFFFF0"/>
                </a:solidFill>
              </a:rPr>
              <a:t>Jupyter</a:t>
            </a:r>
            <a:r>
              <a:rPr lang="en-US" sz="2100" dirty="0">
                <a:solidFill>
                  <a:srgbClr val="FFFFF0"/>
                </a:solidFill>
              </a:rPr>
              <a:t> Notebooks in neuroscience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AFNI - From Then to Now and Beyond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Nilearn</a:t>
            </a:r>
            <a:r>
              <a:rPr lang="en-US" sz="2100" dirty="0">
                <a:solidFill>
                  <a:srgbClr val="FFFFF0"/>
                </a:solidFill>
              </a:rPr>
              <a:t>: open, easy, and powerful statistical analysis of brain images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João </a:t>
            </a:r>
            <a:r>
              <a:rPr lang="en-US" sz="2100" dirty="0" err="1">
                <a:solidFill>
                  <a:srgbClr val="FFFFF0"/>
                </a:solidFill>
              </a:rPr>
              <a:t>Periquito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Loïc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Tetrel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17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Robert Cox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Gael </a:t>
            </a:r>
            <a:r>
              <a:rPr lang="en-US" sz="2100" dirty="0" err="1">
                <a:solidFill>
                  <a:srgbClr val="FFFFF0"/>
                </a:solidFill>
              </a:rPr>
              <a:t>Varoquaux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BC38F0-84BB-D843-9240-FB6F190F9619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553E3E-D38B-3B4C-B5B0-E1725F74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75EF84D-A918-924B-BDF2-8629AD05637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C48607-07B9-8D4E-89F9-E04766DB008E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2A0D753-0413-9F47-9500-89D292ABF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575679B7-9020-3B49-821D-F3D732C0ED9D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1965B9-4EC6-F446-98EE-E5D4E04FE109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68EFE24-4A0F-354E-9FDF-1B3AE080B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2017471C-2A90-B547-8A1A-E68F1D9231BE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214880-8CAE-2449-8CA8-30C3200C6202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F8992456-6826-204C-AF03-A9EBF089DE1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4A5B743-E158-9345-AFDE-FC54CA1E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7B189C-1DD3-A74E-A715-06B72E7ED5CC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223E1CC-60D2-C444-BDD3-60347E12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CC2BF20A-880F-2A4D-9B79-EE456CDAEEA9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02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5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384C5C09-BCB1-8F4A-90F8-A529C18031D5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6F8EB9-8CBA-F045-A6B2-83878AEB248C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itle 4">
            <a:extLst>
              <a:ext uri="{FF2B5EF4-FFF2-40B4-BE49-F238E27FC236}">
                <a16:creationId xmlns:a16="http://schemas.microsoft.com/office/drawing/2014/main" id="{86E07DD4-E2FF-B242-8B7C-233035A403B6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4B3B49-3F0E-0748-9432-77C21128018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38B1369-E319-974E-A16E-D522A089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63" name="Title 4">
              <a:extLst>
                <a:ext uri="{FF2B5EF4-FFF2-40B4-BE49-F238E27FC236}">
                  <a16:creationId xmlns:a16="http://schemas.microsoft.com/office/drawing/2014/main" id="{4966DB82-F4E0-0240-8CFE-2A6E023B66F1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2B472-4E0E-FD47-9C4B-4C2BF875300C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6246920-FD05-5541-B403-BB85E073D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66" name="Title 4">
              <a:extLst>
                <a:ext uri="{FF2B5EF4-FFF2-40B4-BE49-F238E27FC236}">
                  <a16:creationId xmlns:a16="http://schemas.microsoft.com/office/drawing/2014/main" id="{F7A31908-3963-ED48-8514-28BDED45D2EE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C2C199-5E5B-4447-AD10-5213E0C274D3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91D89BF-4334-F545-92E7-B734669DF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69" name="Title 4">
              <a:extLst>
                <a:ext uri="{FF2B5EF4-FFF2-40B4-BE49-F238E27FC236}">
                  <a16:creationId xmlns:a16="http://schemas.microsoft.com/office/drawing/2014/main" id="{096C1BD9-AF08-184B-91EE-684A08849F7C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C93264F-478C-9C4E-A8F5-70C9246C434F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71" name="Title 4">
              <a:extLst>
                <a:ext uri="{FF2B5EF4-FFF2-40B4-BE49-F238E27FC236}">
                  <a16:creationId xmlns:a16="http://schemas.microsoft.com/office/drawing/2014/main" id="{C63CE4A3-D955-F441-8D2B-89DAADC044F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68D9568-23FE-6E4D-9510-54EF5AE6E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A077ECD-BAEA-5B4E-8414-654987D0B749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D96E7A0-A843-4C46-88DB-40E03AAA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75" name="Title 4">
              <a:extLst>
                <a:ext uri="{FF2B5EF4-FFF2-40B4-BE49-F238E27FC236}">
                  <a16:creationId xmlns:a16="http://schemas.microsoft.com/office/drawing/2014/main" id="{98CF3F66-AB7F-224D-8818-BC6C3E6A103C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851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A95F0D6F-9DF8-224A-AC8D-0E07A2C3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D31ABA-3DFF-DF42-B166-9D9D623A5742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itle 4">
            <a:extLst>
              <a:ext uri="{FF2B5EF4-FFF2-40B4-BE49-F238E27FC236}">
                <a16:creationId xmlns:a16="http://schemas.microsoft.com/office/drawing/2014/main" id="{8673C929-12EF-864E-BB63-BF6A39A4F4BB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56E2F72-CA13-3440-A10E-72655B615FC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554FDC9-C0B8-F74E-AB26-CD46A3762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66" name="Title 4">
              <a:extLst>
                <a:ext uri="{FF2B5EF4-FFF2-40B4-BE49-F238E27FC236}">
                  <a16:creationId xmlns:a16="http://schemas.microsoft.com/office/drawing/2014/main" id="{3BA6B66B-D0E1-A444-97F9-A327879B406A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416C31-53FA-3142-9ECF-9595EC4FC08E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71C3774-40F0-1F43-A7D9-7515AEEC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69" name="Title 4">
              <a:extLst>
                <a:ext uri="{FF2B5EF4-FFF2-40B4-BE49-F238E27FC236}">
                  <a16:creationId xmlns:a16="http://schemas.microsoft.com/office/drawing/2014/main" id="{159B76A3-0516-5140-AC73-411CD8248AE7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99C641-FF61-3D4E-B824-D648232F9945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A172225-302E-094F-B42A-62BDC7D8E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72" name="Title 4">
              <a:extLst>
                <a:ext uri="{FF2B5EF4-FFF2-40B4-BE49-F238E27FC236}">
                  <a16:creationId xmlns:a16="http://schemas.microsoft.com/office/drawing/2014/main" id="{5F4B7A8C-5886-5E4E-ADB9-584E985736DD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39579-6649-9141-85E5-EA7A98EC93EC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74" name="Title 4">
              <a:extLst>
                <a:ext uri="{FF2B5EF4-FFF2-40B4-BE49-F238E27FC236}">
                  <a16:creationId xmlns:a16="http://schemas.microsoft.com/office/drawing/2014/main" id="{66E25CBB-F955-9745-BAEA-7997B6F57816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7E522B-F75D-E74F-A5D3-D8AA4FA8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F35AC0E-A0C1-4D48-8FF7-DDE201746D73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EF610E1-1CBE-4A40-8DC9-CE3BF766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78" name="Title 4">
              <a:extLst>
                <a:ext uri="{FF2B5EF4-FFF2-40B4-BE49-F238E27FC236}">
                  <a16:creationId xmlns:a16="http://schemas.microsoft.com/office/drawing/2014/main" id="{486FED38-AD39-7843-A4C2-8697FEC42382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7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The next phase of open science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095C2B-E588-C347-B611-1559A6DF4BAF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537948E-A64B-B741-A006-AAA3F525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7F5CF0CD-F6E3-2742-A048-19C6A41B368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B780BE-EA16-5D41-8F22-073FAF64D62E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BE10EDA-211B-F94D-821E-2F196EF4C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0379946C-E265-4D49-9D77-F94CC861A3C4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1825E7-733E-5C42-B475-1B719E0503C7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7827345-5B19-CD44-85A7-104A0128E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4762F9D3-24A2-5346-A1EF-7D8DBA40E05B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40A1CA-F728-1041-8873-9C40A29A1FCD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3C34D6B3-F598-1A44-8C92-1D05C719ADF2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76F60F-B52E-DA43-9CA7-6A204852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EE55D0-C2D7-A842-85C2-0235532B98AA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D7377F4-DDE2-EB4C-8393-7E7A0AA10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2CD0E1FD-EFAA-294E-8B92-193725CC16AE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97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7C0FCBE-5737-FE4C-9112-D521A6EE7FF3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201E0FA-BD97-DE4C-83C5-23065DC0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6445E45E-110A-7F4E-BD73-BCFE9701425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92FC7B-C071-7B47-B8D5-0D85AF6CD8FD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0D0852-997E-C94D-97C7-FDCE7D32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9C07A0F8-C27E-2E4F-9F8D-3C9A4939B6E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B5A9D-1A7E-E64A-A69E-7BE4A12D7F4B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99BF17-DC35-F24C-9377-2F6952CFA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90B45BBF-660A-824B-BD19-FA30D94C852F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EA3A7C-47E7-2C46-8C9B-8C966020082B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47C65320-3DC2-AB42-85F3-0499528C6AC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CF9C289-2CF9-8E4D-AAB3-CB385DA91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F7EF2E-B8CE-D246-A40B-F0ED69A3E012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58F7D4-5BC1-8340-8370-ECD49829C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91141C91-AED0-5346-92E5-AFDF3C73CE6A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53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464643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Johnes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Obungoloch</a:t>
            </a:r>
            <a:endParaRPr lang="en-US" sz="2400" dirty="0">
              <a:solidFill>
                <a:srgbClr val="FFFFF0"/>
              </a:solidFill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56E9633-8B8C-3441-BE0B-014A4047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Low Field MRI - a possible brain imaging modality for sub-Saharan Africa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4D93E1-A76C-7248-B207-5D035C574947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2EE3E3-5A13-9043-AEE5-F74ED87D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15A9758D-FA0D-2F45-82F7-3B920A1F0EA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5B4E1-AE39-1542-B137-FBBC720F85BD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118F5B-B32B-684C-867C-64AA1034F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CD6B0479-B315-8644-B5AE-DCCECB0590E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EADABF-E37A-6F41-86DC-DF7741A5FE0D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38213AA-8AEC-514F-9B87-D290D237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7777849E-09B6-0542-B524-E8908AC79457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E1916E-6011-5842-B72F-03DECB50B541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B5E59307-82A5-3E44-84E2-9E70EC3350D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362206-5199-FB4D-9FE4-294A18B0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D8A776-DF52-8B45-87C8-791A05F1E95E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E1084F-F6D4-8C48-8337-97C970FC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EFD75409-F233-3E4C-965E-844656DC236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03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272800" y="2687637"/>
            <a:ext cx="2464643" cy="315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400" dirty="0" err="1">
                <a:solidFill>
                  <a:srgbClr val="FFFFF0"/>
                </a:solidFill>
              </a:rPr>
              <a:t>Johnes</a:t>
            </a:r>
            <a:r>
              <a:rPr lang="en-US" sz="2400" dirty="0">
                <a:solidFill>
                  <a:srgbClr val="FFFFF0"/>
                </a:solidFill>
              </a:rPr>
              <a:t> </a:t>
            </a:r>
            <a:r>
              <a:rPr lang="en-US" sz="2400" dirty="0" err="1">
                <a:solidFill>
                  <a:srgbClr val="FFFFF0"/>
                </a:solidFill>
              </a:rPr>
              <a:t>Obungoloch</a:t>
            </a:r>
            <a:endParaRPr lang="en-US" sz="2400" dirty="0">
              <a:solidFill>
                <a:srgbClr val="FFFFF0"/>
              </a:solidFill>
            </a:endParaRP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56E9633-8B8C-3441-BE0B-014A4047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687637"/>
            <a:ext cx="7245997" cy="31529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400" dirty="0">
                <a:solidFill>
                  <a:srgbClr val="FFFFF0"/>
                </a:solidFill>
              </a:rPr>
              <a:t>Low Field MRI - a possible brain imaging modality for sub-Saharan Africa</a:t>
            </a:r>
            <a:r>
              <a:rPr lang="en-US" sz="3800" dirty="0">
                <a:solidFill>
                  <a:srgbClr val="FFFFF0"/>
                </a:solidFill>
              </a:rPr>
              <a:t>	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4D93E1-A76C-7248-B207-5D035C574947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2EE3E3-5A13-9043-AEE5-F74ED87D8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15A9758D-FA0D-2F45-82F7-3B920A1F0EA9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5B4E1-AE39-1542-B137-FBBC720F85BD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118F5B-B32B-684C-867C-64AA1034F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CD6B0479-B315-8644-B5AE-DCCECB0590EA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EADABF-E37A-6F41-86DC-DF7741A5FE0D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38213AA-8AEC-514F-9B87-D290D237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7777849E-09B6-0542-B524-E8908AC79457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E1916E-6011-5842-B72F-03DECB50B541}"/>
              </a:ext>
            </a:extLst>
          </p:cNvPr>
          <p:cNvGrpSpPr/>
          <p:nvPr/>
        </p:nvGrpSpPr>
        <p:grpSpPr>
          <a:xfrm>
            <a:off x="10310359" y="6292064"/>
            <a:ext cx="2260003" cy="399371"/>
            <a:chOff x="10267830" y="4719765"/>
            <a:chExt cx="2260003" cy="399371"/>
          </a:xfrm>
        </p:grpSpPr>
        <p:sp>
          <p:nvSpPr>
            <p:cNvPr id="40" name="Title 4">
              <a:extLst>
                <a:ext uri="{FF2B5EF4-FFF2-40B4-BE49-F238E27FC236}">
                  <a16:creationId xmlns:a16="http://schemas.microsoft.com/office/drawing/2014/main" id="{B5E59307-82A5-3E44-84E2-9E70EC3350D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362206-5199-FB4D-9FE4-294A18B0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D8A776-DF52-8B45-87C8-791A05F1E95E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E1084F-F6D4-8C48-8337-97C970FC4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EFD75409-F233-3E4C-965E-844656DC236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21A32B-E59C-B844-917B-8F414B09E3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24" t="4838" r="5024" b="5133"/>
          <a:stretch/>
        </p:blipFill>
        <p:spPr>
          <a:xfrm>
            <a:off x="-10635" y="-10634"/>
            <a:ext cx="12200486" cy="6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0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322101"/>
            <a:ext cx="7245997" cy="351852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Privacy preserving tech: the tools for safe open data use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Concept annotations via NIDM-Terms fosters improved search of open datasets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Leveraging telehealth in underserved populations for open data research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The Courtois project on neuronal modelling - first data release 	</a:t>
            </a:r>
          </a:p>
          <a:p>
            <a:pPr marL="514350" indent="-514350">
              <a:lnSpc>
                <a:spcPct val="13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3800" dirty="0">
                <a:solidFill>
                  <a:srgbClr val="FFFFF0"/>
                </a:solidFill>
              </a:rPr>
              <a:t>BIDS: a data standard to support the neuroimaging community 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Lightning talks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Emma </a:t>
            </a:r>
            <a:r>
              <a:rPr lang="en-US" sz="2100" dirty="0" err="1">
                <a:solidFill>
                  <a:srgbClr val="FFFFF0"/>
                </a:solidFill>
              </a:rPr>
              <a:t>Bluemke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David </a:t>
            </a:r>
            <a:r>
              <a:rPr lang="en-US" sz="2100" dirty="0" err="1">
                <a:solidFill>
                  <a:srgbClr val="FFFFF0"/>
                </a:solidFill>
              </a:rPr>
              <a:t>Keator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Linda Larson-Prior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Julie A. Boyle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Guiomar</a:t>
            </a:r>
            <a:r>
              <a:rPr lang="en-US" sz="2100" dirty="0">
                <a:solidFill>
                  <a:srgbClr val="FFFFF0"/>
                </a:solidFill>
              </a:rPr>
              <a:t> </a:t>
            </a:r>
            <a:r>
              <a:rPr lang="en-US" sz="2100" dirty="0" err="1">
                <a:solidFill>
                  <a:srgbClr val="FFFFF0"/>
                </a:solidFill>
              </a:rPr>
              <a:t>Niso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30FB6A-7EFC-DF43-BE7D-57FA86D71E00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FCC1BC2-BE27-7643-B117-AC3CBD02E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5" name="Title 4">
              <a:extLst>
                <a:ext uri="{FF2B5EF4-FFF2-40B4-BE49-F238E27FC236}">
                  <a16:creationId xmlns:a16="http://schemas.microsoft.com/office/drawing/2014/main" id="{9E6650A2-55A2-3145-9186-A51D7CACE33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863BC7-AE5A-234D-B2F2-CD8730EDC786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01124BD-9EB3-AB44-890A-F8AAB74B8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5A30AB2B-6818-8E4A-92E1-EFFA0566233B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EA7C26-B00D-5C4C-88AD-692D63364A1C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C6E470F-435E-894D-A8B6-23B0B89E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6674A09D-B6B8-4949-86E5-E93FB8C4D9F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544877-CE88-1241-A68C-CC66AA204627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C3CCAC56-388C-3842-B8D3-790A556162A9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A063C8-6C42-4D4B-A0B2-BB058EE2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17809A-0B3B-6947-A2B7-3BF52B78E7D9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AC8054-5D2E-124D-8D9D-ADD111A2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6B18362E-82E2-FC48-9AE4-E32A425EEB1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438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B680D021-4789-6447-BE2C-0CB09367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6" y="1903271"/>
            <a:ext cx="11166699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311614-B7AF-2F4B-B24D-56234D21D363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itle 4">
            <a:extLst>
              <a:ext uri="{FF2B5EF4-FFF2-40B4-BE49-F238E27FC236}">
                <a16:creationId xmlns:a16="http://schemas.microsoft.com/office/drawing/2014/main" id="{5F820F38-0020-A446-A78E-6A1DABABEEB3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6A5B1F-817D-0740-934D-E55860F56CF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DE3BDF7-3930-B342-9A85-AD87934F6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EA54FF2B-9779-C94E-8234-2132DDD38B66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406E7-492B-8241-B497-FAD92A2DDDF6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50FF467-6681-BD45-B3BA-D4BA6FDDA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51" name="Title 4">
              <a:extLst>
                <a:ext uri="{FF2B5EF4-FFF2-40B4-BE49-F238E27FC236}">
                  <a16:creationId xmlns:a16="http://schemas.microsoft.com/office/drawing/2014/main" id="{F97B9BDD-34FC-1E4E-A1DF-6BA2B30145F9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23E78-B96C-7D4F-B983-4FDEB598874B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DC1E684-0912-6D40-AC59-15C0CA9A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7F92BAA8-6CCF-1345-80D0-3D2A2A90AB6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43933B-DA12-654A-AE7E-4DE91295E38F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6" name="Title 4">
              <a:extLst>
                <a:ext uri="{FF2B5EF4-FFF2-40B4-BE49-F238E27FC236}">
                  <a16:creationId xmlns:a16="http://schemas.microsoft.com/office/drawing/2014/main" id="{F27FB178-D30F-E74D-A7DE-C0198DC6C576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F93490A-14FD-A047-9581-7FC9B75F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1A910-4943-2E40-B8BF-106D9C6F8B9C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456C7D2-B448-B64C-8D02-09A6C8A2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60" name="Title 4">
              <a:extLst>
                <a:ext uri="{FF2B5EF4-FFF2-40B4-BE49-F238E27FC236}">
                  <a16:creationId xmlns:a16="http://schemas.microsoft.com/office/drawing/2014/main" id="{89EDA0E7-2486-584C-A8CD-8396DECD6B49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2647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40644309-4B0E-FA47-8DFF-7CB9972CB17B}"/>
              </a:ext>
            </a:extLst>
          </p:cNvPr>
          <p:cNvSpPr txBox="1">
            <a:spLocks/>
          </p:cNvSpPr>
          <p:nvPr/>
        </p:nvSpPr>
        <p:spPr>
          <a:xfrm>
            <a:off x="820376" y="1903271"/>
            <a:ext cx="11166699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and Future of Neuroimaging: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7D7509-986E-664D-8127-BE0AEF76BD22}"/>
              </a:ext>
            </a:extLst>
          </p:cNvPr>
          <p:cNvCxnSpPr>
            <a:cxnSpLocks/>
          </p:cNvCxnSpPr>
          <p:nvPr/>
        </p:nvCxnSpPr>
        <p:spPr>
          <a:xfrm>
            <a:off x="550927" y="1462768"/>
            <a:ext cx="0" cy="2230043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Title 4">
            <a:extLst>
              <a:ext uri="{FF2B5EF4-FFF2-40B4-BE49-F238E27FC236}">
                <a16:creationId xmlns:a16="http://schemas.microsoft.com/office/drawing/2014/main" id="{E05072BB-C6E4-C74F-8F9D-D6E71397814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Thursday 25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th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2F182-32B0-5B46-A31C-422170576093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C7873DE-B4CA-5645-BEF4-52A166B7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9F5197DF-16F4-1645-969F-95ADE4D34393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3C92F4-6F5B-BF44-B12C-8E02087AE6BC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BCAE1A8-6AAC-9C44-8E85-EFD07534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482D3090-A074-A24A-80D1-C291888AB23E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AF4C47-B3A8-F64A-9CE3-913B0194D644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3E3445B-0857-4242-99DE-971F102D9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52F914F2-CEBC-A440-BC53-C567A112621B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D83DFA-77AE-0148-BA66-6E441522BB71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46" name="Title 4">
              <a:extLst>
                <a:ext uri="{FF2B5EF4-FFF2-40B4-BE49-F238E27FC236}">
                  <a16:creationId xmlns:a16="http://schemas.microsoft.com/office/drawing/2014/main" id="{CB32EBE6-4B9C-A649-8C43-2C299391E1AE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D0394F9-1F27-9C45-B52A-416CB9C6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477269-8E93-7D49-85F2-4C9151637198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403EC1C-2A74-E54C-813D-FE2D58A4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B4DCB413-7B97-4A4A-92B9-35D419FEE210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484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Where are our tools heading?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4 talks x 7 minutes + 20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Some speakers will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620900-040D-C249-8A3E-5CA608A5B59C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57C91B1-AFFD-0A4D-9801-56FA6DDA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AECBBAF2-20AE-F74A-8F2F-F678CE16D9F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8FB0F0-9196-4C4A-8628-5EA3B9891646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C167D6-F021-B843-AF35-A34449FEC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D5A9B54B-4AF3-D54B-9300-C922BD460B11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AE099-2068-6E41-9C72-BBA9ABB6BC6A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3327073-48E2-E94C-8254-A534EC01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176D5DCE-871E-FE4B-8C6F-8A5ABF8B6FB1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CACA89-86B4-D244-BBB7-6B056811187D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D467CFB3-2C0C-3046-881B-6982D1183747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B9DD72C-CE81-A14C-BBE7-0C6C63F5E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0DEC2F-82F0-BD4C-B5D2-82AE3212387C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3FC22A7-D3EB-AB48-9B11-D47E0D835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15F45268-5C63-854F-B424-CF169BF29F67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971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E4159C-66CC-6D4B-8A55-CBD8ECF0DF9A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501342"/>
            <a:ext cx="7667237" cy="317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</a:t>
            </a:r>
            <a:r>
              <a:rPr lang="en-US" dirty="0" err="1">
                <a:solidFill>
                  <a:srgbClr val="FFFFF0"/>
                </a:solidFill>
              </a:rPr>
              <a:t>Crowdcast</a:t>
            </a:r>
            <a:r>
              <a:rPr lang="en-US" dirty="0">
                <a:solidFill>
                  <a:srgbClr val="FFFFF0"/>
                </a:solidFill>
              </a:rPr>
              <a:t> Question for Q&amp;A - please up-vote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Use chat here and the theme </a:t>
            </a:r>
            <a:r>
              <a:rPr lang="en-US" dirty="0" err="1">
                <a:solidFill>
                  <a:srgbClr val="FFFFF0"/>
                </a:solidFill>
              </a:rPr>
              <a:t>Mattermost</a:t>
            </a:r>
            <a:r>
              <a:rPr lang="en-US" dirty="0">
                <a:solidFill>
                  <a:srgbClr val="FFFFF0"/>
                </a:solidFill>
              </a:rPr>
              <a:t> channel below  – tag speakers if possible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Please fill in the feedback poll before you leave the session – we </a:t>
            </a:r>
            <a:r>
              <a:rPr lang="en-GB" sz="2000" dirty="0"/>
              <a:t>♥️</a:t>
            </a:r>
            <a:r>
              <a:rPr lang="en-US" sz="2000" dirty="0">
                <a:solidFill>
                  <a:srgbClr val="FFFFF0"/>
                </a:solidFill>
              </a:rPr>
              <a:t> </a:t>
            </a:r>
            <a:r>
              <a:rPr lang="en-US" dirty="0">
                <a:solidFill>
                  <a:srgbClr val="FFFFF0"/>
                </a:solidFill>
              </a:rPr>
              <a:t>data! </a:t>
            </a:r>
          </a:p>
          <a:p>
            <a:pPr>
              <a:lnSpc>
                <a:spcPct val="120000"/>
              </a:lnSpc>
            </a:pPr>
            <a:endParaRPr lang="en-US" sz="100" dirty="0">
              <a:solidFill>
                <a:srgbClr val="FFFFF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0"/>
                </a:solidFill>
              </a:rPr>
              <a:t>Remember the Code of Conduct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A04DD-1889-3341-AB55-24E3CB40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0801635-CEBA-8348-AD53-41DC1926AFF2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45031F-138F-2047-9B13-7A64BADAD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6" name="Title 4">
              <a:extLst>
                <a:ext uri="{FF2B5EF4-FFF2-40B4-BE49-F238E27FC236}">
                  <a16:creationId xmlns:a16="http://schemas.microsoft.com/office/drawing/2014/main" id="{3C43E229-A47A-AC44-B860-2C87CEBA9BF2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A6A2EE-FC73-884B-99CE-FF811B09F4C2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77AC90E-3D5E-7A4D-943D-DE0B8DAC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649CF743-1C85-1040-8BBC-BF7D5546C4C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81915-33FA-7A4E-8D80-0868B1BC5E00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90684B7-8F67-C54B-983F-38D51D316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3" name="Title 4">
              <a:extLst>
                <a:ext uri="{FF2B5EF4-FFF2-40B4-BE49-F238E27FC236}">
                  <a16:creationId xmlns:a16="http://schemas.microsoft.com/office/drawing/2014/main" id="{D7E593A3-679D-0645-BBA7-08EA953BB3C4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A817B5-FF10-E243-91FB-FD6838AEA2C2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B0F7AB3E-750E-5C4B-A728-49ABE2EB08B4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9057D71-28F2-E04C-B88D-E5A6C074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D3E172-6485-7F4F-A34D-07C281296521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34957FD-D67E-0541-BE5E-6232BD0BF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1" name="Title 4">
              <a:extLst>
                <a:ext uri="{FF2B5EF4-FFF2-40B4-BE49-F238E27FC236}">
                  <a16:creationId xmlns:a16="http://schemas.microsoft.com/office/drawing/2014/main" id="{EF4B2EC9-AEF9-F54E-B82C-02701330175C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238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4673A4-8F86-064D-AC32-13773CCF4EEE}"/>
              </a:ext>
            </a:extLst>
          </p:cNvPr>
          <p:cNvSpPr/>
          <p:nvPr/>
        </p:nvSpPr>
        <p:spPr>
          <a:xfrm>
            <a:off x="-10634" y="-7680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00" y="2322101"/>
            <a:ext cx="7245997" cy="35185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Women in Neuroscience Repository (</a:t>
            </a:r>
            <a:r>
              <a:rPr lang="en-US" sz="2100" dirty="0" err="1">
                <a:solidFill>
                  <a:srgbClr val="FFFFF0"/>
                </a:solidFill>
              </a:rPr>
              <a:t>WiNRepo</a:t>
            </a:r>
            <a:r>
              <a:rPr lang="en-US" sz="2100" dirty="0">
                <a:solidFill>
                  <a:srgbClr val="FFFFF0"/>
                </a:solidFill>
              </a:rPr>
              <a:t>)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Status update on MNE-Python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Group ICA Toolbox: New features and developments</a:t>
            </a:r>
          </a:p>
          <a:p>
            <a:pPr marL="514350" indent="-514350">
              <a:lnSpc>
                <a:spcPct val="110000"/>
              </a:lnSpc>
              <a:spcBef>
                <a:spcPts val="400"/>
              </a:spcBef>
              <a:buFont typeface="+mj-lt"/>
              <a:buAutoNum type="arabicPeriod"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The INCF online training suite: a resource to advance and enable training and education in brain data science</a:t>
            </a:r>
            <a:r>
              <a:rPr lang="en-US" dirty="0">
                <a:solidFill>
                  <a:srgbClr val="FFFFF0"/>
                </a:solidFill>
              </a:rPr>
              <a:t>	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Past, Present &amp; Future: Demonstrations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3BB0563-379A-DE4F-8DD0-A22D36640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4F95A8E-0578-9E4C-8654-B175F1C9769C}"/>
              </a:ext>
            </a:extLst>
          </p:cNvPr>
          <p:cNvSpPr txBox="1">
            <a:spLocks/>
          </p:cNvSpPr>
          <p:nvPr/>
        </p:nvSpPr>
        <p:spPr>
          <a:xfrm>
            <a:off x="8006400" y="2322101"/>
            <a:ext cx="3054172" cy="351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Fabio Ferreira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 err="1">
                <a:solidFill>
                  <a:srgbClr val="FFFFF0"/>
                </a:solidFill>
              </a:rPr>
              <a:t>Marijn</a:t>
            </a:r>
            <a:r>
              <a:rPr lang="en-US" sz="2100" dirty="0">
                <a:solidFill>
                  <a:srgbClr val="FFFFF0"/>
                </a:solidFill>
              </a:rPr>
              <a:t> van Vliet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Srinivas </a:t>
            </a:r>
            <a:r>
              <a:rPr lang="en-US" sz="2100" dirty="0" err="1">
                <a:solidFill>
                  <a:srgbClr val="FFFFF0"/>
                </a:solidFill>
              </a:rPr>
              <a:t>Rachakonda</a:t>
            </a:r>
            <a:endParaRPr lang="en-US" sz="2100" dirty="0">
              <a:solidFill>
                <a:srgbClr val="FFFF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  <a:tabLst>
                <a:tab pos="7466013" algn="r"/>
              </a:tabLst>
            </a:pPr>
            <a:r>
              <a:rPr lang="en-US" sz="2100" dirty="0">
                <a:solidFill>
                  <a:srgbClr val="FFFFF0"/>
                </a:solidFill>
              </a:rPr>
              <a:t>Ariel </a:t>
            </a:r>
            <a:r>
              <a:rPr lang="en-US" sz="2100" dirty="0" err="1">
                <a:solidFill>
                  <a:srgbClr val="FFFFF0"/>
                </a:solidFill>
              </a:rPr>
              <a:t>Rokem</a:t>
            </a:r>
            <a:endParaRPr lang="en-US" sz="2100" dirty="0">
              <a:solidFill>
                <a:srgbClr val="FFFFF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384EAD-0751-7D49-8362-112C7CA24B0D}"/>
              </a:ext>
            </a:extLst>
          </p:cNvPr>
          <p:cNvGrpSpPr/>
          <p:nvPr/>
        </p:nvGrpSpPr>
        <p:grpSpPr>
          <a:xfrm>
            <a:off x="2997713" y="6266614"/>
            <a:ext cx="1916953" cy="429351"/>
            <a:chOff x="2838223" y="4704775"/>
            <a:chExt cx="1916953" cy="4293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2EA733-E22B-A743-9C3C-35DDA4BC1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8" name="Title 4">
              <a:extLst>
                <a:ext uri="{FF2B5EF4-FFF2-40B4-BE49-F238E27FC236}">
                  <a16:creationId xmlns:a16="http://schemas.microsoft.com/office/drawing/2014/main" id="{4E839BC8-609D-AB48-8594-561264A6036B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B699AC-D8D5-CB42-831D-FF3741E50046}"/>
              </a:ext>
            </a:extLst>
          </p:cNvPr>
          <p:cNvGrpSpPr/>
          <p:nvPr/>
        </p:nvGrpSpPr>
        <p:grpSpPr>
          <a:xfrm>
            <a:off x="4974493" y="6260264"/>
            <a:ext cx="2426983" cy="442051"/>
            <a:chOff x="4931963" y="4698425"/>
            <a:chExt cx="2426983" cy="4420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C0B172-34C8-C840-889D-3B32391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8B1A37D1-4732-D44D-9455-0502BCF6192F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65C3C2-EBF4-954A-8703-5056EEB8321F}"/>
              </a:ext>
            </a:extLst>
          </p:cNvPr>
          <p:cNvGrpSpPr/>
          <p:nvPr/>
        </p:nvGrpSpPr>
        <p:grpSpPr>
          <a:xfrm>
            <a:off x="7430947" y="6281604"/>
            <a:ext cx="2849942" cy="399371"/>
            <a:chOff x="7388417" y="4719765"/>
            <a:chExt cx="2849942" cy="39937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53065F9-BD58-D64B-A749-F63C81D9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8DB4507E-CC0D-C141-B443-3560C8F1843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F0F94D-D73E-CA4C-9459-997B91E12380}"/>
              </a:ext>
            </a:extLst>
          </p:cNvPr>
          <p:cNvGrpSpPr/>
          <p:nvPr/>
        </p:nvGrpSpPr>
        <p:grpSpPr>
          <a:xfrm>
            <a:off x="10310360" y="6281604"/>
            <a:ext cx="2260003" cy="399371"/>
            <a:chOff x="10267830" y="4719765"/>
            <a:chExt cx="2260003" cy="399371"/>
          </a:xfrm>
        </p:grpSpPr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D61A8797-76A4-3A45-A72D-F702383D6D05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-future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3421766-6F4E-8342-9806-E6D28AAE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77EA15-62A9-E24E-A0AF-38291E9FB82B}"/>
              </a:ext>
            </a:extLst>
          </p:cNvPr>
          <p:cNvGrpSpPr/>
          <p:nvPr/>
        </p:nvGrpSpPr>
        <p:grpSpPr>
          <a:xfrm>
            <a:off x="163038" y="6287880"/>
            <a:ext cx="2864747" cy="429351"/>
            <a:chOff x="46077" y="4704775"/>
            <a:chExt cx="2864747" cy="42935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1B7DF7C-0C09-6C45-B933-13603CAD3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9" name="Title 4">
              <a:extLst>
                <a:ext uri="{FF2B5EF4-FFF2-40B4-BE49-F238E27FC236}">
                  <a16:creationId xmlns:a16="http://schemas.microsoft.com/office/drawing/2014/main" id="{8CE01746-5C9E-5642-A2E7-1AF665A66168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505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55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BB8D7-7521-F24B-89B5-28487A7E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A96BA-AF29-EE43-9604-04DBCB9F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2632" cy="6863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51F745-D989-C643-B5D0-96A368706737}"/>
              </a:ext>
            </a:extLst>
          </p:cNvPr>
          <p:cNvSpPr/>
          <p:nvPr/>
        </p:nvSpPr>
        <p:spPr>
          <a:xfrm>
            <a:off x="0" y="0"/>
            <a:ext cx="62048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93B39-0B5D-BD49-91BC-31ADD163F690}"/>
              </a:ext>
            </a:extLst>
          </p:cNvPr>
          <p:cNvSpPr/>
          <p:nvPr/>
        </p:nvSpPr>
        <p:spPr>
          <a:xfrm>
            <a:off x="11582146" y="0"/>
            <a:ext cx="62048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94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BB8D7-7521-F24B-89B5-28487A7E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4EFF3-FFC1-6C44-AE5E-9C897587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51F745-D989-C643-B5D0-96A368706737}"/>
              </a:ext>
            </a:extLst>
          </p:cNvPr>
          <p:cNvSpPr/>
          <p:nvPr/>
        </p:nvSpPr>
        <p:spPr>
          <a:xfrm>
            <a:off x="0" y="0"/>
            <a:ext cx="62048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93B39-0B5D-BD49-91BC-31ADD163F690}"/>
              </a:ext>
            </a:extLst>
          </p:cNvPr>
          <p:cNvSpPr/>
          <p:nvPr/>
        </p:nvSpPr>
        <p:spPr>
          <a:xfrm>
            <a:off x="11560375" y="0"/>
            <a:ext cx="620486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DEC4-B033-E240-8B7C-F924D33533A1}"/>
              </a:ext>
            </a:extLst>
          </p:cNvPr>
          <p:cNvSpPr/>
          <p:nvPr/>
        </p:nvSpPr>
        <p:spPr>
          <a:xfrm>
            <a:off x="-10634" y="-10634"/>
            <a:ext cx="12202633" cy="6868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Starting soon…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BCA3AE6-2EA3-5949-84AF-1C6744CFDCAF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9E06C9-A139-4048-8550-E9D02410F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052222A7-D555-554A-A1B9-CFEC6C0A5D30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95D268-AE54-8F4E-86C0-E9769BF578C1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FAE501F-4AAD-E645-B7BA-93189C3C9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2DB31F0F-148F-8749-AE24-951D6D44D73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EAF562-B15A-E546-A6E7-1C879D5751DA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76FCB36-6212-1B46-A91F-BCA336CA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48" name="Title 4">
              <a:extLst>
                <a:ext uri="{FF2B5EF4-FFF2-40B4-BE49-F238E27FC236}">
                  <a16:creationId xmlns:a16="http://schemas.microsoft.com/office/drawing/2014/main" id="{983838B5-8CD4-4C4C-93D8-67436465F630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E5822F-F9CD-5149-8D98-AE1B0ABC93E0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50" name="Title 4">
              <a:extLst>
                <a:ext uri="{FF2B5EF4-FFF2-40B4-BE49-F238E27FC236}">
                  <a16:creationId xmlns:a16="http://schemas.microsoft.com/office/drawing/2014/main" id="{84B23C84-84C4-A542-8DBB-C25731448E94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820E26A-148D-F042-981C-E88F69880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7A1801-4346-8D4A-9A76-9B3D29F98C5E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F0B3162-9364-F344-AAF6-2CE601E37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54" name="Title 4">
              <a:extLst>
                <a:ext uri="{FF2B5EF4-FFF2-40B4-BE49-F238E27FC236}">
                  <a16:creationId xmlns:a16="http://schemas.microsoft.com/office/drawing/2014/main" id="{98F5182B-0BA7-5D4A-BEE2-96524E7D80CF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7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B26BE-D45F-0A4F-A04F-ADCCD626A338}"/>
              </a:ext>
            </a:extLst>
          </p:cNvPr>
          <p:cNvSpPr/>
          <p:nvPr/>
        </p:nvSpPr>
        <p:spPr>
          <a:xfrm>
            <a:off x="-10633" y="-10633"/>
            <a:ext cx="12213266" cy="544839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highlight>
                <a:srgbClr val="004E63"/>
              </a:highlight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F23FD7A-4B95-5E4C-B56B-A318F3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7" y="1796941"/>
            <a:ext cx="8224454" cy="1065270"/>
          </a:xfrm>
        </p:spPr>
        <p:txBody>
          <a:bodyPr anchor="b"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14239-B243-E348-8BD3-C9B1D4EA8220}"/>
              </a:ext>
            </a:extLst>
          </p:cNvPr>
          <p:cNvCxnSpPr>
            <a:cxnSpLocks/>
          </p:cNvCxnSpPr>
          <p:nvPr/>
        </p:nvCxnSpPr>
        <p:spPr>
          <a:xfrm>
            <a:off x="550927" y="1860399"/>
            <a:ext cx="0" cy="1789880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249572-7EE9-E340-AE36-2BE393DF181D}"/>
              </a:ext>
            </a:extLst>
          </p:cNvPr>
          <p:cNvGrpSpPr/>
          <p:nvPr/>
        </p:nvGrpSpPr>
        <p:grpSpPr>
          <a:xfrm>
            <a:off x="204923" y="5265127"/>
            <a:ext cx="11782153" cy="1497533"/>
            <a:chOff x="87743" y="-173110"/>
            <a:chExt cx="11782153" cy="149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3B5A88-2D72-5D4A-B4ED-9B4519FEC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4823" y="870532"/>
              <a:ext cx="3145073" cy="4538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6E9061-DE60-1443-B08E-F1771F7A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9652" y="473094"/>
              <a:ext cx="1452303" cy="8127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6A7F9-843E-EE48-A7F4-3451C9B81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1685" y="-173110"/>
              <a:ext cx="3145073" cy="11551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D3B546-A78F-564E-81E4-E18D87AD6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8931" y="269232"/>
              <a:ext cx="2427006" cy="76642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D7F83A-8338-0445-B8DF-3D9EC7A7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43" y="146216"/>
              <a:ext cx="1452302" cy="11183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10D2C6-15F2-3B4A-8313-01013264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8605" y="366406"/>
              <a:ext cx="2298618" cy="751471"/>
            </a:xfrm>
            <a:prstGeom prst="rect">
              <a:avLst/>
            </a:prstGeom>
          </p:spPr>
        </p:pic>
      </p:grpSp>
      <p:sp>
        <p:nvSpPr>
          <p:cNvPr id="33" name="Title 4">
            <a:extLst>
              <a:ext uri="{FF2B5EF4-FFF2-40B4-BE49-F238E27FC236}">
                <a16:creationId xmlns:a16="http://schemas.microsoft.com/office/drawing/2014/main" id="{AD2494EA-3F44-BC4F-ABC6-2A3FAA60B60A}"/>
              </a:ext>
            </a:extLst>
          </p:cNvPr>
          <p:cNvSpPr txBox="1">
            <a:spLocks/>
          </p:cNvSpPr>
          <p:nvPr/>
        </p:nvSpPr>
        <p:spPr>
          <a:xfrm>
            <a:off x="887828" y="2604832"/>
            <a:ext cx="8224454" cy="1065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Tuesday 23</a:t>
            </a:r>
            <a:r>
              <a:rPr lang="en-GB" sz="3600" b="1" baseline="30000" dirty="0">
                <a:solidFill>
                  <a:srgbClr val="FFFFF0"/>
                </a:solidFill>
                <a:latin typeface="Avenir Book" panose="02000503020000020003" pitchFamily="2" charset="0"/>
              </a:rPr>
              <a:t>rd</a:t>
            </a:r>
            <a:r>
              <a:rPr lang="en-GB" sz="3600" b="1" dirty="0">
                <a:solidFill>
                  <a:srgbClr val="FFFFF0"/>
                </a:solidFill>
                <a:latin typeface="Avenir Book" panose="02000503020000020003" pitchFamily="2" charset="0"/>
              </a:rPr>
              <a:t> June 2020</a:t>
            </a:r>
            <a:endParaRPr lang="en-US" sz="3600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69"/>
          <a:stretch/>
        </p:blipFill>
        <p:spPr>
          <a:xfrm>
            <a:off x="8210819" y="90659"/>
            <a:ext cx="3877941" cy="16059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2202A87-09D3-F940-B333-121353629C88}"/>
              </a:ext>
            </a:extLst>
          </p:cNvPr>
          <p:cNvGrpSpPr/>
          <p:nvPr/>
        </p:nvGrpSpPr>
        <p:grpSpPr>
          <a:xfrm>
            <a:off x="2955183" y="4704775"/>
            <a:ext cx="1916953" cy="429351"/>
            <a:chOff x="2838223" y="4704775"/>
            <a:chExt cx="1916953" cy="4293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1179D96-1E84-AD45-927B-B7594633E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56442379-66D7-2040-A7EF-FE16E51670F4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8E7C53-F947-8448-9C9D-AEE68FEF9033}"/>
              </a:ext>
            </a:extLst>
          </p:cNvPr>
          <p:cNvGrpSpPr/>
          <p:nvPr/>
        </p:nvGrpSpPr>
        <p:grpSpPr>
          <a:xfrm>
            <a:off x="4931963" y="4698425"/>
            <a:ext cx="2426983" cy="442051"/>
            <a:chOff x="4931963" y="4698425"/>
            <a:chExt cx="2426983" cy="4420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36AEB48-ED9F-7541-9542-8D91DFE2D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34" name="Title 4">
              <a:extLst>
                <a:ext uri="{FF2B5EF4-FFF2-40B4-BE49-F238E27FC236}">
                  <a16:creationId xmlns:a16="http://schemas.microsoft.com/office/drawing/2014/main" id="{52BD1B7A-7A75-3D4B-B8A0-6BF006222972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28E8D-5E2D-3E4E-A186-63D2191617AA}"/>
              </a:ext>
            </a:extLst>
          </p:cNvPr>
          <p:cNvGrpSpPr/>
          <p:nvPr/>
        </p:nvGrpSpPr>
        <p:grpSpPr>
          <a:xfrm>
            <a:off x="7388417" y="4719765"/>
            <a:ext cx="2849942" cy="399371"/>
            <a:chOff x="7388417" y="4719765"/>
            <a:chExt cx="2849942" cy="39937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C118260-DD79-E44D-B7DA-81C40F09C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7" name="Title 4">
              <a:extLst>
                <a:ext uri="{FF2B5EF4-FFF2-40B4-BE49-F238E27FC236}">
                  <a16:creationId xmlns:a16="http://schemas.microsoft.com/office/drawing/2014/main" id="{250E0670-39AF-BD4A-B73A-DF67B899C388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8762E4-ED1D-C349-833F-C59AB199EA3B}"/>
              </a:ext>
            </a:extLst>
          </p:cNvPr>
          <p:cNvGrpSpPr/>
          <p:nvPr/>
        </p:nvGrpSpPr>
        <p:grpSpPr>
          <a:xfrm>
            <a:off x="10267830" y="4719765"/>
            <a:ext cx="2260003" cy="399371"/>
            <a:chOff x="10267830" y="4719765"/>
            <a:chExt cx="2260003" cy="399371"/>
          </a:xfrm>
        </p:grpSpPr>
        <p:sp>
          <p:nvSpPr>
            <p:cNvPr id="39" name="Title 4">
              <a:extLst>
                <a:ext uri="{FF2B5EF4-FFF2-40B4-BE49-F238E27FC236}">
                  <a16:creationId xmlns:a16="http://schemas.microsoft.com/office/drawing/2014/main" id="{1AC4AFF5-F268-7343-AB51-C84EA3CE38A3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D9FAFC8-5C8D-4440-A435-EB7AC914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E617E0-4372-4C42-91BE-205BFDA722FB}"/>
              </a:ext>
            </a:extLst>
          </p:cNvPr>
          <p:cNvGrpSpPr/>
          <p:nvPr/>
        </p:nvGrpSpPr>
        <p:grpSpPr>
          <a:xfrm>
            <a:off x="120508" y="4726041"/>
            <a:ext cx="2864747" cy="429351"/>
            <a:chOff x="46077" y="4704775"/>
            <a:chExt cx="2864747" cy="42935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4157564-D055-9E4E-8A49-C39FA825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44" name="Title 4">
              <a:extLst>
                <a:ext uri="{FF2B5EF4-FFF2-40B4-BE49-F238E27FC236}">
                  <a16:creationId xmlns:a16="http://schemas.microsoft.com/office/drawing/2014/main" id="{7577BBDC-7BD8-9047-A710-9EA2DFEBE10C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36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70F5D13-40E0-3E47-83EC-F117AB5C8BFC}"/>
              </a:ext>
            </a:extLst>
          </p:cNvPr>
          <p:cNvSpPr/>
          <p:nvPr/>
        </p:nvSpPr>
        <p:spPr>
          <a:xfrm>
            <a:off x="-10634" y="-10633"/>
            <a:ext cx="12213266" cy="6879267"/>
          </a:xfrm>
          <a:prstGeom prst="rect">
            <a:avLst/>
          </a:prstGeom>
          <a:solidFill>
            <a:srgbClr val="004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2C1524-5343-A84F-8997-38CEE77C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421" y="2687636"/>
            <a:ext cx="6959458" cy="271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In-depth look at handling of a ‘big data’ set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1 talk x 25 minutes + 15 min Q&amp;A</a:t>
            </a:r>
          </a:p>
          <a:p>
            <a:pPr marL="0" indent="0">
              <a:buNone/>
            </a:pPr>
            <a:endParaRPr lang="en-US" dirty="0">
              <a:solidFill>
                <a:srgbClr val="FFFFF0"/>
              </a:solidFill>
            </a:endParaRPr>
          </a:p>
          <a:p>
            <a:r>
              <a:rPr lang="en-US" dirty="0">
                <a:solidFill>
                  <a:srgbClr val="FFFFF0"/>
                </a:solidFill>
              </a:rPr>
              <a:t>Speaker may be available for live Q&amp;A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36BE48-C50B-B64F-8D8F-FB595F5E7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69"/>
          <a:stretch/>
        </p:blipFill>
        <p:spPr>
          <a:xfrm>
            <a:off x="9010852" y="177025"/>
            <a:ext cx="2964892" cy="122786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E9247E29-E2AA-FA49-8C4D-228B5678D200}"/>
              </a:ext>
            </a:extLst>
          </p:cNvPr>
          <p:cNvSpPr txBox="1">
            <a:spLocks/>
          </p:cNvSpPr>
          <p:nvPr/>
        </p:nvSpPr>
        <p:spPr>
          <a:xfrm>
            <a:off x="838199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GB" b="1" dirty="0">
                <a:solidFill>
                  <a:srgbClr val="FFFFF0"/>
                </a:solidFill>
                <a:latin typeface="Avenir Book" panose="02000503020000020003" pitchFamily="2" charset="0"/>
              </a:rPr>
              <a:t>Open Data 2.0: Keynote</a:t>
            </a:r>
            <a:endParaRPr lang="en-US" b="1" dirty="0">
              <a:solidFill>
                <a:srgbClr val="FFFFF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F3BFD9-1DC8-4F4B-A3B4-5F9FE96CC2D4}"/>
              </a:ext>
            </a:extLst>
          </p:cNvPr>
          <p:cNvCxnSpPr>
            <a:cxnSpLocks/>
          </p:cNvCxnSpPr>
          <p:nvPr/>
        </p:nvCxnSpPr>
        <p:spPr>
          <a:xfrm>
            <a:off x="612483" y="1094481"/>
            <a:ext cx="0" cy="1001812"/>
          </a:xfrm>
          <a:prstGeom prst="line">
            <a:avLst/>
          </a:prstGeom>
          <a:noFill/>
          <a:ln w="76200" cap="flat">
            <a:solidFill>
              <a:srgbClr val="FFFF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0715F-CD1F-7344-B406-DD3204C79746}"/>
              </a:ext>
            </a:extLst>
          </p:cNvPr>
          <p:cNvGrpSpPr/>
          <p:nvPr/>
        </p:nvGrpSpPr>
        <p:grpSpPr>
          <a:xfrm>
            <a:off x="3061509" y="6266614"/>
            <a:ext cx="1916953" cy="429351"/>
            <a:chOff x="2838223" y="4704775"/>
            <a:chExt cx="1916953" cy="4293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AC21A9-4026-3C4E-AB74-4E49B9720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223" y="4719765"/>
              <a:ext cx="385796" cy="399371"/>
            </a:xfrm>
            <a:prstGeom prst="rect">
              <a:avLst/>
            </a:prstGeom>
          </p:spPr>
        </p:pic>
        <p:sp>
          <p:nvSpPr>
            <p:cNvPr id="21" name="Title 4">
              <a:extLst>
                <a:ext uri="{FF2B5EF4-FFF2-40B4-BE49-F238E27FC236}">
                  <a16:creationId xmlns:a16="http://schemas.microsoft.com/office/drawing/2014/main" id="{901A81B3-F5AB-854E-A463-9CBB0977FEAF}"/>
                </a:ext>
              </a:extLst>
            </p:cNvPr>
            <p:cNvSpPr txBox="1">
              <a:spLocks/>
            </p:cNvSpPr>
            <p:nvPr/>
          </p:nvSpPr>
          <p:spPr>
            <a:xfrm>
              <a:off x="3236024" y="4704775"/>
              <a:ext cx="1519152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@</a:t>
              </a: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OHBMOpen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1F575-C1E4-B540-9529-D91522D58090}"/>
              </a:ext>
            </a:extLst>
          </p:cNvPr>
          <p:cNvGrpSpPr/>
          <p:nvPr/>
        </p:nvGrpSpPr>
        <p:grpSpPr>
          <a:xfrm>
            <a:off x="5038289" y="6260264"/>
            <a:ext cx="2426983" cy="442051"/>
            <a:chOff x="4931963" y="4698425"/>
            <a:chExt cx="2426983" cy="44205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473833-62B3-AF41-8446-15FBB3A0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963" y="4719765"/>
              <a:ext cx="385796" cy="399371"/>
            </a:xfrm>
            <a:prstGeom prst="rect">
              <a:avLst/>
            </a:prstGeom>
          </p:spPr>
        </p:pic>
        <p:sp>
          <p:nvSpPr>
            <p:cNvPr id="24" name="Title 4">
              <a:extLst>
                <a:ext uri="{FF2B5EF4-FFF2-40B4-BE49-F238E27FC236}">
                  <a16:creationId xmlns:a16="http://schemas.microsoft.com/office/drawing/2014/main" id="{CDDFB4CC-99D3-B748-A572-77C3018A6D1C}"/>
                </a:ext>
              </a:extLst>
            </p:cNvPr>
            <p:cNvSpPr txBox="1">
              <a:spLocks/>
            </p:cNvSpPr>
            <p:nvPr/>
          </p:nvSpPr>
          <p:spPr>
            <a:xfrm>
              <a:off x="5342095" y="4698425"/>
              <a:ext cx="2016851" cy="442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#OHBM2020 #OSR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2A880F-4A1C-814D-A1CB-764D99BDAF4F}"/>
              </a:ext>
            </a:extLst>
          </p:cNvPr>
          <p:cNvGrpSpPr/>
          <p:nvPr/>
        </p:nvGrpSpPr>
        <p:grpSpPr>
          <a:xfrm>
            <a:off x="7494743" y="6281604"/>
            <a:ext cx="2849942" cy="399371"/>
            <a:chOff x="7388417" y="4719765"/>
            <a:chExt cx="2849942" cy="3993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0DBBF3E-5DA4-7542-BC15-A9908BE76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417" y="4719765"/>
              <a:ext cx="397612" cy="399371"/>
            </a:xfrm>
            <a:prstGeom prst="rect">
              <a:avLst/>
            </a:prstGeom>
          </p:spPr>
        </p:pic>
        <p:sp>
          <p:nvSpPr>
            <p:cNvPr id="30" name="Title 4">
              <a:extLst>
                <a:ext uri="{FF2B5EF4-FFF2-40B4-BE49-F238E27FC236}">
                  <a16:creationId xmlns:a16="http://schemas.microsoft.com/office/drawing/2014/main" id="{D9056624-F48F-BE43-BB72-7FD48CB1F915}"/>
                </a:ext>
              </a:extLst>
            </p:cNvPr>
            <p:cNvSpPr txBox="1">
              <a:spLocks/>
            </p:cNvSpPr>
            <p:nvPr/>
          </p:nvSpPr>
          <p:spPr>
            <a:xfrm>
              <a:off x="7795494" y="4760112"/>
              <a:ext cx="2442865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hbm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-open-science-room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224C92-B7EB-DC47-869D-2193C219642C}"/>
              </a:ext>
            </a:extLst>
          </p:cNvPr>
          <p:cNvGrpSpPr/>
          <p:nvPr/>
        </p:nvGrpSpPr>
        <p:grpSpPr>
          <a:xfrm>
            <a:off x="10374156" y="6281604"/>
            <a:ext cx="2260003" cy="399371"/>
            <a:chOff x="10267830" y="4719765"/>
            <a:chExt cx="2260003" cy="399371"/>
          </a:xfrm>
        </p:grpSpPr>
        <p:sp>
          <p:nvSpPr>
            <p:cNvPr id="32" name="Title 4">
              <a:extLst>
                <a:ext uri="{FF2B5EF4-FFF2-40B4-BE49-F238E27FC236}">
                  <a16:creationId xmlns:a16="http://schemas.microsoft.com/office/drawing/2014/main" id="{EAF708D0-BBAE-5244-A8DF-6F94F7CF8F9A}"/>
                </a:ext>
              </a:extLst>
            </p:cNvPr>
            <p:cNvSpPr txBox="1">
              <a:spLocks/>
            </p:cNvSpPr>
            <p:nvPr/>
          </p:nvSpPr>
          <p:spPr>
            <a:xfrm>
              <a:off x="10694913" y="4760112"/>
              <a:ext cx="1832920" cy="3186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osr-opendata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EF4591-8CC5-384F-B356-F180DEE7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7830" y="4719765"/>
              <a:ext cx="397612" cy="39937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3639DB-C79A-4D43-8A6B-53957FFD7FF7}"/>
              </a:ext>
            </a:extLst>
          </p:cNvPr>
          <p:cNvGrpSpPr/>
          <p:nvPr/>
        </p:nvGrpSpPr>
        <p:grpSpPr>
          <a:xfrm>
            <a:off x="226834" y="6287880"/>
            <a:ext cx="2864747" cy="429351"/>
            <a:chOff x="46077" y="4704775"/>
            <a:chExt cx="2864747" cy="4293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5EDCC18-37FB-F249-87AF-793109029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7" y="4730571"/>
              <a:ext cx="377759" cy="377759"/>
            </a:xfrm>
            <a:prstGeom prst="rect">
              <a:avLst/>
            </a:prstGeom>
          </p:spPr>
        </p:pic>
        <p:sp>
          <p:nvSpPr>
            <p:cNvPr id="36" name="Title 4">
              <a:extLst>
                <a:ext uri="{FF2B5EF4-FFF2-40B4-BE49-F238E27FC236}">
                  <a16:creationId xmlns:a16="http://schemas.microsoft.com/office/drawing/2014/main" id="{E1EE0E29-2AFE-9044-A4E2-19A731642846}"/>
                </a:ext>
              </a:extLst>
            </p:cNvPr>
            <p:cNvSpPr txBox="1">
              <a:spLocks/>
            </p:cNvSpPr>
            <p:nvPr/>
          </p:nvSpPr>
          <p:spPr>
            <a:xfrm>
              <a:off x="443201" y="4704775"/>
              <a:ext cx="2467623" cy="4293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2400"/>
                </a:spcBef>
                <a:spcAft>
                  <a:spcPts val="2400"/>
                </a:spcAft>
              </a:pPr>
              <a:r>
                <a:rPr lang="en-GB" sz="1600" dirty="0" err="1">
                  <a:solidFill>
                    <a:srgbClr val="FFFFF0"/>
                  </a:solidFill>
                  <a:latin typeface="Avenir Book" panose="02000503020000020003" pitchFamily="2" charset="0"/>
                </a:rPr>
                <a:t>ohbm.github.io</a:t>
              </a:r>
              <a:r>
                <a:rPr lang="en-GB" sz="1600" dirty="0">
                  <a:solidFill>
                    <a:srgbClr val="FFFFF0"/>
                  </a:solidFill>
                  <a:latin typeface="Avenir Book" panose="02000503020000020003" pitchFamily="2" charset="0"/>
                </a:rPr>
                <a:t>/osr2020</a:t>
              </a:r>
              <a:endParaRPr lang="en-US" sz="1600" dirty="0">
                <a:solidFill>
                  <a:srgbClr val="FFFFF0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9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2036</Words>
  <Application>Microsoft Macintosh PowerPoint</Application>
  <PresentationFormat>Widescreen</PresentationFormat>
  <Paragraphs>481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Avenir Book</vt:lpstr>
      <vt:lpstr>Calibri</vt:lpstr>
      <vt:lpstr>Calibri Light</vt:lpstr>
      <vt:lpstr>Office Theme</vt:lpstr>
      <vt:lpstr>Open Data 2.0: Lightning talks</vt:lpstr>
      <vt:lpstr>Open Data 2.0: Lightning talks</vt:lpstr>
      <vt:lpstr>PowerPoint Presentation</vt:lpstr>
      <vt:lpstr>Open Data 2.0: Lightning talks</vt:lpstr>
      <vt:lpstr>Open Data 2.0: Lightning talks</vt:lpstr>
      <vt:lpstr>PowerPoint Presentation</vt:lpstr>
      <vt:lpstr>Open Data 2.0: Keynote</vt:lpstr>
      <vt:lpstr>Open Data 2.0: Keynote</vt:lpstr>
      <vt:lpstr>PowerPoint Presentation</vt:lpstr>
      <vt:lpstr>Open Data 2.0: Keynote</vt:lpstr>
      <vt:lpstr>Open Data 2.0: Keynote</vt:lpstr>
      <vt:lpstr>PowerPoint Presentation</vt:lpstr>
      <vt:lpstr>Open Data 2.0: Demonstrations</vt:lpstr>
      <vt:lpstr>Open Data 2.0: Demonstrations</vt:lpstr>
      <vt:lpstr>PowerPoint Presentation</vt:lpstr>
      <vt:lpstr>Open Data 2.0: Demonstrations</vt:lpstr>
      <vt:lpstr>Open Data 2.0: Demonstrations</vt:lpstr>
      <vt:lpstr>PowerPoint Presentation</vt:lpstr>
      <vt:lpstr>Open Workflows: Lightning talks</vt:lpstr>
      <vt:lpstr>Open Workflows: Lightning talks</vt:lpstr>
      <vt:lpstr>PowerPoint Presentation</vt:lpstr>
      <vt:lpstr>Open Workflows: Lightning talks</vt:lpstr>
      <vt:lpstr>Open Workflows: Lightning talks</vt:lpstr>
      <vt:lpstr>PowerPoint Presentation</vt:lpstr>
      <vt:lpstr>Open Workflows: Keynote</vt:lpstr>
      <vt:lpstr>Open Workflows: Keynote</vt:lpstr>
      <vt:lpstr>PowerPoint Presentation</vt:lpstr>
      <vt:lpstr>Open Workflows: Keynote</vt:lpstr>
      <vt:lpstr>Open Workflows: Keynote</vt:lpstr>
      <vt:lpstr>PowerPoint Presentation</vt:lpstr>
      <vt:lpstr>Open Workflows: Demonstrations</vt:lpstr>
      <vt:lpstr>Open Workflows: Demonstrations</vt:lpstr>
      <vt:lpstr>PowerPoint Presentation</vt:lpstr>
      <vt:lpstr>Open Workflows: Demonstrations</vt:lpstr>
      <vt:lpstr>Open Workflows: Demonstrations</vt:lpstr>
      <vt:lpstr>PowerPoint Presentation</vt:lpstr>
      <vt:lpstr>Past, Present and Future of Neuroimaging: Lightning talks</vt:lpstr>
      <vt:lpstr>PowerPoint Presentation</vt:lpstr>
      <vt:lpstr>PowerPoint Presentation</vt:lpstr>
      <vt:lpstr>Past, Present &amp; Future: Lightning talks</vt:lpstr>
      <vt:lpstr>Past, Present &amp; Future: Lightning talks</vt:lpstr>
      <vt:lpstr>PowerPoint Presentation</vt:lpstr>
      <vt:lpstr>PowerPoint Presentation</vt:lpstr>
      <vt:lpstr>Past, Present and Future of Neuroimaging: Keynote</vt:lpstr>
      <vt:lpstr>PowerPoint Presentation</vt:lpstr>
      <vt:lpstr>Past, Present &amp; Future: Keynote</vt:lpstr>
      <vt:lpstr>Past, Present &amp; Future: Keynote</vt:lpstr>
      <vt:lpstr>Past, Present &amp; Future: Keynote</vt:lpstr>
      <vt:lpstr>PowerPoint Presentation</vt:lpstr>
      <vt:lpstr>Past, Present and Future of Neuroimaging: Demonstrations</vt:lpstr>
      <vt:lpstr>PowerPoint Presentation</vt:lpstr>
      <vt:lpstr>PowerPoint Presentation</vt:lpstr>
      <vt:lpstr>Past, Present &amp; Future: Demonstrations</vt:lpstr>
      <vt:lpstr>Past, Present &amp; Future: Demonstrations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global inclusivity in open science</dc:title>
  <dc:creator>Cassandra Gould Van Praag</dc:creator>
  <cp:lastModifiedBy>Cassandra Gould Van Praag</cp:lastModifiedBy>
  <cp:revision>32</cp:revision>
  <dcterms:created xsi:type="dcterms:W3CDTF">2020-05-28T03:32:28Z</dcterms:created>
  <dcterms:modified xsi:type="dcterms:W3CDTF">2020-06-20T00:49:05Z</dcterms:modified>
</cp:coreProperties>
</file>