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88" r:id="rId2"/>
    <p:sldId id="289" r:id="rId3"/>
    <p:sldId id="291" r:id="rId4"/>
    <p:sldId id="292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63"/>
    <a:srgbClr val="FFFFF0"/>
    <a:srgbClr val="FFE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4"/>
    <p:restoredTop sz="96327"/>
  </p:normalViewPr>
  <p:slideViewPr>
    <p:cSldViewPr snapToGrid="0" snapToObjects="1">
      <p:cViewPr>
        <p:scale>
          <a:sx n="120" d="100"/>
          <a:sy n="120" d="100"/>
        </p:scale>
        <p:origin x="188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F2FFA-0762-BE4F-94AB-C6AC0063944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A1E68-2091-D94D-8657-726C8FD77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02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3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4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51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39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97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21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71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77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5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25E3-A36D-8141-B628-5524A96D0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484C9-A481-1448-9208-EEC851342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6DDB-0341-C048-BF34-5CCCBFE0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998FA-72C5-7043-A8BE-0C0C3AEB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E6015-BCF2-484F-BD30-99FAC6F9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6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CCE6-881B-3342-9815-62F6442E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BFFF0-8328-4B48-A94A-BAB62CB63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A773-9047-294F-A2B4-84E74BAA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680BA-EA9A-4E47-87DF-776B9293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02F26-A7BE-7D44-81BB-99F3E193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E5C6A-F7FB-384D-A7E6-3AD5A3967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92A5A-A9AE-4E41-8B40-A5830A6D3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9284-92C6-214C-A688-A39C508E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5033-84AB-BD48-B31D-E1EBF31A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67251-EEC0-E34C-9DA9-C05B66F2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1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2C95-026A-814D-9D5A-4E3D801B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BBF5-A5CC-464E-A961-B97F2AE23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13A2-1745-CD42-BC46-DBF11E71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49EF-9095-5046-90E1-E644C191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F66EA-19B8-4042-8FD1-3A89F83C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6614-97CF-7441-B5F6-BED1E262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D0C57-0F63-A548-B368-F4C81EC57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6D27-0B3E-9D42-A274-53BB3807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0EE42-08D5-384A-A735-C0F7E01D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BA99-8887-AB49-A61C-CBC049BB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7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33CC-063B-3B47-B7F2-06A6A52C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BC66-9AA9-A24D-93A8-5083B5689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88F0C-02E0-A044-A802-96DC82099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425F3-115D-6648-88AE-E505DB1E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14556-5DDF-D64A-AC86-FC336CD6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AE5A7-EF50-304F-9571-C32673FD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7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97E3-DD00-A546-BC6B-349F6CD9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D7807-9033-6E4C-9750-CD32652E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CBE12-8CAC-B54C-9D69-F22F277DD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D4BB9-6249-C74C-86A6-808A14BDB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AE026-7E16-D44F-BB25-3DC3D68AD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CC393-D433-2C4C-8D28-F2DE3575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2B354-1759-184D-83CD-9653F368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56934-E760-E346-95E3-F1E94F63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9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B54D-6EAB-B04D-9982-5571C467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69FBA-9CA7-964E-9351-B3314622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762A9-858E-1C44-8D12-A4EBCCD7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F3DF6-3C13-A841-BAEB-55F82AD9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0E86C-D568-8A42-83B9-C08BB3D4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EBF91-6BC5-DE4C-BE8B-39D5D9F0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4675D-E212-A847-9F92-F9C63D40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9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87DD-602D-374C-BB9B-5484444B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F19C-BC66-2745-A729-B6ED14677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88DA6-44F2-5E4F-B7C4-A38AC2BC8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9AC4-CA1C-354B-A793-56D8752C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6A63E-2C15-F446-985C-DD7BFBCD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04993-85F5-EC49-8190-423395A8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83A5-539D-3145-AE26-028E079F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B239D-7E7F-5747-AC03-C432479A5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DF1FD-BC68-D140-8587-E88EB8962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049E1-8D02-C942-B526-DC106AA0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C559A-7A8A-E249-AE5E-EE172C73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1DE79-2FB8-3140-9115-4EC9C1C6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9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DFAE6-7E3C-AC4D-8D25-F2E9B9BE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C0CBC-8A6F-3B46-A2DF-3CBA56DE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54AC-C47C-0C43-BDD3-3F90D716E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6335A-4027-6241-8337-A35B424A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7316-4CE4-0042-A114-CC17B9F9C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2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C899182-7870-B847-8AFB-31A0DB8AF9B1}"/>
              </a:ext>
            </a:extLst>
          </p:cNvPr>
          <p:cNvGrpSpPr/>
          <p:nvPr/>
        </p:nvGrpSpPr>
        <p:grpSpPr>
          <a:xfrm>
            <a:off x="391966" y="4655505"/>
            <a:ext cx="2347638" cy="429351"/>
            <a:chOff x="518970" y="4278273"/>
            <a:chExt cx="2347638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8CDA19A-E3E5-2949-96B3-A5B1DA2FA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54EC9D48-F8BC-E543-BE8C-406BBC49DBF7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8422B4B-EE27-C249-94D6-4D8C4301C40B}"/>
              </a:ext>
            </a:extLst>
          </p:cNvPr>
          <p:cNvGrpSpPr/>
          <p:nvPr/>
        </p:nvGrpSpPr>
        <p:grpSpPr>
          <a:xfrm>
            <a:off x="2563624" y="4649155"/>
            <a:ext cx="3062752" cy="442051"/>
            <a:chOff x="3219901" y="4492949"/>
            <a:chExt cx="3062752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0FEC20F-B3A5-3142-9485-74E40B856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29" name="Title 4">
              <a:extLst>
                <a:ext uri="{FF2B5EF4-FFF2-40B4-BE49-F238E27FC236}">
                  <a16:creationId xmlns:a16="http://schemas.microsoft.com/office/drawing/2014/main" id="{FA0D37C1-EE27-0A45-A744-9D96D6386556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B167C9-97D0-B343-AC68-D1E42696B1D6}"/>
              </a:ext>
            </a:extLst>
          </p:cNvPr>
          <p:cNvGrpSpPr/>
          <p:nvPr/>
        </p:nvGrpSpPr>
        <p:grpSpPr>
          <a:xfrm>
            <a:off x="5434288" y="4670495"/>
            <a:ext cx="3197743" cy="399371"/>
            <a:chOff x="6746843" y="4494037"/>
            <a:chExt cx="3197743" cy="39937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F703454-116A-9F49-BB5A-E59C7B45C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ECC90E1B-23AB-5A45-A497-E25013BE56E1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D60E2EB0-514C-EF48-8DE8-742E546EB16A}"/>
              </a:ext>
            </a:extLst>
          </p:cNvPr>
          <p:cNvGrpSpPr/>
          <p:nvPr/>
        </p:nvGrpSpPr>
        <p:grpSpPr>
          <a:xfrm>
            <a:off x="8842003" y="4670495"/>
            <a:ext cx="2281269" cy="399371"/>
            <a:chOff x="10291484" y="4453689"/>
            <a:chExt cx="2281269" cy="399371"/>
          </a:xfrm>
        </p:grpSpPr>
        <p:sp>
          <p:nvSpPr>
            <p:cNvPr id="42" name="Title 4">
              <a:extLst>
                <a:ext uri="{FF2B5EF4-FFF2-40B4-BE49-F238E27FC236}">
                  <a16:creationId xmlns:a16="http://schemas.microsoft.com/office/drawing/2014/main" id="{3AFE9C40-A17C-E04A-9624-8F00717FCF93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EE08927-3C4B-C844-B174-DA5AD460F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566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-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impact monitoring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 &amp; feedback!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D57880-F65C-D44B-9A88-E10F21B97980}"/>
              </a:ext>
            </a:extLst>
          </p:cNvPr>
          <p:cNvGrpSpPr/>
          <p:nvPr/>
        </p:nvGrpSpPr>
        <p:grpSpPr>
          <a:xfrm>
            <a:off x="8726256" y="6175204"/>
            <a:ext cx="2281269" cy="399371"/>
            <a:chOff x="10291484" y="4453689"/>
            <a:chExt cx="2281269" cy="399371"/>
          </a:xfrm>
        </p:grpSpPr>
        <p:sp>
          <p:nvSpPr>
            <p:cNvPr id="53" name="Title 4">
              <a:extLst>
                <a:ext uri="{FF2B5EF4-FFF2-40B4-BE49-F238E27FC236}">
                  <a16:creationId xmlns:a16="http://schemas.microsoft.com/office/drawing/2014/main" id="{69322564-881A-9B40-91AC-E49DA7BF5993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1FE44DB-8AB3-7148-A49B-F0D6DA5EB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3" y="0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96" y="2687637"/>
            <a:ext cx="7245997" cy="315298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400" dirty="0">
                <a:solidFill>
                  <a:srgbClr val="FFFFF0"/>
                </a:solidFill>
              </a:rPr>
              <a:t>Phenotypes, Genotypes &amp; Voxels: A playground next to a nuclear power plant</a:t>
            </a:r>
            <a:r>
              <a:rPr lang="en-US" sz="3800" dirty="0">
                <a:solidFill>
                  <a:srgbClr val="FFFFF0"/>
                </a:solidFill>
              </a:rPr>
              <a:t>	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D57880-F65C-D44B-9A88-E10F21B97980}"/>
              </a:ext>
            </a:extLst>
          </p:cNvPr>
          <p:cNvGrpSpPr/>
          <p:nvPr/>
        </p:nvGrpSpPr>
        <p:grpSpPr>
          <a:xfrm>
            <a:off x="8726256" y="6175204"/>
            <a:ext cx="2281269" cy="399371"/>
            <a:chOff x="10291484" y="4453689"/>
            <a:chExt cx="2281269" cy="399371"/>
          </a:xfrm>
        </p:grpSpPr>
        <p:sp>
          <p:nvSpPr>
            <p:cNvPr id="53" name="Title 4">
              <a:extLst>
                <a:ext uri="{FF2B5EF4-FFF2-40B4-BE49-F238E27FC236}">
                  <a16:creationId xmlns:a16="http://schemas.microsoft.com/office/drawing/2014/main" id="{69322564-881A-9B40-91AC-E49DA7BF5993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1FE44DB-8AB3-7148-A49B-F0D6DA5EB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633636" y="2687637"/>
            <a:ext cx="2785729" cy="315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400" dirty="0" err="1">
                <a:solidFill>
                  <a:srgbClr val="FFFFF0"/>
                </a:solidFill>
              </a:rPr>
              <a:t>Anqi</a:t>
            </a:r>
            <a:r>
              <a:rPr lang="en-US" sz="2400" dirty="0">
                <a:solidFill>
                  <a:srgbClr val="FFFFF0"/>
                </a:solidFill>
              </a:rPr>
              <a:t> </a:t>
            </a:r>
            <a:r>
              <a:rPr lang="en-US" sz="2400" dirty="0" err="1">
                <a:solidFill>
                  <a:srgbClr val="FFFFF0"/>
                </a:solidFill>
              </a:rPr>
              <a:t>Qiu</a:t>
            </a:r>
            <a:endParaRPr lang="en-US" sz="2400" dirty="0">
              <a:solidFill>
                <a:srgbClr val="FFFF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8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4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C899182-7870-B847-8AFB-31A0DB8AF9B1}"/>
              </a:ext>
            </a:extLst>
          </p:cNvPr>
          <p:cNvGrpSpPr/>
          <p:nvPr/>
        </p:nvGrpSpPr>
        <p:grpSpPr>
          <a:xfrm>
            <a:off x="391966" y="4655505"/>
            <a:ext cx="2347638" cy="429351"/>
            <a:chOff x="518970" y="4278273"/>
            <a:chExt cx="2347638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8CDA19A-E3E5-2949-96B3-A5B1DA2FA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54EC9D48-F8BC-E543-BE8C-406BBC49DBF7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8422B4B-EE27-C249-94D6-4D8C4301C40B}"/>
              </a:ext>
            </a:extLst>
          </p:cNvPr>
          <p:cNvGrpSpPr/>
          <p:nvPr/>
        </p:nvGrpSpPr>
        <p:grpSpPr>
          <a:xfrm>
            <a:off x="2563624" y="4649155"/>
            <a:ext cx="3062752" cy="442051"/>
            <a:chOff x="3219901" y="4492949"/>
            <a:chExt cx="3062752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0FEC20F-B3A5-3142-9485-74E40B856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29" name="Title 4">
              <a:extLst>
                <a:ext uri="{FF2B5EF4-FFF2-40B4-BE49-F238E27FC236}">
                  <a16:creationId xmlns:a16="http://schemas.microsoft.com/office/drawing/2014/main" id="{FA0D37C1-EE27-0A45-A744-9D96D6386556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B167C9-97D0-B343-AC68-D1E42696B1D6}"/>
              </a:ext>
            </a:extLst>
          </p:cNvPr>
          <p:cNvGrpSpPr/>
          <p:nvPr/>
        </p:nvGrpSpPr>
        <p:grpSpPr>
          <a:xfrm>
            <a:off x="5434288" y="4670495"/>
            <a:ext cx="3197743" cy="399371"/>
            <a:chOff x="6746843" y="4494037"/>
            <a:chExt cx="3197743" cy="39937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F703454-116A-9F49-BB5A-E59C7B45C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ECC90E1B-23AB-5A45-A497-E25013BE56E1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D60E2EB0-514C-EF48-8DE8-742E546EB16A}"/>
              </a:ext>
            </a:extLst>
          </p:cNvPr>
          <p:cNvGrpSpPr/>
          <p:nvPr/>
        </p:nvGrpSpPr>
        <p:grpSpPr>
          <a:xfrm>
            <a:off x="8842003" y="4670495"/>
            <a:ext cx="2281269" cy="399371"/>
            <a:chOff x="10291484" y="4453689"/>
            <a:chExt cx="2281269" cy="399371"/>
          </a:xfrm>
        </p:grpSpPr>
        <p:sp>
          <p:nvSpPr>
            <p:cNvPr id="42" name="Title 4">
              <a:extLst>
                <a:ext uri="{FF2B5EF4-FFF2-40B4-BE49-F238E27FC236}">
                  <a16:creationId xmlns:a16="http://schemas.microsoft.com/office/drawing/2014/main" id="{3AFE9C40-A17C-E04A-9624-8F00717FCF93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EE08927-3C4B-C844-B174-DA5AD460F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90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Tuesday 23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rd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 2020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C7131-7C6C-574F-B6BB-667EAF4DE61E}"/>
              </a:ext>
            </a:extLst>
          </p:cNvPr>
          <p:cNvGrpSpPr/>
          <p:nvPr/>
        </p:nvGrpSpPr>
        <p:grpSpPr>
          <a:xfrm>
            <a:off x="391966" y="4655505"/>
            <a:ext cx="2347638" cy="429351"/>
            <a:chOff x="518970" y="4278273"/>
            <a:chExt cx="2347638" cy="42935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8154101-311B-FE48-8B9F-B611D17F2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54" name="Title 4">
              <a:extLst>
                <a:ext uri="{FF2B5EF4-FFF2-40B4-BE49-F238E27FC236}">
                  <a16:creationId xmlns:a16="http://schemas.microsoft.com/office/drawing/2014/main" id="{C56E4494-33C8-FB43-A07B-27E3304F1926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34E433A-01A9-AB4C-B8A9-A55010CD9BA8}"/>
              </a:ext>
            </a:extLst>
          </p:cNvPr>
          <p:cNvGrpSpPr/>
          <p:nvPr/>
        </p:nvGrpSpPr>
        <p:grpSpPr>
          <a:xfrm>
            <a:off x="2563624" y="4649155"/>
            <a:ext cx="3062752" cy="442051"/>
            <a:chOff x="3219901" y="4492949"/>
            <a:chExt cx="3062752" cy="44205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3E2A472-CA6A-3D49-B40F-125069696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57" name="Title 4">
              <a:extLst>
                <a:ext uri="{FF2B5EF4-FFF2-40B4-BE49-F238E27FC236}">
                  <a16:creationId xmlns:a16="http://schemas.microsoft.com/office/drawing/2014/main" id="{312ADE60-4CFE-BB4F-A7B4-DB4B03AF3414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3828BA-27D2-AD4E-BF51-27BEBCEC0BD4}"/>
              </a:ext>
            </a:extLst>
          </p:cNvPr>
          <p:cNvGrpSpPr/>
          <p:nvPr/>
        </p:nvGrpSpPr>
        <p:grpSpPr>
          <a:xfrm>
            <a:off x="5434288" y="4670495"/>
            <a:ext cx="3197743" cy="399371"/>
            <a:chOff x="6746843" y="4494037"/>
            <a:chExt cx="3197743" cy="399371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F832EC5-77BD-CD49-BCF7-73B584FB7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60" name="Title 4">
              <a:extLst>
                <a:ext uri="{FF2B5EF4-FFF2-40B4-BE49-F238E27FC236}">
                  <a16:creationId xmlns:a16="http://schemas.microsoft.com/office/drawing/2014/main" id="{014A8D14-6317-6440-A81C-12E118262849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BF52954-500A-6446-A6F8-F1F17D3EC2A6}"/>
              </a:ext>
            </a:extLst>
          </p:cNvPr>
          <p:cNvGrpSpPr/>
          <p:nvPr/>
        </p:nvGrpSpPr>
        <p:grpSpPr>
          <a:xfrm>
            <a:off x="8842003" y="4670495"/>
            <a:ext cx="2281269" cy="399371"/>
            <a:chOff x="10291484" y="4453689"/>
            <a:chExt cx="2281269" cy="399371"/>
          </a:xfrm>
        </p:grpSpPr>
        <p:sp>
          <p:nvSpPr>
            <p:cNvPr id="62" name="Title 4">
              <a:extLst>
                <a:ext uri="{FF2B5EF4-FFF2-40B4-BE49-F238E27FC236}">
                  <a16:creationId xmlns:a16="http://schemas.microsoft.com/office/drawing/2014/main" id="{2EBE6099-8241-9E42-A503-A03C5F984071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F02BCF0-CA2C-C24D-85C1-594049C4F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49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0"/>
                </a:solidFill>
              </a:rPr>
              <a:t>What tools are available for the “next generation” of data sharing?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4 talks x 7 minutes + 20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Some speakers will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D57880-F65C-D44B-9A88-E10F21B97980}"/>
              </a:ext>
            </a:extLst>
          </p:cNvPr>
          <p:cNvGrpSpPr/>
          <p:nvPr/>
        </p:nvGrpSpPr>
        <p:grpSpPr>
          <a:xfrm>
            <a:off x="8726256" y="6175204"/>
            <a:ext cx="2281269" cy="399371"/>
            <a:chOff x="10291484" y="4453689"/>
            <a:chExt cx="2281269" cy="399371"/>
          </a:xfrm>
        </p:grpSpPr>
        <p:sp>
          <p:nvSpPr>
            <p:cNvPr id="53" name="Title 4">
              <a:extLst>
                <a:ext uri="{FF2B5EF4-FFF2-40B4-BE49-F238E27FC236}">
                  <a16:creationId xmlns:a16="http://schemas.microsoft.com/office/drawing/2014/main" id="{69322564-881A-9B40-91AC-E49DA7BF5993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1FE44DB-8AB3-7148-A49B-F0D6DA5EB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572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-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impact monitoring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 &amp; feedback!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D57880-F65C-D44B-9A88-E10F21B97980}"/>
              </a:ext>
            </a:extLst>
          </p:cNvPr>
          <p:cNvGrpSpPr/>
          <p:nvPr/>
        </p:nvGrpSpPr>
        <p:grpSpPr>
          <a:xfrm>
            <a:off x="8726256" y="6175204"/>
            <a:ext cx="2281269" cy="399371"/>
            <a:chOff x="10291484" y="4453689"/>
            <a:chExt cx="2281269" cy="399371"/>
          </a:xfrm>
        </p:grpSpPr>
        <p:sp>
          <p:nvSpPr>
            <p:cNvPr id="53" name="Title 4">
              <a:extLst>
                <a:ext uri="{FF2B5EF4-FFF2-40B4-BE49-F238E27FC236}">
                  <a16:creationId xmlns:a16="http://schemas.microsoft.com/office/drawing/2014/main" id="{69322564-881A-9B40-91AC-E49DA7BF5993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1FE44DB-8AB3-7148-A49B-F0D6DA5EB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8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96" y="2322101"/>
            <a:ext cx="7245997" cy="351852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 err="1">
                <a:solidFill>
                  <a:srgbClr val="FFFFF0"/>
                </a:solidFill>
              </a:rPr>
              <a:t>Bidsme</a:t>
            </a:r>
            <a:r>
              <a:rPr lang="en-US" sz="2300" dirty="0">
                <a:solidFill>
                  <a:srgbClr val="FFFFF0"/>
                </a:solidFill>
              </a:rPr>
              <a:t>: flexible </a:t>
            </a:r>
            <a:r>
              <a:rPr lang="en-US" sz="2300" dirty="0" err="1">
                <a:solidFill>
                  <a:srgbClr val="FFFFF0"/>
                </a:solidFill>
              </a:rPr>
              <a:t>bidsifier</a:t>
            </a:r>
            <a:r>
              <a:rPr lang="en-US" sz="2300" dirty="0">
                <a:solidFill>
                  <a:srgbClr val="FFFFF0"/>
                </a:solidFill>
              </a:rPr>
              <a:t> for multimodal datasets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Individual Brain Charting dataset extension: second and third releases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Open and Shared Representations for Neuroscience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Sharing MRI data while protecting participants’ privacy: Two ways to get started 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D57880-F65C-D44B-9A88-E10F21B97980}"/>
              </a:ext>
            </a:extLst>
          </p:cNvPr>
          <p:cNvGrpSpPr/>
          <p:nvPr/>
        </p:nvGrpSpPr>
        <p:grpSpPr>
          <a:xfrm>
            <a:off x="8726256" y="6175204"/>
            <a:ext cx="2281269" cy="399371"/>
            <a:chOff x="10291484" y="4453689"/>
            <a:chExt cx="2281269" cy="399371"/>
          </a:xfrm>
        </p:grpSpPr>
        <p:sp>
          <p:nvSpPr>
            <p:cNvPr id="53" name="Title 4">
              <a:extLst>
                <a:ext uri="{FF2B5EF4-FFF2-40B4-BE49-F238E27FC236}">
                  <a16:creationId xmlns:a16="http://schemas.microsoft.com/office/drawing/2014/main" id="{69322564-881A-9B40-91AC-E49DA7BF5993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1FE44DB-8AB3-7148-A49B-F0D6DA5EB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365194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Nikita </a:t>
            </a:r>
            <a:r>
              <a:rPr lang="en-US" sz="2300" dirty="0" err="1">
                <a:solidFill>
                  <a:srgbClr val="FFFFF0"/>
                </a:solidFill>
              </a:rPr>
              <a:t>Beliy</a:t>
            </a: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Ana Luísa </a:t>
            </a:r>
            <a:r>
              <a:rPr lang="en-US" sz="2300" dirty="0" err="1">
                <a:solidFill>
                  <a:srgbClr val="FFFFF0"/>
                </a:solidFill>
              </a:rPr>
              <a:t>Pinho</a:t>
            </a: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Paola Di </a:t>
            </a:r>
            <a:r>
              <a:rPr lang="en-US" sz="2300" dirty="0" err="1">
                <a:solidFill>
                  <a:srgbClr val="FFFFF0"/>
                </a:solidFill>
              </a:rPr>
              <a:t>Maio</a:t>
            </a: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 err="1">
                <a:solidFill>
                  <a:srgbClr val="FFFFF0"/>
                </a:solidFill>
              </a:rPr>
              <a:t>Dorien</a:t>
            </a:r>
            <a:r>
              <a:rPr lang="en-US" sz="2300" dirty="0">
                <a:solidFill>
                  <a:srgbClr val="FFFFF0"/>
                </a:solidFill>
              </a:rPr>
              <a:t> </a:t>
            </a:r>
            <a:r>
              <a:rPr lang="en-US" sz="2300" dirty="0" err="1">
                <a:solidFill>
                  <a:srgbClr val="FFFFF0"/>
                </a:solidFill>
              </a:rPr>
              <a:t>Huijser</a:t>
            </a:r>
            <a:endParaRPr lang="en-US" sz="2300" dirty="0">
              <a:solidFill>
                <a:srgbClr val="FFFF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428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2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770190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C899182-7870-B847-8AFB-31A0DB8AF9B1}"/>
              </a:ext>
            </a:extLst>
          </p:cNvPr>
          <p:cNvGrpSpPr/>
          <p:nvPr/>
        </p:nvGrpSpPr>
        <p:grpSpPr>
          <a:xfrm>
            <a:off x="391966" y="4655505"/>
            <a:ext cx="2347638" cy="429351"/>
            <a:chOff x="518970" y="4278273"/>
            <a:chExt cx="2347638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8CDA19A-E3E5-2949-96B3-A5B1DA2FA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54EC9D48-F8BC-E543-BE8C-406BBC49DBF7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8422B4B-EE27-C249-94D6-4D8C4301C40B}"/>
              </a:ext>
            </a:extLst>
          </p:cNvPr>
          <p:cNvGrpSpPr/>
          <p:nvPr/>
        </p:nvGrpSpPr>
        <p:grpSpPr>
          <a:xfrm>
            <a:off x="2563624" y="4649155"/>
            <a:ext cx="3062752" cy="442051"/>
            <a:chOff x="3219901" y="4492949"/>
            <a:chExt cx="3062752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0FEC20F-B3A5-3142-9485-74E40B856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29" name="Title 4">
              <a:extLst>
                <a:ext uri="{FF2B5EF4-FFF2-40B4-BE49-F238E27FC236}">
                  <a16:creationId xmlns:a16="http://schemas.microsoft.com/office/drawing/2014/main" id="{FA0D37C1-EE27-0A45-A744-9D96D6386556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B167C9-97D0-B343-AC68-D1E42696B1D6}"/>
              </a:ext>
            </a:extLst>
          </p:cNvPr>
          <p:cNvGrpSpPr/>
          <p:nvPr/>
        </p:nvGrpSpPr>
        <p:grpSpPr>
          <a:xfrm>
            <a:off x="5434288" y="4670495"/>
            <a:ext cx="3197743" cy="399371"/>
            <a:chOff x="6746843" y="4494037"/>
            <a:chExt cx="3197743" cy="39937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F703454-116A-9F49-BB5A-E59C7B45C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ECC90E1B-23AB-5A45-A497-E25013BE56E1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D60E2EB0-514C-EF48-8DE8-742E546EB16A}"/>
              </a:ext>
            </a:extLst>
          </p:cNvPr>
          <p:cNvGrpSpPr/>
          <p:nvPr/>
        </p:nvGrpSpPr>
        <p:grpSpPr>
          <a:xfrm>
            <a:off x="8842003" y="4670495"/>
            <a:ext cx="2281269" cy="399371"/>
            <a:chOff x="10291484" y="4453689"/>
            <a:chExt cx="2281269" cy="399371"/>
          </a:xfrm>
        </p:grpSpPr>
        <p:sp>
          <p:nvSpPr>
            <p:cNvPr id="42" name="Title 4">
              <a:extLst>
                <a:ext uri="{FF2B5EF4-FFF2-40B4-BE49-F238E27FC236}">
                  <a16:creationId xmlns:a16="http://schemas.microsoft.com/office/drawing/2014/main" id="{3AFE9C40-A17C-E04A-9624-8F00717FCF93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EE08927-3C4B-C844-B174-DA5AD460F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146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Tuesday 23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rd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 2020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C7131-7C6C-574F-B6BB-667EAF4DE61E}"/>
              </a:ext>
            </a:extLst>
          </p:cNvPr>
          <p:cNvGrpSpPr/>
          <p:nvPr/>
        </p:nvGrpSpPr>
        <p:grpSpPr>
          <a:xfrm>
            <a:off x="391966" y="4655505"/>
            <a:ext cx="2347638" cy="429351"/>
            <a:chOff x="518970" y="4278273"/>
            <a:chExt cx="2347638" cy="42935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8154101-311B-FE48-8B9F-B611D17F2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54" name="Title 4">
              <a:extLst>
                <a:ext uri="{FF2B5EF4-FFF2-40B4-BE49-F238E27FC236}">
                  <a16:creationId xmlns:a16="http://schemas.microsoft.com/office/drawing/2014/main" id="{C56E4494-33C8-FB43-A07B-27E3304F1926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34E433A-01A9-AB4C-B8A9-A55010CD9BA8}"/>
              </a:ext>
            </a:extLst>
          </p:cNvPr>
          <p:cNvGrpSpPr/>
          <p:nvPr/>
        </p:nvGrpSpPr>
        <p:grpSpPr>
          <a:xfrm>
            <a:off x="2563624" y="4649155"/>
            <a:ext cx="3062752" cy="442051"/>
            <a:chOff x="3219901" y="4492949"/>
            <a:chExt cx="3062752" cy="44205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3E2A472-CA6A-3D49-B40F-125069696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57" name="Title 4">
              <a:extLst>
                <a:ext uri="{FF2B5EF4-FFF2-40B4-BE49-F238E27FC236}">
                  <a16:creationId xmlns:a16="http://schemas.microsoft.com/office/drawing/2014/main" id="{312ADE60-4CFE-BB4F-A7B4-DB4B03AF3414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3828BA-27D2-AD4E-BF51-27BEBCEC0BD4}"/>
              </a:ext>
            </a:extLst>
          </p:cNvPr>
          <p:cNvGrpSpPr/>
          <p:nvPr/>
        </p:nvGrpSpPr>
        <p:grpSpPr>
          <a:xfrm>
            <a:off x="5434288" y="4670495"/>
            <a:ext cx="3197743" cy="399371"/>
            <a:chOff x="6746843" y="4494037"/>
            <a:chExt cx="3197743" cy="399371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F832EC5-77BD-CD49-BCF7-73B584FB7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60" name="Title 4">
              <a:extLst>
                <a:ext uri="{FF2B5EF4-FFF2-40B4-BE49-F238E27FC236}">
                  <a16:creationId xmlns:a16="http://schemas.microsoft.com/office/drawing/2014/main" id="{014A8D14-6317-6440-A81C-12E118262849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BF52954-500A-6446-A6F8-F1F17D3EC2A6}"/>
              </a:ext>
            </a:extLst>
          </p:cNvPr>
          <p:cNvGrpSpPr/>
          <p:nvPr/>
        </p:nvGrpSpPr>
        <p:grpSpPr>
          <a:xfrm>
            <a:off x="8842003" y="4670495"/>
            <a:ext cx="2281269" cy="399371"/>
            <a:chOff x="10291484" y="4453689"/>
            <a:chExt cx="2281269" cy="399371"/>
          </a:xfrm>
        </p:grpSpPr>
        <p:sp>
          <p:nvSpPr>
            <p:cNvPr id="62" name="Title 4">
              <a:extLst>
                <a:ext uri="{FF2B5EF4-FFF2-40B4-BE49-F238E27FC236}">
                  <a16:creationId xmlns:a16="http://schemas.microsoft.com/office/drawing/2014/main" id="{2EBE6099-8241-9E42-A503-A03C5F984071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F02BCF0-CA2C-C24D-85C1-594049C4F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978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6" y="1796941"/>
            <a:ext cx="8865881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Wednesday 24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th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 2020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C7131-7C6C-574F-B6BB-667EAF4DE61E}"/>
              </a:ext>
            </a:extLst>
          </p:cNvPr>
          <p:cNvGrpSpPr/>
          <p:nvPr/>
        </p:nvGrpSpPr>
        <p:grpSpPr>
          <a:xfrm>
            <a:off x="391966" y="4655505"/>
            <a:ext cx="2347638" cy="429351"/>
            <a:chOff x="518970" y="4278273"/>
            <a:chExt cx="2347638" cy="42935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8154101-311B-FE48-8B9F-B611D17F2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54" name="Title 4">
              <a:extLst>
                <a:ext uri="{FF2B5EF4-FFF2-40B4-BE49-F238E27FC236}">
                  <a16:creationId xmlns:a16="http://schemas.microsoft.com/office/drawing/2014/main" id="{C56E4494-33C8-FB43-A07B-27E3304F1926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34E433A-01A9-AB4C-B8A9-A55010CD9BA8}"/>
              </a:ext>
            </a:extLst>
          </p:cNvPr>
          <p:cNvGrpSpPr/>
          <p:nvPr/>
        </p:nvGrpSpPr>
        <p:grpSpPr>
          <a:xfrm>
            <a:off x="2563624" y="4649155"/>
            <a:ext cx="3062752" cy="442051"/>
            <a:chOff x="3219901" y="4492949"/>
            <a:chExt cx="3062752" cy="44205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3E2A472-CA6A-3D49-B40F-125069696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57" name="Title 4">
              <a:extLst>
                <a:ext uri="{FF2B5EF4-FFF2-40B4-BE49-F238E27FC236}">
                  <a16:creationId xmlns:a16="http://schemas.microsoft.com/office/drawing/2014/main" id="{312ADE60-4CFE-BB4F-A7B4-DB4B03AF3414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3828BA-27D2-AD4E-BF51-27BEBCEC0BD4}"/>
              </a:ext>
            </a:extLst>
          </p:cNvPr>
          <p:cNvGrpSpPr/>
          <p:nvPr/>
        </p:nvGrpSpPr>
        <p:grpSpPr>
          <a:xfrm>
            <a:off x="5434288" y="4670495"/>
            <a:ext cx="3197743" cy="399371"/>
            <a:chOff x="6746843" y="4494037"/>
            <a:chExt cx="3197743" cy="399371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F832EC5-77BD-CD49-BCF7-73B584FB7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60" name="Title 4">
              <a:extLst>
                <a:ext uri="{FF2B5EF4-FFF2-40B4-BE49-F238E27FC236}">
                  <a16:creationId xmlns:a16="http://schemas.microsoft.com/office/drawing/2014/main" id="{014A8D14-6317-6440-A81C-12E118262849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0F2DB0-E1AE-1D47-ACE7-6CD6359C43A4}"/>
              </a:ext>
            </a:extLst>
          </p:cNvPr>
          <p:cNvGrpSpPr/>
          <p:nvPr/>
        </p:nvGrpSpPr>
        <p:grpSpPr>
          <a:xfrm>
            <a:off x="8842003" y="4670495"/>
            <a:ext cx="2281269" cy="399371"/>
            <a:chOff x="10291484" y="4453689"/>
            <a:chExt cx="2281269" cy="399371"/>
          </a:xfrm>
        </p:grpSpPr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28CB4DAC-1B6C-604C-A903-6A8A2A825D8C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4656E48-6261-C443-A5FC-51D9DAD58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5639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0"/>
                </a:solidFill>
              </a:rPr>
              <a:t>How we can build robust and reproducible pipelines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5 talks x 5 minutes + 20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Some speakers will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3E6286-7F35-2A47-B97B-ED9B620FEFBA}"/>
              </a:ext>
            </a:extLst>
          </p:cNvPr>
          <p:cNvGrpSpPr/>
          <p:nvPr/>
        </p:nvGrpSpPr>
        <p:grpSpPr>
          <a:xfrm>
            <a:off x="8883491" y="6175203"/>
            <a:ext cx="2281269" cy="399371"/>
            <a:chOff x="10291484" y="4453689"/>
            <a:chExt cx="2281269" cy="399371"/>
          </a:xfrm>
        </p:grpSpPr>
        <p:sp>
          <p:nvSpPr>
            <p:cNvPr id="20" name="Title 4">
              <a:extLst>
                <a:ext uri="{FF2B5EF4-FFF2-40B4-BE49-F238E27FC236}">
                  <a16:creationId xmlns:a16="http://schemas.microsoft.com/office/drawing/2014/main" id="{99280F9F-1C79-4546-B770-CABBFB064EDE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41F25FB-67B7-BB43-8002-817A994A4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25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-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impact monitoring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 &amp; feedback!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6E3F8-865A-984D-8E8B-A5EA4A48124A}"/>
              </a:ext>
            </a:extLst>
          </p:cNvPr>
          <p:cNvGrpSpPr/>
          <p:nvPr/>
        </p:nvGrpSpPr>
        <p:grpSpPr>
          <a:xfrm>
            <a:off x="8883491" y="6175203"/>
            <a:ext cx="2281269" cy="399371"/>
            <a:chOff x="10291484" y="4453689"/>
            <a:chExt cx="2281269" cy="399371"/>
          </a:xfrm>
        </p:grpSpPr>
        <p:sp>
          <p:nvSpPr>
            <p:cNvPr id="22" name="Title 4">
              <a:extLst>
                <a:ext uri="{FF2B5EF4-FFF2-40B4-BE49-F238E27FC236}">
                  <a16:creationId xmlns:a16="http://schemas.microsoft.com/office/drawing/2014/main" id="{51379A6C-B897-2A42-B510-23EE277BBD4B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88C145F-FE4F-EB43-87B0-F4417CFC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8406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96" y="2322101"/>
            <a:ext cx="7245997" cy="351852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000" dirty="0" err="1">
                <a:solidFill>
                  <a:srgbClr val="FFFFF0"/>
                </a:solidFill>
              </a:rPr>
              <a:t>dMRIPrep</a:t>
            </a:r>
            <a:r>
              <a:rPr lang="en-US" sz="3000" dirty="0">
                <a:solidFill>
                  <a:srgbClr val="FFFFF0"/>
                </a:solidFill>
              </a:rPr>
              <a:t> - A robust and reproducible pipeline for </a:t>
            </a:r>
            <a:r>
              <a:rPr lang="en-US" sz="3000" dirty="0" err="1">
                <a:solidFill>
                  <a:srgbClr val="FFFFF0"/>
                </a:solidFill>
              </a:rPr>
              <a:t>dMRI</a:t>
            </a:r>
            <a:r>
              <a:rPr lang="en-US" sz="3000" dirty="0">
                <a:solidFill>
                  <a:srgbClr val="FFFFF0"/>
                </a:solidFill>
              </a:rPr>
              <a:t> data pre-processing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000" dirty="0" err="1">
                <a:solidFill>
                  <a:srgbClr val="FFFFF0"/>
                </a:solidFill>
              </a:rPr>
              <a:t>shamo</a:t>
            </a:r>
            <a:r>
              <a:rPr lang="en-US" sz="3000" dirty="0">
                <a:solidFill>
                  <a:srgbClr val="FFFFF0"/>
                </a:solidFill>
              </a:rPr>
              <a:t>, a tool for electromagnetic modelling of the head and sensitivity analysis.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000" dirty="0">
                <a:solidFill>
                  <a:srgbClr val="FFFFF0"/>
                </a:solidFill>
              </a:rPr>
              <a:t>Programming Brain Mapping Hypotheses in </a:t>
            </a:r>
            <a:r>
              <a:rPr lang="en-US" sz="3000" dirty="0" err="1">
                <a:solidFill>
                  <a:srgbClr val="FFFFF0"/>
                </a:solidFill>
              </a:rPr>
              <a:t>NeuroLang</a:t>
            </a:r>
            <a:endParaRPr lang="en-US" sz="3000" dirty="0">
              <a:solidFill>
                <a:srgbClr val="FFFFF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000" dirty="0" err="1">
                <a:solidFill>
                  <a:srgbClr val="FFFFF0"/>
                </a:solidFill>
              </a:rPr>
              <a:t>ARIbrain</a:t>
            </a:r>
            <a:r>
              <a:rPr lang="en-US" sz="3000" dirty="0">
                <a:solidFill>
                  <a:srgbClr val="FFFFF0"/>
                </a:solidFill>
              </a:rPr>
              <a:t>: Interactive clustering with spatial activation guarantees using all-resolutions inference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000" dirty="0">
                <a:solidFill>
                  <a:srgbClr val="FFFFF0"/>
                </a:solidFill>
              </a:rPr>
              <a:t>Conquering confounds and covariates in neuroscientific analyses with an open, high quality library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365194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Michael Joseph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17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Martin Grignard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Gaston </a:t>
            </a:r>
            <a:r>
              <a:rPr lang="en-US" sz="2100" dirty="0" err="1">
                <a:solidFill>
                  <a:srgbClr val="FFFFF0"/>
                </a:solidFill>
              </a:rPr>
              <a:t>Zaniti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Xu Chen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Pradeep Reddy </a:t>
            </a:r>
            <a:r>
              <a:rPr lang="en-US" sz="2100" dirty="0" err="1">
                <a:solidFill>
                  <a:srgbClr val="FFFFF0"/>
                </a:solidFill>
              </a:rPr>
              <a:t>Raamana</a:t>
            </a:r>
            <a:endParaRPr lang="en-US" sz="2100" dirty="0">
              <a:solidFill>
                <a:srgbClr val="FFFFF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6E3AB3-B373-9844-B62B-CBE378EA69BC}"/>
              </a:ext>
            </a:extLst>
          </p:cNvPr>
          <p:cNvGrpSpPr/>
          <p:nvPr/>
        </p:nvGrpSpPr>
        <p:grpSpPr>
          <a:xfrm>
            <a:off x="8883491" y="6175204"/>
            <a:ext cx="2281269" cy="399371"/>
            <a:chOff x="10291484" y="4453689"/>
            <a:chExt cx="2281269" cy="399371"/>
          </a:xfrm>
        </p:grpSpPr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4FF3320C-2E46-DA4F-BADF-B1543A145407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710D8C7-3C70-5D44-A7F9-38CBA44E6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637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24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C899182-7870-B847-8AFB-31A0DB8AF9B1}"/>
              </a:ext>
            </a:extLst>
          </p:cNvPr>
          <p:cNvGrpSpPr/>
          <p:nvPr/>
        </p:nvGrpSpPr>
        <p:grpSpPr>
          <a:xfrm>
            <a:off x="391966" y="4654265"/>
            <a:ext cx="2347638" cy="429351"/>
            <a:chOff x="518970" y="4278273"/>
            <a:chExt cx="2347638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8CDA19A-E3E5-2949-96B3-A5B1DA2FA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54EC9D48-F8BC-E543-BE8C-406BBC49DBF7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8422B4B-EE27-C249-94D6-4D8C4301C40B}"/>
              </a:ext>
            </a:extLst>
          </p:cNvPr>
          <p:cNvGrpSpPr/>
          <p:nvPr/>
        </p:nvGrpSpPr>
        <p:grpSpPr>
          <a:xfrm>
            <a:off x="2563624" y="4647915"/>
            <a:ext cx="3062752" cy="442051"/>
            <a:chOff x="3219901" y="4492949"/>
            <a:chExt cx="3062752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0FEC20F-B3A5-3142-9485-74E40B856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29" name="Title 4">
              <a:extLst>
                <a:ext uri="{FF2B5EF4-FFF2-40B4-BE49-F238E27FC236}">
                  <a16:creationId xmlns:a16="http://schemas.microsoft.com/office/drawing/2014/main" id="{FA0D37C1-EE27-0A45-A744-9D96D6386556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B167C9-97D0-B343-AC68-D1E42696B1D6}"/>
              </a:ext>
            </a:extLst>
          </p:cNvPr>
          <p:cNvGrpSpPr/>
          <p:nvPr/>
        </p:nvGrpSpPr>
        <p:grpSpPr>
          <a:xfrm>
            <a:off x="5434288" y="4669255"/>
            <a:ext cx="3197743" cy="399371"/>
            <a:chOff x="6746843" y="4494037"/>
            <a:chExt cx="3197743" cy="39937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F703454-116A-9F49-BB5A-E59C7B45C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ECC90E1B-23AB-5A45-A497-E25013BE56E1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5FF1C24-7FF9-CB44-A510-3AEEB18005BF}"/>
              </a:ext>
            </a:extLst>
          </p:cNvPr>
          <p:cNvGrpSpPr/>
          <p:nvPr/>
        </p:nvGrpSpPr>
        <p:grpSpPr>
          <a:xfrm>
            <a:off x="8913755" y="4669255"/>
            <a:ext cx="2281269" cy="399371"/>
            <a:chOff x="10291484" y="4453689"/>
            <a:chExt cx="2281269" cy="399371"/>
          </a:xfrm>
        </p:grpSpPr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E4629B12-1029-004C-BD7D-2949ADFCB41C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675AB66-82C1-F044-AE81-461399E00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734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C7131-7C6C-574F-B6BB-667EAF4DE61E}"/>
              </a:ext>
            </a:extLst>
          </p:cNvPr>
          <p:cNvGrpSpPr/>
          <p:nvPr/>
        </p:nvGrpSpPr>
        <p:grpSpPr>
          <a:xfrm>
            <a:off x="391966" y="4654265"/>
            <a:ext cx="2347638" cy="429351"/>
            <a:chOff x="518970" y="4278273"/>
            <a:chExt cx="2347638" cy="42935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8154101-311B-FE48-8B9F-B611D17F2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54" name="Title 4">
              <a:extLst>
                <a:ext uri="{FF2B5EF4-FFF2-40B4-BE49-F238E27FC236}">
                  <a16:creationId xmlns:a16="http://schemas.microsoft.com/office/drawing/2014/main" id="{C56E4494-33C8-FB43-A07B-27E3304F1926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34E433A-01A9-AB4C-B8A9-A55010CD9BA8}"/>
              </a:ext>
            </a:extLst>
          </p:cNvPr>
          <p:cNvGrpSpPr/>
          <p:nvPr/>
        </p:nvGrpSpPr>
        <p:grpSpPr>
          <a:xfrm>
            <a:off x="2563624" y="4647915"/>
            <a:ext cx="3062752" cy="442051"/>
            <a:chOff x="3219901" y="4492949"/>
            <a:chExt cx="3062752" cy="44205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3E2A472-CA6A-3D49-B40F-125069696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57" name="Title 4">
              <a:extLst>
                <a:ext uri="{FF2B5EF4-FFF2-40B4-BE49-F238E27FC236}">
                  <a16:creationId xmlns:a16="http://schemas.microsoft.com/office/drawing/2014/main" id="{312ADE60-4CFE-BB4F-A7B4-DB4B03AF3414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3828BA-27D2-AD4E-BF51-27BEBCEC0BD4}"/>
              </a:ext>
            </a:extLst>
          </p:cNvPr>
          <p:cNvGrpSpPr/>
          <p:nvPr/>
        </p:nvGrpSpPr>
        <p:grpSpPr>
          <a:xfrm>
            <a:off x="5434288" y="4669255"/>
            <a:ext cx="3197743" cy="399371"/>
            <a:chOff x="6746843" y="4494037"/>
            <a:chExt cx="3197743" cy="399371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F832EC5-77BD-CD49-BCF7-73B584FB7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60" name="Title 4">
              <a:extLst>
                <a:ext uri="{FF2B5EF4-FFF2-40B4-BE49-F238E27FC236}">
                  <a16:creationId xmlns:a16="http://schemas.microsoft.com/office/drawing/2014/main" id="{014A8D14-6317-6440-A81C-12E118262849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29" name="Title 4">
            <a:extLst>
              <a:ext uri="{FF2B5EF4-FFF2-40B4-BE49-F238E27FC236}">
                <a16:creationId xmlns:a16="http://schemas.microsoft.com/office/drawing/2014/main" id="{32094186-85C3-434B-ABF0-408BC7199E13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Wednesday 24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th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 2020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C1D7EE-96A0-6446-8E00-A45693514D97}"/>
              </a:ext>
            </a:extLst>
          </p:cNvPr>
          <p:cNvGrpSpPr/>
          <p:nvPr/>
        </p:nvGrpSpPr>
        <p:grpSpPr>
          <a:xfrm>
            <a:off x="8913755" y="4669255"/>
            <a:ext cx="2281269" cy="399371"/>
            <a:chOff x="10291484" y="4453689"/>
            <a:chExt cx="2281269" cy="399371"/>
          </a:xfrm>
        </p:grpSpPr>
        <p:sp>
          <p:nvSpPr>
            <p:cNvPr id="31" name="Title 4">
              <a:extLst>
                <a:ext uri="{FF2B5EF4-FFF2-40B4-BE49-F238E27FC236}">
                  <a16:creationId xmlns:a16="http://schemas.microsoft.com/office/drawing/2014/main" id="{260DE2FE-EF74-834B-92C4-1A971DE273DD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4A270E3-A53F-FD4B-B443-504753974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4758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0"/>
                </a:solidFill>
              </a:rPr>
              <a:t>In-depth look at and end-to-end reproducible workflow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1 talk x 25 minutes + 15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Speaker may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C9E394-D155-0B4E-8466-AB39D81ED993}"/>
              </a:ext>
            </a:extLst>
          </p:cNvPr>
          <p:cNvGrpSpPr/>
          <p:nvPr/>
        </p:nvGrpSpPr>
        <p:grpSpPr>
          <a:xfrm>
            <a:off x="8883491" y="6175204"/>
            <a:ext cx="2281269" cy="399371"/>
            <a:chOff x="10291484" y="4453689"/>
            <a:chExt cx="2281269" cy="399371"/>
          </a:xfrm>
        </p:grpSpPr>
        <p:sp>
          <p:nvSpPr>
            <p:cNvPr id="20" name="Title 4">
              <a:extLst>
                <a:ext uri="{FF2B5EF4-FFF2-40B4-BE49-F238E27FC236}">
                  <a16:creationId xmlns:a16="http://schemas.microsoft.com/office/drawing/2014/main" id="{9E3D216A-6B00-E849-8BA7-7872D5059020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930BB1B-9A0D-A743-B62F-349A99059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9457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-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impact monitoring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 &amp; feedback!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437F7F3-1673-2540-AAC2-05B7A48789F5}"/>
              </a:ext>
            </a:extLst>
          </p:cNvPr>
          <p:cNvGrpSpPr/>
          <p:nvPr/>
        </p:nvGrpSpPr>
        <p:grpSpPr>
          <a:xfrm>
            <a:off x="8883491" y="6175204"/>
            <a:ext cx="2281269" cy="399371"/>
            <a:chOff x="10291484" y="4453689"/>
            <a:chExt cx="2281269" cy="399371"/>
          </a:xfrm>
        </p:grpSpPr>
        <p:sp>
          <p:nvSpPr>
            <p:cNvPr id="22" name="Title 4">
              <a:extLst>
                <a:ext uri="{FF2B5EF4-FFF2-40B4-BE49-F238E27FC236}">
                  <a16:creationId xmlns:a16="http://schemas.microsoft.com/office/drawing/2014/main" id="{4FB68531-A58F-0446-8927-BEFE94B7B98F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423A04B-99BC-F340-BC55-F4079E125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0456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3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96" y="2687637"/>
            <a:ext cx="7245997" cy="315298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400" dirty="0">
                <a:solidFill>
                  <a:srgbClr val="FFFFF0"/>
                </a:solidFill>
              </a:rPr>
              <a:t>Transparent MRI workflows: From scanner to publication</a:t>
            </a:r>
            <a:r>
              <a:rPr lang="en-US" sz="3800" dirty="0">
                <a:solidFill>
                  <a:srgbClr val="FFFFF0"/>
                </a:solidFill>
              </a:rPr>
              <a:t>	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633636" y="2687637"/>
            <a:ext cx="2785729" cy="315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400" dirty="0" err="1">
                <a:solidFill>
                  <a:srgbClr val="FFFFF0"/>
                </a:solidFill>
              </a:rPr>
              <a:t>Agah</a:t>
            </a:r>
            <a:r>
              <a:rPr lang="en-US" sz="2400" dirty="0">
                <a:solidFill>
                  <a:srgbClr val="FFFFF0"/>
                </a:solidFill>
              </a:rPr>
              <a:t> </a:t>
            </a:r>
            <a:r>
              <a:rPr lang="en-US" sz="2400" dirty="0" err="1">
                <a:solidFill>
                  <a:srgbClr val="FFFFF0"/>
                </a:solidFill>
              </a:rPr>
              <a:t>Karakuzu</a:t>
            </a:r>
            <a:endParaRPr lang="en-US" sz="2400" dirty="0">
              <a:solidFill>
                <a:srgbClr val="FFFFF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E25B9A-4BD2-124F-98FD-8EBF42C3A2C3}"/>
              </a:ext>
            </a:extLst>
          </p:cNvPr>
          <p:cNvGrpSpPr/>
          <p:nvPr/>
        </p:nvGrpSpPr>
        <p:grpSpPr>
          <a:xfrm>
            <a:off x="8883491" y="6175204"/>
            <a:ext cx="2281269" cy="399371"/>
            <a:chOff x="10291484" y="4453689"/>
            <a:chExt cx="2281269" cy="399371"/>
          </a:xfrm>
        </p:grpSpPr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37147833-EBBF-CD4C-AC3E-052ADB577716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B619CB3-FB5B-FC45-9FC1-A114B5948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71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0"/>
                </a:solidFill>
              </a:rPr>
              <a:t>What do we need to consider in the “next generation” of data sharing?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5 talks x 5 minutes + 20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Some speakers will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D57880-F65C-D44B-9A88-E10F21B97980}"/>
              </a:ext>
            </a:extLst>
          </p:cNvPr>
          <p:cNvGrpSpPr/>
          <p:nvPr/>
        </p:nvGrpSpPr>
        <p:grpSpPr>
          <a:xfrm>
            <a:off x="8726256" y="6175204"/>
            <a:ext cx="2281269" cy="399371"/>
            <a:chOff x="10291484" y="4453689"/>
            <a:chExt cx="2281269" cy="399371"/>
          </a:xfrm>
        </p:grpSpPr>
        <p:sp>
          <p:nvSpPr>
            <p:cNvPr id="53" name="Title 4">
              <a:extLst>
                <a:ext uri="{FF2B5EF4-FFF2-40B4-BE49-F238E27FC236}">
                  <a16:creationId xmlns:a16="http://schemas.microsoft.com/office/drawing/2014/main" id="{69322564-881A-9B40-91AC-E49DA7BF5993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1FE44DB-8AB3-7148-A49B-F0D6DA5EB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>
                <a:solidFill>
                  <a:srgbClr val="FFFFF0"/>
                </a:solidFill>
                <a:latin typeface="Avenir Book" panose="02000503020000020003" pitchFamily="2" charset="0"/>
              </a:rPr>
              <a:t>Open Data 2.0: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27096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04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6" y="1796941"/>
            <a:ext cx="9025371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C899182-7870-B847-8AFB-31A0DB8AF9B1}"/>
              </a:ext>
            </a:extLst>
          </p:cNvPr>
          <p:cNvGrpSpPr/>
          <p:nvPr/>
        </p:nvGrpSpPr>
        <p:grpSpPr>
          <a:xfrm>
            <a:off x="391966" y="4655505"/>
            <a:ext cx="2347638" cy="429351"/>
            <a:chOff x="518970" y="4278273"/>
            <a:chExt cx="2347638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8CDA19A-E3E5-2949-96B3-A5B1DA2FA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54EC9D48-F8BC-E543-BE8C-406BBC49DBF7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8422B4B-EE27-C249-94D6-4D8C4301C40B}"/>
              </a:ext>
            </a:extLst>
          </p:cNvPr>
          <p:cNvGrpSpPr/>
          <p:nvPr/>
        </p:nvGrpSpPr>
        <p:grpSpPr>
          <a:xfrm>
            <a:off x="2563624" y="4649155"/>
            <a:ext cx="3062752" cy="442051"/>
            <a:chOff x="3219901" y="4492949"/>
            <a:chExt cx="3062752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0FEC20F-B3A5-3142-9485-74E40B856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29" name="Title 4">
              <a:extLst>
                <a:ext uri="{FF2B5EF4-FFF2-40B4-BE49-F238E27FC236}">
                  <a16:creationId xmlns:a16="http://schemas.microsoft.com/office/drawing/2014/main" id="{FA0D37C1-EE27-0A45-A744-9D96D6386556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B167C9-97D0-B343-AC68-D1E42696B1D6}"/>
              </a:ext>
            </a:extLst>
          </p:cNvPr>
          <p:cNvGrpSpPr/>
          <p:nvPr/>
        </p:nvGrpSpPr>
        <p:grpSpPr>
          <a:xfrm>
            <a:off x="5434288" y="4670495"/>
            <a:ext cx="3197743" cy="399371"/>
            <a:chOff x="6746843" y="4494037"/>
            <a:chExt cx="3197743" cy="39937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F703454-116A-9F49-BB5A-E59C7B45C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ECC90E1B-23AB-5A45-A497-E25013BE56E1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1355FD7-5A6F-9D47-9A8C-AC1E2B840132}"/>
              </a:ext>
            </a:extLst>
          </p:cNvPr>
          <p:cNvGrpSpPr/>
          <p:nvPr/>
        </p:nvGrpSpPr>
        <p:grpSpPr>
          <a:xfrm>
            <a:off x="8913755" y="4669255"/>
            <a:ext cx="2281269" cy="399371"/>
            <a:chOff x="10291484" y="4453689"/>
            <a:chExt cx="2281269" cy="399371"/>
          </a:xfrm>
        </p:grpSpPr>
        <p:sp>
          <p:nvSpPr>
            <p:cNvPr id="31" name="Title 4">
              <a:extLst>
                <a:ext uri="{FF2B5EF4-FFF2-40B4-BE49-F238E27FC236}">
                  <a16:creationId xmlns:a16="http://schemas.microsoft.com/office/drawing/2014/main" id="{8B296D6D-AFF3-B141-8428-024A210C51EB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E4A1542-0D7F-7F47-89D3-DB867203E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5768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6" y="1796941"/>
            <a:ext cx="9248653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C7131-7C6C-574F-B6BB-667EAF4DE61E}"/>
              </a:ext>
            </a:extLst>
          </p:cNvPr>
          <p:cNvGrpSpPr/>
          <p:nvPr/>
        </p:nvGrpSpPr>
        <p:grpSpPr>
          <a:xfrm>
            <a:off x="391966" y="4655505"/>
            <a:ext cx="2347638" cy="429351"/>
            <a:chOff x="518970" y="4278273"/>
            <a:chExt cx="2347638" cy="42935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8154101-311B-FE48-8B9F-B611D17F2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54" name="Title 4">
              <a:extLst>
                <a:ext uri="{FF2B5EF4-FFF2-40B4-BE49-F238E27FC236}">
                  <a16:creationId xmlns:a16="http://schemas.microsoft.com/office/drawing/2014/main" id="{C56E4494-33C8-FB43-A07B-27E3304F1926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34E433A-01A9-AB4C-B8A9-A55010CD9BA8}"/>
              </a:ext>
            </a:extLst>
          </p:cNvPr>
          <p:cNvGrpSpPr/>
          <p:nvPr/>
        </p:nvGrpSpPr>
        <p:grpSpPr>
          <a:xfrm>
            <a:off x="2563624" y="4649155"/>
            <a:ext cx="3062752" cy="442051"/>
            <a:chOff x="3219901" y="4492949"/>
            <a:chExt cx="3062752" cy="44205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3E2A472-CA6A-3D49-B40F-125069696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57" name="Title 4">
              <a:extLst>
                <a:ext uri="{FF2B5EF4-FFF2-40B4-BE49-F238E27FC236}">
                  <a16:creationId xmlns:a16="http://schemas.microsoft.com/office/drawing/2014/main" id="{312ADE60-4CFE-BB4F-A7B4-DB4B03AF3414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3828BA-27D2-AD4E-BF51-27BEBCEC0BD4}"/>
              </a:ext>
            </a:extLst>
          </p:cNvPr>
          <p:cNvGrpSpPr/>
          <p:nvPr/>
        </p:nvGrpSpPr>
        <p:grpSpPr>
          <a:xfrm>
            <a:off x="5434288" y="4670495"/>
            <a:ext cx="3197743" cy="399371"/>
            <a:chOff x="6746843" y="4494037"/>
            <a:chExt cx="3197743" cy="399371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F832EC5-77BD-CD49-BCF7-73B584FB7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60" name="Title 4">
              <a:extLst>
                <a:ext uri="{FF2B5EF4-FFF2-40B4-BE49-F238E27FC236}">
                  <a16:creationId xmlns:a16="http://schemas.microsoft.com/office/drawing/2014/main" id="{014A8D14-6317-6440-A81C-12E118262849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28" name="Title 4">
            <a:extLst>
              <a:ext uri="{FF2B5EF4-FFF2-40B4-BE49-F238E27FC236}">
                <a16:creationId xmlns:a16="http://schemas.microsoft.com/office/drawing/2014/main" id="{EA5755F7-7234-9041-8401-4474EBFF15EB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Wednesday 24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th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 2020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84D710-27E0-C54E-98B1-4BF6CF26C587}"/>
              </a:ext>
            </a:extLst>
          </p:cNvPr>
          <p:cNvGrpSpPr/>
          <p:nvPr/>
        </p:nvGrpSpPr>
        <p:grpSpPr>
          <a:xfrm>
            <a:off x="8913755" y="4669255"/>
            <a:ext cx="2281269" cy="399371"/>
            <a:chOff x="10291484" y="4453689"/>
            <a:chExt cx="2281269" cy="399371"/>
          </a:xfrm>
        </p:grpSpPr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9812CFDF-8B34-C14C-A1EA-0FE5BB671571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9E67968-FD21-904F-9CAE-6E20B9495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044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0"/>
                </a:solidFill>
              </a:rPr>
              <a:t>Tools for building robust and reproducible pipelines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4 talks x 7 minutes + 20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Some speakers will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A40834-CC16-9D41-8CEE-1F0E90D70CEA}"/>
              </a:ext>
            </a:extLst>
          </p:cNvPr>
          <p:cNvGrpSpPr/>
          <p:nvPr/>
        </p:nvGrpSpPr>
        <p:grpSpPr>
          <a:xfrm>
            <a:off x="8883491" y="6175204"/>
            <a:ext cx="2281269" cy="399371"/>
            <a:chOff x="10291484" y="4453689"/>
            <a:chExt cx="2281269" cy="399371"/>
          </a:xfrm>
        </p:grpSpPr>
        <p:sp>
          <p:nvSpPr>
            <p:cNvPr id="20" name="Title 4">
              <a:extLst>
                <a:ext uri="{FF2B5EF4-FFF2-40B4-BE49-F238E27FC236}">
                  <a16:creationId xmlns:a16="http://schemas.microsoft.com/office/drawing/2014/main" id="{ED0F3D83-AD43-DB47-A1D7-92FD5AFA5658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C6511DA-D430-B44E-BED2-58002FA2C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2737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-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impact monitoring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 &amp; feedback!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A89AF63-8ABD-1A43-A25D-8F1AC3570C70}"/>
              </a:ext>
            </a:extLst>
          </p:cNvPr>
          <p:cNvGrpSpPr/>
          <p:nvPr/>
        </p:nvGrpSpPr>
        <p:grpSpPr>
          <a:xfrm>
            <a:off x="8883491" y="6175204"/>
            <a:ext cx="2281269" cy="399371"/>
            <a:chOff x="10291484" y="4453689"/>
            <a:chExt cx="2281269" cy="399371"/>
          </a:xfrm>
        </p:grpSpPr>
        <p:sp>
          <p:nvSpPr>
            <p:cNvPr id="22" name="Title 4">
              <a:extLst>
                <a:ext uri="{FF2B5EF4-FFF2-40B4-BE49-F238E27FC236}">
                  <a16:creationId xmlns:a16="http://schemas.microsoft.com/office/drawing/2014/main" id="{F3F2A06E-D722-DC4B-878C-592B2E5B40B3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2118A-59C0-EB43-A94A-612AAB23A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1437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96" y="2322101"/>
            <a:ext cx="7245997" cy="351852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Reproducible Research Objects with </a:t>
            </a:r>
            <a:r>
              <a:rPr lang="en-US" sz="2300" dirty="0" err="1">
                <a:solidFill>
                  <a:srgbClr val="FFFFF0"/>
                </a:solidFill>
              </a:rPr>
              <a:t>DataLad</a:t>
            </a:r>
            <a:endParaRPr lang="en-US" sz="2300" dirty="0">
              <a:solidFill>
                <a:srgbClr val="FFFFF0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Open, Reproducible, and Decentralized Workflows with COINSTAC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 err="1">
                <a:solidFill>
                  <a:srgbClr val="FFFFF0"/>
                </a:solidFill>
              </a:rPr>
              <a:t>Macapype</a:t>
            </a:r>
            <a:r>
              <a:rPr lang="en-US" sz="2300" dirty="0">
                <a:solidFill>
                  <a:srgbClr val="FFFFF0"/>
                </a:solidFill>
              </a:rPr>
              <a:t>: An open multi-software framework for non-human primate anatomical MRI processing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No-effort fully reproducible analysis cod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365194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Adina Wagner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Eric Verner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David Meunier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Mats van 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AF0C7D-5898-BF4C-B46E-67B8EF1194A1}"/>
              </a:ext>
            </a:extLst>
          </p:cNvPr>
          <p:cNvGrpSpPr/>
          <p:nvPr/>
        </p:nvGrpSpPr>
        <p:grpSpPr>
          <a:xfrm>
            <a:off x="8883491" y="6175204"/>
            <a:ext cx="2281269" cy="399371"/>
            <a:chOff x="10291484" y="4453689"/>
            <a:chExt cx="2281269" cy="399371"/>
          </a:xfrm>
        </p:grpSpPr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9CDB533A-FFD0-3E45-95A4-95EE77F4FB9A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009B548-30E1-614D-9FB2-E431BE53A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3841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67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6" y="1903271"/>
            <a:ext cx="11166699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and Future of Neuroimaging: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462768"/>
            <a:ext cx="0" cy="2230043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C899182-7870-B847-8AFB-31A0DB8AF9B1}"/>
              </a:ext>
            </a:extLst>
          </p:cNvPr>
          <p:cNvGrpSpPr/>
          <p:nvPr/>
        </p:nvGrpSpPr>
        <p:grpSpPr>
          <a:xfrm>
            <a:off x="391966" y="4655505"/>
            <a:ext cx="2347638" cy="429351"/>
            <a:chOff x="518970" y="4278273"/>
            <a:chExt cx="2347638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8CDA19A-E3E5-2949-96B3-A5B1DA2FA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54EC9D48-F8BC-E543-BE8C-406BBC49DBF7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8422B4B-EE27-C249-94D6-4D8C4301C40B}"/>
              </a:ext>
            </a:extLst>
          </p:cNvPr>
          <p:cNvGrpSpPr/>
          <p:nvPr/>
        </p:nvGrpSpPr>
        <p:grpSpPr>
          <a:xfrm>
            <a:off x="2563624" y="4649155"/>
            <a:ext cx="3062752" cy="442051"/>
            <a:chOff x="3219901" y="4492949"/>
            <a:chExt cx="3062752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0FEC20F-B3A5-3142-9485-74E40B856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29" name="Title 4">
              <a:extLst>
                <a:ext uri="{FF2B5EF4-FFF2-40B4-BE49-F238E27FC236}">
                  <a16:creationId xmlns:a16="http://schemas.microsoft.com/office/drawing/2014/main" id="{FA0D37C1-EE27-0A45-A744-9D96D6386556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B167C9-97D0-B343-AC68-D1E42696B1D6}"/>
              </a:ext>
            </a:extLst>
          </p:cNvPr>
          <p:cNvGrpSpPr/>
          <p:nvPr/>
        </p:nvGrpSpPr>
        <p:grpSpPr>
          <a:xfrm>
            <a:off x="5434288" y="4670495"/>
            <a:ext cx="3197743" cy="399371"/>
            <a:chOff x="6746843" y="4494037"/>
            <a:chExt cx="3197743" cy="39937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F703454-116A-9F49-BB5A-E59C7B45C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ECC90E1B-23AB-5A45-A497-E25013BE56E1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D60E2EB0-514C-EF48-8DE8-742E546EB16A}"/>
              </a:ext>
            </a:extLst>
          </p:cNvPr>
          <p:cNvGrpSpPr/>
          <p:nvPr/>
        </p:nvGrpSpPr>
        <p:grpSpPr>
          <a:xfrm>
            <a:off x="8842003" y="4670495"/>
            <a:ext cx="2281269" cy="399371"/>
            <a:chOff x="10291484" y="4453689"/>
            <a:chExt cx="2281269" cy="399371"/>
          </a:xfrm>
        </p:grpSpPr>
        <p:sp>
          <p:nvSpPr>
            <p:cNvPr id="42" name="Title 4">
              <a:extLst>
                <a:ext uri="{FF2B5EF4-FFF2-40B4-BE49-F238E27FC236}">
                  <a16:creationId xmlns:a16="http://schemas.microsoft.com/office/drawing/2014/main" id="{3AFE9C40-A17C-E04A-9624-8F00717FCF93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EE08927-3C4B-C844-B174-DA5AD460F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283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C7131-7C6C-574F-B6BB-667EAF4DE61E}"/>
              </a:ext>
            </a:extLst>
          </p:cNvPr>
          <p:cNvGrpSpPr/>
          <p:nvPr/>
        </p:nvGrpSpPr>
        <p:grpSpPr>
          <a:xfrm>
            <a:off x="391966" y="4655505"/>
            <a:ext cx="2347638" cy="429351"/>
            <a:chOff x="518970" y="4278273"/>
            <a:chExt cx="2347638" cy="42935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8154101-311B-FE48-8B9F-B611D17F2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54" name="Title 4">
              <a:extLst>
                <a:ext uri="{FF2B5EF4-FFF2-40B4-BE49-F238E27FC236}">
                  <a16:creationId xmlns:a16="http://schemas.microsoft.com/office/drawing/2014/main" id="{C56E4494-33C8-FB43-A07B-27E3304F1926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34E433A-01A9-AB4C-B8A9-A55010CD9BA8}"/>
              </a:ext>
            </a:extLst>
          </p:cNvPr>
          <p:cNvGrpSpPr/>
          <p:nvPr/>
        </p:nvGrpSpPr>
        <p:grpSpPr>
          <a:xfrm>
            <a:off x="2563624" y="4649155"/>
            <a:ext cx="3062752" cy="442051"/>
            <a:chOff x="3219901" y="4492949"/>
            <a:chExt cx="3062752" cy="44205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3E2A472-CA6A-3D49-B40F-125069696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57" name="Title 4">
              <a:extLst>
                <a:ext uri="{FF2B5EF4-FFF2-40B4-BE49-F238E27FC236}">
                  <a16:creationId xmlns:a16="http://schemas.microsoft.com/office/drawing/2014/main" id="{312ADE60-4CFE-BB4F-A7B4-DB4B03AF3414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3828BA-27D2-AD4E-BF51-27BEBCEC0BD4}"/>
              </a:ext>
            </a:extLst>
          </p:cNvPr>
          <p:cNvGrpSpPr/>
          <p:nvPr/>
        </p:nvGrpSpPr>
        <p:grpSpPr>
          <a:xfrm>
            <a:off x="5434288" y="4670495"/>
            <a:ext cx="3197743" cy="399371"/>
            <a:chOff x="6746843" y="4494037"/>
            <a:chExt cx="3197743" cy="399371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F832EC5-77BD-CD49-BCF7-73B584FB7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60" name="Title 4">
              <a:extLst>
                <a:ext uri="{FF2B5EF4-FFF2-40B4-BE49-F238E27FC236}">
                  <a16:creationId xmlns:a16="http://schemas.microsoft.com/office/drawing/2014/main" id="{014A8D14-6317-6440-A81C-12E118262849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28" name="Title 4">
            <a:extLst>
              <a:ext uri="{FF2B5EF4-FFF2-40B4-BE49-F238E27FC236}">
                <a16:creationId xmlns:a16="http://schemas.microsoft.com/office/drawing/2014/main" id="{2F0CFAC6-7FBE-494D-AA92-9EC499525166}"/>
              </a:ext>
            </a:extLst>
          </p:cNvPr>
          <p:cNvSpPr txBox="1">
            <a:spLocks/>
          </p:cNvSpPr>
          <p:nvPr/>
        </p:nvSpPr>
        <p:spPr>
          <a:xfrm>
            <a:off x="820376" y="1903271"/>
            <a:ext cx="11166699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>
                <a:solidFill>
                  <a:srgbClr val="FFFFF0"/>
                </a:solidFill>
                <a:latin typeface="Avenir Book" panose="02000503020000020003" pitchFamily="2" charset="0"/>
              </a:rPr>
              <a:t>Past, Present and Future of Neuroimaging: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D1C3ECA-7F0F-B64F-88B3-85BB1FADACB9}"/>
              </a:ext>
            </a:extLst>
          </p:cNvPr>
          <p:cNvCxnSpPr>
            <a:cxnSpLocks/>
          </p:cNvCxnSpPr>
          <p:nvPr/>
        </p:nvCxnSpPr>
        <p:spPr>
          <a:xfrm>
            <a:off x="550927" y="1462768"/>
            <a:ext cx="0" cy="2230043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itle 4">
            <a:extLst>
              <a:ext uri="{FF2B5EF4-FFF2-40B4-BE49-F238E27FC236}">
                <a16:creationId xmlns:a16="http://schemas.microsoft.com/office/drawing/2014/main" id="{5D6ABE36-D9F3-3842-9E06-321B81ACFCB3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Thursday 25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th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A46DA48-032C-7443-AC4E-3E2451A1BCBD}"/>
              </a:ext>
            </a:extLst>
          </p:cNvPr>
          <p:cNvGrpSpPr/>
          <p:nvPr/>
        </p:nvGrpSpPr>
        <p:grpSpPr>
          <a:xfrm>
            <a:off x="8842003" y="4670495"/>
            <a:ext cx="2281269" cy="399371"/>
            <a:chOff x="10291484" y="4453689"/>
            <a:chExt cx="2281269" cy="399371"/>
          </a:xfrm>
        </p:grpSpPr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0F3FB5AF-2798-1643-BD3F-1FF05121FD4E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7041A22-5194-0B4D-8035-9C250B5AB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108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0"/>
                </a:solidFill>
              </a:rPr>
              <a:t>Where have we been and where are we heading?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4 talks x 5 minutes + 20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Some speakers will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D57880-F65C-D44B-9A88-E10F21B97980}"/>
              </a:ext>
            </a:extLst>
          </p:cNvPr>
          <p:cNvGrpSpPr/>
          <p:nvPr/>
        </p:nvGrpSpPr>
        <p:grpSpPr>
          <a:xfrm>
            <a:off x="8726256" y="6175204"/>
            <a:ext cx="2281269" cy="399371"/>
            <a:chOff x="10291484" y="4453689"/>
            <a:chExt cx="2281269" cy="399371"/>
          </a:xfrm>
        </p:grpSpPr>
        <p:sp>
          <p:nvSpPr>
            <p:cNvPr id="53" name="Title 4">
              <a:extLst>
                <a:ext uri="{FF2B5EF4-FFF2-40B4-BE49-F238E27FC236}">
                  <a16:creationId xmlns:a16="http://schemas.microsoft.com/office/drawing/2014/main" id="{69322564-881A-9B40-91AC-E49DA7BF5993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1FE44DB-8AB3-7148-A49B-F0D6DA5EB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1104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-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impact monitoring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 &amp; feedback!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D57880-F65C-D44B-9A88-E10F21B97980}"/>
              </a:ext>
            </a:extLst>
          </p:cNvPr>
          <p:cNvGrpSpPr/>
          <p:nvPr/>
        </p:nvGrpSpPr>
        <p:grpSpPr>
          <a:xfrm>
            <a:off x="8726256" y="6175204"/>
            <a:ext cx="2281269" cy="399371"/>
            <a:chOff x="10291484" y="4453689"/>
            <a:chExt cx="2281269" cy="399371"/>
          </a:xfrm>
        </p:grpSpPr>
        <p:sp>
          <p:nvSpPr>
            <p:cNvPr id="53" name="Title 4">
              <a:extLst>
                <a:ext uri="{FF2B5EF4-FFF2-40B4-BE49-F238E27FC236}">
                  <a16:creationId xmlns:a16="http://schemas.microsoft.com/office/drawing/2014/main" id="{69322564-881A-9B40-91AC-E49DA7BF5993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1FE44DB-8AB3-7148-A49B-F0D6DA5EB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78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-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impact monitoring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 &amp; feedback!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810941-7CD5-344D-A63A-C06C6886BC74}"/>
              </a:ext>
            </a:extLst>
          </p:cNvPr>
          <p:cNvGrpSpPr/>
          <p:nvPr/>
        </p:nvGrpSpPr>
        <p:grpSpPr>
          <a:xfrm>
            <a:off x="8726256" y="6175204"/>
            <a:ext cx="2281269" cy="399371"/>
            <a:chOff x="10291484" y="4453689"/>
            <a:chExt cx="2281269" cy="399371"/>
          </a:xfrm>
        </p:grpSpPr>
        <p:sp>
          <p:nvSpPr>
            <p:cNvPr id="22" name="Title 4">
              <a:extLst>
                <a:ext uri="{FF2B5EF4-FFF2-40B4-BE49-F238E27FC236}">
                  <a16:creationId xmlns:a16="http://schemas.microsoft.com/office/drawing/2014/main" id="{DE4BB6E9-6697-3B4E-989D-5AFF6CE8B4A1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1F0719A-AD3F-0041-A443-0A4F6C901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233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96" y="2322101"/>
            <a:ext cx="7245997" cy="351852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The Open Source Imaging Initiative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 err="1">
                <a:solidFill>
                  <a:srgbClr val="FFFFF0"/>
                </a:solidFill>
              </a:rPr>
              <a:t>NeuroLibre</a:t>
            </a:r>
            <a:r>
              <a:rPr lang="en-US" sz="2100" dirty="0">
                <a:solidFill>
                  <a:srgbClr val="FFFFF0"/>
                </a:solidFill>
              </a:rPr>
              <a:t> : A cloud-based and curated repository for </a:t>
            </a:r>
            <a:r>
              <a:rPr lang="en-US" sz="2100" dirty="0" err="1">
                <a:solidFill>
                  <a:srgbClr val="FFFFF0"/>
                </a:solidFill>
              </a:rPr>
              <a:t>Jupyter</a:t>
            </a:r>
            <a:r>
              <a:rPr lang="en-US" sz="2100" dirty="0">
                <a:solidFill>
                  <a:srgbClr val="FFFFF0"/>
                </a:solidFill>
              </a:rPr>
              <a:t> Notebooks in neuroscience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AFNI - From Then to Now and Beyond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 err="1">
                <a:solidFill>
                  <a:srgbClr val="FFFFF0"/>
                </a:solidFill>
              </a:rPr>
              <a:t>Nilearn</a:t>
            </a:r>
            <a:r>
              <a:rPr lang="en-US" sz="2100" dirty="0">
                <a:solidFill>
                  <a:srgbClr val="FFFFF0"/>
                </a:solidFill>
              </a:rPr>
              <a:t>: open, easy, and powerful statistical analysis of brain images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365194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João </a:t>
            </a:r>
            <a:r>
              <a:rPr lang="en-US" sz="2100" dirty="0" err="1">
                <a:solidFill>
                  <a:srgbClr val="FFFFF0"/>
                </a:solidFill>
              </a:rPr>
              <a:t>Periquito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 err="1">
                <a:solidFill>
                  <a:srgbClr val="FFFFF0"/>
                </a:solidFill>
              </a:rPr>
              <a:t>Loïc</a:t>
            </a:r>
            <a:r>
              <a:rPr lang="en-US" sz="2100" dirty="0">
                <a:solidFill>
                  <a:srgbClr val="FFFFF0"/>
                </a:solidFill>
              </a:rPr>
              <a:t> </a:t>
            </a:r>
            <a:r>
              <a:rPr lang="en-US" sz="2100" dirty="0" err="1">
                <a:solidFill>
                  <a:srgbClr val="FFFFF0"/>
                </a:solidFill>
              </a:rPr>
              <a:t>Tetrel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Robert Cox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Gael </a:t>
            </a:r>
            <a:r>
              <a:rPr lang="en-US" sz="2100" dirty="0" err="1">
                <a:solidFill>
                  <a:srgbClr val="FFFFF0"/>
                </a:solidFill>
              </a:rPr>
              <a:t>Varoquaux</a:t>
            </a:r>
            <a:endParaRPr lang="en-US" sz="2100" dirty="0">
              <a:solidFill>
                <a:srgbClr val="FFFFF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0A84EE-AFF7-0A4F-A802-08C2318D6820}"/>
              </a:ext>
            </a:extLst>
          </p:cNvPr>
          <p:cNvGrpSpPr/>
          <p:nvPr/>
        </p:nvGrpSpPr>
        <p:grpSpPr>
          <a:xfrm>
            <a:off x="8726256" y="6175204"/>
            <a:ext cx="2281269" cy="399371"/>
            <a:chOff x="10291484" y="4453689"/>
            <a:chExt cx="2281269" cy="399371"/>
          </a:xfrm>
        </p:grpSpPr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F8726FFD-F64D-5044-B36F-F8F96C6F51F7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66EA8D6-C566-C243-9B60-6AE4A4F39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6020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5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C899182-7870-B847-8AFB-31A0DB8AF9B1}"/>
              </a:ext>
            </a:extLst>
          </p:cNvPr>
          <p:cNvGrpSpPr/>
          <p:nvPr/>
        </p:nvGrpSpPr>
        <p:grpSpPr>
          <a:xfrm>
            <a:off x="391966" y="4655505"/>
            <a:ext cx="2347638" cy="429351"/>
            <a:chOff x="518970" y="4278273"/>
            <a:chExt cx="2347638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8CDA19A-E3E5-2949-96B3-A5B1DA2FA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54EC9D48-F8BC-E543-BE8C-406BBC49DBF7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8422B4B-EE27-C249-94D6-4D8C4301C40B}"/>
              </a:ext>
            </a:extLst>
          </p:cNvPr>
          <p:cNvGrpSpPr/>
          <p:nvPr/>
        </p:nvGrpSpPr>
        <p:grpSpPr>
          <a:xfrm>
            <a:off x="2563624" y="4649155"/>
            <a:ext cx="3062752" cy="442051"/>
            <a:chOff x="3219901" y="4492949"/>
            <a:chExt cx="3062752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0FEC20F-B3A5-3142-9485-74E40B856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29" name="Title 4">
              <a:extLst>
                <a:ext uri="{FF2B5EF4-FFF2-40B4-BE49-F238E27FC236}">
                  <a16:creationId xmlns:a16="http://schemas.microsoft.com/office/drawing/2014/main" id="{FA0D37C1-EE27-0A45-A744-9D96D6386556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B167C9-97D0-B343-AC68-D1E42696B1D6}"/>
              </a:ext>
            </a:extLst>
          </p:cNvPr>
          <p:cNvGrpSpPr/>
          <p:nvPr/>
        </p:nvGrpSpPr>
        <p:grpSpPr>
          <a:xfrm>
            <a:off x="5434288" y="4670495"/>
            <a:ext cx="3197743" cy="399371"/>
            <a:chOff x="6746843" y="4494037"/>
            <a:chExt cx="3197743" cy="39937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F703454-116A-9F49-BB5A-E59C7B45C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ECC90E1B-23AB-5A45-A497-E25013BE56E1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sp>
        <p:nvSpPr>
          <p:cNvPr id="30" name="Title 4">
            <a:extLst>
              <a:ext uri="{FF2B5EF4-FFF2-40B4-BE49-F238E27FC236}">
                <a16:creationId xmlns:a16="http://schemas.microsoft.com/office/drawing/2014/main" id="{384C5C09-BCB1-8F4A-90F8-A529C18031D5}"/>
              </a:ext>
            </a:extLst>
          </p:cNvPr>
          <p:cNvSpPr txBox="1">
            <a:spLocks/>
          </p:cNvSpPr>
          <p:nvPr/>
        </p:nvSpPr>
        <p:spPr>
          <a:xfrm>
            <a:off x="820376" y="1903271"/>
            <a:ext cx="11166699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and Future of Neuroimaging: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6F8EB9-8CBA-F045-A6B2-83878AEB248C}"/>
              </a:ext>
            </a:extLst>
          </p:cNvPr>
          <p:cNvCxnSpPr>
            <a:cxnSpLocks/>
          </p:cNvCxnSpPr>
          <p:nvPr/>
        </p:nvCxnSpPr>
        <p:spPr>
          <a:xfrm>
            <a:off x="550927" y="1462768"/>
            <a:ext cx="0" cy="2230043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itle 4">
            <a:extLst>
              <a:ext uri="{FF2B5EF4-FFF2-40B4-BE49-F238E27FC236}">
                <a16:creationId xmlns:a16="http://schemas.microsoft.com/office/drawing/2014/main" id="{86E07DD4-E2FF-B242-8B7C-233035A403B6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A855F4-9100-364C-9A9A-40E67F5894D5}"/>
              </a:ext>
            </a:extLst>
          </p:cNvPr>
          <p:cNvGrpSpPr/>
          <p:nvPr/>
        </p:nvGrpSpPr>
        <p:grpSpPr>
          <a:xfrm>
            <a:off x="8842003" y="4670495"/>
            <a:ext cx="2281269" cy="399371"/>
            <a:chOff x="10291484" y="4453689"/>
            <a:chExt cx="2281269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5AA7D0AC-FD82-E748-B12F-B087BE4EC502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870BF5A-68C8-564E-A54B-1C958FFF4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9851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C7131-7C6C-574F-B6BB-667EAF4DE61E}"/>
              </a:ext>
            </a:extLst>
          </p:cNvPr>
          <p:cNvGrpSpPr/>
          <p:nvPr/>
        </p:nvGrpSpPr>
        <p:grpSpPr>
          <a:xfrm>
            <a:off x="391966" y="4655505"/>
            <a:ext cx="2347638" cy="429351"/>
            <a:chOff x="518970" y="4278273"/>
            <a:chExt cx="2347638" cy="42935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8154101-311B-FE48-8B9F-B611D17F2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54" name="Title 4">
              <a:extLst>
                <a:ext uri="{FF2B5EF4-FFF2-40B4-BE49-F238E27FC236}">
                  <a16:creationId xmlns:a16="http://schemas.microsoft.com/office/drawing/2014/main" id="{C56E4494-33C8-FB43-A07B-27E3304F1926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34E433A-01A9-AB4C-B8A9-A55010CD9BA8}"/>
              </a:ext>
            </a:extLst>
          </p:cNvPr>
          <p:cNvGrpSpPr/>
          <p:nvPr/>
        </p:nvGrpSpPr>
        <p:grpSpPr>
          <a:xfrm>
            <a:off x="2563624" y="4649155"/>
            <a:ext cx="3062752" cy="442051"/>
            <a:chOff x="3219901" y="4492949"/>
            <a:chExt cx="3062752" cy="44205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3E2A472-CA6A-3D49-B40F-125069696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57" name="Title 4">
              <a:extLst>
                <a:ext uri="{FF2B5EF4-FFF2-40B4-BE49-F238E27FC236}">
                  <a16:creationId xmlns:a16="http://schemas.microsoft.com/office/drawing/2014/main" id="{312ADE60-4CFE-BB4F-A7B4-DB4B03AF3414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3828BA-27D2-AD4E-BF51-27BEBCEC0BD4}"/>
              </a:ext>
            </a:extLst>
          </p:cNvPr>
          <p:cNvGrpSpPr/>
          <p:nvPr/>
        </p:nvGrpSpPr>
        <p:grpSpPr>
          <a:xfrm>
            <a:off x="5434288" y="4670495"/>
            <a:ext cx="3197743" cy="399371"/>
            <a:chOff x="6746843" y="4494037"/>
            <a:chExt cx="3197743" cy="399371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F832EC5-77BD-CD49-BCF7-73B584FB7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60" name="Title 4">
              <a:extLst>
                <a:ext uri="{FF2B5EF4-FFF2-40B4-BE49-F238E27FC236}">
                  <a16:creationId xmlns:a16="http://schemas.microsoft.com/office/drawing/2014/main" id="{014A8D14-6317-6440-A81C-12E118262849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28" name="Title 4">
            <a:extLst>
              <a:ext uri="{FF2B5EF4-FFF2-40B4-BE49-F238E27FC236}">
                <a16:creationId xmlns:a16="http://schemas.microsoft.com/office/drawing/2014/main" id="{A95F0D6F-9DF8-224A-AC8D-0E07A2C3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6" y="1903271"/>
            <a:ext cx="11166699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and Future of Neuroimaging: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D31ABA-3DFF-DF42-B166-9D9D623A5742}"/>
              </a:ext>
            </a:extLst>
          </p:cNvPr>
          <p:cNvCxnSpPr>
            <a:cxnSpLocks/>
          </p:cNvCxnSpPr>
          <p:nvPr/>
        </p:nvCxnSpPr>
        <p:spPr>
          <a:xfrm>
            <a:off x="550927" y="1462768"/>
            <a:ext cx="0" cy="2230043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itle 4">
            <a:extLst>
              <a:ext uri="{FF2B5EF4-FFF2-40B4-BE49-F238E27FC236}">
                <a16:creationId xmlns:a16="http://schemas.microsoft.com/office/drawing/2014/main" id="{8673C929-12EF-864E-BB63-BF6A39A4F4BB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Thursday 25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th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90C374-62C1-A84F-A1D8-94A7042F4BD2}"/>
              </a:ext>
            </a:extLst>
          </p:cNvPr>
          <p:cNvGrpSpPr/>
          <p:nvPr/>
        </p:nvGrpSpPr>
        <p:grpSpPr>
          <a:xfrm>
            <a:off x="8842003" y="4670495"/>
            <a:ext cx="2281269" cy="399371"/>
            <a:chOff x="10291484" y="4453689"/>
            <a:chExt cx="2281269" cy="399371"/>
          </a:xfrm>
        </p:grpSpPr>
        <p:sp>
          <p:nvSpPr>
            <p:cNvPr id="34" name="Title 4">
              <a:extLst>
                <a:ext uri="{FF2B5EF4-FFF2-40B4-BE49-F238E27FC236}">
                  <a16:creationId xmlns:a16="http://schemas.microsoft.com/office/drawing/2014/main" id="{D258D7D3-356F-704A-9470-A577AA6C9FFC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DCA6222-A4F0-DD4E-BA04-3DF6F5E24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8473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The next phase of open science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1 talk x 25 minutes + 15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Speaker may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8BFA55-C626-8748-BCCF-E4080E7BC3CE}"/>
              </a:ext>
            </a:extLst>
          </p:cNvPr>
          <p:cNvGrpSpPr/>
          <p:nvPr/>
        </p:nvGrpSpPr>
        <p:grpSpPr>
          <a:xfrm>
            <a:off x="8726256" y="6175204"/>
            <a:ext cx="2281269" cy="399371"/>
            <a:chOff x="10291484" y="4453689"/>
            <a:chExt cx="2281269" cy="399371"/>
          </a:xfrm>
        </p:grpSpPr>
        <p:sp>
          <p:nvSpPr>
            <p:cNvPr id="20" name="Title 4">
              <a:extLst>
                <a:ext uri="{FF2B5EF4-FFF2-40B4-BE49-F238E27FC236}">
                  <a16:creationId xmlns:a16="http://schemas.microsoft.com/office/drawing/2014/main" id="{E377E2D9-1716-E24F-9539-3011A2884D10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9F95937-A594-3E4B-A684-D62AC2A15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7397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-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impact monitoring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 &amp; feedback!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CFD5968-9C3B-E94B-AB8F-965159228927}"/>
              </a:ext>
            </a:extLst>
          </p:cNvPr>
          <p:cNvGrpSpPr/>
          <p:nvPr/>
        </p:nvGrpSpPr>
        <p:grpSpPr>
          <a:xfrm>
            <a:off x="8726256" y="6175204"/>
            <a:ext cx="2281269" cy="399371"/>
            <a:chOff x="10291484" y="4453689"/>
            <a:chExt cx="2281269" cy="399371"/>
          </a:xfrm>
        </p:grpSpPr>
        <p:sp>
          <p:nvSpPr>
            <p:cNvPr id="22" name="Title 4">
              <a:extLst>
                <a:ext uri="{FF2B5EF4-FFF2-40B4-BE49-F238E27FC236}">
                  <a16:creationId xmlns:a16="http://schemas.microsoft.com/office/drawing/2014/main" id="{F06E9675-5D03-554F-9EDC-CE340FB1E20C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3D28F8A-BD94-DA4B-8A11-AC8B51855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8536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3" y="0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633636" y="2687637"/>
            <a:ext cx="2785729" cy="315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400" dirty="0" err="1">
                <a:solidFill>
                  <a:srgbClr val="FFFFF0"/>
                </a:solidFill>
              </a:rPr>
              <a:t>Johnes</a:t>
            </a:r>
            <a:r>
              <a:rPr lang="en-US" sz="2400" dirty="0">
                <a:solidFill>
                  <a:srgbClr val="FFFFF0"/>
                </a:solidFill>
              </a:rPr>
              <a:t> </a:t>
            </a:r>
            <a:r>
              <a:rPr lang="en-US" sz="2400" dirty="0" err="1">
                <a:solidFill>
                  <a:srgbClr val="FFFFF0"/>
                </a:solidFill>
              </a:rPr>
              <a:t>Obungoloch</a:t>
            </a:r>
            <a:endParaRPr lang="en-US" sz="2400" dirty="0">
              <a:solidFill>
                <a:srgbClr val="FFFFF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147AA9-AED6-FB44-94E4-5155B03B8E25}"/>
              </a:ext>
            </a:extLst>
          </p:cNvPr>
          <p:cNvGrpSpPr/>
          <p:nvPr/>
        </p:nvGrpSpPr>
        <p:grpSpPr>
          <a:xfrm>
            <a:off x="8726256" y="6175204"/>
            <a:ext cx="2281269" cy="399371"/>
            <a:chOff x="10291484" y="4453689"/>
            <a:chExt cx="2281269" cy="399371"/>
          </a:xfrm>
        </p:grpSpPr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FC7ED6F2-A232-FC45-9287-E5BAD294B581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DF11628-C12A-3C49-B071-87523EFE7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656E9633-8B8C-3441-BE0B-014A4047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96" y="2687637"/>
            <a:ext cx="7245997" cy="315298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400" dirty="0">
                <a:solidFill>
                  <a:srgbClr val="FFFFF0"/>
                </a:solidFill>
              </a:rPr>
              <a:t>Low Field MRI - a possible brain imaging modality for sub-Saharan Africa</a:t>
            </a:r>
            <a:r>
              <a:rPr lang="en-US" sz="3800" dirty="0">
                <a:solidFill>
                  <a:srgbClr val="FFFFF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24033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236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C899182-7870-B847-8AFB-31A0DB8AF9B1}"/>
              </a:ext>
            </a:extLst>
          </p:cNvPr>
          <p:cNvGrpSpPr/>
          <p:nvPr/>
        </p:nvGrpSpPr>
        <p:grpSpPr>
          <a:xfrm>
            <a:off x="391966" y="4655505"/>
            <a:ext cx="2347638" cy="429351"/>
            <a:chOff x="518970" y="4278273"/>
            <a:chExt cx="2347638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8CDA19A-E3E5-2949-96B3-A5B1DA2FA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54EC9D48-F8BC-E543-BE8C-406BBC49DBF7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8422B4B-EE27-C249-94D6-4D8C4301C40B}"/>
              </a:ext>
            </a:extLst>
          </p:cNvPr>
          <p:cNvGrpSpPr/>
          <p:nvPr/>
        </p:nvGrpSpPr>
        <p:grpSpPr>
          <a:xfrm>
            <a:off x="2563624" y="4649155"/>
            <a:ext cx="3062752" cy="442051"/>
            <a:chOff x="3219901" y="4492949"/>
            <a:chExt cx="3062752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0FEC20F-B3A5-3142-9485-74E40B856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29" name="Title 4">
              <a:extLst>
                <a:ext uri="{FF2B5EF4-FFF2-40B4-BE49-F238E27FC236}">
                  <a16:creationId xmlns:a16="http://schemas.microsoft.com/office/drawing/2014/main" id="{FA0D37C1-EE27-0A45-A744-9D96D6386556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B167C9-97D0-B343-AC68-D1E42696B1D6}"/>
              </a:ext>
            </a:extLst>
          </p:cNvPr>
          <p:cNvGrpSpPr/>
          <p:nvPr/>
        </p:nvGrpSpPr>
        <p:grpSpPr>
          <a:xfrm>
            <a:off x="5434288" y="4670495"/>
            <a:ext cx="3197743" cy="399371"/>
            <a:chOff x="6746843" y="4494037"/>
            <a:chExt cx="3197743" cy="39937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F703454-116A-9F49-BB5A-E59C7B45C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ECC90E1B-23AB-5A45-A497-E25013BE56E1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sp>
        <p:nvSpPr>
          <p:cNvPr id="30" name="Title 4">
            <a:extLst>
              <a:ext uri="{FF2B5EF4-FFF2-40B4-BE49-F238E27FC236}">
                <a16:creationId xmlns:a16="http://schemas.microsoft.com/office/drawing/2014/main" id="{B680D021-4789-6447-BE2C-0CB09367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6" y="1903271"/>
            <a:ext cx="11166699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and Future of Neuroimaging: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311614-B7AF-2F4B-B24D-56234D21D363}"/>
              </a:ext>
            </a:extLst>
          </p:cNvPr>
          <p:cNvCxnSpPr>
            <a:cxnSpLocks/>
          </p:cNvCxnSpPr>
          <p:nvPr/>
        </p:nvCxnSpPr>
        <p:spPr>
          <a:xfrm>
            <a:off x="550927" y="1462768"/>
            <a:ext cx="0" cy="2230043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itle 4">
            <a:extLst>
              <a:ext uri="{FF2B5EF4-FFF2-40B4-BE49-F238E27FC236}">
                <a16:creationId xmlns:a16="http://schemas.microsoft.com/office/drawing/2014/main" id="{5F820F38-0020-A446-A78E-6A1DABABEEB3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Thursday 25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th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FC2F951-B259-6A4A-8D88-C9E9857333D6}"/>
              </a:ext>
            </a:extLst>
          </p:cNvPr>
          <p:cNvGrpSpPr/>
          <p:nvPr/>
        </p:nvGrpSpPr>
        <p:grpSpPr>
          <a:xfrm>
            <a:off x="8842003" y="4670495"/>
            <a:ext cx="2281269" cy="399371"/>
            <a:chOff x="10291484" y="4453689"/>
            <a:chExt cx="2281269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BFEE1DA9-E461-1A4F-BB1B-97B55C6194BF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F03F01D-8A41-9F45-8B63-D0945CEDA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264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96" y="2322101"/>
            <a:ext cx="7245997" cy="3518522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800" dirty="0">
                <a:solidFill>
                  <a:srgbClr val="FFFFF0"/>
                </a:solidFill>
              </a:rPr>
              <a:t>Privacy preserving tech: the tools for safe open data use 	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800" dirty="0">
                <a:solidFill>
                  <a:srgbClr val="FFFFF0"/>
                </a:solidFill>
              </a:rPr>
              <a:t>Concept annotations via NIDM-Terms fosters improved search of open datasets 	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800" dirty="0">
                <a:solidFill>
                  <a:srgbClr val="FFFFF0"/>
                </a:solidFill>
              </a:rPr>
              <a:t>Leveraging telehealth in underserved populations for open data research 	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800" dirty="0">
                <a:solidFill>
                  <a:srgbClr val="FFFFF0"/>
                </a:solidFill>
              </a:rPr>
              <a:t>The Courtois project on neuronal modelling - first data release 	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800" dirty="0">
                <a:solidFill>
                  <a:srgbClr val="FFFFF0"/>
                </a:solidFill>
              </a:rPr>
              <a:t>BIDS: a data standard to support the neuroimaging community 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D57880-F65C-D44B-9A88-E10F21B97980}"/>
              </a:ext>
            </a:extLst>
          </p:cNvPr>
          <p:cNvGrpSpPr/>
          <p:nvPr/>
        </p:nvGrpSpPr>
        <p:grpSpPr>
          <a:xfrm>
            <a:off x="8726256" y="6175204"/>
            <a:ext cx="2281269" cy="399371"/>
            <a:chOff x="10291484" y="4453689"/>
            <a:chExt cx="2281269" cy="399371"/>
          </a:xfrm>
        </p:grpSpPr>
        <p:sp>
          <p:nvSpPr>
            <p:cNvPr id="53" name="Title 4">
              <a:extLst>
                <a:ext uri="{FF2B5EF4-FFF2-40B4-BE49-F238E27FC236}">
                  <a16:creationId xmlns:a16="http://schemas.microsoft.com/office/drawing/2014/main" id="{69322564-881A-9B40-91AC-E49DA7BF5993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1FE44DB-8AB3-7148-A49B-F0D6DA5EB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365194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Emma </a:t>
            </a:r>
            <a:r>
              <a:rPr lang="en-US" sz="2100" dirty="0" err="1">
                <a:solidFill>
                  <a:srgbClr val="FFFFF0"/>
                </a:solidFill>
              </a:rPr>
              <a:t>Bluemke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David </a:t>
            </a:r>
            <a:r>
              <a:rPr lang="en-US" sz="2100" dirty="0" err="1">
                <a:solidFill>
                  <a:srgbClr val="FFFFF0"/>
                </a:solidFill>
              </a:rPr>
              <a:t>Keator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Linda Larson-Prior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Julie A. Boyle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 err="1">
                <a:solidFill>
                  <a:srgbClr val="FFFFF0"/>
                </a:solidFill>
              </a:rPr>
              <a:t>Guiomar</a:t>
            </a:r>
            <a:r>
              <a:rPr lang="en-US" sz="2100" dirty="0">
                <a:solidFill>
                  <a:srgbClr val="FFFFF0"/>
                </a:solidFill>
              </a:rPr>
              <a:t> </a:t>
            </a:r>
            <a:r>
              <a:rPr lang="en-US" sz="2100" dirty="0" err="1">
                <a:solidFill>
                  <a:srgbClr val="FFFFF0"/>
                </a:solidFill>
              </a:rPr>
              <a:t>Niso</a:t>
            </a:r>
            <a:endParaRPr lang="en-US" sz="2100" dirty="0">
              <a:solidFill>
                <a:srgbClr val="FFFF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381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C7131-7C6C-574F-B6BB-667EAF4DE61E}"/>
              </a:ext>
            </a:extLst>
          </p:cNvPr>
          <p:cNvGrpSpPr/>
          <p:nvPr/>
        </p:nvGrpSpPr>
        <p:grpSpPr>
          <a:xfrm>
            <a:off x="391966" y="4655505"/>
            <a:ext cx="2347638" cy="429351"/>
            <a:chOff x="518970" y="4278273"/>
            <a:chExt cx="2347638" cy="42935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8154101-311B-FE48-8B9F-B611D17F2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54" name="Title 4">
              <a:extLst>
                <a:ext uri="{FF2B5EF4-FFF2-40B4-BE49-F238E27FC236}">
                  <a16:creationId xmlns:a16="http://schemas.microsoft.com/office/drawing/2014/main" id="{C56E4494-33C8-FB43-A07B-27E3304F1926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34E433A-01A9-AB4C-B8A9-A55010CD9BA8}"/>
              </a:ext>
            </a:extLst>
          </p:cNvPr>
          <p:cNvGrpSpPr/>
          <p:nvPr/>
        </p:nvGrpSpPr>
        <p:grpSpPr>
          <a:xfrm>
            <a:off x="2563624" y="4649155"/>
            <a:ext cx="3062752" cy="442051"/>
            <a:chOff x="3219901" y="4492949"/>
            <a:chExt cx="3062752" cy="44205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3E2A472-CA6A-3D49-B40F-125069696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57" name="Title 4">
              <a:extLst>
                <a:ext uri="{FF2B5EF4-FFF2-40B4-BE49-F238E27FC236}">
                  <a16:creationId xmlns:a16="http://schemas.microsoft.com/office/drawing/2014/main" id="{312ADE60-4CFE-BB4F-A7B4-DB4B03AF3414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3828BA-27D2-AD4E-BF51-27BEBCEC0BD4}"/>
              </a:ext>
            </a:extLst>
          </p:cNvPr>
          <p:cNvGrpSpPr/>
          <p:nvPr/>
        </p:nvGrpSpPr>
        <p:grpSpPr>
          <a:xfrm>
            <a:off x="5434288" y="4670495"/>
            <a:ext cx="3197743" cy="399371"/>
            <a:chOff x="6746843" y="4494037"/>
            <a:chExt cx="3197743" cy="399371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F832EC5-77BD-CD49-BCF7-73B584FB7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60" name="Title 4">
              <a:extLst>
                <a:ext uri="{FF2B5EF4-FFF2-40B4-BE49-F238E27FC236}">
                  <a16:creationId xmlns:a16="http://schemas.microsoft.com/office/drawing/2014/main" id="{014A8D14-6317-6440-A81C-12E118262849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28" name="Title 4">
            <a:extLst>
              <a:ext uri="{FF2B5EF4-FFF2-40B4-BE49-F238E27FC236}">
                <a16:creationId xmlns:a16="http://schemas.microsoft.com/office/drawing/2014/main" id="{40644309-4B0E-FA47-8DFF-7CB9972CB17B}"/>
              </a:ext>
            </a:extLst>
          </p:cNvPr>
          <p:cNvSpPr txBox="1">
            <a:spLocks/>
          </p:cNvSpPr>
          <p:nvPr/>
        </p:nvSpPr>
        <p:spPr>
          <a:xfrm>
            <a:off x="820376" y="1903271"/>
            <a:ext cx="11166699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and Future of Neuroimaging: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7D7509-986E-664D-8127-BE0AEF76BD22}"/>
              </a:ext>
            </a:extLst>
          </p:cNvPr>
          <p:cNvCxnSpPr>
            <a:cxnSpLocks/>
          </p:cNvCxnSpPr>
          <p:nvPr/>
        </p:nvCxnSpPr>
        <p:spPr>
          <a:xfrm>
            <a:off x="550927" y="1462768"/>
            <a:ext cx="0" cy="2230043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itle 4">
            <a:extLst>
              <a:ext uri="{FF2B5EF4-FFF2-40B4-BE49-F238E27FC236}">
                <a16:creationId xmlns:a16="http://schemas.microsoft.com/office/drawing/2014/main" id="{E05072BB-C6E4-C74F-8F9D-D6E71397814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Thursday 25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th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117278-A8C1-C647-AE7E-B60245E588F5}"/>
              </a:ext>
            </a:extLst>
          </p:cNvPr>
          <p:cNvGrpSpPr/>
          <p:nvPr/>
        </p:nvGrpSpPr>
        <p:grpSpPr>
          <a:xfrm>
            <a:off x="8842003" y="4670495"/>
            <a:ext cx="2281269" cy="399371"/>
            <a:chOff x="10291484" y="4453689"/>
            <a:chExt cx="2281269" cy="399371"/>
          </a:xfrm>
        </p:grpSpPr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BB80CE10-7A29-B749-B8BD-83E3DF048503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CCC351C-48DA-3F4A-96B4-52D273FA6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3484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0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Where are our tools heading?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4 talks x 7 minutes + 20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Some speakers will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6CA053-3B2C-B146-B059-2708748F6BF2}"/>
              </a:ext>
            </a:extLst>
          </p:cNvPr>
          <p:cNvGrpSpPr/>
          <p:nvPr/>
        </p:nvGrpSpPr>
        <p:grpSpPr>
          <a:xfrm>
            <a:off x="8726256" y="6175204"/>
            <a:ext cx="2281269" cy="399371"/>
            <a:chOff x="10291484" y="4453689"/>
            <a:chExt cx="2281269" cy="399371"/>
          </a:xfrm>
        </p:grpSpPr>
        <p:sp>
          <p:nvSpPr>
            <p:cNvPr id="20" name="Title 4">
              <a:extLst>
                <a:ext uri="{FF2B5EF4-FFF2-40B4-BE49-F238E27FC236}">
                  <a16:creationId xmlns:a16="http://schemas.microsoft.com/office/drawing/2014/main" id="{8E0F51A1-96D9-114A-B3A3-5803C5C38187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B2523F-5457-5042-AC45-4F81021F3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9711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-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impact monitoring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 &amp; feedback!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B6C8EE7-5998-9E48-ABAF-5AAC9FD6211C}"/>
              </a:ext>
            </a:extLst>
          </p:cNvPr>
          <p:cNvGrpSpPr/>
          <p:nvPr/>
        </p:nvGrpSpPr>
        <p:grpSpPr>
          <a:xfrm>
            <a:off x="8726256" y="6175204"/>
            <a:ext cx="2281269" cy="399371"/>
            <a:chOff x="10291484" y="4453689"/>
            <a:chExt cx="2281269" cy="399371"/>
          </a:xfrm>
        </p:grpSpPr>
        <p:sp>
          <p:nvSpPr>
            <p:cNvPr id="22" name="Title 4">
              <a:extLst>
                <a:ext uri="{FF2B5EF4-FFF2-40B4-BE49-F238E27FC236}">
                  <a16:creationId xmlns:a16="http://schemas.microsoft.com/office/drawing/2014/main" id="{76A2FCF6-0EEB-9143-82F2-66CC4FA8F08B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6FB7C36-4E07-3147-A82E-BAA09EF1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238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3" y="0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96" y="2322101"/>
            <a:ext cx="7245997" cy="351852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The Women in Neuroscience Repository (</a:t>
            </a:r>
            <a:r>
              <a:rPr lang="en-US" sz="2100" dirty="0" err="1">
                <a:solidFill>
                  <a:srgbClr val="FFFFF0"/>
                </a:solidFill>
              </a:rPr>
              <a:t>WiNRepo</a:t>
            </a:r>
            <a:r>
              <a:rPr lang="en-US" sz="2100" dirty="0">
                <a:solidFill>
                  <a:srgbClr val="FFFFF0"/>
                </a:solidFill>
              </a:rPr>
              <a:t>)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Status update on MNE-Python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Group ICA Toolbox: New features and developments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The INCF online training suite: a resource to advance and enable training and education in brain data science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365194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Fabio Ferreira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 err="1">
                <a:solidFill>
                  <a:srgbClr val="FFFFF0"/>
                </a:solidFill>
              </a:rPr>
              <a:t>Marijn</a:t>
            </a:r>
            <a:r>
              <a:rPr lang="en-US" sz="2100" dirty="0">
                <a:solidFill>
                  <a:srgbClr val="FFFFF0"/>
                </a:solidFill>
              </a:rPr>
              <a:t> van Vliet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Srinivas </a:t>
            </a:r>
            <a:r>
              <a:rPr lang="en-US" sz="2100" dirty="0" err="1">
                <a:solidFill>
                  <a:srgbClr val="FFFFF0"/>
                </a:solidFill>
              </a:rPr>
              <a:t>Rachakonda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Ariel </a:t>
            </a:r>
            <a:r>
              <a:rPr lang="en-US" sz="2100" dirty="0" err="1">
                <a:solidFill>
                  <a:srgbClr val="FFFFF0"/>
                </a:solidFill>
              </a:rPr>
              <a:t>Rokem</a:t>
            </a:r>
            <a:endParaRPr lang="en-US" sz="2100" dirty="0">
              <a:solidFill>
                <a:srgbClr val="FFFFF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1779D5-B271-5C42-ACFD-CE2C80383C95}"/>
              </a:ext>
            </a:extLst>
          </p:cNvPr>
          <p:cNvGrpSpPr/>
          <p:nvPr/>
        </p:nvGrpSpPr>
        <p:grpSpPr>
          <a:xfrm>
            <a:off x="8726256" y="6175204"/>
            <a:ext cx="2281269" cy="399371"/>
            <a:chOff x="10291484" y="4453689"/>
            <a:chExt cx="2281269" cy="399371"/>
          </a:xfrm>
        </p:grpSpPr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EE2FC2A9-6861-E041-BBDB-C24ECDDF8130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059DA4B-1775-D541-BCD2-4E1D3FD34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85058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5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8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C899182-7870-B847-8AFB-31A0DB8AF9B1}"/>
              </a:ext>
            </a:extLst>
          </p:cNvPr>
          <p:cNvGrpSpPr/>
          <p:nvPr/>
        </p:nvGrpSpPr>
        <p:grpSpPr>
          <a:xfrm>
            <a:off x="391966" y="4655505"/>
            <a:ext cx="2347638" cy="429351"/>
            <a:chOff x="518970" y="4278273"/>
            <a:chExt cx="2347638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8CDA19A-E3E5-2949-96B3-A5B1DA2FA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54EC9D48-F8BC-E543-BE8C-406BBC49DBF7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8422B4B-EE27-C249-94D6-4D8C4301C40B}"/>
              </a:ext>
            </a:extLst>
          </p:cNvPr>
          <p:cNvGrpSpPr/>
          <p:nvPr/>
        </p:nvGrpSpPr>
        <p:grpSpPr>
          <a:xfrm>
            <a:off x="2563624" y="4649155"/>
            <a:ext cx="3062752" cy="442051"/>
            <a:chOff x="3219901" y="4492949"/>
            <a:chExt cx="3062752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0FEC20F-B3A5-3142-9485-74E40B856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29" name="Title 4">
              <a:extLst>
                <a:ext uri="{FF2B5EF4-FFF2-40B4-BE49-F238E27FC236}">
                  <a16:creationId xmlns:a16="http://schemas.microsoft.com/office/drawing/2014/main" id="{FA0D37C1-EE27-0A45-A744-9D96D6386556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B167C9-97D0-B343-AC68-D1E42696B1D6}"/>
              </a:ext>
            </a:extLst>
          </p:cNvPr>
          <p:cNvGrpSpPr/>
          <p:nvPr/>
        </p:nvGrpSpPr>
        <p:grpSpPr>
          <a:xfrm>
            <a:off x="5434288" y="4670495"/>
            <a:ext cx="3197743" cy="399371"/>
            <a:chOff x="6746843" y="4494037"/>
            <a:chExt cx="3197743" cy="39937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F703454-116A-9F49-BB5A-E59C7B45C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ECC90E1B-23AB-5A45-A497-E25013BE56E1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D60E2EB0-514C-EF48-8DE8-742E546EB16A}"/>
              </a:ext>
            </a:extLst>
          </p:cNvPr>
          <p:cNvGrpSpPr/>
          <p:nvPr/>
        </p:nvGrpSpPr>
        <p:grpSpPr>
          <a:xfrm>
            <a:off x="8842003" y="4670495"/>
            <a:ext cx="2281269" cy="399371"/>
            <a:chOff x="10291484" y="4453689"/>
            <a:chExt cx="2281269" cy="399371"/>
          </a:xfrm>
        </p:grpSpPr>
        <p:sp>
          <p:nvSpPr>
            <p:cNvPr id="42" name="Title 4">
              <a:extLst>
                <a:ext uri="{FF2B5EF4-FFF2-40B4-BE49-F238E27FC236}">
                  <a16:creationId xmlns:a16="http://schemas.microsoft.com/office/drawing/2014/main" id="{3AFE9C40-A17C-E04A-9624-8F00717FCF93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EE08927-3C4B-C844-B174-DA5AD460F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17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Tuesday 23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rd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 2020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C7131-7C6C-574F-B6BB-667EAF4DE61E}"/>
              </a:ext>
            </a:extLst>
          </p:cNvPr>
          <p:cNvGrpSpPr/>
          <p:nvPr/>
        </p:nvGrpSpPr>
        <p:grpSpPr>
          <a:xfrm>
            <a:off x="391966" y="4655505"/>
            <a:ext cx="2347638" cy="429351"/>
            <a:chOff x="518970" y="4278273"/>
            <a:chExt cx="2347638" cy="42935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8154101-311B-FE48-8B9F-B611D17F2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54" name="Title 4">
              <a:extLst>
                <a:ext uri="{FF2B5EF4-FFF2-40B4-BE49-F238E27FC236}">
                  <a16:creationId xmlns:a16="http://schemas.microsoft.com/office/drawing/2014/main" id="{C56E4494-33C8-FB43-A07B-27E3304F1926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34E433A-01A9-AB4C-B8A9-A55010CD9BA8}"/>
              </a:ext>
            </a:extLst>
          </p:cNvPr>
          <p:cNvGrpSpPr/>
          <p:nvPr/>
        </p:nvGrpSpPr>
        <p:grpSpPr>
          <a:xfrm>
            <a:off x="2563624" y="4649155"/>
            <a:ext cx="3062752" cy="442051"/>
            <a:chOff x="3219901" y="4492949"/>
            <a:chExt cx="3062752" cy="44205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3E2A472-CA6A-3D49-B40F-125069696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57" name="Title 4">
              <a:extLst>
                <a:ext uri="{FF2B5EF4-FFF2-40B4-BE49-F238E27FC236}">
                  <a16:creationId xmlns:a16="http://schemas.microsoft.com/office/drawing/2014/main" id="{312ADE60-4CFE-BB4F-A7B4-DB4B03AF3414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3828BA-27D2-AD4E-BF51-27BEBCEC0BD4}"/>
              </a:ext>
            </a:extLst>
          </p:cNvPr>
          <p:cNvGrpSpPr/>
          <p:nvPr/>
        </p:nvGrpSpPr>
        <p:grpSpPr>
          <a:xfrm>
            <a:off x="5434288" y="4670495"/>
            <a:ext cx="3197743" cy="399371"/>
            <a:chOff x="6746843" y="4494037"/>
            <a:chExt cx="3197743" cy="399371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F832EC5-77BD-CD49-BCF7-73B584FB7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60" name="Title 4">
              <a:extLst>
                <a:ext uri="{FF2B5EF4-FFF2-40B4-BE49-F238E27FC236}">
                  <a16:creationId xmlns:a16="http://schemas.microsoft.com/office/drawing/2014/main" id="{014A8D14-6317-6440-A81C-12E118262849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BF52954-500A-6446-A6F8-F1F17D3EC2A6}"/>
              </a:ext>
            </a:extLst>
          </p:cNvPr>
          <p:cNvGrpSpPr/>
          <p:nvPr/>
        </p:nvGrpSpPr>
        <p:grpSpPr>
          <a:xfrm>
            <a:off x="8842003" y="4670495"/>
            <a:ext cx="2281269" cy="399371"/>
            <a:chOff x="10291484" y="4453689"/>
            <a:chExt cx="2281269" cy="399371"/>
          </a:xfrm>
        </p:grpSpPr>
        <p:sp>
          <p:nvSpPr>
            <p:cNvPr id="62" name="Title 4">
              <a:extLst>
                <a:ext uri="{FF2B5EF4-FFF2-40B4-BE49-F238E27FC236}">
                  <a16:creationId xmlns:a16="http://schemas.microsoft.com/office/drawing/2014/main" id="{2EBE6099-8241-9E42-A503-A03C5F984071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F02BCF0-CA2C-C24D-85C1-594049C4F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836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In-depth look at handling of a ‘big data’ set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1 talk x 25 minutes + 15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Speaker may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C438B56-0E74-B444-ADF3-8287450A6B68}"/>
              </a:ext>
            </a:extLst>
          </p:cNvPr>
          <p:cNvGrpSpPr/>
          <p:nvPr/>
        </p:nvGrpSpPr>
        <p:grpSpPr>
          <a:xfrm>
            <a:off x="276219" y="6160214"/>
            <a:ext cx="2347638" cy="429351"/>
            <a:chOff x="518970" y="4278273"/>
            <a:chExt cx="2347638" cy="4293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D16D8A-030D-B646-A3AC-44EB9543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970" y="4293263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8044F41-83D5-664C-AA65-F33C3977505A}"/>
                </a:ext>
              </a:extLst>
            </p:cNvPr>
            <p:cNvSpPr txBox="1">
              <a:spLocks/>
            </p:cNvSpPr>
            <p:nvPr/>
          </p:nvSpPr>
          <p:spPr>
            <a:xfrm>
              <a:off x="906138" y="4278273"/>
              <a:ext cx="1960470" cy="4293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CC3C77-A15F-BB4C-BE08-C9C38ED5BF7D}"/>
              </a:ext>
            </a:extLst>
          </p:cNvPr>
          <p:cNvGrpSpPr/>
          <p:nvPr/>
        </p:nvGrpSpPr>
        <p:grpSpPr>
          <a:xfrm>
            <a:off x="2447877" y="6153864"/>
            <a:ext cx="3062752" cy="442051"/>
            <a:chOff x="3219901" y="4492949"/>
            <a:chExt cx="3062752" cy="4420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D35335-6C5A-2C44-8C0F-7C0EF41A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9901" y="4514289"/>
              <a:ext cx="385796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A215A908-B7C9-1847-9D16-1B012FF23B5D}"/>
                </a:ext>
              </a:extLst>
            </p:cNvPr>
            <p:cNvSpPr txBox="1">
              <a:spLocks/>
            </p:cNvSpPr>
            <p:nvPr/>
          </p:nvSpPr>
          <p:spPr>
            <a:xfrm>
              <a:off x="3661932" y="4492949"/>
              <a:ext cx="2620721" cy="442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5C8F15-2AB6-3C42-B8CF-FB3A67518ED0}"/>
              </a:ext>
            </a:extLst>
          </p:cNvPr>
          <p:cNvGrpSpPr/>
          <p:nvPr/>
        </p:nvGrpSpPr>
        <p:grpSpPr>
          <a:xfrm>
            <a:off x="5318541" y="6175204"/>
            <a:ext cx="3197743" cy="399371"/>
            <a:chOff x="6746843" y="4494037"/>
            <a:chExt cx="3197743" cy="39937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E78F7E-5C3E-0743-8F69-2CB6BBA6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6843" y="4494037"/>
              <a:ext cx="397612" cy="399371"/>
            </a:xfrm>
            <a:prstGeom prst="rect">
              <a:avLst/>
            </a:prstGeom>
          </p:spPr>
        </p:pic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0863416-6765-9240-8AD9-0E5549C1A5B4}"/>
                </a:ext>
              </a:extLst>
            </p:cNvPr>
            <p:cNvSpPr txBox="1">
              <a:spLocks/>
            </p:cNvSpPr>
            <p:nvPr/>
          </p:nvSpPr>
          <p:spPr>
            <a:xfrm>
              <a:off x="7196452" y="4534384"/>
              <a:ext cx="2748134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8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D57880-F65C-D44B-9A88-E10F21B97980}"/>
              </a:ext>
            </a:extLst>
          </p:cNvPr>
          <p:cNvGrpSpPr/>
          <p:nvPr/>
        </p:nvGrpSpPr>
        <p:grpSpPr>
          <a:xfrm>
            <a:off x="8726256" y="6175204"/>
            <a:ext cx="2281269" cy="399371"/>
            <a:chOff x="10291484" y="4453689"/>
            <a:chExt cx="2281269" cy="399371"/>
          </a:xfrm>
        </p:grpSpPr>
        <p:sp>
          <p:nvSpPr>
            <p:cNvPr id="53" name="Title 4">
              <a:extLst>
                <a:ext uri="{FF2B5EF4-FFF2-40B4-BE49-F238E27FC236}">
                  <a16:creationId xmlns:a16="http://schemas.microsoft.com/office/drawing/2014/main" id="{69322564-881A-9B40-91AC-E49DA7BF5993}"/>
                </a:ext>
              </a:extLst>
            </p:cNvPr>
            <p:cNvSpPr txBox="1">
              <a:spLocks/>
            </p:cNvSpPr>
            <p:nvPr/>
          </p:nvSpPr>
          <p:spPr>
            <a:xfrm>
              <a:off x="10739833" y="4494036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8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8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1FE44DB-8AB3-7148-A49B-F0D6DA5EB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91484" y="4453689"/>
              <a:ext cx="397612" cy="399371"/>
            </a:xfrm>
            <a:prstGeom prst="rect">
              <a:avLst/>
            </a:prstGeom>
          </p:spPr>
        </p:pic>
      </p:grpSp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8292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1710</Words>
  <Application>Microsoft Macintosh PowerPoint</Application>
  <PresentationFormat>Widescreen</PresentationFormat>
  <Paragraphs>428</Paragraphs>
  <Slides>54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Avenir Book</vt:lpstr>
      <vt:lpstr>Calibri</vt:lpstr>
      <vt:lpstr>Calibri Light</vt:lpstr>
      <vt:lpstr>Office Theme</vt:lpstr>
      <vt:lpstr>Open Data 2.0: Lightning talks</vt:lpstr>
      <vt:lpstr>Open Data 2.0: Lightning talks</vt:lpstr>
      <vt:lpstr>PowerPoint Presentation</vt:lpstr>
      <vt:lpstr>Open Data 2.0: Lightning talks</vt:lpstr>
      <vt:lpstr>Open Data 2.0: Lightning talks</vt:lpstr>
      <vt:lpstr>PowerPoint Presentation</vt:lpstr>
      <vt:lpstr>Open Data 2.0: Keynote</vt:lpstr>
      <vt:lpstr>Open Data 2.0: Keynote</vt:lpstr>
      <vt:lpstr>PowerPoint Presentation</vt:lpstr>
      <vt:lpstr>Open Data 2.0: Keynote</vt:lpstr>
      <vt:lpstr>Open Data 2.0: Keynote</vt:lpstr>
      <vt:lpstr>PowerPoint Presentation</vt:lpstr>
      <vt:lpstr>Open Data 2.0: Demonstrations</vt:lpstr>
      <vt:lpstr>Open Data 2.0: Demonstrations</vt:lpstr>
      <vt:lpstr>PowerPoint Presentation</vt:lpstr>
      <vt:lpstr>Open Data 2.0: Demonstrations</vt:lpstr>
      <vt:lpstr>Open Data 2.0: Demonstrations</vt:lpstr>
      <vt:lpstr>PowerPoint Presentation</vt:lpstr>
      <vt:lpstr>Open Workflows: Lightning talks</vt:lpstr>
      <vt:lpstr>Open Workflows: Lightning talks</vt:lpstr>
      <vt:lpstr>PowerPoint Presentation</vt:lpstr>
      <vt:lpstr>Open Workflows: Lightning talks</vt:lpstr>
      <vt:lpstr>Open Workflows: Lightning talks</vt:lpstr>
      <vt:lpstr>PowerPoint Presentation</vt:lpstr>
      <vt:lpstr>Open Workflows: Keynote</vt:lpstr>
      <vt:lpstr>Open Workflows: Keynote</vt:lpstr>
      <vt:lpstr>PowerPoint Presentation</vt:lpstr>
      <vt:lpstr>Open Workflows: Keynote</vt:lpstr>
      <vt:lpstr>Open Workflows: Keynote</vt:lpstr>
      <vt:lpstr>PowerPoint Presentation</vt:lpstr>
      <vt:lpstr>Open Workflows: Demonstrations</vt:lpstr>
      <vt:lpstr>Open Workflows: Demonstrations</vt:lpstr>
      <vt:lpstr>PowerPoint Presentation</vt:lpstr>
      <vt:lpstr>Open Workflows: Demonstrations</vt:lpstr>
      <vt:lpstr>Open Workflows: Demonstrations</vt:lpstr>
      <vt:lpstr>PowerPoint Presentation</vt:lpstr>
      <vt:lpstr>Past, Present and Future of Neuroimaging: Lightning talks</vt:lpstr>
      <vt:lpstr>PowerPoint Presentation</vt:lpstr>
      <vt:lpstr>PowerPoint Presentation</vt:lpstr>
      <vt:lpstr>Past, Present &amp; Future: Lightning talks</vt:lpstr>
      <vt:lpstr>Past, Present &amp; Future: Lightning talks</vt:lpstr>
      <vt:lpstr>PowerPoint Presentation</vt:lpstr>
      <vt:lpstr>PowerPoint Presentation</vt:lpstr>
      <vt:lpstr>Past, Present and Future of Neuroimaging: Keynote</vt:lpstr>
      <vt:lpstr>PowerPoint Presentation</vt:lpstr>
      <vt:lpstr>Past, Present &amp; Future: Keynote</vt:lpstr>
      <vt:lpstr>Past, Present &amp; Future: Keynote</vt:lpstr>
      <vt:lpstr>PowerPoint Presentation</vt:lpstr>
      <vt:lpstr>Past, Present and Future of Neuroimaging: Demonstrations</vt:lpstr>
      <vt:lpstr>PowerPoint Presentation</vt:lpstr>
      <vt:lpstr>PowerPoint Presentation</vt:lpstr>
      <vt:lpstr>Past, Present &amp; Future: Demonstrations</vt:lpstr>
      <vt:lpstr>Past, Present &amp; Future: Demonstrations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global inclusivity in open science</dc:title>
  <dc:creator>Cassandra Gould Van Praag</dc:creator>
  <cp:lastModifiedBy>Cassandra Gould Van Praag</cp:lastModifiedBy>
  <cp:revision>24</cp:revision>
  <dcterms:created xsi:type="dcterms:W3CDTF">2020-05-28T03:32:28Z</dcterms:created>
  <dcterms:modified xsi:type="dcterms:W3CDTF">2020-06-17T01:42:28Z</dcterms:modified>
</cp:coreProperties>
</file>