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72" r:id="rId5"/>
    <p:sldId id="264" r:id="rId6"/>
    <p:sldId id="275" r:id="rId7"/>
    <p:sldId id="298" r:id="rId8"/>
    <p:sldId id="274" r:id="rId9"/>
    <p:sldId id="276" r:id="rId10"/>
    <p:sldId id="291" r:id="rId11"/>
    <p:sldId id="292" r:id="rId12"/>
    <p:sldId id="299" r:id="rId13"/>
    <p:sldId id="300" r:id="rId14"/>
    <p:sldId id="301" r:id="rId15"/>
    <p:sldId id="302" r:id="rId16"/>
    <p:sldId id="277" r:id="rId17"/>
    <p:sldId id="293" r:id="rId18"/>
    <p:sldId id="294" r:id="rId19"/>
    <p:sldId id="295" r:id="rId20"/>
    <p:sldId id="296" r:id="rId21"/>
    <p:sldId id="278" r:id="rId22"/>
    <p:sldId id="303" r:id="rId23"/>
    <p:sldId id="279" r:id="rId24"/>
    <p:sldId id="280" r:id="rId25"/>
    <p:sldId id="281" r:id="rId26"/>
    <p:sldId id="282" r:id="rId27"/>
    <p:sldId id="283" r:id="rId28"/>
    <p:sldId id="284" r:id="rId29"/>
    <p:sldId id="297" r:id="rId30"/>
    <p:sldId id="285" r:id="rId31"/>
    <p:sldId id="304" r:id="rId32"/>
    <p:sldId id="305" r:id="rId33"/>
    <p:sldId id="286" r:id="rId34"/>
    <p:sldId id="287" r:id="rId35"/>
    <p:sldId id="288" r:id="rId36"/>
    <p:sldId id="289" r:id="rId37"/>
    <p:sldId id="290" r:id="rId38"/>
    <p:sldId id="306"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E8AEE85-4F20-4E20-ADF8-7C624F68DF4C}">
          <p14:sldIdLst>
            <p14:sldId id="259"/>
            <p14:sldId id="257"/>
            <p14:sldId id="258"/>
            <p14:sldId id="272"/>
            <p14:sldId id="264"/>
            <p14:sldId id="275"/>
            <p14:sldId id="298"/>
            <p14:sldId id="274"/>
            <p14:sldId id="276"/>
            <p14:sldId id="291"/>
            <p14:sldId id="292"/>
            <p14:sldId id="299"/>
            <p14:sldId id="300"/>
            <p14:sldId id="301"/>
            <p14:sldId id="302"/>
            <p14:sldId id="277"/>
            <p14:sldId id="293"/>
            <p14:sldId id="294"/>
            <p14:sldId id="295"/>
            <p14:sldId id="296"/>
            <p14:sldId id="278"/>
            <p14:sldId id="303"/>
            <p14:sldId id="279"/>
            <p14:sldId id="280"/>
            <p14:sldId id="281"/>
            <p14:sldId id="282"/>
            <p14:sldId id="283"/>
            <p14:sldId id="284"/>
            <p14:sldId id="297"/>
            <p14:sldId id="285"/>
            <p14:sldId id="304"/>
            <p14:sldId id="305"/>
            <p14:sldId id="286"/>
            <p14:sldId id="287"/>
            <p14:sldId id="288"/>
            <p14:sldId id="289"/>
            <p14:sldId id="290"/>
            <p14:sldId id="3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F2"/>
    <a:srgbClr val="05B2FF"/>
    <a:srgbClr val="BE1247"/>
    <a:srgbClr val="008CC4"/>
    <a:srgbClr val="00B7FD"/>
    <a:srgbClr val="87D7F9"/>
    <a:srgbClr val="0094CF"/>
    <a:srgbClr val="00B5FB"/>
    <a:srgbClr val="EE636F"/>
    <a:srgbClr val="F77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59" autoAdjust="0"/>
  </p:normalViewPr>
  <p:slideViewPr>
    <p:cSldViewPr>
      <p:cViewPr varScale="1">
        <p:scale>
          <a:sx n="130" d="100"/>
          <a:sy n="130" d="100"/>
        </p:scale>
        <p:origin x="1044" y="10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2016/12/21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yq.aliyun.com/articles/58725" TargetMode="External"/><Relationship Id="rId7" Type="http://schemas.openxmlformats.org/officeDocument/2006/relationships/hyperlink" Target="http://blog.csdn.net/whycold/article/details/47702133"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blog.csdn.net/bluishglc/article/details/7612811" TargetMode="External"/><Relationship Id="rId5" Type="http://schemas.openxmlformats.org/officeDocument/2006/relationships/hyperlink" Target="https://mp.weixin.qq.com/s/NNvUsetAGSDZNGfVW933Xg" TargetMode="External"/><Relationship Id="rId4" Type="http://schemas.openxmlformats.org/officeDocument/2006/relationships/hyperlink" Target="http://mp.weixin.qq.com/s/bLgIMnwHe-oVT61R5Plvz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1820836" y="404664"/>
            <a:ext cx="5711820" cy="1569660"/>
          </a:xfrm>
          <a:prstGeom prst="rect">
            <a:avLst/>
          </a:prstGeom>
          <a:effectLst/>
        </p:spPr>
        <p:txBody>
          <a:bodyPr wrap="none">
            <a:spAutoFit/>
          </a:bodyPr>
          <a:lstStyle/>
          <a:p>
            <a:pPr algn="ctr"/>
            <a:r>
              <a:rPr lang="zh-CN" altLang="en-US" sz="4800" b="1" dirty="0" smtClean="0">
                <a:solidFill>
                  <a:schemeClr val="bg1"/>
                </a:solidFill>
                <a:latin typeface="微软雅黑" pitchFamily="34" charset="-122"/>
                <a:ea typeface="微软雅黑" pitchFamily="34" charset="-122"/>
              </a:rPr>
              <a:t>分布式事务</a:t>
            </a:r>
            <a:r>
              <a:rPr lang="zh-CN" altLang="en-US" sz="4800" b="1" dirty="0">
                <a:solidFill>
                  <a:schemeClr val="bg1"/>
                </a:solidFill>
                <a:latin typeface="微软雅黑" pitchFamily="34" charset="-122"/>
                <a:ea typeface="微软雅黑" pitchFamily="34" charset="-122"/>
              </a:rPr>
              <a:t>服务</a:t>
            </a:r>
            <a:r>
              <a:rPr lang="en-US" altLang="zh-CN" sz="4800" b="1" dirty="0" smtClean="0">
                <a:solidFill>
                  <a:schemeClr val="bg1"/>
                </a:solidFill>
                <a:latin typeface="微软雅黑" pitchFamily="34" charset="-122"/>
                <a:ea typeface="微软雅黑" pitchFamily="34" charset="-122"/>
              </a:rPr>
              <a:t>DTS</a:t>
            </a:r>
          </a:p>
          <a:p>
            <a:pPr algn="ctr"/>
            <a:r>
              <a:rPr lang="zh-CN" altLang="en-US" sz="4800" b="1" dirty="0" smtClean="0">
                <a:solidFill>
                  <a:schemeClr val="bg1"/>
                </a:solidFill>
                <a:latin typeface="微软雅黑" pitchFamily="34" charset="-122"/>
                <a:ea typeface="微软雅黑" pitchFamily="34" charset="-122"/>
              </a:rPr>
              <a:t>原理及使用</a:t>
            </a:r>
            <a:endParaRPr lang="zh-CN" altLang="en-US" sz="4800" b="1" dirty="0">
              <a:solidFill>
                <a:schemeClr val="bg1"/>
              </a:solidFill>
              <a:latin typeface="微软雅黑" pitchFamily="34" charset="-122"/>
              <a:ea typeface="微软雅黑" pitchFamily="34" charset="-122"/>
            </a:endParaRPr>
          </a:p>
        </p:txBody>
      </p:sp>
      <p:sp>
        <p:nvSpPr>
          <p:cNvPr id="5" name="矩形 4"/>
          <p:cNvSpPr/>
          <p:nvPr/>
        </p:nvSpPr>
        <p:spPr>
          <a:xfrm>
            <a:off x="1896274" y="2186972"/>
            <a:ext cx="5560946" cy="523220"/>
          </a:xfrm>
          <a:prstGeom prst="rect">
            <a:avLst/>
          </a:prstGeom>
        </p:spPr>
        <p:txBody>
          <a:bodyPr wrap="none">
            <a:spAutoFit/>
          </a:bodyPr>
          <a:lstStyle/>
          <a:p>
            <a:r>
              <a:rPr lang="en-US" altLang="zh-CN" sz="2800" b="1" dirty="0">
                <a:solidFill>
                  <a:srgbClr val="FF0000"/>
                </a:solidFill>
                <a:latin typeface="微软雅黑" pitchFamily="34" charset="-122"/>
                <a:ea typeface="微软雅黑" pitchFamily="34" charset="-122"/>
              </a:rPr>
              <a:t>D</a:t>
            </a:r>
            <a:r>
              <a:rPr lang="en-US" altLang="zh-CN" sz="2800" dirty="0">
                <a:solidFill>
                  <a:schemeClr val="bg1"/>
                </a:solidFill>
                <a:latin typeface="微软雅黑" pitchFamily="34" charset="-122"/>
                <a:ea typeface="微软雅黑" pitchFamily="34" charset="-122"/>
              </a:rPr>
              <a:t>istributed </a:t>
            </a:r>
            <a:r>
              <a:rPr lang="en-US" altLang="zh-CN" sz="2800" b="1" dirty="0">
                <a:solidFill>
                  <a:srgbClr val="FF0000"/>
                </a:solidFill>
                <a:latin typeface="微软雅黑" pitchFamily="34" charset="-122"/>
                <a:ea typeface="微软雅黑" pitchFamily="34" charset="-122"/>
              </a:rPr>
              <a:t>T</a:t>
            </a:r>
            <a:r>
              <a:rPr lang="en-US" altLang="zh-CN" sz="2800" dirty="0">
                <a:solidFill>
                  <a:schemeClr val="bg1"/>
                </a:solidFill>
                <a:latin typeface="微软雅黑" pitchFamily="34" charset="-122"/>
                <a:ea typeface="微软雅黑" pitchFamily="34" charset="-122"/>
              </a:rPr>
              <a:t>ransaction </a:t>
            </a:r>
            <a:r>
              <a:rPr lang="en-US" altLang="zh-CN" sz="2800" b="1" dirty="0">
                <a:solidFill>
                  <a:srgbClr val="FF0000"/>
                </a:solidFill>
                <a:latin typeface="微软雅黑" pitchFamily="34" charset="-122"/>
                <a:ea typeface="微软雅黑" pitchFamily="34" charset="-122"/>
              </a:rPr>
              <a:t>S</a:t>
            </a:r>
            <a:r>
              <a:rPr lang="en-US" altLang="zh-CN" sz="2800" dirty="0">
                <a:solidFill>
                  <a:schemeClr val="bg1"/>
                </a:solidFill>
                <a:latin typeface="微软雅黑" pitchFamily="34" charset="-122"/>
                <a:ea typeface="微软雅黑" pitchFamily="34" charset="-122"/>
              </a:rPr>
              <a:t>ervice</a:t>
            </a:r>
            <a:endParaRPr lang="zh-CN" altLang="en-US" sz="2800" dirty="0">
              <a:solidFill>
                <a:schemeClr val="bg1"/>
              </a:solidFill>
              <a:latin typeface="微软雅黑" pitchFamily="34" charset="-122"/>
              <a:ea typeface="微软雅黑" pitchFamily="34" charset="-122"/>
            </a:endParaRPr>
          </a:p>
        </p:txBody>
      </p:sp>
      <p:sp>
        <p:nvSpPr>
          <p:cNvPr id="8" name="矩形 7"/>
          <p:cNvSpPr/>
          <p:nvPr/>
        </p:nvSpPr>
        <p:spPr>
          <a:xfrm>
            <a:off x="3419872" y="3519644"/>
            <a:ext cx="2175596" cy="954107"/>
          </a:xfrm>
          <a:prstGeom prst="rect">
            <a:avLst/>
          </a:prstGeom>
        </p:spPr>
        <p:txBody>
          <a:bodyPr wrap="none">
            <a:spAutoFit/>
          </a:bodyPr>
          <a:lstStyle/>
          <a:p>
            <a:pPr algn="ctr"/>
            <a:r>
              <a:rPr lang="zh-CN" altLang="en-US" sz="2800" dirty="0" smtClean="0">
                <a:solidFill>
                  <a:schemeClr val="bg1"/>
                </a:solidFill>
                <a:latin typeface="微软雅黑" pitchFamily="34" charset="-122"/>
                <a:ea typeface="微软雅黑" pitchFamily="34" charset="-122"/>
              </a:rPr>
              <a:t>李高峰</a:t>
            </a:r>
            <a:endParaRPr lang="en-US" altLang="zh-CN" sz="2800" dirty="0" smtClean="0">
              <a:solidFill>
                <a:schemeClr val="bg1"/>
              </a:solidFill>
              <a:latin typeface="微软雅黑" pitchFamily="34" charset="-122"/>
              <a:ea typeface="微软雅黑" pitchFamily="34" charset="-122"/>
            </a:endParaRPr>
          </a:p>
          <a:p>
            <a:r>
              <a:rPr lang="en-US" altLang="zh-CN" sz="2800" dirty="0" smtClean="0">
                <a:solidFill>
                  <a:schemeClr val="bg1"/>
                </a:solidFill>
                <a:latin typeface="微软雅黑" pitchFamily="34" charset="-122"/>
                <a:ea typeface="微软雅黑" pitchFamily="34" charset="-122"/>
              </a:rPr>
              <a:t>2016-12-10</a:t>
            </a:r>
            <a:endParaRPr lang="zh-CN" altLang="en-US" sz="28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5855814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200"/>
                            </p:stCondLst>
                            <p:childTnLst>
                              <p:par>
                                <p:cTn id="13" presetID="38" presetClass="entr" presetSubtype="0" accel="50000" fill="hold" grpId="0" nodeType="afterEffect">
                                  <p:stCondLst>
                                    <p:cond delay="0"/>
                                  </p:stCondLst>
                                  <p:iterate type="lt">
                                    <p:tmPct val="50000"/>
                                  </p:iterate>
                                  <p:childTnLst>
                                    <p:set>
                                      <p:cBhvr>
                                        <p:cTn id="14" dur="1" fill="hold">
                                          <p:stCondLst>
                                            <p:cond delay="0"/>
                                          </p:stCondLst>
                                        </p:cTn>
                                        <p:tgtEl>
                                          <p:spTgt spid="5"/>
                                        </p:tgtEl>
                                        <p:attrNameLst>
                                          <p:attrName>style.visibility</p:attrName>
                                        </p:attrNameLst>
                                      </p:cBhvr>
                                      <p:to>
                                        <p:strVal val="visible"/>
                                      </p:to>
                                    </p:set>
                                    <p:set>
                                      <p:cBhvr>
                                        <p:cTn id="15" dur="227" fill="hold">
                                          <p:stCondLst>
                                            <p:cond delay="0"/>
                                          </p:stCondLst>
                                        </p:cTn>
                                        <p:tgtEl>
                                          <p:spTgt spid="5"/>
                                        </p:tgtEl>
                                        <p:attrNameLst>
                                          <p:attrName>style.rotation</p:attrName>
                                        </p:attrNameLst>
                                      </p:cBhvr>
                                      <p:to>
                                        <p:strVal val="-45.0"/>
                                      </p:to>
                                    </p:set>
                                    <p:anim calcmode="lin" valueType="num">
                                      <p:cBhvr>
                                        <p:cTn id="16" dur="227" fill="hold">
                                          <p:stCondLst>
                                            <p:cond delay="227"/>
                                          </p:stCondLst>
                                        </p:cTn>
                                        <p:tgtEl>
                                          <p:spTgt spid="5"/>
                                        </p:tgtEl>
                                        <p:attrNameLst>
                                          <p:attrName>style.rotation</p:attrName>
                                        </p:attrNameLst>
                                      </p:cBhvr>
                                      <p:tavLst>
                                        <p:tav tm="0">
                                          <p:val>
                                            <p:fltVal val="-45"/>
                                          </p:val>
                                        </p:tav>
                                        <p:tav tm="69900">
                                          <p:val>
                                            <p:fltVal val="45"/>
                                          </p:val>
                                        </p:tav>
                                        <p:tav tm="100000">
                                          <p:val>
                                            <p:fltVal val="0"/>
                                          </p:val>
                                        </p:tav>
                                      </p:tavLst>
                                    </p:anim>
                                    <p:anim calcmode="lin" valueType="num">
                                      <p:cBhvr>
                                        <p:cTn id="17" dur="227" fill="hold">
                                          <p:stCondLst>
                                            <p:cond delay="0"/>
                                          </p:stCondLst>
                                        </p:cTn>
                                        <p:tgtEl>
                                          <p:spTgt spid="5"/>
                                        </p:tgtEl>
                                        <p:attrNameLst>
                                          <p:attrName>ppt_y</p:attrName>
                                        </p:attrNameLst>
                                      </p:cBhvr>
                                      <p:tavLst>
                                        <p:tav tm="0">
                                          <p:val>
                                            <p:strVal val="#ppt_y-1"/>
                                          </p:val>
                                        </p:tav>
                                        <p:tav tm="100000">
                                          <p:val>
                                            <p:strVal val="#ppt_y-(0.354*#ppt_w-0.172*#ppt_h)"/>
                                          </p:val>
                                        </p:tav>
                                      </p:tavLst>
                                    </p:anim>
                                    <p:anim calcmode="lin" valueType="num">
                                      <p:cBhvr>
                                        <p:cTn id="18" dur="78" decel="50000" autoRev="1" fill="hold">
                                          <p:stCondLst>
                                            <p:cond delay="227"/>
                                          </p:stCondLst>
                                        </p:cTn>
                                        <p:tgtEl>
                                          <p:spTgt spid="5"/>
                                        </p:tgtEl>
                                        <p:attrNameLst>
                                          <p:attrName>ppt_y</p:attrName>
                                        </p:attrNameLst>
                                      </p:cBhvr>
                                      <p:tavLst>
                                        <p:tav tm="0">
                                          <p:val>
                                            <p:strVal val="#ppt_y-(0.354*#ppt_w-0.172*#ppt_h)"/>
                                          </p:val>
                                        </p:tav>
                                        <p:tav tm="100000">
                                          <p:val>
                                            <p:strVal val="#ppt_y-(0.354*#ppt_w-0.172*#ppt_h)-#ppt_h/2"/>
                                          </p:val>
                                        </p:tav>
                                      </p:tavLst>
                                    </p:anim>
                                    <p:anim calcmode="lin" valueType="num">
                                      <p:cBhvr>
                                        <p:cTn id="19" dur="68" fill="hold">
                                          <p:stCondLst>
                                            <p:cond delay="432"/>
                                          </p:stCondLst>
                                        </p:cTn>
                                        <p:tgtEl>
                                          <p:spTgt spid="5"/>
                                        </p:tgtEl>
                                        <p:attrNameLst>
                                          <p:attrName>ppt_y</p:attrName>
                                        </p:attrNameLst>
                                      </p:cBhvr>
                                      <p:tavLst>
                                        <p:tav tm="0">
                                          <p:val>
                                            <p:strVal val="#ppt_y-(0.354*#ppt_w-0.172*#ppt_h)"/>
                                          </p:val>
                                        </p:tav>
                                        <p:tav tm="100000">
                                          <p:val>
                                            <p:strVal val="#ppt_y"/>
                                          </p:val>
                                        </p:tav>
                                      </p:tavLst>
                                    </p:anim>
                                  </p:childTnLst>
                                </p:cTn>
                              </p:par>
                            </p:childTnLst>
                          </p:cTn>
                        </p:par>
                        <p:par>
                          <p:cTn id="20" fill="hold">
                            <p:stCondLst>
                              <p:cond delay="8700"/>
                            </p:stCondLst>
                            <p:childTnLst>
                              <p:par>
                                <p:cTn id="21" presetID="38" presetClass="entr" presetSubtype="0" accel="50000" fill="hold" grpId="0" nodeType="afterEffect">
                                  <p:stCondLst>
                                    <p:cond delay="0"/>
                                  </p:stCondLst>
                                  <p:iterate type="lt">
                                    <p:tmPct val="50000"/>
                                  </p:iterate>
                                  <p:childTnLst>
                                    <p:set>
                                      <p:cBhvr>
                                        <p:cTn id="22" dur="1" fill="hold">
                                          <p:stCondLst>
                                            <p:cond delay="0"/>
                                          </p:stCondLst>
                                        </p:cTn>
                                        <p:tgtEl>
                                          <p:spTgt spid="8"/>
                                        </p:tgtEl>
                                        <p:attrNameLst>
                                          <p:attrName>style.visibility</p:attrName>
                                        </p:attrNameLst>
                                      </p:cBhvr>
                                      <p:to>
                                        <p:strVal val="visible"/>
                                      </p:to>
                                    </p:set>
                                    <p:set>
                                      <p:cBhvr>
                                        <p:cTn id="23" dur="227" fill="hold">
                                          <p:stCondLst>
                                            <p:cond delay="0"/>
                                          </p:stCondLst>
                                        </p:cTn>
                                        <p:tgtEl>
                                          <p:spTgt spid="8"/>
                                        </p:tgtEl>
                                        <p:attrNameLst>
                                          <p:attrName>style.rotation</p:attrName>
                                        </p:attrNameLst>
                                      </p:cBhvr>
                                      <p:to>
                                        <p:strVal val="-45.0"/>
                                      </p:to>
                                    </p:set>
                                    <p:anim calcmode="lin" valueType="num">
                                      <p:cBhvr>
                                        <p:cTn id="24" dur="227" fill="hold">
                                          <p:stCondLst>
                                            <p:cond delay="227"/>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25" dur="227"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26" dur="78" decel="50000" autoRev="1" fill="hold">
                                          <p:stCondLst>
                                            <p:cond delay="227"/>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27" dur="68" fill="hold">
                                          <p:stCondLst>
                                            <p:cond delay="432"/>
                                          </p:stCondLst>
                                        </p:cTn>
                                        <p:tgtEl>
                                          <p:spTgt spid="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364088" y="267799"/>
            <a:ext cx="4574479"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-protocol</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0401" y="1600200"/>
            <a:ext cx="7503198" cy="4525963"/>
          </a:xfrm>
        </p:spPr>
      </p:pic>
    </p:spTree>
    <p:extLst>
      <p:ext uri="{BB962C8B-B14F-4D97-AF65-F5344CB8AC3E}">
        <p14:creationId xmlns:p14="http://schemas.microsoft.com/office/powerpoint/2010/main" val="40726044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724128" y="267799"/>
            <a:ext cx="4214439"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-server</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6892" y="1600200"/>
            <a:ext cx="7610216" cy="4525963"/>
          </a:xfrm>
        </p:spPr>
      </p:pic>
    </p:spTree>
    <p:extLst>
      <p:ext uri="{BB962C8B-B14F-4D97-AF65-F5344CB8AC3E}">
        <p14:creationId xmlns:p14="http://schemas.microsoft.com/office/powerpoint/2010/main" val="8685900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-schedule</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948" y="1600200"/>
            <a:ext cx="7898103" cy="4525963"/>
          </a:xfrm>
        </p:spPr>
      </p:pic>
    </p:spTree>
    <p:extLst>
      <p:ext uri="{BB962C8B-B14F-4D97-AF65-F5344CB8AC3E}">
        <p14:creationId xmlns:p14="http://schemas.microsoft.com/office/powerpoint/2010/main" val="42864239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jobtask</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948" y="1600200"/>
            <a:ext cx="7898103" cy="4525963"/>
          </a:xfrm>
        </p:spPr>
      </p:pic>
    </p:spTree>
    <p:extLst>
      <p:ext uri="{BB962C8B-B14F-4D97-AF65-F5344CB8AC3E}">
        <p14:creationId xmlns:p14="http://schemas.microsoft.com/office/powerpoint/2010/main" val="4372130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jobtracker</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3613" y="1600200"/>
            <a:ext cx="8016773" cy="4525963"/>
          </a:xfrm>
        </p:spPr>
      </p:pic>
    </p:spTree>
    <p:extLst>
      <p:ext uri="{BB962C8B-B14F-4D97-AF65-F5344CB8AC3E}">
        <p14:creationId xmlns:p14="http://schemas.microsoft.com/office/powerpoint/2010/main" val="30331902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292080" y="267799"/>
            <a:ext cx="464648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a:solidFill>
                  <a:schemeClr val="bg1"/>
                </a:solidFill>
                <a:latin typeface="黑体" pitchFamily="2" charset="-122"/>
                <a:ea typeface="黑体" pitchFamily="2" charset="-122"/>
              </a:rPr>
              <a:t>task</a:t>
            </a:r>
            <a:r>
              <a:rPr lang="en-US" altLang="zh-CN" sz="2600" b="1" dirty="0" err="1" smtClean="0">
                <a:solidFill>
                  <a:schemeClr val="bg1"/>
                </a:solidFill>
                <a:latin typeface="黑体" pitchFamily="2" charset="-122"/>
                <a:ea typeface="黑体" pitchFamily="2" charset="-122"/>
              </a:rPr>
              <a:t>tracker</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03009"/>
            <a:ext cx="8229600" cy="4320345"/>
          </a:xfrm>
        </p:spPr>
      </p:pic>
    </p:spTree>
    <p:extLst>
      <p:ext uri="{BB962C8B-B14F-4D97-AF65-F5344CB8AC3E}">
        <p14:creationId xmlns:p14="http://schemas.microsoft.com/office/powerpoint/2010/main" val="9918862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smtClean="0"/>
              <a:t>IDTSStore</a:t>
            </a:r>
            <a:endParaRPr lang="en-US" altLang="zh-CN" sz="2400" dirty="0" smtClean="0"/>
          </a:p>
          <a:p>
            <a:pPr marL="0" indent="0">
              <a:buNone/>
            </a:pPr>
            <a:r>
              <a:rPr lang="zh-CN" altLang="en-US" sz="2400" dirty="0" smtClean="0"/>
              <a:t>     定义了</a:t>
            </a:r>
            <a:r>
              <a:rPr lang="en-US" altLang="zh-CN" sz="2400" dirty="0" smtClean="0"/>
              <a:t>DTS</a:t>
            </a:r>
            <a:r>
              <a:rPr lang="zh-CN" altLang="en-US" sz="2400" dirty="0" smtClean="0"/>
              <a:t>数据存储的行为规范，包含同库</a:t>
            </a:r>
            <a:r>
              <a:rPr lang="en-US" altLang="zh-CN" sz="2400" dirty="0" smtClean="0"/>
              <a:t>(LOCAL)</a:t>
            </a:r>
            <a:r>
              <a:rPr lang="zh-CN" altLang="en-US" sz="2400" dirty="0" smtClean="0"/>
              <a:t>及异库</a:t>
            </a:r>
            <a:r>
              <a:rPr lang="en-US" altLang="zh-CN" sz="2400" dirty="0" smtClean="0"/>
              <a:t>(REMOTE)</a:t>
            </a:r>
            <a:r>
              <a:rPr lang="zh-CN" altLang="en-US" sz="2400" dirty="0" smtClean="0"/>
              <a:t>的相关方法</a:t>
            </a:r>
            <a:endParaRPr lang="en-US" altLang="zh-CN" sz="2400" dirty="0" smtClean="0"/>
          </a:p>
          <a:p>
            <a:r>
              <a:rPr lang="en-US" altLang="zh-CN" sz="2400" dirty="0" err="1" smtClean="0"/>
              <a:t>IHttpServerStore</a:t>
            </a:r>
            <a:endParaRPr lang="en-US" altLang="zh-CN" sz="2400" dirty="0" smtClean="0"/>
          </a:p>
          <a:p>
            <a:pPr marL="0" indent="0">
              <a:buNone/>
            </a:pPr>
            <a:r>
              <a:rPr lang="zh-CN" altLang="en-US" sz="2400" dirty="0" smtClean="0"/>
              <a:t>     继承自</a:t>
            </a:r>
            <a:r>
              <a:rPr lang="en-US" altLang="zh-CN" sz="2400" dirty="0" err="1" smtClean="0"/>
              <a:t>IDTSStore</a:t>
            </a:r>
            <a:r>
              <a:rPr lang="zh-CN" altLang="en-US" sz="2400" dirty="0" smtClean="0"/>
              <a:t>，提供</a:t>
            </a:r>
            <a:r>
              <a:rPr lang="en-US" altLang="zh-CN" sz="2400" dirty="0" smtClean="0"/>
              <a:t>http</a:t>
            </a:r>
            <a:r>
              <a:rPr lang="zh-CN" altLang="en-US" sz="2400" dirty="0" smtClean="0"/>
              <a:t>协议的</a:t>
            </a:r>
            <a:r>
              <a:rPr lang="en-US" altLang="zh-CN" sz="2400" dirty="0" smtClean="0"/>
              <a:t>server</a:t>
            </a:r>
            <a:r>
              <a:rPr lang="zh-CN" altLang="en-US" sz="2400" dirty="0" smtClean="0"/>
              <a:t>端存储行为</a:t>
            </a:r>
            <a:endParaRPr lang="en-US" altLang="zh-CN" sz="2400" dirty="0" smtClean="0"/>
          </a:p>
          <a:p>
            <a:r>
              <a:rPr lang="en-US" altLang="zh-CN" sz="2400" dirty="0" err="1" smtClean="0"/>
              <a:t>IHSFServerStore</a:t>
            </a:r>
            <a:endParaRPr lang="en-US" altLang="zh-CN" sz="2400" dirty="0" smtClean="0"/>
          </a:p>
          <a:p>
            <a:pPr marL="0" indent="0">
              <a:buNone/>
            </a:pPr>
            <a:r>
              <a:rPr lang="zh-CN" altLang="en-US" sz="2400" dirty="0" smtClean="0"/>
              <a:t>     继承自</a:t>
            </a:r>
            <a:r>
              <a:rPr lang="en-US" altLang="zh-CN" sz="2400" dirty="0" err="1" smtClean="0"/>
              <a:t>IDTSStore</a:t>
            </a:r>
            <a:r>
              <a:rPr lang="zh-CN" altLang="en-US" sz="2400" dirty="0" smtClean="0"/>
              <a:t>，提供</a:t>
            </a:r>
            <a:r>
              <a:rPr lang="en-US" altLang="zh-CN" sz="2400" dirty="0" err="1" smtClean="0"/>
              <a:t>hsf</a:t>
            </a:r>
            <a:r>
              <a:rPr lang="zh-CN" altLang="en-US" sz="2400" dirty="0" smtClean="0"/>
              <a:t>协议的</a:t>
            </a:r>
            <a:r>
              <a:rPr lang="en-US" altLang="zh-CN" sz="2400" dirty="0" smtClean="0"/>
              <a:t>server</a:t>
            </a:r>
            <a:r>
              <a:rPr lang="zh-CN" altLang="en-US" sz="2400" dirty="0" smtClean="0"/>
              <a:t>端存储行为</a:t>
            </a:r>
            <a:endParaRPr lang="en-US" altLang="zh-CN" sz="2400" dirty="0" smtClean="0"/>
          </a:p>
          <a:p>
            <a:r>
              <a:rPr lang="en-US" altLang="zh-CN" sz="2400" dirty="0" err="1" smtClean="0"/>
              <a:t>IDT</a:t>
            </a:r>
            <a:r>
              <a:rPr lang="en-US" altLang="zh-CN" sz="2400" dirty="0" err="1"/>
              <a:t>SProtocol</a:t>
            </a:r>
            <a:endParaRPr lang="en-US" altLang="zh-CN" sz="2400" dirty="0"/>
          </a:p>
          <a:p>
            <a:pPr marL="0" indent="0">
              <a:buNone/>
            </a:pPr>
            <a:r>
              <a:rPr lang="en-US" altLang="zh-CN" sz="2400" dirty="0"/>
              <a:t> </a:t>
            </a:r>
            <a:r>
              <a:rPr lang="en-US" altLang="zh-CN" sz="2400" dirty="0" smtClean="0"/>
              <a:t>     </a:t>
            </a:r>
            <a:r>
              <a:rPr lang="zh-CN" altLang="en-US" sz="2400" dirty="0" smtClean="0"/>
              <a:t>定义了</a:t>
            </a:r>
            <a:r>
              <a:rPr lang="en-US" altLang="zh-CN" sz="2400" dirty="0" smtClean="0"/>
              <a:t>DTS</a:t>
            </a:r>
            <a:r>
              <a:rPr lang="zh-CN" altLang="en-US" sz="2400" dirty="0" smtClean="0"/>
              <a:t>通讯行为，针对</a:t>
            </a:r>
            <a:r>
              <a:rPr lang="en-US" altLang="zh-CN" sz="2400" dirty="0" smtClean="0"/>
              <a:t>REMOTE</a:t>
            </a:r>
            <a:r>
              <a:rPr lang="zh-CN" altLang="en-US" sz="2400" dirty="0" smtClean="0"/>
              <a:t>模式有效，因为</a:t>
            </a:r>
            <a:r>
              <a:rPr lang="en-US" altLang="zh-CN" sz="2400" dirty="0" smtClean="0"/>
              <a:t>LOCAL</a:t>
            </a:r>
            <a:r>
              <a:rPr lang="zh-CN" altLang="en-US" sz="2400" dirty="0" smtClean="0"/>
              <a:t>模式业务系统与</a:t>
            </a:r>
            <a:r>
              <a:rPr lang="en-US" altLang="zh-CN" sz="2400" dirty="0" smtClean="0"/>
              <a:t>server</a:t>
            </a:r>
            <a:r>
              <a:rPr lang="zh-CN" altLang="en-US" sz="2400" dirty="0" smtClean="0"/>
              <a:t>端无关，所以无效</a:t>
            </a:r>
            <a:endParaRPr lang="en-US" altLang="zh-CN" sz="2400" dirty="0"/>
          </a:p>
          <a:p>
            <a:pPr marL="0" indent="0">
              <a:buNone/>
            </a:pPr>
            <a:r>
              <a:rPr lang="en-US" altLang="zh-CN" sz="2400" dirty="0" smtClean="0"/>
              <a:t>     </a:t>
            </a:r>
            <a:endParaRPr lang="en-US" altLang="zh-CN" sz="2400" dirty="0"/>
          </a:p>
        </p:txBody>
      </p:sp>
    </p:spTree>
    <p:extLst>
      <p:ext uri="{BB962C8B-B14F-4D97-AF65-F5344CB8AC3E}">
        <p14:creationId xmlns:p14="http://schemas.microsoft.com/office/powerpoint/2010/main" val="228558950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IHttpProtocol</a:t>
            </a:r>
            <a:endParaRPr lang="en-US" altLang="zh-CN" sz="2400" dirty="0" smtClean="0"/>
          </a:p>
          <a:p>
            <a:pPr marL="0" indent="0">
              <a:buNone/>
            </a:pPr>
            <a:r>
              <a:rPr lang="zh-CN" altLang="en-US" sz="2400" dirty="0" smtClean="0"/>
              <a:t>     </a:t>
            </a:r>
            <a:r>
              <a:rPr lang="zh-CN" altLang="en-US" sz="2400" dirty="0"/>
              <a:t>继承</a:t>
            </a:r>
            <a:r>
              <a:rPr lang="zh-CN" altLang="en-US" sz="2400" dirty="0" smtClean="0"/>
              <a:t>自</a:t>
            </a:r>
            <a:r>
              <a:rPr lang="en-US" altLang="zh-CN" sz="2400" dirty="0" err="1" smtClean="0"/>
              <a:t>IDTSProtocol</a:t>
            </a:r>
            <a:r>
              <a:rPr lang="zh-CN" altLang="en-US" sz="2400" dirty="0" smtClean="0"/>
              <a:t>，定义了</a:t>
            </a:r>
            <a:r>
              <a:rPr lang="en-US" altLang="zh-CN" sz="2400" dirty="0" smtClean="0"/>
              <a:t>http</a:t>
            </a:r>
            <a:r>
              <a:rPr lang="zh-CN" altLang="en-US" sz="2400" dirty="0" smtClean="0"/>
              <a:t>协议下的行为，同样针对</a:t>
            </a:r>
            <a:r>
              <a:rPr lang="en-US" altLang="zh-CN" sz="2400" dirty="0" smtClean="0"/>
              <a:t>REMOTE</a:t>
            </a:r>
            <a:r>
              <a:rPr lang="zh-CN" altLang="en-US" sz="2400" dirty="0" smtClean="0"/>
              <a:t>模式有效</a:t>
            </a:r>
            <a:endParaRPr lang="en-US" altLang="zh-CN" sz="2400" dirty="0" smtClean="0"/>
          </a:p>
          <a:p>
            <a:r>
              <a:rPr lang="en-US" altLang="zh-CN" sz="2400" dirty="0" err="1" smtClean="0"/>
              <a:t>IHSFProtocol</a:t>
            </a:r>
            <a:endParaRPr lang="en-US" altLang="zh-CN" sz="2400" dirty="0" smtClean="0"/>
          </a:p>
          <a:p>
            <a:pPr marL="0" indent="0">
              <a:buNone/>
            </a:pPr>
            <a:r>
              <a:rPr lang="zh-CN" altLang="en-US" sz="2400" dirty="0" smtClean="0"/>
              <a:t>     继承自</a:t>
            </a:r>
            <a:r>
              <a:rPr lang="en-US" altLang="zh-CN" sz="2400" dirty="0" err="1" smtClean="0"/>
              <a:t>IDTSProtocol</a:t>
            </a:r>
            <a:r>
              <a:rPr lang="zh-CN" altLang="en-US" sz="2400" dirty="0" smtClean="0"/>
              <a:t>，定义了</a:t>
            </a:r>
            <a:r>
              <a:rPr lang="en-US" altLang="zh-CN" sz="2400" dirty="0" err="1" smtClean="0"/>
              <a:t>hsf</a:t>
            </a:r>
            <a:r>
              <a:rPr lang="zh-CN" altLang="en-US" sz="2400" dirty="0" smtClean="0"/>
              <a:t>写一下的行为，同样针对</a:t>
            </a:r>
            <a:r>
              <a:rPr lang="en-US" altLang="zh-CN" sz="2400" dirty="0" smtClean="0"/>
              <a:t>REMOTE</a:t>
            </a:r>
            <a:r>
              <a:rPr lang="zh-CN" altLang="en-US" sz="2400" dirty="0" smtClean="0"/>
              <a:t>模式有效</a:t>
            </a:r>
            <a:endParaRPr lang="en-US" altLang="zh-CN" sz="2400" dirty="0" smtClean="0"/>
          </a:p>
          <a:p>
            <a:r>
              <a:rPr lang="en-US" altLang="zh-CN" sz="2400" dirty="0" err="1" smtClean="0"/>
              <a:t>DTSManager</a:t>
            </a:r>
            <a:endParaRPr lang="en-US" altLang="zh-CN" sz="2400" dirty="0" smtClean="0"/>
          </a:p>
          <a:p>
            <a:pPr marL="0" indent="0">
              <a:buNone/>
            </a:pPr>
            <a:r>
              <a:rPr lang="en-US" altLang="zh-CN" sz="2400" dirty="0" smtClean="0"/>
              <a:t>     </a:t>
            </a:r>
            <a:r>
              <a:rPr lang="zh-CN" altLang="en-US" sz="2400" dirty="0" smtClean="0"/>
              <a:t>负责</a:t>
            </a:r>
            <a:r>
              <a:rPr lang="en-US" altLang="zh-CN" sz="2400" dirty="0" smtClean="0"/>
              <a:t>DTS</a:t>
            </a:r>
            <a:r>
              <a:rPr lang="zh-CN" altLang="en-US" sz="2400" dirty="0" smtClean="0"/>
              <a:t>数据存储，针对上层提供存储行为，将下层的协议部分适配掉，具体是根据业务系统配置而来，主要有</a:t>
            </a:r>
            <a:r>
              <a:rPr lang="en-US" altLang="zh-CN" sz="2400" dirty="0" smtClean="0"/>
              <a:t>2</a:t>
            </a:r>
            <a:r>
              <a:rPr lang="zh-CN" altLang="en-US" sz="2400" dirty="0" smtClean="0"/>
              <a:t>个子类</a:t>
            </a:r>
            <a:r>
              <a:rPr lang="en-US" altLang="zh-CN" sz="2400" dirty="0" smtClean="0"/>
              <a:t>(</a:t>
            </a:r>
            <a:r>
              <a:rPr lang="zh-CN" altLang="en-US" sz="2400" dirty="0" smtClean="0"/>
              <a:t>方式</a:t>
            </a:r>
            <a:r>
              <a:rPr lang="en-US" altLang="zh-CN" sz="2400" dirty="0" smtClean="0"/>
              <a:t>)</a:t>
            </a:r>
            <a:r>
              <a:rPr lang="zh-CN" altLang="en-US" sz="2400" dirty="0" smtClean="0"/>
              <a:t>：</a:t>
            </a:r>
            <a:r>
              <a:rPr lang="en-US" altLang="zh-CN" sz="2400" dirty="0"/>
              <a:t> </a:t>
            </a:r>
            <a:r>
              <a:rPr lang="en-US" altLang="zh-CN" sz="2400" dirty="0" err="1" smtClean="0"/>
              <a:t>LocalDTSManager</a:t>
            </a:r>
            <a:r>
              <a:rPr lang="zh-CN" altLang="en-US" sz="2400" dirty="0" smtClean="0"/>
              <a:t>、</a:t>
            </a:r>
            <a:r>
              <a:rPr lang="en-US" altLang="zh-CN" sz="2400" dirty="0"/>
              <a:t> </a:t>
            </a:r>
            <a:r>
              <a:rPr lang="en-US" altLang="zh-CN" sz="2400" dirty="0" err="1"/>
              <a:t>RemoteDTSManager</a:t>
            </a:r>
            <a:endParaRPr lang="en-US" altLang="zh-CN" sz="2400" dirty="0"/>
          </a:p>
        </p:txBody>
      </p:sp>
    </p:spTree>
    <p:extLst>
      <p:ext uri="{BB962C8B-B14F-4D97-AF65-F5344CB8AC3E}">
        <p14:creationId xmlns:p14="http://schemas.microsoft.com/office/powerpoint/2010/main" val="17457677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LocalDTSManager</a:t>
            </a:r>
            <a:endParaRPr lang="en-US" altLang="zh-CN" sz="2400" dirty="0" smtClean="0"/>
          </a:p>
          <a:p>
            <a:pPr marL="0" indent="0">
              <a:buNone/>
            </a:pPr>
            <a:r>
              <a:rPr lang="zh-CN" altLang="en-US" sz="2400" dirty="0" smtClean="0"/>
              <a:t>     将</a:t>
            </a:r>
            <a:r>
              <a:rPr lang="en-US" altLang="zh-CN" sz="2400" dirty="0" smtClean="0"/>
              <a:t>DTS</a:t>
            </a:r>
            <a:r>
              <a:rPr lang="zh-CN" altLang="en-US" sz="2400" dirty="0" smtClean="0"/>
              <a:t>的存储行为代理给</a:t>
            </a:r>
            <a:r>
              <a:rPr lang="en-US" altLang="zh-CN" sz="2400" dirty="0" err="1"/>
              <a:t>LocalDTSStore</a:t>
            </a:r>
            <a:r>
              <a:rPr lang="zh-CN" altLang="en-US" sz="2400" dirty="0"/>
              <a:t>来</a:t>
            </a:r>
            <a:r>
              <a:rPr lang="zh-CN" altLang="en-US" sz="2400" dirty="0" smtClean="0"/>
              <a:t>完成</a:t>
            </a:r>
            <a:endParaRPr lang="en-US" altLang="zh-CN" sz="2400" dirty="0" smtClean="0"/>
          </a:p>
          <a:p>
            <a:r>
              <a:rPr lang="en-US" altLang="zh-CN" sz="2400" dirty="0" err="1" smtClean="0"/>
              <a:t>RemoteDTSManager</a:t>
            </a:r>
            <a:endParaRPr lang="en-US" altLang="zh-CN" sz="2400" dirty="0" smtClean="0"/>
          </a:p>
          <a:p>
            <a:pPr marL="0" indent="0">
              <a:buNone/>
            </a:pPr>
            <a:r>
              <a:rPr lang="zh-CN" altLang="en-US" sz="2400" dirty="0" smtClean="0"/>
              <a:t>     将</a:t>
            </a:r>
            <a:r>
              <a:rPr lang="en-US" altLang="zh-CN" sz="2400" dirty="0" smtClean="0"/>
              <a:t>DTS</a:t>
            </a:r>
            <a:r>
              <a:rPr lang="zh-CN" altLang="en-US" sz="2400" dirty="0" smtClean="0"/>
              <a:t>的存储行为代理给</a:t>
            </a:r>
            <a:r>
              <a:rPr lang="en-US" altLang="zh-CN" sz="2400" dirty="0" err="1"/>
              <a:t>RemoteDTSStore</a:t>
            </a:r>
            <a:r>
              <a:rPr lang="zh-CN" altLang="en-US" sz="2400" dirty="0" smtClean="0"/>
              <a:t>来完成</a:t>
            </a:r>
            <a:endParaRPr lang="en-US" altLang="zh-CN" sz="2400" dirty="0" smtClean="0"/>
          </a:p>
          <a:p>
            <a:r>
              <a:rPr lang="en-US" altLang="zh-CN" sz="2400" dirty="0" err="1" smtClean="0"/>
              <a:t>LocalDTSStore</a:t>
            </a:r>
            <a:endParaRPr lang="en-US" altLang="zh-CN" sz="2400" dirty="0" smtClean="0"/>
          </a:p>
          <a:p>
            <a:pPr marL="0" indent="0">
              <a:buNone/>
            </a:pPr>
            <a:r>
              <a:rPr lang="en-US" altLang="zh-CN" sz="2400" dirty="0"/>
              <a:t> </a:t>
            </a:r>
            <a:r>
              <a:rPr lang="en-US" altLang="zh-CN" sz="2400" dirty="0" smtClean="0"/>
              <a:t>    </a:t>
            </a:r>
            <a:r>
              <a:rPr lang="zh-CN" altLang="en-US" sz="2400" dirty="0" smtClean="0"/>
              <a:t>针对</a:t>
            </a:r>
            <a:r>
              <a:rPr lang="en-US" altLang="zh-CN" sz="2400" dirty="0" smtClean="0"/>
              <a:t>LOCAL</a:t>
            </a:r>
            <a:r>
              <a:rPr lang="zh-CN" altLang="en-US" sz="2400" dirty="0" smtClean="0"/>
              <a:t>模式，持有业务系统数据源，直接操作业务系统数据库</a:t>
            </a:r>
            <a:endParaRPr lang="en-US" altLang="zh-CN" sz="2400" dirty="0" smtClean="0"/>
          </a:p>
          <a:p>
            <a:r>
              <a:rPr lang="en-US" altLang="zh-CN" sz="2400" dirty="0" err="1" smtClean="0"/>
              <a:t>RemoteDTSStore</a:t>
            </a:r>
            <a:endParaRPr lang="en-US" altLang="zh-CN" sz="2400" dirty="0" smtClean="0"/>
          </a:p>
          <a:p>
            <a:pPr marL="0" indent="0">
              <a:buNone/>
            </a:pPr>
            <a:r>
              <a:rPr lang="en-US" altLang="zh-CN" sz="2400" dirty="0"/>
              <a:t> </a:t>
            </a:r>
            <a:r>
              <a:rPr lang="en-US" altLang="zh-CN" sz="2400" dirty="0" smtClean="0"/>
              <a:t>    </a:t>
            </a:r>
            <a:r>
              <a:rPr lang="zh-CN" altLang="en-US" sz="2400" dirty="0" smtClean="0"/>
              <a:t>针对</a:t>
            </a:r>
            <a:r>
              <a:rPr lang="en-US" altLang="zh-CN" sz="2400" dirty="0" smtClean="0"/>
              <a:t>REMOTE</a:t>
            </a:r>
            <a:r>
              <a:rPr lang="zh-CN" altLang="en-US" sz="2400" dirty="0" smtClean="0"/>
              <a:t>模式，</a:t>
            </a:r>
            <a:r>
              <a:rPr lang="en-US" altLang="zh-CN" sz="2400" dirty="0" smtClean="0"/>
              <a:t>DTS</a:t>
            </a:r>
            <a:r>
              <a:rPr lang="zh-CN" altLang="en-US" sz="2400" dirty="0" smtClean="0"/>
              <a:t>的数据异库存储，将存储行为代理给</a:t>
            </a:r>
            <a:r>
              <a:rPr lang="en-US" altLang="zh-CN" sz="2400" dirty="0" err="1" smtClean="0"/>
              <a:t>StoreProtocolManager</a:t>
            </a:r>
            <a:r>
              <a:rPr lang="zh-CN" altLang="en-US" sz="2400" dirty="0" smtClean="0"/>
              <a:t>来完成</a:t>
            </a:r>
            <a:endParaRPr lang="en-US" altLang="zh-CN" sz="2400" dirty="0"/>
          </a:p>
        </p:txBody>
      </p:sp>
    </p:spTree>
    <p:extLst>
      <p:ext uri="{BB962C8B-B14F-4D97-AF65-F5344CB8AC3E}">
        <p14:creationId xmlns:p14="http://schemas.microsoft.com/office/powerpoint/2010/main" val="40261112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StoreProtocolManager</a:t>
            </a:r>
            <a:endParaRPr lang="en-US" altLang="zh-CN" sz="2400" dirty="0" smtClean="0"/>
          </a:p>
          <a:p>
            <a:pPr marL="0" indent="0">
              <a:buNone/>
            </a:pPr>
            <a:r>
              <a:rPr lang="zh-CN" altLang="en-US" sz="2400" dirty="0" smtClean="0"/>
              <a:t>     </a:t>
            </a:r>
            <a:r>
              <a:rPr lang="zh-CN" altLang="en-US" sz="2400" dirty="0"/>
              <a:t>实现</a:t>
            </a:r>
            <a:r>
              <a:rPr lang="zh-CN" altLang="en-US" sz="2400" dirty="0" smtClean="0"/>
              <a:t>了</a:t>
            </a:r>
            <a:r>
              <a:rPr lang="en-US" altLang="zh-CN" sz="2400" dirty="0" err="1" smtClean="0"/>
              <a:t>IDTSStore</a:t>
            </a:r>
            <a:r>
              <a:rPr lang="zh-CN" altLang="en-US" sz="2400" dirty="0" smtClean="0"/>
              <a:t>、</a:t>
            </a:r>
            <a:r>
              <a:rPr lang="en-US" altLang="zh-CN" sz="2400" dirty="0"/>
              <a:t> </a:t>
            </a:r>
            <a:r>
              <a:rPr lang="en-US" altLang="zh-CN" sz="2400" dirty="0" err="1" smtClean="0"/>
              <a:t>IDTSProtocol</a:t>
            </a:r>
            <a:r>
              <a:rPr lang="zh-CN" altLang="en-US" sz="2400" dirty="0" smtClean="0"/>
              <a:t>，所以具有协议存储的功能，主要有</a:t>
            </a:r>
            <a:r>
              <a:rPr lang="en-US" altLang="zh-CN" sz="2400" dirty="0" smtClean="0"/>
              <a:t>2</a:t>
            </a:r>
            <a:r>
              <a:rPr lang="zh-CN" altLang="en-US" sz="2400" dirty="0" smtClean="0"/>
              <a:t>个子类</a:t>
            </a:r>
            <a:r>
              <a:rPr lang="en-US" altLang="zh-CN" sz="2400" dirty="0" smtClean="0"/>
              <a:t>(</a:t>
            </a:r>
            <a:r>
              <a:rPr lang="zh-CN" altLang="en-US" sz="2400" dirty="0" smtClean="0"/>
              <a:t>实现</a:t>
            </a:r>
            <a:r>
              <a:rPr lang="en-US" altLang="zh-CN" sz="2400" dirty="0" smtClean="0"/>
              <a:t>)</a:t>
            </a:r>
            <a:r>
              <a:rPr lang="zh-CN" altLang="en-US" sz="2400" dirty="0" smtClean="0"/>
              <a:t>：</a:t>
            </a:r>
            <a:r>
              <a:rPr lang="en-US" altLang="zh-CN" sz="2400" dirty="0"/>
              <a:t> </a:t>
            </a:r>
            <a:r>
              <a:rPr lang="en-US" altLang="zh-CN" sz="2400" dirty="0" err="1" smtClean="0"/>
              <a:t>HSFRemoteStoreProtocol</a:t>
            </a:r>
            <a:r>
              <a:rPr lang="zh-CN" altLang="en-US" sz="2400" dirty="0" smtClean="0"/>
              <a:t>、</a:t>
            </a:r>
            <a:r>
              <a:rPr lang="en-US" altLang="zh-CN" sz="2400" dirty="0"/>
              <a:t> </a:t>
            </a:r>
            <a:r>
              <a:rPr lang="en-US" altLang="zh-CN" sz="2400" dirty="0" err="1" smtClean="0"/>
              <a:t>HttpRemoteStoreProtocol</a:t>
            </a:r>
            <a:r>
              <a:rPr lang="zh-CN" altLang="en-US" sz="2400" dirty="0" smtClean="0"/>
              <a:t>，具体的使用哪个根据业务系统配置决定</a:t>
            </a:r>
            <a:endParaRPr lang="en-US" altLang="zh-CN" sz="2400" dirty="0" smtClean="0"/>
          </a:p>
          <a:p>
            <a:r>
              <a:rPr lang="en-US" altLang="zh-CN" sz="2400" dirty="0" err="1" smtClean="0"/>
              <a:t>HttpRemoteStoreProtocol</a:t>
            </a:r>
            <a:endParaRPr lang="en-US" altLang="zh-CN" sz="2400" dirty="0" smtClean="0"/>
          </a:p>
          <a:p>
            <a:pPr marL="0" indent="0">
              <a:buNone/>
            </a:pPr>
            <a:r>
              <a:rPr lang="en-US" altLang="zh-CN" sz="2400" dirty="0"/>
              <a:t> </a:t>
            </a:r>
            <a:r>
              <a:rPr lang="en-US" altLang="zh-CN" sz="2400" dirty="0" smtClean="0"/>
              <a:t>    </a:t>
            </a:r>
            <a:r>
              <a:rPr lang="zh-CN" altLang="en-US" sz="2400" dirty="0" smtClean="0"/>
              <a:t>协议的连接行为代理给</a:t>
            </a:r>
            <a:r>
              <a:rPr lang="en-US" altLang="zh-CN" sz="2400" dirty="0" err="1" smtClean="0"/>
              <a:t>IHttpProtocol</a:t>
            </a:r>
            <a:r>
              <a:rPr lang="zh-CN" altLang="en-US" sz="2400" dirty="0" smtClean="0"/>
              <a:t>完成，获取连接后通过</a:t>
            </a:r>
            <a:r>
              <a:rPr lang="en-US" altLang="zh-CN" sz="2400" dirty="0" smtClean="0"/>
              <a:t>http</a:t>
            </a:r>
            <a:r>
              <a:rPr lang="zh-CN" altLang="en-US" sz="2400" dirty="0" smtClean="0"/>
              <a:t>协议的</a:t>
            </a:r>
            <a:r>
              <a:rPr lang="en-US" altLang="zh-CN" sz="2400" dirty="0" smtClean="0"/>
              <a:t>transfer</a:t>
            </a:r>
            <a:r>
              <a:rPr lang="zh-CN" altLang="en-US" sz="2400" dirty="0" smtClean="0"/>
              <a:t>行为和</a:t>
            </a:r>
            <a:r>
              <a:rPr lang="en-US" altLang="zh-CN" sz="2400" dirty="0" smtClean="0"/>
              <a:t>server</a:t>
            </a:r>
            <a:r>
              <a:rPr lang="zh-CN" altLang="en-US" sz="2400" dirty="0" smtClean="0"/>
              <a:t>端通讯</a:t>
            </a:r>
            <a:endParaRPr lang="en-US" altLang="zh-CN" sz="2400" dirty="0" smtClean="0"/>
          </a:p>
          <a:p>
            <a:r>
              <a:rPr lang="en-US" altLang="zh-CN" sz="2400" dirty="0" err="1" smtClean="0"/>
              <a:t>HSFRemoteStoreProtocol</a:t>
            </a:r>
            <a:endParaRPr lang="en-US" altLang="zh-CN" sz="2400" dirty="0" smtClean="0"/>
          </a:p>
          <a:p>
            <a:pPr marL="0" indent="0">
              <a:buNone/>
            </a:pPr>
            <a:r>
              <a:rPr lang="en-US" altLang="zh-CN" sz="2400" dirty="0"/>
              <a:t> </a:t>
            </a:r>
            <a:r>
              <a:rPr lang="en-US" altLang="zh-CN" sz="2400" dirty="0" smtClean="0"/>
              <a:t>   </a:t>
            </a:r>
            <a:r>
              <a:rPr lang="zh-CN" altLang="en-US" sz="2400" dirty="0" smtClean="0"/>
              <a:t>通过</a:t>
            </a:r>
            <a:r>
              <a:rPr lang="en-US" altLang="zh-CN" sz="2400" dirty="0" err="1" smtClean="0"/>
              <a:t>hsf</a:t>
            </a:r>
            <a:r>
              <a:rPr lang="zh-CN" altLang="en-US" sz="2400" dirty="0" smtClean="0"/>
              <a:t>协议完成，所有的存储及连接行为均有</a:t>
            </a:r>
            <a:r>
              <a:rPr lang="en-US" altLang="zh-CN" sz="2400" dirty="0" err="1" smtClean="0"/>
              <a:t>hsf</a:t>
            </a:r>
            <a:r>
              <a:rPr lang="zh-CN" altLang="en-US" sz="2400" dirty="0" smtClean="0"/>
              <a:t>框架支持</a:t>
            </a:r>
            <a:endParaRPr lang="en-US" altLang="zh-CN" sz="2400" dirty="0"/>
          </a:p>
        </p:txBody>
      </p:sp>
    </p:spTree>
    <p:extLst>
      <p:ext uri="{BB962C8B-B14F-4D97-AF65-F5344CB8AC3E}">
        <p14:creationId xmlns:p14="http://schemas.microsoft.com/office/powerpoint/2010/main" val="6726034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4" name="Group 2"/>
          <p:cNvGrpSpPr>
            <a:grpSpLocks/>
          </p:cNvGrpSpPr>
          <p:nvPr/>
        </p:nvGrpSpPr>
        <p:grpSpPr bwMode="auto">
          <a:xfrm>
            <a:off x="0" y="5115307"/>
            <a:ext cx="9144000" cy="1676400"/>
            <a:chOff x="0" y="2086"/>
            <a:chExt cx="5760" cy="1056"/>
          </a:xfrm>
        </p:grpSpPr>
        <p:sp>
          <p:nvSpPr>
            <p:cNvPr id="25" name="Rectangle 3"/>
            <p:cNvSpPr>
              <a:spLocks noChangeArrowheads="1"/>
            </p:cNvSpPr>
            <p:nvPr/>
          </p:nvSpPr>
          <p:spPr bwMode="gray">
            <a:xfrm>
              <a:off x="0" y="2325"/>
              <a:ext cx="5760" cy="817"/>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90000" rIns="72000" bIns="90000" anchor="ctr"/>
            <a:lstStyle/>
            <a:p>
              <a:pPr algn="ctr" eaLnBrk="0" hangingPunct="0"/>
              <a:endParaRPr lang="zh-CN" altLang="zh-CN" noProof="1"/>
            </a:p>
          </p:txBody>
        </p:sp>
        <p:sp>
          <p:nvSpPr>
            <p:cNvPr id="26" name="Rectangle 4"/>
            <p:cNvSpPr>
              <a:spLocks noChangeArrowheads="1"/>
            </p:cNvSpPr>
            <p:nvPr/>
          </p:nvSpPr>
          <p:spPr bwMode="gray">
            <a:xfrm flipV="1">
              <a:off x="0" y="2086"/>
              <a:ext cx="5760" cy="246"/>
            </a:xfrm>
            <a:prstGeom prst="rect">
              <a:avLst/>
            </a:prstGeom>
            <a:gradFill rotWithShape="1">
              <a:gsLst>
                <a:gs pos="0">
                  <a:srgbClr val="DBDBDB"/>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lIns="90000" tIns="90000" rIns="72000" bIns="90000" anchor="ctr"/>
            <a:lstStyle/>
            <a:p>
              <a:pPr algn="ctr" eaLnBrk="0" hangingPunct="0"/>
              <a:endParaRPr lang="zh-CN" altLang="zh-CN" noProof="1"/>
            </a:p>
          </p:txBody>
        </p:sp>
      </p:grpSp>
      <p:sp>
        <p:nvSpPr>
          <p:cNvPr id="5" name="矩形 4"/>
          <p:cNvSpPr/>
          <p:nvPr/>
        </p:nvSpPr>
        <p:spPr>
          <a:xfrm>
            <a:off x="7233417" y="267799"/>
            <a:ext cx="854721"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背景</a:t>
            </a:r>
          </a:p>
        </p:txBody>
      </p:sp>
      <p:sp>
        <p:nvSpPr>
          <p:cNvPr id="11" name="矩形 10"/>
          <p:cNvSpPr/>
          <p:nvPr/>
        </p:nvSpPr>
        <p:spPr>
          <a:xfrm>
            <a:off x="6395880" y="2770014"/>
            <a:ext cx="2592288" cy="1323439"/>
          </a:xfrm>
          <a:prstGeom prst="rect">
            <a:avLst/>
          </a:prstGeom>
        </p:spPr>
        <p:txBody>
          <a:bodyPr wrap="square">
            <a:spAutoFit/>
          </a:bodyPr>
          <a:lstStyle/>
          <a:p>
            <a:pPr>
              <a:spcBef>
                <a:spcPct val="20000"/>
              </a:spcBef>
              <a:spcAft>
                <a:spcPts val="0"/>
              </a:spcAft>
              <a:buClr>
                <a:srgbClr val="00B0F0"/>
              </a:buClr>
            </a:pPr>
            <a:r>
              <a:rPr lang="zh-CN" altLang="en-US" sz="1600" dirty="0" smtClean="0">
                <a:solidFill>
                  <a:schemeClr val="tx1">
                    <a:lumMod val="85000"/>
                    <a:lumOff val="15000"/>
                  </a:schemeClr>
                </a:solidFill>
                <a:latin typeface="黑体" panose="02010609060101010101" pitchFamily="49" charset="-122"/>
                <a:ea typeface="黑体" panose="02010609060101010101" pitchFamily="49" charset="-122"/>
              </a:rPr>
              <a:t>业务系统需要额外的开发很多任务来完成分布式事务的最终一致性，增加开发人员工作量，减缓项目进度</a:t>
            </a:r>
            <a:endParaRPr lang="zh-CN" altLang="zh-CN" sz="1600" dirty="0">
              <a:solidFill>
                <a:schemeClr val="tx1">
                  <a:lumMod val="85000"/>
                  <a:lumOff val="15000"/>
                </a:schemeClr>
              </a:solidFill>
              <a:latin typeface="黑体" panose="02010609060101010101" pitchFamily="49" charset="-122"/>
              <a:ea typeface="黑体" panose="02010609060101010101" pitchFamily="49" charset="-122"/>
            </a:endParaRPr>
          </a:p>
        </p:txBody>
      </p:sp>
      <p:sp>
        <p:nvSpPr>
          <p:cNvPr id="14" name="下箭头 13"/>
          <p:cNvSpPr/>
          <p:nvPr/>
        </p:nvSpPr>
        <p:spPr>
          <a:xfrm rot="16200000">
            <a:off x="5501942" y="3048276"/>
            <a:ext cx="740604" cy="556145"/>
          </a:xfrm>
          <a:prstGeom prst="downArrow">
            <a:avLst/>
          </a:prstGeom>
          <a:gradFill>
            <a:gsLst>
              <a:gs pos="70000">
                <a:srgbClr val="5F8DBB"/>
              </a:gs>
              <a:gs pos="0">
                <a:schemeClr val="bg2">
                  <a:lumMod val="90000"/>
                  <a:alpha val="0"/>
                </a:schemeClr>
              </a:gs>
              <a:gs pos="100000">
                <a:srgbClr val="2D68A0"/>
              </a:gs>
            </a:gsLst>
            <a:lin ang="5400000" scaled="0"/>
          </a:gradFill>
          <a:ln>
            <a:noFill/>
          </a:ln>
          <a:effectLst>
            <a:innerShdw blurRad="63500" dist="50800" dir="2700000">
              <a:prstClr val="black">
                <a:alpha val="50000"/>
              </a:prstClr>
            </a:inn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5"/>
          <p:cNvSpPr>
            <a:spLocks noChangeArrowheads="1"/>
          </p:cNvSpPr>
          <p:nvPr/>
        </p:nvSpPr>
        <p:spPr bwMode="gray">
          <a:xfrm>
            <a:off x="537978" y="1856515"/>
            <a:ext cx="4677664" cy="3523336"/>
          </a:xfrm>
          <a:prstGeom prst="rect">
            <a:avLst/>
          </a:prstGeom>
          <a:gradFill rotWithShape="1">
            <a:gsLst>
              <a:gs pos="0">
                <a:srgbClr val="FFFFFF"/>
              </a:gs>
              <a:gs pos="100000">
                <a:srgbClr val="EAEAEA"/>
              </a:gs>
            </a:gsLst>
            <a:lin ang="5400000" scaled="1"/>
          </a:gradFill>
          <a:ln w="12700">
            <a:solidFill>
              <a:srgbClr val="62A7EE"/>
            </a:solidFill>
            <a:prstDash val="dash"/>
            <a:miter lim="800000"/>
            <a:headEnd/>
            <a:tailEnd/>
          </a:ln>
          <a:effectLst>
            <a:glow rad="63500">
              <a:schemeClr val="accent1">
                <a:satMod val="175000"/>
                <a:alpha val="40000"/>
              </a:schemeClr>
            </a:glow>
            <a:outerShdw dist="53882" dir="2700000" algn="ctr" rotWithShape="0">
              <a:srgbClr val="808080">
                <a:alpha val="50000"/>
              </a:srgbClr>
            </a:outerShdw>
          </a:effectLst>
          <a:extLst/>
        </p:spPr>
        <p:txBody>
          <a:bodyPr lIns="108000" tIns="108000" rIns="144000" bIns="72000"/>
          <a:lstStyle/>
          <a:p>
            <a:pPr lvl="0">
              <a:spcBef>
                <a:spcPct val="20000"/>
              </a:spcBef>
              <a:buClr>
                <a:srgbClr val="00B0F0"/>
              </a:buClr>
            </a:pPr>
            <a:endParaRPr lang="en-US" altLang="zh-CN" sz="1600" dirty="0">
              <a:solidFill>
                <a:schemeClr val="tx1">
                  <a:lumMod val="85000"/>
                  <a:lumOff val="15000"/>
                </a:schemeClr>
              </a:solidFill>
              <a:latin typeface="黑体" panose="02010609060101010101" pitchFamily="49" charset="-122"/>
              <a:ea typeface="黑体" panose="02010609060101010101" pitchFamily="49" charset="-122"/>
            </a:endParaRPr>
          </a:p>
        </p:txBody>
      </p:sp>
      <p:grpSp>
        <p:nvGrpSpPr>
          <p:cNvPr id="122" name="组合 121"/>
          <p:cNvGrpSpPr/>
          <p:nvPr/>
        </p:nvGrpSpPr>
        <p:grpSpPr>
          <a:xfrm>
            <a:off x="6076387" y="4719125"/>
            <a:ext cx="2706658" cy="1889769"/>
            <a:chOff x="6076387" y="4719125"/>
            <a:chExt cx="2706658" cy="1889769"/>
          </a:xfrm>
        </p:grpSpPr>
        <p:grpSp>
          <p:nvGrpSpPr>
            <p:cNvPr id="45" name="Group 30"/>
            <p:cNvGrpSpPr>
              <a:grpSpLocks/>
            </p:cNvGrpSpPr>
            <p:nvPr/>
          </p:nvGrpSpPr>
          <p:grpSpPr bwMode="auto">
            <a:xfrm>
              <a:off x="6076387" y="4748782"/>
              <a:ext cx="966560" cy="1163995"/>
              <a:chOff x="1124" y="1496"/>
              <a:chExt cx="1219" cy="1468"/>
            </a:xfrm>
          </p:grpSpPr>
          <p:grpSp>
            <p:nvGrpSpPr>
              <p:cNvPr id="46" name="Group 31"/>
              <p:cNvGrpSpPr>
                <a:grpSpLocks/>
              </p:cNvGrpSpPr>
              <p:nvPr/>
            </p:nvGrpSpPr>
            <p:grpSpPr bwMode="auto">
              <a:xfrm>
                <a:off x="1136" y="1496"/>
                <a:ext cx="970" cy="1313"/>
                <a:chOff x="1136" y="1496"/>
                <a:chExt cx="970" cy="1313"/>
              </a:xfrm>
            </p:grpSpPr>
            <p:sp>
              <p:nvSpPr>
                <p:cNvPr id="48" name="Freeform 4"/>
                <p:cNvSpPr>
                  <a:spLocks/>
                </p:cNvSpPr>
                <p:nvPr/>
              </p:nvSpPr>
              <p:spPr bwMode="gray">
                <a:xfrm rot="328192">
                  <a:off x="1178" y="2009"/>
                  <a:ext cx="243" cy="120"/>
                </a:xfrm>
                <a:custGeom>
                  <a:avLst/>
                  <a:gdLst>
                    <a:gd name="T0" fmla="*/ 0 w 389"/>
                    <a:gd name="T1" fmla="*/ 1415923284 h 182"/>
                    <a:gd name="T2" fmla="*/ 1341487214 w 389"/>
                    <a:gd name="T3" fmla="*/ 1415923284 h 182"/>
                    <a:gd name="T4" fmla="*/ 1341487214 w 389"/>
                    <a:gd name="T5" fmla="*/ 1415923284 h 182"/>
                    <a:gd name="T6" fmla="*/ 1341487214 w 389"/>
                    <a:gd name="T7" fmla="*/ 0 h 182"/>
                    <a:gd name="T8" fmla="*/ 0 w 389"/>
                    <a:gd name="T9" fmla="*/ 1415923284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49" name="Freeform 5"/>
                <p:cNvSpPr>
                  <a:spLocks/>
                </p:cNvSpPr>
                <p:nvPr/>
              </p:nvSpPr>
              <p:spPr bwMode="gray">
                <a:xfrm rot="328192">
                  <a:off x="1565" y="2386"/>
                  <a:ext cx="227" cy="97"/>
                </a:xfrm>
                <a:custGeom>
                  <a:avLst/>
                  <a:gdLst>
                    <a:gd name="T0" fmla="*/ 0 w 366"/>
                    <a:gd name="T1" fmla="*/ 1352635804 h 154"/>
                    <a:gd name="T2" fmla="*/ 1331909256 w 366"/>
                    <a:gd name="T3" fmla="*/ 1352635804 h 154"/>
                    <a:gd name="T4" fmla="*/ 1331909256 w 366"/>
                    <a:gd name="T5" fmla="*/ 1352635804 h 154"/>
                    <a:gd name="T6" fmla="*/ 1331909256 w 366"/>
                    <a:gd name="T7" fmla="*/ 0 h 154"/>
                    <a:gd name="T8" fmla="*/ 0 w 366"/>
                    <a:gd name="T9" fmla="*/ 1352635804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0" name="Freeform 6"/>
                <p:cNvSpPr>
                  <a:spLocks/>
                </p:cNvSpPr>
                <p:nvPr/>
              </p:nvSpPr>
              <p:spPr bwMode="gray">
                <a:xfrm rot="328192">
                  <a:off x="1365" y="1780"/>
                  <a:ext cx="298" cy="277"/>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1" name="Freeform 7"/>
                <p:cNvSpPr>
                  <a:spLocks/>
                </p:cNvSpPr>
                <p:nvPr/>
              </p:nvSpPr>
              <p:spPr bwMode="gray">
                <a:xfrm rot="328192">
                  <a:off x="1734" y="1694"/>
                  <a:ext cx="372" cy="741"/>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2" name="Freeform 9"/>
                <p:cNvSpPr>
                  <a:spLocks/>
                </p:cNvSpPr>
                <p:nvPr/>
              </p:nvSpPr>
              <p:spPr bwMode="gray">
                <a:xfrm rot="328192">
                  <a:off x="1642" y="2697"/>
                  <a:ext cx="252" cy="112"/>
                </a:xfrm>
                <a:custGeom>
                  <a:avLst/>
                  <a:gdLst>
                    <a:gd name="T0" fmla="*/ 0 w 404"/>
                    <a:gd name="T1" fmla="*/ 1493901667 h 161"/>
                    <a:gd name="T2" fmla="*/ 1339519503 w 404"/>
                    <a:gd name="T3" fmla="*/ 1493901667 h 161"/>
                    <a:gd name="T4" fmla="*/ 1339519503 w 404"/>
                    <a:gd name="T5" fmla="*/ 1493901667 h 161"/>
                    <a:gd name="T6" fmla="*/ 1339519503 w 404"/>
                    <a:gd name="T7" fmla="*/ 0 h 161"/>
                    <a:gd name="T8" fmla="*/ 0 w 404"/>
                    <a:gd name="T9" fmla="*/ 149390166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3" name="Freeform 10"/>
                <p:cNvSpPr>
                  <a:spLocks/>
                </p:cNvSpPr>
                <p:nvPr/>
              </p:nvSpPr>
              <p:spPr bwMode="gray">
                <a:xfrm rot="328192">
                  <a:off x="1792" y="2500"/>
                  <a:ext cx="116" cy="244"/>
                </a:xfrm>
                <a:custGeom>
                  <a:avLst/>
                  <a:gdLst>
                    <a:gd name="T0" fmla="*/ 0 w 185"/>
                    <a:gd name="T1" fmla="*/ 0 h 388"/>
                    <a:gd name="T2" fmla="*/ 1346530287 w 185"/>
                    <a:gd name="T3" fmla="*/ 1350479407 h 388"/>
                    <a:gd name="T4" fmla="*/ 1346530287 w 185"/>
                    <a:gd name="T5" fmla="*/ 1350479407 h 388"/>
                    <a:gd name="T6" fmla="*/ 1346530287 w 185"/>
                    <a:gd name="T7" fmla="*/ 135047940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0061B2"/>
                    </a:gs>
                    <a:gs pos="100000">
                      <a:srgbClr val="002D5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4" name="Freeform 8"/>
                <p:cNvSpPr>
                  <a:spLocks/>
                </p:cNvSpPr>
                <p:nvPr/>
              </p:nvSpPr>
              <p:spPr bwMode="gray">
                <a:xfrm rot="328192">
                  <a:off x="1581" y="2488"/>
                  <a:ext cx="291" cy="285"/>
                </a:xfrm>
                <a:custGeom>
                  <a:avLst/>
                  <a:gdLst>
                    <a:gd name="T0" fmla="*/ 0 w 463"/>
                    <a:gd name="T1" fmla="*/ 1357057294 h 451"/>
                    <a:gd name="T2" fmla="*/ 1349714344 w 463"/>
                    <a:gd name="T3" fmla="*/ 1357057294 h 451"/>
                    <a:gd name="T4" fmla="*/ 1349714344 w 463"/>
                    <a:gd name="T5" fmla="*/ 1357057294 h 451"/>
                    <a:gd name="T6" fmla="*/ 1349714344 w 463"/>
                    <a:gd name="T7" fmla="*/ 0 h 451"/>
                    <a:gd name="T8" fmla="*/ 0 w 463"/>
                    <a:gd name="T9" fmla="*/ 1357057294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0061B2"/>
                    </a:gs>
                    <a:gs pos="100000">
                      <a:srgbClr val="69A2E1"/>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55" name="Freeform 3"/>
                <p:cNvSpPr>
                  <a:spLocks/>
                </p:cNvSpPr>
                <p:nvPr/>
              </p:nvSpPr>
              <p:spPr bwMode="gray">
                <a:xfrm rot="328192">
                  <a:off x="1136" y="1496"/>
                  <a:ext cx="863" cy="950"/>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0061B2"/>
                    </a:gs>
                    <a:gs pos="50000">
                      <a:srgbClr val="69A2E1"/>
                    </a:gs>
                    <a:gs pos="100000">
                      <a:srgbClr val="0061B2"/>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pic>
            <p:nvPicPr>
              <p:cNvPr id="4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124" y="2793"/>
                <a:ext cx="121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nvGrpSpPr>
            <p:cNvPr id="56" name="Group 8"/>
            <p:cNvGrpSpPr>
              <a:grpSpLocks/>
            </p:cNvGrpSpPr>
            <p:nvPr/>
          </p:nvGrpSpPr>
          <p:grpSpPr bwMode="auto">
            <a:xfrm>
              <a:off x="6683907" y="4875668"/>
              <a:ext cx="1312994" cy="1733226"/>
              <a:chOff x="3243" y="1548"/>
              <a:chExt cx="1431" cy="1889"/>
            </a:xfrm>
          </p:grpSpPr>
          <p:grpSp>
            <p:nvGrpSpPr>
              <p:cNvPr id="57" name="Group 9"/>
              <p:cNvGrpSpPr>
                <a:grpSpLocks/>
              </p:cNvGrpSpPr>
              <p:nvPr/>
            </p:nvGrpSpPr>
            <p:grpSpPr bwMode="auto">
              <a:xfrm rot="220837">
                <a:off x="3478" y="1548"/>
                <a:ext cx="1196" cy="1712"/>
                <a:chOff x="728" y="1935"/>
                <a:chExt cx="1196" cy="1712"/>
              </a:xfrm>
            </p:grpSpPr>
            <p:sp>
              <p:nvSpPr>
                <p:cNvPr id="59" name="Freeform 4"/>
                <p:cNvSpPr>
                  <a:spLocks/>
                </p:cNvSpPr>
                <p:nvPr/>
              </p:nvSpPr>
              <p:spPr bwMode="gray">
                <a:xfrm rot="1227305">
                  <a:off x="761" y="2498"/>
                  <a:ext cx="311" cy="153"/>
                </a:xfrm>
                <a:custGeom>
                  <a:avLst/>
                  <a:gdLst>
                    <a:gd name="T0" fmla="*/ 0 w 389"/>
                    <a:gd name="T1" fmla="*/ 1805302187 h 182"/>
                    <a:gd name="T2" fmla="*/ 1716882813 w 389"/>
                    <a:gd name="T3" fmla="*/ 1805302187 h 182"/>
                    <a:gd name="T4" fmla="*/ 1716882813 w 389"/>
                    <a:gd name="T5" fmla="*/ 1805302187 h 182"/>
                    <a:gd name="T6" fmla="*/ 1716882813 w 389"/>
                    <a:gd name="T7" fmla="*/ 0 h 182"/>
                    <a:gd name="T8" fmla="*/ 0 w 389"/>
                    <a:gd name="T9" fmla="*/ 1805302187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0" name="Freeform 5"/>
                <p:cNvSpPr>
                  <a:spLocks/>
                </p:cNvSpPr>
                <p:nvPr/>
              </p:nvSpPr>
              <p:spPr bwMode="gray">
                <a:xfrm rot="1227305">
                  <a:off x="1120" y="3091"/>
                  <a:ext cx="290" cy="123"/>
                </a:xfrm>
                <a:custGeom>
                  <a:avLst/>
                  <a:gdLst>
                    <a:gd name="T0" fmla="*/ 0 w 366"/>
                    <a:gd name="T1" fmla="*/ 1715197978 h 154"/>
                    <a:gd name="T2" fmla="*/ 1701558081 w 366"/>
                    <a:gd name="T3" fmla="*/ 1715197978 h 154"/>
                    <a:gd name="T4" fmla="*/ 1701558081 w 366"/>
                    <a:gd name="T5" fmla="*/ 1715197978 h 154"/>
                    <a:gd name="T6" fmla="*/ 1701558081 w 366"/>
                    <a:gd name="T7" fmla="*/ 0 h 154"/>
                    <a:gd name="T8" fmla="*/ 0 w 366"/>
                    <a:gd name="T9" fmla="*/ 1715197978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1" name="Freeform 6"/>
                <p:cNvSpPr>
                  <a:spLocks/>
                </p:cNvSpPr>
                <p:nvPr/>
              </p:nvSpPr>
              <p:spPr bwMode="gray">
                <a:xfrm rot="1227305">
                  <a:off x="1042" y="2283"/>
                  <a:ext cx="381" cy="355"/>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2" name="Freeform 7"/>
                <p:cNvSpPr>
                  <a:spLocks/>
                </p:cNvSpPr>
                <p:nvPr/>
              </p:nvSpPr>
              <p:spPr bwMode="gray">
                <a:xfrm rot="1227305">
                  <a:off x="1448" y="2301"/>
                  <a:ext cx="476" cy="948"/>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3" name="Freeform 9"/>
                <p:cNvSpPr>
                  <a:spLocks/>
                </p:cNvSpPr>
                <p:nvPr/>
              </p:nvSpPr>
              <p:spPr bwMode="gray">
                <a:xfrm rot="1227305">
                  <a:off x="1110" y="3504"/>
                  <a:ext cx="322" cy="143"/>
                </a:xfrm>
                <a:custGeom>
                  <a:avLst/>
                  <a:gdLst>
                    <a:gd name="T0" fmla="*/ 0 w 404"/>
                    <a:gd name="T1" fmla="*/ 1907392308 h 161"/>
                    <a:gd name="T2" fmla="*/ 1711608253 w 404"/>
                    <a:gd name="T3" fmla="*/ 1907392308 h 161"/>
                    <a:gd name="T4" fmla="*/ 1711608253 w 404"/>
                    <a:gd name="T5" fmla="*/ 1907392308 h 161"/>
                    <a:gd name="T6" fmla="*/ 1711608253 w 404"/>
                    <a:gd name="T7" fmla="*/ 0 h 161"/>
                    <a:gd name="T8" fmla="*/ 0 w 404"/>
                    <a:gd name="T9" fmla="*/ 1907392308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4" name="Freeform 10"/>
                <p:cNvSpPr>
                  <a:spLocks/>
                </p:cNvSpPr>
                <p:nvPr/>
              </p:nvSpPr>
              <p:spPr bwMode="gray">
                <a:xfrm rot="1227305">
                  <a:off x="1340" y="3285"/>
                  <a:ext cx="149" cy="312"/>
                </a:xfrm>
                <a:custGeom>
                  <a:avLst/>
                  <a:gdLst>
                    <a:gd name="T0" fmla="*/ 0 w 185"/>
                    <a:gd name="T1" fmla="*/ 0 h 388"/>
                    <a:gd name="T2" fmla="*/ 1729594937 w 185"/>
                    <a:gd name="T3" fmla="*/ 1726842520 h 388"/>
                    <a:gd name="T4" fmla="*/ 1729594937 w 185"/>
                    <a:gd name="T5" fmla="*/ 1726842520 h 388"/>
                    <a:gd name="T6" fmla="*/ 1729594937 w 185"/>
                    <a:gd name="T7" fmla="*/ 1726842520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4C7013"/>
                    </a:gs>
                    <a:gs pos="100000">
                      <a:srgbClr val="233409"/>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5" name="Freeform 8"/>
                <p:cNvSpPr>
                  <a:spLocks/>
                </p:cNvSpPr>
                <p:nvPr/>
              </p:nvSpPr>
              <p:spPr bwMode="gray">
                <a:xfrm rot="1227305">
                  <a:off x="1072" y="3229"/>
                  <a:ext cx="373" cy="364"/>
                </a:xfrm>
                <a:custGeom>
                  <a:avLst/>
                  <a:gdLst>
                    <a:gd name="T0" fmla="*/ 0 w 463"/>
                    <a:gd name="T1" fmla="*/ 1733224052 h 451"/>
                    <a:gd name="T2" fmla="*/ 1730046221 w 463"/>
                    <a:gd name="T3" fmla="*/ 1733224052 h 451"/>
                    <a:gd name="T4" fmla="*/ 1730046221 w 463"/>
                    <a:gd name="T5" fmla="*/ 1733224052 h 451"/>
                    <a:gd name="T6" fmla="*/ 1730046221 w 463"/>
                    <a:gd name="T7" fmla="*/ 0 h 451"/>
                    <a:gd name="T8" fmla="*/ 0 w 463"/>
                    <a:gd name="T9" fmla="*/ 1733224052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4C7013"/>
                    </a:gs>
                    <a:gs pos="100000">
                      <a:srgbClr val="6B9B1A"/>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66" name="Freeform 3"/>
                <p:cNvSpPr>
                  <a:spLocks/>
                </p:cNvSpPr>
                <p:nvPr/>
              </p:nvSpPr>
              <p:spPr bwMode="gray">
                <a:xfrm rot="1227305">
                  <a:off x="728" y="1935"/>
                  <a:ext cx="1105" cy="1216"/>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4C7013"/>
                    </a:gs>
                    <a:gs pos="50000">
                      <a:srgbClr val="6B9B1A"/>
                    </a:gs>
                    <a:gs pos="100000">
                      <a:srgbClr val="4C7013"/>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pic>
            <p:nvPicPr>
              <p:cNvPr id="58"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243" y="3236"/>
                <a:ext cx="143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nvGrpSpPr>
            <p:cNvPr id="78" name="Group 19"/>
            <p:cNvGrpSpPr>
              <a:grpSpLocks/>
            </p:cNvGrpSpPr>
            <p:nvPr/>
          </p:nvGrpSpPr>
          <p:grpSpPr bwMode="auto">
            <a:xfrm>
              <a:off x="7808008" y="4719125"/>
              <a:ext cx="975037" cy="1221387"/>
              <a:chOff x="3495" y="1432"/>
              <a:chExt cx="1223" cy="1532"/>
            </a:xfrm>
          </p:grpSpPr>
          <p:grpSp>
            <p:nvGrpSpPr>
              <p:cNvPr id="79" name="Group 20"/>
              <p:cNvGrpSpPr>
                <a:grpSpLocks/>
              </p:cNvGrpSpPr>
              <p:nvPr/>
            </p:nvGrpSpPr>
            <p:grpSpPr bwMode="auto">
              <a:xfrm>
                <a:off x="3829" y="1432"/>
                <a:ext cx="889" cy="1318"/>
                <a:chOff x="3829" y="1432"/>
                <a:chExt cx="889" cy="1318"/>
              </a:xfrm>
            </p:grpSpPr>
            <p:sp>
              <p:nvSpPr>
                <p:cNvPr id="81" name="Freeform 4"/>
                <p:cNvSpPr>
                  <a:spLocks/>
                </p:cNvSpPr>
                <p:nvPr/>
              </p:nvSpPr>
              <p:spPr bwMode="gray">
                <a:xfrm rot="1960988">
                  <a:off x="3857" y="1812"/>
                  <a:ext cx="243" cy="119"/>
                </a:xfrm>
                <a:custGeom>
                  <a:avLst/>
                  <a:gdLst>
                    <a:gd name="T0" fmla="*/ 0 w 389"/>
                    <a:gd name="T1" fmla="*/ 1404123923 h 182"/>
                    <a:gd name="T2" fmla="*/ 1341487214 w 389"/>
                    <a:gd name="T3" fmla="*/ 1404123923 h 182"/>
                    <a:gd name="T4" fmla="*/ 1341487214 w 389"/>
                    <a:gd name="T5" fmla="*/ 1404123923 h 182"/>
                    <a:gd name="T6" fmla="*/ 1341487214 w 389"/>
                    <a:gd name="T7" fmla="*/ 0 h 182"/>
                    <a:gd name="T8" fmla="*/ 0 w 389"/>
                    <a:gd name="T9" fmla="*/ 1404123923 h 182"/>
                    <a:gd name="T10" fmla="*/ 0 60000 65536"/>
                    <a:gd name="T11" fmla="*/ 0 60000 65536"/>
                    <a:gd name="T12" fmla="*/ 0 60000 65536"/>
                    <a:gd name="T13" fmla="*/ 0 60000 65536"/>
                    <a:gd name="T14" fmla="*/ 0 60000 65536"/>
                    <a:gd name="T15" fmla="*/ 0 w 389"/>
                    <a:gd name="T16" fmla="*/ 0 h 182"/>
                    <a:gd name="T17" fmla="*/ 389 w 389"/>
                    <a:gd name="T18" fmla="*/ 182 h 182"/>
                  </a:gdLst>
                  <a:ahLst/>
                  <a:cxnLst>
                    <a:cxn ang="T10">
                      <a:pos x="T0" y="T1"/>
                    </a:cxn>
                    <a:cxn ang="T11">
                      <a:pos x="T2" y="T3"/>
                    </a:cxn>
                    <a:cxn ang="T12">
                      <a:pos x="T4" y="T5"/>
                    </a:cxn>
                    <a:cxn ang="T13">
                      <a:pos x="T6" y="T7"/>
                    </a:cxn>
                    <a:cxn ang="T14">
                      <a:pos x="T8" y="T9"/>
                    </a:cxn>
                  </a:cxnLst>
                  <a:rect l="T15" t="T16" r="T17" b="T18"/>
                  <a:pathLst>
                    <a:path w="389" h="182">
                      <a:moveTo>
                        <a:pt x="0" y="133"/>
                      </a:moveTo>
                      <a:lnTo>
                        <a:pt x="49" y="182"/>
                      </a:lnTo>
                      <a:lnTo>
                        <a:pt x="389" y="45"/>
                      </a:lnTo>
                      <a:lnTo>
                        <a:pt x="330" y="0"/>
                      </a:lnTo>
                      <a:lnTo>
                        <a:pt x="0" y="133"/>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2" name="Freeform 5"/>
                <p:cNvSpPr>
                  <a:spLocks/>
                </p:cNvSpPr>
                <p:nvPr/>
              </p:nvSpPr>
              <p:spPr bwMode="gray">
                <a:xfrm rot="1960988">
                  <a:off x="4035" y="2322"/>
                  <a:ext cx="227" cy="96"/>
                </a:xfrm>
                <a:custGeom>
                  <a:avLst/>
                  <a:gdLst>
                    <a:gd name="T0" fmla="*/ 0 w 366"/>
                    <a:gd name="T1" fmla="*/ 1338691105 h 154"/>
                    <a:gd name="T2" fmla="*/ 1331909256 w 366"/>
                    <a:gd name="T3" fmla="*/ 1338691105 h 154"/>
                    <a:gd name="T4" fmla="*/ 1331909256 w 366"/>
                    <a:gd name="T5" fmla="*/ 1338691105 h 154"/>
                    <a:gd name="T6" fmla="*/ 1331909256 w 366"/>
                    <a:gd name="T7" fmla="*/ 0 h 154"/>
                    <a:gd name="T8" fmla="*/ 0 w 366"/>
                    <a:gd name="T9" fmla="*/ 1338691105 h 154"/>
                    <a:gd name="T10" fmla="*/ 0 60000 65536"/>
                    <a:gd name="T11" fmla="*/ 0 60000 65536"/>
                    <a:gd name="T12" fmla="*/ 0 60000 65536"/>
                    <a:gd name="T13" fmla="*/ 0 60000 65536"/>
                    <a:gd name="T14" fmla="*/ 0 60000 65536"/>
                    <a:gd name="T15" fmla="*/ 0 w 366"/>
                    <a:gd name="T16" fmla="*/ 0 h 154"/>
                    <a:gd name="T17" fmla="*/ 366 w 366"/>
                    <a:gd name="T18" fmla="*/ 154 h 154"/>
                  </a:gdLst>
                  <a:ahLst/>
                  <a:cxnLst>
                    <a:cxn ang="T10">
                      <a:pos x="T0" y="T1"/>
                    </a:cxn>
                    <a:cxn ang="T11">
                      <a:pos x="T2" y="T3"/>
                    </a:cxn>
                    <a:cxn ang="T12">
                      <a:pos x="T4" y="T5"/>
                    </a:cxn>
                    <a:cxn ang="T13">
                      <a:pos x="T6" y="T7"/>
                    </a:cxn>
                    <a:cxn ang="T14">
                      <a:pos x="T8" y="T9"/>
                    </a:cxn>
                  </a:cxnLst>
                  <a:rect l="T15" t="T16" r="T17" b="T18"/>
                  <a:pathLst>
                    <a:path w="366" h="154">
                      <a:moveTo>
                        <a:pt x="0" y="113"/>
                      </a:moveTo>
                      <a:lnTo>
                        <a:pt x="40" y="154"/>
                      </a:lnTo>
                      <a:lnTo>
                        <a:pt x="366" y="42"/>
                      </a:lnTo>
                      <a:lnTo>
                        <a:pt x="309" y="0"/>
                      </a:lnTo>
                      <a:lnTo>
                        <a:pt x="0" y="113"/>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3" name="Freeform 6"/>
                <p:cNvSpPr>
                  <a:spLocks/>
                </p:cNvSpPr>
                <p:nvPr/>
              </p:nvSpPr>
              <p:spPr bwMode="gray">
                <a:xfrm rot="1960988">
                  <a:off x="4089" y="1698"/>
                  <a:ext cx="298" cy="277"/>
                </a:xfrm>
                <a:custGeom>
                  <a:avLst/>
                  <a:gdLst>
                    <a:gd name="T0" fmla="*/ 2147483647 w 195"/>
                    <a:gd name="T1" fmla="*/ 2147483647 h 185"/>
                    <a:gd name="T2" fmla="*/ 2147483647 w 195"/>
                    <a:gd name="T3" fmla="*/ 2147483647 h 185"/>
                    <a:gd name="T4" fmla="*/ 2147483647 w 195"/>
                    <a:gd name="T5" fmla="*/ 2147483647 h 185"/>
                    <a:gd name="T6" fmla="*/ 2147483647 w 195"/>
                    <a:gd name="T7" fmla="*/ 2147483647 h 185"/>
                    <a:gd name="T8" fmla="*/ 2147483647 w 195"/>
                    <a:gd name="T9" fmla="*/ 2147483647 h 185"/>
                    <a:gd name="T10" fmla="*/ 2147483647 w 195"/>
                    <a:gd name="T11" fmla="*/ 2147483647 h 185"/>
                    <a:gd name="T12" fmla="*/ 0 60000 65536"/>
                    <a:gd name="T13" fmla="*/ 0 60000 65536"/>
                    <a:gd name="T14" fmla="*/ 0 60000 65536"/>
                    <a:gd name="T15" fmla="*/ 0 60000 65536"/>
                    <a:gd name="T16" fmla="*/ 0 60000 65536"/>
                    <a:gd name="T17" fmla="*/ 0 60000 65536"/>
                    <a:gd name="T18" fmla="*/ 0 w 195"/>
                    <a:gd name="T19" fmla="*/ 0 h 185"/>
                    <a:gd name="T20" fmla="*/ 195 w 195"/>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195" h="185">
                      <a:moveTo>
                        <a:pt x="44" y="185"/>
                      </a:moveTo>
                      <a:cubicBezTo>
                        <a:pt x="44" y="185"/>
                        <a:pt x="12" y="111"/>
                        <a:pt x="60" y="62"/>
                      </a:cubicBezTo>
                      <a:cubicBezTo>
                        <a:pt x="109" y="13"/>
                        <a:pt x="167" y="22"/>
                        <a:pt x="195" y="37"/>
                      </a:cubicBezTo>
                      <a:cubicBezTo>
                        <a:pt x="195" y="37"/>
                        <a:pt x="167" y="0"/>
                        <a:pt x="88" y="17"/>
                      </a:cubicBezTo>
                      <a:cubicBezTo>
                        <a:pt x="8" y="34"/>
                        <a:pt x="0" y="107"/>
                        <a:pt x="19" y="166"/>
                      </a:cubicBezTo>
                      <a:lnTo>
                        <a:pt x="44" y="185"/>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4" name="Freeform 7"/>
                <p:cNvSpPr>
                  <a:spLocks/>
                </p:cNvSpPr>
                <p:nvPr/>
              </p:nvSpPr>
              <p:spPr bwMode="gray">
                <a:xfrm rot="1960988">
                  <a:off x="4346" y="1781"/>
                  <a:ext cx="372" cy="740"/>
                </a:xfrm>
                <a:custGeom>
                  <a:avLst/>
                  <a:gdLst>
                    <a:gd name="T0" fmla="*/ 2147483647 w 236"/>
                    <a:gd name="T1" fmla="*/ 2147483647 h 498"/>
                    <a:gd name="T2" fmla="*/ 2147483647 w 236"/>
                    <a:gd name="T3" fmla="*/ 2147483647 h 498"/>
                    <a:gd name="T4" fmla="*/ 2147483647 w 236"/>
                    <a:gd name="T5" fmla="*/ 0 h 498"/>
                    <a:gd name="T6" fmla="*/ 2147483647 w 236"/>
                    <a:gd name="T7" fmla="*/ 2147483647 h 498"/>
                    <a:gd name="T8" fmla="*/ 2147483647 w 236"/>
                    <a:gd name="T9" fmla="*/ 2147483647 h 498"/>
                    <a:gd name="T10" fmla="*/ 2147483647 w 236"/>
                    <a:gd name="T11" fmla="*/ 2147483647 h 498"/>
                    <a:gd name="T12" fmla="*/ 2147483647 w 236"/>
                    <a:gd name="T13" fmla="*/ 2147483647 h 498"/>
                    <a:gd name="T14" fmla="*/ 0 60000 65536"/>
                    <a:gd name="T15" fmla="*/ 0 60000 65536"/>
                    <a:gd name="T16" fmla="*/ 0 60000 65536"/>
                    <a:gd name="T17" fmla="*/ 0 60000 65536"/>
                    <a:gd name="T18" fmla="*/ 0 60000 65536"/>
                    <a:gd name="T19" fmla="*/ 0 60000 65536"/>
                    <a:gd name="T20" fmla="*/ 0 60000 65536"/>
                    <a:gd name="T21" fmla="*/ 0 w 236"/>
                    <a:gd name="T22" fmla="*/ 0 h 498"/>
                    <a:gd name="T23" fmla="*/ 236 w 236"/>
                    <a:gd name="T24" fmla="*/ 498 h 4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6" h="498">
                      <a:moveTo>
                        <a:pt x="60" y="498"/>
                      </a:moveTo>
                      <a:cubicBezTo>
                        <a:pt x="60" y="498"/>
                        <a:pt x="26" y="410"/>
                        <a:pt x="71" y="366"/>
                      </a:cubicBezTo>
                      <a:cubicBezTo>
                        <a:pt x="115" y="321"/>
                        <a:pt x="236" y="127"/>
                        <a:pt x="25" y="0"/>
                      </a:cubicBezTo>
                      <a:cubicBezTo>
                        <a:pt x="25" y="0"/>
                        <a:pt x="128" y="61"/>
                        <a:pt x="123" y="178"/>
                      </a:cubicBezTo>
                      <a:cubicBezTo>
                        <a:pt x="123" y="178"/>
                        <a:pt x="117" y="259"/>
                        <a:pt x="84" y="300"/>
                      </a:cubicBezTo>
                      <a:cubicBezTo>
                        <a:pt x="51" y="342"/>
                        <a:pt x="0" y="403"/>
                        <a:pt x="36" y="480"/>
                      </a:cubicBezTo>
                      <a:lnTo>
                        <a:pt x="60" y="498"/>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5" name="Freeform 9"/>
                <p:cNvSpPr>
                  <a:spLocks/>
                </p:cNvSpPr>
                <p:nvPr/>
              </p:nvSpPr>
              <p:spPr bwMode="gray">
                <a:xfrm rot="1960988">
                  <a:off x="3957" y="2638"/>
                  <a:ext cx="252" cy="112"/>
                </a:xfrm>
                <a:custGeom>
                  <a:avLst/>
                  <a:gdLst>
                    <a:gd name="T0" fmla="*/ 0 w 404"/>
                    <a:gd name="T1" fmla="*/ 1493901667 h 161"/>
                    <a:gd name="T2" fmla="*/ 1339519503 w 404"/>
                    <a:gd name="T3" fmla="*/ 1493901667 h 161"/>
                    <a:gd name="T4" fmla="*/ 1339519503 w 404"/>
                    <a:gd name="T5" fmla="*/ 1493901667 h 161"/>
                    <a:gd name="T6" fmla="*/ 1339519503 w 404"/>
                    <a:gd name="T7" fmla="*/ 0 h 161"/>
                    <a:gd name="T8" fmla="*/ 0 w 404"/>
                    <a:gd name="T9" fmla="*/ 1493901667 h 161"/>
                    <a:gd name="T10" fmla="*/ 0 60000 65536"/>
                    <a:gd name="T11" fmla="*/ 0 60000 65536"/>
                    <a:gd name="T12" fmla="*/ 0 60000 65536"/>
                    <a:gd name="T13" fmla="*/ 0 60000 65536"/>
                    <a:gd name="T14" fmla="*/ 0 60000 65536"/>
                    <a:gd name="T15" fmla="*/ 0 w 404"/>
                    <a:gd name="T16" fmla="*/ 0 h 161"/>
                    <a:gd name="T17" fmla="*/ 404 w 404"/>
                    <a:gd name="T18" fmla="*/ 161 h 161"/>
                  </a:gdLst>
                  <a:ahLst/>
                  <a:cxnLst>
                    <a:cxn ang="T10">
                      <a:pos x="T0" y="T1"/>
                    </a:cxn>
                    <a:cxn ang="T11">
                      <a:pos x="T2" y="T3"/>
                    </a:cxn>
                    <a:cxn ang="T12">
                      <a:pos x="T4" y="T5"/>
                    </a:cxn>
                    <a:cxn ang="T13">
                      <a:pos x="T6" y="T7"/>
                    </a:cxn>
                    <a:cxn ang="T14">
                      <a:pos x="T8" y="T9"/>
                    </a:cxn>
                  </a:cxnLst>
                  <a:rect l="T15" t="T16" r="T17" b="T18"/>
                  <a:pathLst>
                    <a:path w="404" h="161">
                      <a:moveTo>
                        <a:pt x="0" y="113"/>
                      </a:moveTo>
                      <a:lnTo>
                        <a:pt x="47" y="161"/>
                      </a:lnTo>
                      <a:lnTo>
                        <a:pt x="404" y="50"/>
                      </a:lnTo>
                      <a:lnTo>
                        <a:pt x="342" y="0"/>
                      </a:lnTo>
                      <a:lnTo>
                        <a:pt x="0" y="113"/>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6" name="Freeform 10"/>
                <p:cNvSpPr>
                  <a:spLocks/>
                </p:cNvSpPr>
                <p:nvPr/>
              </p:nvSpPr>
              <p:spPr bwMode="gray">
                <a:xfrm rot="1960988">
                  <a:off x="4157" y="2493"/>
                  <a:ext cx="116" cy="244"/>
                </a:xfrm>
                <a:custGeom>
                  <a:avLst/>
                  <a:gdLst>
                    <a:gd name="T0" fmla="*/ 0 w 185"/>
                    <a:gd name="T1" fmla="*/ 0 h 388"/>
                    <a:gd name="T2" fmla="*/ 1346530287 w 185"/>
                    <a:gd name="T3" fmla="*/ 1350479407 h 388"/>
                    <a:gd name="T4" fmla="*/ 1346530287 w 185"/>
                    <a:gd name="T5" fmla="*/ 1350479407 h 388"/>
                    <a:gd name="T6" fmla="*/ 1346530287 w 185"/>
                    <a:gd name="T7" fmla="*/ 1350479407 h 388"/>
                    <a:gd name="T8" fmla="*/ 0 w 185"/>
                    <a:gd name="T9" fmla="*/ 0 h 388"/>
                    <a:gd name="T10" fmla="*/ 0 60000 65536"/>
                    <a:gd name="T11" fmla="*/ 0 60000 65536"/>
                    <a:gd name="T12" fmla="*/ 0 60000 65536"/>
                    <a:gd name="T13" fmla="*/ 0 60000 65536"/>
                    <a:gd name="T14" fmla="*/ 0 60000 65536"/>
                    <a:gd name="T15" fmla="*/ 0 w 185"/>
                    <a:gd name="T16" fmla="*/ 0 h 388"/>
                    <a:gd name="T17" fmla="*/ 185 w 185"/>
                    <a:gd name="T18" fmla="*/ 388 h 388"/>
                  </a:gdLst>
                  <a:ahLst/>
                  <a:cxnLst>
                    <a:cxn ang="T10">
                      <a:pos x="T0" y="T1"/>
                    </a:cxn>
                    <a:cxn ang="T11">
                      <a:pos x="T2" y="T3"/>
                    </a:cxn>
                    <a:cxn ang="T12">
                      <a:pos x="T4" y="T5"/>
                    </a:cxn>
                    <a:cxn ang="T13">
                      <a:pos x="T6" y="T7"/>
                    </a:cxn>
                    <a:cxn ang="T14">
                      <a:pos x="T8" y="T9"/>
                    </a:cxn>
                  </a:cxnLst>
                  <a:rect l="T15" t="T16" r="T17" b="T18"/>
                  <a:pathLst>
                    <a:path w="185" h="388">
                      <a:moveTo>
                        <a:pt x="0" y="0"/>
                      </a:moveTo>
                      <a:lnTo>
                        <a:pt x="66" y="33"/>
                      </a:lnTo>
                      <a:lnTo>
                        <a:pt x="185" y="388"/>
                      </a:lnTo>
                      <a:lnTo>
                        <a:pt x="123" y="338"/>
                      </a:lnTo>
                      <a:lnTo>
                        <a:pt x="0" y="0"/>
                      </a:lnTo>
                      <a:close/>
                    </a:path>
                  </a:pathLst>
                </a:custGeom>
                <a:gradFill rotWithShape="1">
                  <a:gsLst>
                    <a:gs pos="0">
                      <a:srgbClr val="FF7711"/>
                    </a:gs>
                    <a:gs pos="100000">
                      <a:srgbClr val="C45400"/>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7" name="Freeform 8"/>
                <p:cNvSpPr>
                  <a:spLocks/>
                </p:cNvSpPr>
                <p:nvPr/>
              </p:nvSpPr>
              <p:spPr bwMode="gray">
                <a:xfrm rot="1960988">
                  <a:off x="3956" y="2428"/>
                  <a:ext cx="291" cy="284"/>
                </a:xfrm>
                <a:custGeom>
                  <a:avLst/>
                  <a:gdLst>
                    <a:gd name="T0" fmla="*/ 0 w 463"/>
                    <a:gd name="T1" fmla="*/ 1352295689 h 451"/>
                    <a:gd name="T2" fmla="*/ 1349714344 w 463"/>
                    <a:gd name="T3" fmla="*/ 1352295689 h 451"/>
                    <a:gd name="T4" fmla="*/ 1349714344 w 463"/>
                    <a:gd name="T5" fmla="*/ 1352295689 h 451"/>
                    <a:gd name="T6" fmla="*/ 1349714344 w 463"/>
                    <a:gd name="T7" fmla="*/ 0 h 451"/>
                    <a:gd name="T8" fmla="*/ 0 w 463"/>
                    <a:gd name="T9" fmla="*/ 1352295689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gradFill rotWithShape="1">
                  <a:gsLst>
                    <a:gs pos="0">
                      <a:srgbClr val="FF7711"/>
                    </a:gs>
                    <a:gs pos="100000">
                      <a:srgbClr val="FFB635"/>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88" name="Freeform 3"/>
                <p:cNvSpPr>
                  <a:spLocks/>
                </p:cNvSpPr>
                <p:nvPr/>
              </p:nvSpPr>
              <p:spPr bwMode="gray">
                <a:xfrm rot="1960988">
                  <a:off x="3829" y="1432"/>
                  <a:ext cx="863" cy="950"/>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gradFill rotWithShape="1">
                  <a:gsLst>
                    <a:gs pos="0">
                      <a:srgbClr val="FF7711"/>
                    </a:gs>
                    <a:gs pos="50000">
                      <a:srgbClr val="FFB635"/>
                    </a:gs>
                    <a:gs pos="100000">
                      <a:srgbClr val="FF7711"/>
                    </a:gs>
                  </a:gsLst>
                  <a:lin ang="2700000" scaled="1"/>
                </a:gra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pic>
            <p:nvPicPr>
              <p:cNvPr id="80"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3495" y="2793"/>
                <a:ext cx="121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AEAEAE"/>
                    </a:solidFill>
                    <a:miter lim="800000"/>
                    <a:headEnd/>
                    <a:tailEnd/>
                  </a14:hiddenLine>
                </a:ext>
              </a:extLst>
            </p:spPr>
          </p:pic>
        </p:grpSp>
      </p:grpSp>
      <p:sp>
        <p:nvSpPr>
          <p:cNvPr id="123" name="矩形 122"/>
          <p:cNvSpPr/>
          <p:nvPr/>
        </p:nvSpPr>
        <p:spPr>
          <a:xfrm>
            <a:off x="921717" y="2024921"/>
            <a:ext cx="4054411" cy="3834896"/>
          </a:xfrm>
          <a:prstGeom prst="rect">
            <a:avLst/>
          </a:prstGeom>
        </p:spPr>
        <p:txBody>
          <a:bodyPr wrap="square">
            <a:spAutoFit/>
          </a:bodyPr>
          <a:lstStyle/>
          <a:p>
            <a:pPr>
              <a:spcBef>
                <a:spcPct val="20000"/>
              </a:spcBef>
              <a:buClr>
                <a:srgbClr val="00B0F0"/>
              </a:buClr>
            </a:pPr>
            <a:r>
              <a:rPr lang="zh-CN" altLang="en-US" sz="1600" dirty="0" smtClean="0">
                <a:solidFill>
                  <a:prstClr val="black">
                    <a:lumMod val="85000"/>
                    <a:lumOff val="15000"/>
                  </a:prstClr>
                </a:solidFill>
                <a:latin typeface="黑体" panose="02010609060101010101" pitchFamily="49" charset="-122"/>
                <a:ea typeface="黑体" panose="02010609060101010101" pitchFamily="49" charset="-122"/>
              </a:rPr>
              <a:t>分布式系统环境下一个业务活动往往需要很多业务操作共同协作来完成，为避免单点故障、提高系统吞吐等问题，一个业务操作会存在多个节点，在这种情况下，如何保证一个业务活动的事务一致性问题？</a:t>
            </a: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r>
              <a:rPr lang="zh-CN" altLang="en-US" sz="1600" dirty="0" smtClean="0">
                <a:solidFill>
                  <a:prstClr val="black">
                    <a:lumMod val="85000"/>
                    <a:lumOff val="15000"/>
                  </a:prstClr>
                </a:solidFill>
                <a:latin typeface="黑体" panose="02010609060101010101" pitchFamily="49" charset="-122"/>
                <a:ea typeface="黑体" panose="02010609060101010101" pitchFamily="49" charset="-122"/>
              </a:rPr>
              <a:t>目前分布式环境下的事务一致性基本都采用事务的最终一致性，保分布式事务的最终一致性有很多手段，常用的有：异常扫表补偿、发送延迟消息等等</a:t>
            </a: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a:p>
            <a:pPr lvl="0">
              <a:spcBef>
                <a:spcPct val="20000"/>
              </a:spcBef>
              <a:buClr>
                <a:srgbClr val="00B0F0"/>
              </a:buClr>
            </a:pPr>
            <a:endParaRPr lang="en-US" altLang="zh-CN" sz="1600" dirty="0">
              <a:solidFill>
                <a:prstClr val="black">
                  <a:lumMod val="85000"/>
                  <a:lumOff val="15000"/>
                </a:prstClr>
              </a:solidFill>
              <a:latin typeface="黑体" panose="02010609060101010101" pitchFamily="49" charset="-122"/>
              <a:ea typeface="黑体" panose="02010609060101010101" pitchFamily="49" charset="-122"/>
            </a:endParaRPr>
          </a:p>
        </p:txBody>
      </p:sp>
      <p:grpSp>
        <p:nvGrpSpPr>
          <p:cNvPr id="129" name="组合 128"/>
          <p:cNvGrpSpPr/>
          <p:nvPr/>
        </p:nvGrpSpPr>
        <p:grpSpPr>
          <a:xfrm>
            <a:off x="755576" y="2132856"/>
            <a:ext cx="166096" cy="345253"/>
            <a:chOff x="6440793" y="1688704"/>
            <a:chExt cx="166096" cy="345253"/>
          </a:xfrm>
        </p:grpSpPr>
        <p:sp>
          <p:nvSpPr>
            <p:cNvPr id="124" name="Freeform 121"/>
            <p:cNvSpPr>
              <a:spLocks/>
            </p:cNvSpPr>
            <p:nvPr/>
          </p:nvSpPr>
          <p:spPr bwMode="auto">
            <a:xfrm flipV="1">
              <a:off x="6440793" y="1879961"/>
              <a:ext cx="166096" cy="153996"/>
            </a:xfrm>
            <a:custGeom>
              <a:avLst/>
              <a:gdLst>
                <a:gd name="T0" fmla="*/ 1803884 w 1786"/>
                <a:gd name="T1" fmla="*/ 417875 h 1970"/>
                <a:gd name="T2" fmla="*/ 779535 w 1786"/>
                <a:gd name="T3" fmla="*/ 0 h 1970"/>
                <a:gd name="T4" fmla="*/ 0 w 1786"/>
                <a:gd name="T5" fmla="*/ 732861 h 1970"/>
                <a:gd name="T6" fmla="*/ 264140 w 1786"/>
                <a:gd name="T7" fmla="*/ 1314998 h 1970"/>
                <a:gd name="T8" fmla="*/ 1215474 w 1786"/>
                <a:gd name="T9" fmla="*/ 1778000 h 1970"/>
                <a:gd name="T10" fmla="*/ 1917700 w 1786"/>
                <a:gd name="T11" fmla="*/ 1028893 h 1970"/>
                <a:gd name="T12" fmla="*/ 1803884 w 1786"/>
                <a:gd name="T13" fmla="*/ 417875 h 1970"/>
                <a:gd name="T14" fmla="*/ 0 60000 65536"/>
                <a:gd name="T15" fmla="*/ 0 60000 65536"/>
                <a:gd name="T16" fmla="*/ 0 60000 65536"/>
                <a:gd name="T17" fmla="*/ 0 60000 65536"/>
                <a:gd name="T18" fmla="*/ 0 60000 65536"/>
                <a:gd name="T19" fmla="*/ 0 60000 65536"/>
                <a:gd name="T20" fmla="*/ 0 60000 65536"/>
                <a:gd name="T21" fmla="*/ 0 w 1786"/>
                <a:gd name="T22" fmla="*/ 0 h 1970"/>
                <a:gd name="T23" fmla="*/ 1786 w 1786"/>
                <a:gd name="T24" fmla="*/ 1970 h 19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6" h="1970">
                  <a:moveTo>
                    <a:pt x="1680" y="463"/>
                  </a:moveTo>
                  <a:lnTo>
                    <a:pt x="726" y="0"/>
                  </a:lnTo>
                  <a:lnTo>
                    <a:pt x="0" y="812"/>
                  </a:lnTo>
                  <a:lnTo>
                    <a:pt x="246" y="1457"/>
                  </a:lnTo>
                  <a:lnTo>
                    <a:pt x="1132" y="1970"/>
                  </a:lnTo>
                  <a:lnTo>
                    <a:pt x="1786" y="1140"/>
                  </a:lnTo>
                  <a:lnTo>
                    <a:pt x="1680" y="463"/>
                  </a:lnTo>
                  <a:close/>
                </a:path>
              </a:pathLst>
            </a:custGeom>
            <a:gradFill rotWithShape="0">
              <a:gsLst>
                <a:gs pos="0">
                  <a:srgbClr val="69A2E1">
                    <a:alpha val="70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a:lstStyle/>
            <a:p>
              <a:endParaRPr lang="zh-CN" altLang="en-US"/>
            </a:p>
          </p:txBody>
        </p:sp>
        <p:grpSp>
          <p:nvGrpSpPr>
            <p:cNvPr id="125" name="Group 125"/>
            <p:cNvGrpSpPr>
              <a:grpSpLocks/>
            </p:cNvGrpSpPr>
            <p:nvPr/>
          </p:nvGrpSpPr>
          <p:grpSpPr bwMode="auto">
            <a:xfrm>
              <a:off x="6440793" y="1688704"/>
              <a:ext cx="166096" cy="183283"/>
              <a:chOff x="3325" y="2011"/>
              <a:chExt cx="1208" cy="1333"/>
            </a:xfrm>
          </p:grpSpPr>
          <p:sp>
            <p:nvSpPr>
              <p:cNvPr id="126" name="Freeform 62"/>
              <p:cNvSpPr>
                <a:spLocks/>
              </p:cNvSpPr>
              <p:nvPr/>
            </p:nvSpPr>
            <p:spPr bwMode="auto">
              <a:xfrm>
                <a:off x="3325" y="2560"/>
                <a:ext cx="766" cy="784"/>
              </a:xfrm>
              <a:custGeom>
                <a:avLst/>
                <a:gdLst>
                  <a:gd name="T0" fmla="*/ 766 w 1132"/>
                  <a:gd name="T1" fmla="*/ 784 h 1158"/>
                  <a:gd name="T2" fmla="*/ 166 w 1132"/>
                  <a:gd name="T3" fmla="*/ 437 h 1158"/>
                  <a:gd name="T4" fmla="*/ 0 w 1132"/>
                  <a:gd name="T5" fmla="*/ 0 h 1158"/>
                  <a:gd name="T6" fmla="*/ 649 w 1132"/>
                  <a:gd name="T7" fmla="*/ 357 h 1158"/>
                  <a:gd name="T8" fmla="*/ 766 w 1132"/>
                  <a:gd name="T9" fmla="*/ 784 h 1158"/>
                  <a:gd name="T10" fmla="*/ 0 60000 65536"/>
                  <a:gd name="T11" fmla="*/ 0 60000 65536"/>
                  <a:gd name="T12" fmla="*/ 0 60000 65536"/>
                  <a:gd name="T13" fmla="*/ 0 60000 65536"/>
                  <a:gd name="T14" fmla="*/ 0 60000 65536"/>
                  <a:gd name="T15" fmla="*/ 0 w 1132"/>
                  <a:gd name="T16" fmla="*/ 0 h 1158"/>
                  <a:gd name="T17" fmla="*/ 1132 w 1132"/>
                  <a:gd name="T18" fmla="*/ 1158 h 1158"/>
                </a:gdLst>
                <a:ahLst/>
                <a:cxnLst>
                  <a:cxn ang="T10">
                    <a:pos x="T0" y="T1"/>
                  </a:cxn>
                  <a:cxn ang="T11">
                    <a:pos x="T2" y="T3"/>
                  </a:cxn>
                  <a:cxn ang="T12">
                    <a:pos x="T4" y="T5"/>
                  </a:cxn>
                  <a:cxn ang="T13">
                    <a:pos x="T6" y="T7"/>
                  </a:cxn>
                  <a:cxn ang="T14">
                    <a:pos x="T8" y="T9"/>
                  </a:cxn>
                </a:cxnLst>
                <a:rect l="T15" t="T16" r="T17" b="T18"/>
                <a:pathLst>
                  <a:path w="1132" h="1158">
                    <a:moveTo>
                      <a:pt x="1132" y="1158"/>
                    </a:moveTo>
                    <a:lnTo>
                      <a:pt x="246" y="645"/>
                    </a:lnTo>
                    <a:lnTo>
                      <a:pt x="0" y="0"/>
                    </a:lnTo>
                    <a:lnTo>
                      <a:pt x="959" y="527"/>
                    </a:lnTo>
                    <a:lnTo>
                      <a:pt x="1132" y="1158"/>
                    </a:lnTo>
                    <a:close/>
                  </a:path>
                </a:pathLst>
              </a:custGeom>
              <a:solidFill>
                <a:srgbClr val="004074"/>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27" name="Freeform 63"/>
              <p:cNvSpPr>
                <a:spLocks/>
              </p:cNvSpPr>
              <p:nvPr/>
            </p:nvSpPr>
            <p:spPr bwMode="auto">
              <a:xfrm>
                <a:off x="3325" y="2011"/>
                <a:ext cx="1136" cy="906"/>
              </a:xfrm>
              <a:custGeom>
                <a:avLst/>
                <a:gdLst>
                  <a:gd name="T0" fmla="*/ 648 w 1680"/>
                  <a:gd name="T1" fmla="*/ 906 h 1339"/>
                  <a:gd name="T2" fmla="*/ 0 w 1680"/>
                  <a:gd name="T3" fmla="*/ 549 h 1339"/>
                  <a:gd name="T4" fmla="*/ 491 w 1680"/>
                  <a:gd name="T5" fmla="*/ 0 h 1339"/>
                  <a:gd name="T6" fmla="*/ 1136 w 1680"/>
                  <a:gd name="T7" fmla="*/ 313 h 1339"/>
                  <a:gd name="T8" fmla="*/ 648 w 1680"/>
                  <a:gd name="T9" fmla="*/ 906 h 1339"/>
                  <a:gd name="T10" fmla="*/ 0 60000 65536"/>
                  <a:gd name="T11" fmla="*/ 0 60000 65536"/>
                  <a:gd name="T12" fmla="*/ 0 60000 65536"/>
                  <a:gd name="T13" fmla="*/ 0 60000 65536"/>
                  <a:gd name="T14" fmla="*/ 0 60000 65536"/>
                  <a:gd name="T15" fmla="*/ 0 w 1680"/>
                  <a:gd name="T16" fmla="*/ 0 h 1339"/>
                  <a:gd name="T17" fmla="*/ 1680 w 1680"/>
                  <a:gd name="T18" fmla="*/ 1339 h 1339"/>
                </a:gdLst>
                <a:ahLst/>
                <a:cxnLst>
                  <a:cxn ang="T10">
                    <a:pos x="T0" y="T1"/>
                  </a:cxn>
                  <a:cxn ang="T11">
                    <a:pos x="T2" y="T3"/>
                  </a:cxn>
                  <a:cxn ang="T12">
                    <a:pos x="T4" y="T5"/>
                  </a:cxn>
                  <a:cxn ang="T13">
                    <a:pos x="T6" y="T7"/>
                  </a:cxn>
                  <a:cxn ang="T14">
                    <a:pos x="T8" y="T9"/>
                  </a:cxn>
                </a:cxnLst>
                <a:rect l="T15" t="T16" r="T17" b="T18"/>
                <a:pathLst>
                  <a:path w="1680" h="1339">
                    <a:moveTo>
                      <a:pt x="959" y="1339"/>
                    </a:moveTo>
                    <a:lnTo>
                      <a:pt x="0" y="812"/>
                    </a:lnTo>
                    <a:lnTo>
                      <a:pt x="726" y="0"/>
                    </a:lnTo>
                    <a:lnTo>
                      <a:pt x="1680" y="463"/>
                    </a:lnTo>
                    <a:lnTo>
                      <a:pt x="959" y="1339"/>
                    </a:lnTo>
                    <a:close/>
                  </a:path>
                </a:pathLst>
              </a:custGeom>
              <a:solidFill>
                <a:srgbClr val="2A79D0"/>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28" name="Freeform 64"/>
              <p:cNvSpPr>
                <a:spLocks/>
              </p:cNvSpPr>
              <p:nvPr/>
            </p:nvSpPr>
            <p:spPr bwMode="auto">
              <a:xfrm>
                <a:off x="3974" y="2324"/>
                <a:ext cx="559" cy="1020"/>
              </a:xfrm>
              <a:custGeom>
                <a:avLst/>
                <a:gdLst>
                  <a:gd name="T0" fmla="*/ 487 w 827"/>
                  <a:gd name="T1" fmla="*/ 0 h 1507"/>
                  <a:gd name="T2" fmla="*/ 559 w 827"/>
                  <a:gd name="T3" fmla="*/ 459 h 1507"/>
                  <a:gd name="T4" fmla="*/ 117 w 827"/>
                  <a:gd name="T5" fmla="*/ 1020 h 1507"/>
                  <a:gd name="T6" fmla="*/ 0 w 827"/>
                  <a:gd name="T7" fmla="*/ 593 h 1507"/>
                  <a:gd name="T8" fmla="*/ 487 w 827"/>
                  <a:gd name="T9" fmla="*/ 0 h 1507"/>
                  <a:gd name="T10" fmla="*/ 0 60000 65536"/>
                  <a:gd name="T11" fmla="*/ 0 60000 65536"/>
                  <a:gd name="T12" fmla="*/ 0 60000 65536"/>
                  <a:gd name="T13" fmla="*/ 0 60000 65536"/>
                  <a:gd name="T14" fmla="*/ 0 60000 65536"/>
                  <a:gd name="T15" fmla="*/ 0 w 827"/>
                  <a:gd name="T16" fmla="*/ 0 h 1507"/>
                  <a:gd name="T17" fmla="*/ 827 w 827"/>
                  <a:gd name="T18" fmla="*/ 1507 h 1507"/>
                </a:gdLst>
                <a:ahLst/>
                <a:cxnLst>
                  <a:cxn ang="T10">
                    <a:pos x="T0" y="T1"/>
                  </a:cxn>
                  <a:cxn ang="T11">
                    <a:pos x="T2" y="T3"/>
                  </a:cxn>
                  <a:cxn ang="T12">
                    <a:pos x="T4" y="T5"/>
                  </a:cxn>
                  <a:cxn ang="T13">
                    <a:pos x="T6" y="T7"/>
                  </a:cxn>
                  <a:cxn ang="T14">
                    <a:pos x="T8" y="T9"/>
                  </a:cxn>
                </a:cxnLst>
                <a:rect l="T15" t="T16" r="T17" b="T18"/>
                <a:pathLst>
                  <a:path w="827" h="1507">
                    <a:moveTo>
                      <a:pt x="721" y="0"/>
                    </a:moveTo>
                    <a:lnTo>
                      <a:pt x="827" y="678"/>
                    </a:lnTo>
                    <a:lnTo>
                      <a:pt x="173" y="1507"/>
                    </a:lnTo>
                    <a:lnTo>
                      <a:pt x="0" y="876"/>
                    </a:lnTo>
                    <a:lnTo>
                      <a:pt x="721" y="0"/>
                    </a:lnTo>
                    <a:close/>
                  </a:path>
                </a:pathLst>
              </a:custGeom>
              <a:solidFill>
                <a:srgbClr val="0061B2"/>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grpSp>
      <p:grpSp>
        <p:nvGrpSpPr>
          <p:cNvPr id="130" name="组合 129"/>
          <p:cNvGrpSpPr/>
          <p:nvPr/>
        </p:nvGrpSpPr>
        <p:grpSpPr>
          <a:xfrm>
            <a:off x="717145" y="4133523"/>
            <a:ext cx="166096" cy="345253"/>
            <a:chOff x="6440793" y="1688704"/>
            <a:chExt cx="166096" cy="345253"/>
          </a:xfrm>
        </p:grpSpPr>
        <p:sp>
          <p:nvSpPr>
            <p:cNvPr id="131" name="Freeform 121"/>
            <p:cNvSpPr>
              <a:spLocks/>
            </p:cNvSpPr>
            <p:nvPr/>
          </p:nvSpPr>
          <p:spPr bwMode="auto">
            <a:xfrm flipV="1">
              <a:off x="6440793" y="1879961"/>
              <a:ext cx="166096" cy="153996"/>
            </a:xfrm>
            <a:custGeom>
              <a:avLst/>
              <a:gdLst>
                <a:gd name="T0" fmla="*/ 1803884 w 1786"/>
                <a:gd name="T1" fmla="*/ 417875 h 1970"/>
                <a:gd name="T2" fmla="*/ 779535 w 1786"/>
                <a:gd name="T3" fmla="*/ 0 h 1970"/>
                <a:gd name="T4" fmla="*/ 0 w 1786"/>
                <a:gd name="T5" fmla="*/ 732861 h 1970"/>
                <a:gd name="T6" fmla="*/ 264140 w 1786"/>
                <a:gd name="T7" fmla="*/ 1314998 h 1970"/>
                <a:gd name="T8" fmla="*/ 1215474 w 1786"/>
                <a:gd name="T9" fmla="*/ 1778000 h 1970"/>
                <a:gd name="T10" fmla="*/ 1917700 w 1786"/>
                <a:gd name="T11" fmla="*/ 1028893 h 1970"/>
                <a:gd name="T12" fmla="*/ 1803884 w 1786"/>
                <a:gd name="T13" fmla="*/ 417875 h 1970"/>
                <a:gd name="T14" fmla="*/ 0 60000 65536"/>
                <a:gd name="T15" fmla="*/ 0 60000 65536"/>
                <a:gd name="T16" fmla="*/ 0 60000 65536"/>
                <a:gd name="T17" fmla="*/ 0 60000 65536"/>
                <a:gd name="T18" fmla="*/ 0 60000 65536"/>
                <a:gd name="T19" fmla="*/ 0 60000 65536"/>
                <a:gd name="T20" fmla="*/ 0 60000 65536"/>
                <a:gd name="T21" fmla="*/ 0 w 1786"/>
                <a:gd name="T22" fmla="*/ 0 h 1970"/>
                <a:gd name="T23" fmla="*/ 1786 w 1786"/>
                <a:gd name="T24" fmla="*/ 1970 h 19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6" h="1970">
                  <a:moveTo>
                    <a:pt x="1680" y="463"/>
                  </a:moveTo>
                  <a:lnTo>
                    <a:pt x="726" y="0"/>
                  </a:lnTo>
                  <a:lnTo>
                    <a:pt x="0" y="812"/>
                  </a:lnTo>
                  <a:lnTo>
                    <a:pt x="246" y="1457"/>
                  </a:lnTo>
                  <a:lnTo>
                    <a:pt x="1132" y="1970"/>
                  </a:lnTo>
                  <a:lnTo>
                    <a:pt x="1786" y="1140"/>
                  </a:lnTo>
                  <a:lnTo>
                    <a:pt x="1680" y="463"/>
                  </a:lnTo>
                  <a:close/>
                </a:path>
              </a:pathLst>
            </a:custGeom>
            <a:gradFill rotWithShape="0">
              <a:gsLst>
                <a:gs pos="0">
                  <a:srgbClr val="69A2E1">
                    <a:alpha val="70000"/>
                  </a:srgbClr>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rot="10800000"/>
            <a:lstStyle/>
            <a:p>
              <a:endParaRPr lang="zh-CN" altLang="en-US"/>
            </a:p>
          </p:txBody>
        </p:sp>
        <p:grpSp>
          <p:nvGrpSpPr>
            <p:cNvPr id="132" name="Group 125"/>
            <p:cNvGrpSpPr>
              <a:grpSpLocks/>
            </p:cNvGrpSpPr>
            <p:nvPr/>
          </p:nvGrpSpPr>
          <p:grpSpPr bwMode="auto">
            <a:xfrm>
              <a:off x="6440793" y="1688704"/>
              <a:ext cx="166096" cy="183283"/>
              <a:chOff x="3325" y="2011"/>
              <a:chExt cx="1208" cy="1333"/>
            </a:xfrm>
          </p:grpSpPr>
          <p:sp>
            <p:nvSpPr>
              <p:cNvPr id="133" name="Freeform 62"/>
              <p:cNvSpPr>
                <a:spLocks/>
              </p:cNvSpPr>
              <p:nvPr/>
            </p:nvSpPr>
            <p:spPr bwMode="auto">
              <a:xfrm>
                <a:off x="3325" y="2560"/>
                <a:ext cx="766" cy="784"/>
              </a:xfrm>
              <a:custGeom>
                <a:avLst/>
                <a:gdLst>
                  <a:gd name="T0" fmla="*/ 766 w 1132"/>
                  <a:gd name="T1" fmla="*/ 784 h 1158"/>
                  <a:gd name="T2" fmla="*/ 166 w 1132"/>
                  <a:gd name="T3" fmla="*/ 437 h 1158"/>
                  <a:gd name="T4" fmla="*/ 0 w 1132"/>
                  <a:gd name="T5" fmla="*/ 0 h 1158"/>
                  <a:gd name="T6" fmla="*/ 649 w 1132"/>
                  <a:gd name="T7" fmla="*/ 357 h 1158"/>
                  <a:gd name="T8" fmla="*/ 766 w 1132"/>
                  <a:gd name="T9" fmla="*/ 784 h 1158"/>
                  <a:gd name="T10" fmla="*/ 0 60000 65536"/>
                  <a:gd name="T11" fmla="*/ 0 60000 65536"/>
                  <a:gd name="T12" fmla="*/ 0 60000 65536"/>
                  <a:gd name="T13" fmla="*/ 0 60000 65536"/>
                  <a:gd name="T14" fmla="*/ 0 60000 65536"/>
                  <a:gd name="T15" fmla="*/ 0 w 1132"/>
                  <a:gd name="T16" fmla="*/ 0 h 1158"/>
                  <a:gd name="T17" fmla="*/ 1132 w 1132"/>
                  <a:gd name="T18" fmla="*/ 1158 h 1158"/>
                </a:gdLst>
                <a:ahLst/>
                <a:cxnLst>
                  <a:cxn ang="T10">
                    <a:pos x="T0" y="T1"/>
                  </a:cxn>
                  <a:cxn ang="T11">
                    <a:pos x="T2" y="T3"/>
                  </a:cxn>
                  <a:cxn ang="T12">
                    <a:pos x="T4" y="T5"/>
                  </a:cxn>
                  <a:cxn ang="T13">
                    <a:pos x="T6" y="T7"/>
                  </a:cxn>
                  <a:cxn ang="T14">
                    <a:pos x="T8" y="T9"/>
                  </a:cxn>
                </a:cxnLst>
                <a:rect l="T15" t="T16" r="T17" b="T18"/>
                <a:pathLst>
                  <a:path w="1132" h="1158">
                    <a:moveTo>
                      <a:pt x="1132" y="1158"/>
                    </a:moveTo>
                    <a:lnTo>
                      <a:pt x="246" y="645"/>
                    </a:lnTo>
                    <a:lnTo>
                      <a:pt x="0" y="0"/>
                    </a:lnTo>
                    <a:lnTo>
                      <a:pt x="959" y="527"/>
                    </a:lnTo>
                    <a:lnTo>
                      <a:pt x="1132" y="1158"/>
                    </a:lnTo>
                    <a:close/>
                  </a:path>
                </a:pathLst>
              </a:custGeom>
              <a:solidFill>
                <a:srgbClr val="004074"/>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34" name="Freeform 63"/>
              <p:cNvSpPr>
                <a:spLocks/>
              </p:cNvSpPr>
              <p:nvPr/>
            </p:nvSpPr>
            <p:spPr bwMode="auto">
              <a:xfrm>
                <a:off x="3325" y="2011"/>
                <a:ext cx="1136" cy="906"/>
              </a:xfrm>
              <a:custGeom>
                <a:avLst/>
                <a:gdLst>
                  <a:gd name="T0" fmla="*/ 648 w 1680"/>
                  <a:gd name="T1" fmla="*/ 906 h 1339"/>
                  <a:gd name="T2" fmla="*/ 0 w 1680"/>
                  <a:gd name="T3" fmla="*/ 549 h 1339"/>
                  <a:gd name="T4" fmla="*/ 491 w 1680"/>
                  <a:gd name="T5" fmla="*/ 0 h 1339"/>
                  <a:gd name="T6" fmla="*/ 1136 w 1680"/>
                  <a:gd name="T7" fmla="*/ 313 h 1339"/>
                  <a:gd name="T8" fmla="*/ 648 w 1680"/>
                  <a:gd name="T9" fmla="*/ 906 h 1339"/>
                  <a:gd name="T10" fmla="*/ 0 60000 65536"/>
                  <a:gd name="T11" fmla="*/ 0 60000 65536"/>
                  <a:gd name="T12" fmla="*/ 0 60000 65536"/>
                  <a:gd name="T13" fmla="*/ 0 60000 65536"/>
                  <a:gd name="T14" fmla="*/ 0 60000 65536"/>
                  <a:gd name="T15" fmla="*/ 0 w 1680"/>
                  <a:gd name="T16" fmla="*/ 0 h 1339"/>
                  <a:gd name="T17" fmla="*/ 1680 w 1680"/>
                  <a:gd name="T18" fmla="*/ 1339 h 1339"/>
                </a:gdLst>
                <a:ahLst/>
                <a:cxnLst>
                  <a:cxn ang="T10">
                    <a:pos x="T0" y="T1"/>
                  </a:cxn>
                  <a:cxn ang="T11">
                    <a:pos x="T2" y="T3"/>
                  </a:cxn>
                  <a:cxn ang="T12">
                    <a:pos x="T4" y="T5"/>
                  </a:cxn>
                  <a:cxn ang="T13">
                    <a:pos x="T6" y="T7"/>
                  </a:cxn>
                  <a:cxn ang="T14">
                    <a:pos x="T8" y="T9"/>
                  </a:cxn>
                </a:cxnLst>
                <a:rect l="T15" t="T16" r="T17" b="T18"/>
                <a:pathLst>
                  <a:path w="1680" h="1339">
                    <a:moveTo>
                      <a:pt x="959" y="1339"/>
                    </a:moveTo>
                    <a:lnTo>
                      <a:pt x="0" y="812"/>
                    </a:lnTo>
                    <a:lnTo>
                      <a:pt x="726" y="0"/>
                    </a:lnTo>
                    <a:lnTo>
                      <a:pt x="1680" y="463"/>
                    </a:lnTo>
                    <a:lnTo>
                      <a:pt x="959" y="1339"/>
                    </a:lnTo>
                    <a:close/>
                  </a:path>
                </a:pathLst>
              </a:custGeom>
              <a:solidFill>
                <a:srgbClr val="2A79D0"/>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sp>
            <p:nvSpPr>
              <p:cNvPr id="135" name="Freeform 64"/>
              <p:cNvSpPr>
                <a:spLocks/>
              </p:cNvSpPr>
              <p:nvPr/>
            </p:nvSpPr>
            <p:spPr bwMode="auto">
              <a:xfrm>
                <a:off x="3974" y="2324"/>
                <a:ext cx="559" cy="1020"/>
              </a:xfrm>
              <a:custGeom>
                <a:avLst/>
                <a:gdLst>
                  <a:gd name="T0" fmla="*/ 487 w 827"/>
                  <a:gd name="T1" fmla="*/ 0 h 1507"/>
                  <a:gd name="T2" fmla="*/ 559 w 827"/>
                  <a:gd name="T3" fmla="*/ 459 h 1507"/>
                  <a:gd name="T4" fmla="*/ 117 w 827"/>
                  <a:gd name="T5" fmla="*/ 1020 h 1507"/>
                  <a:gd name="T6" fmla="*/ 0 w 827"/>
                  <a:gd name="T7" fmla="*/ 593 h 1507"/>
                  <a:gd name="T8" fmla="*/ 487 w 827"/>
                  <a:gd name="T9" fmla="*/ 0 h 1507"/>
                  <a:gd name="T10" fmla="*/ 0 60000 65536"/>
                  <a:gd name="T11" fmla="*/ 0 60000 65536"/>
                  <a:gd name="T12" fmla="*/ 0 60000 65536"/>
                  <a:gd name="T13" fmla="*/ 0 60000 65536"/>
                  <a:gd name="T14" fmla="*/ 0 60000 65536"/>
                  <a:gd name="T15" fmla="*/ 0 w 827"/>
                  <a:gd name="T16" fmla="*/ 0 h 1507"/>
                  <a:gd name="T17" fmla="*/ 827 w 827"/>
                  <a:gd name="T18" fmla="*/ 1507 h 1507"/>
                </a:gdLst>
                <a:ahLst/>
                <a:cxnLst>
                  <a:cxn ang="T10">
                    <a:pos x="T0" y="T1"/>
                  </a:cxn>
                  <a:cxn ang="T11">
                    <a:pos x="T2" y="T3"/>
                  </a:cxn>
                  <a:cxn ang="T12">
                    <a:pos x="T4" y="T5"/>
                  </a:cxn>
                  <a:cxn ang="T13">
                    <a:pos x="T6" y="T7"/>
                  </a:cxn>
                  <a:cxn ang="T14">
                    <a:pos x="T8" y="T9"/>
                  </a:cxn>
                </a:cxnLst>
                <a:rect l="T15" t="T16" r="T17" b="T18"/>
                <a:pathLst>
                  <a:path w="827" h="1507">
                    <a:moveTo>
                      <a:pt x="721" y="0"/>
                    </a:moveTo>
                    <a:lnTo>
                      <a:pt x="827" y="678"/>
                    </a:lnTo>
                    <a:lnTo>
                      <a:pt x="173" y="1507"/>
                    </a:lnTo>
                    <a:lnTo>
                      <a:pt x="0" y="876"/>
                    </a:lnTo>
                    <a:lnTo>
                      <a:pt x="721" y="0"/>
                    </a:lnTo>
                    <a:close/>
                  </a:path>
                </a:pathLst>
              </a:custGeom>
              <a:solidFill>
                <a:srgbClr val="0061B2"/>
              </a:solidFill>
              <a:ln>
                <a:noFill/>
              </a:ln>
              <a:extLst>
                <a:ext uri="{91240B29-F687-4F45-9708-019B960494DF}">
                  <a14:hiddenLine xmlns:a14="http://schemas.microsoft.com/office/drawing/2010/main" w="15875">
                    <a:solidFill>
                      <a:srgbClr val="000000"/>
                    </a:solidFill>
                    <a:miter lim="800000"/>
                    <a:headEnd/>
                    <a:tailEnd/>
                  </a14:hiddenLine>
                </a:ext>
              </a:extLst>
            </p:spPr>
            <p:txBody>
              <a:bodyPr/>
              <a:lstStyle/>
              <a:p>
                <a:endParaRPr lang="zh-CN" altLang="en-US"/>
              </a:p>
            </p:txBody>
          </p:sp>
        </p:grpSp>
      </p:grpSp>
    </p:spTree>
    <p:extLst>
      <p:ext uri="{BB962C8B-B14F-4D97-AF65-F5344CB8AC3E}">
        <p14:creationId xmlns:p14="http://schemas.microsoft.com/office/powerpoint/2010/main" val="177648769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1"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randombar(horizontal)">
                                      <p:cBhvr>
                                        <p:cTn id="18" dur="500"/>
                                        <p:tgtEl>
                                          <p:spTgt spid="123"/>
                                        </p:tgtEl>
                                      </p:cBhvr>
                                    </p:animEffect>
                                  </p:childTnLst>
                                </p:cTn>
                              </p:par>
                              <p:par>
                                <p:cTn id="19" presetID="14" presetClass="entr" presetSubtype="10" fill="hold" nodeType="withEffect">
                                  <p:stCondLst>
                                    <p:cond delay="0"/>
                                  </p:stCondLst>
                                  <p:childTnLst>
                                    <p:set>
                                      <p:cBhvr>
                                        <p:cTn id="20" dur="1" fill="hold">
                                          <p:stCondLst>
                                            <p:cond delay="0"/>
                                          </p:stCondLst>
                                        </p:cTn>
                                        <p:tgtEl>
                                          <p:spTgt spid="129"/>
                                        </p:tgtEl>
                                        <p:attrNameLst>
                                          <p:attrName>style.visibility</p:attrName>
                                        </p:attrNameLst>
                                      </p:cBhvr>
                                      <p:to>
                                        <p:strVal val="visible"/>
                                      </p:to>
                                    </p:set>
                                    <p:animEffect transition="in" filter="randombar(horizontal)">
                                      <p:cBhvr>
                                        <p:cTn id="21" dur="500"/>
                                        <p:tgtEl>
                                          <p:spTgt spid="129"/>
                                        </p:tgtEl>
                                      </p:cBhvr>
                                    </p:animEffect>
                                  </p:childTnLst>
                                </p:cTn>
                              </p:par>
                              <p:par>
                                <p:cTn id="22" presetID="14" presetClass="entr" presetSubtype="10" fill="hold" nodeType="withEffect">
                                  <p:stCondLst>
                                    <p:cond delay="0"/>
                                  </p:stCondLst>
                                  <p:childTnLst>
                                    <p:set>
                                      <p:cBhvr>
                                        <p:cTn id="23" dur="1" fill="hold">
                                          <p:stCondLst>
                                            <p:cond delay="0"/>
                                          </p:stCondLst>
                                        </p:cTn>
                                        <p:tgtEl>
                                          <p:spTgt spid="130"/>
                                        </p:tgtEl>
                                        <p:attrNameLst>
                                          <p:attrName>style.visibility</p:attrName>
                                        </p:attrNameLst>
                                      </p:cBhvr>
                                      <p:to>
                                        <p:strVal val="visible"/>
                                      </p:to>
                                    </p:set>
                                    <p:animEffect transition="in" filter="randombar(horizontal)">
                                      <p:cBhvr>
                                        <p:cTn id="24" dur="500"/>
                                        <p:tgtEl>
                                          <p:spTgt spid="130"/>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2500"/>
                            </p:stCondLst>
                            <p:childTnLst>
                              <p:par>
                                <p:cTn id="30" presetID="2" presetClass="entr" presetSubtype="4" fill="hold" grpId="1" nodeType="afterEffect">
                                  <p:stCondLst>
                                    <p:cond delay="50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22"/>
                                        </p:tgtEl>
                                        <p:attrNameLst>
                                          <p:attrName>style.visibility</p:attrName>
                                        </p:attrNameLst>
                                      </p:cBhvr>
                                      <p:to>
                                        <p:strVal val="visible"/>
                                      </p:to>
                                    </p:set>
                                    <p:animEffect transition="in" filter="fade">
                                      <p:cBhvr>
                                        <p:cTn id="3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1"/>
      <p:bldP spid="14" grpId="0" animBg="1"/>
      <p:bldP spid="22" grpId="1" animBg="1"/>
      <p:bldP spid="12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buNone/>
            </a:pPr>
            <a:r>
              <a:rPr lang="en-US" altLang="zh-CN" sz="2400" dirty="0"/>
              <a:t> </a:t>
            </a:r>
            <a:r>
              <a:rPr lang="en-US" altLang="zh-CN" sz="2400" dirty="0" smtClean="0"/>
              <a:t>    </a:t>
            </a:r>
            <a:r>
              <a:rPr lang="zh-CN" altLang="en-US" sz="2400" dirty="0" smtClean="0"/>
              <a:t>持有</a:t>
            </a:r>
            <a:r>
              <a:rPr lang="en-US" altLang="zh-CN" sz="2400" dirty="0" err="1"/>
              <a:t>HSFServerStoreProtocol</a:t>
            </a:r>
            <a:r>
              <a:rPr lang="zh-CN" altLang="en-US" sz="2400" dirty="0"/>
              <a:t>的引用</a:t>
            </a:r>
            <a:endParaRPr lang="en-US" altLang="zh-CN" sz="2400" dirty="0"/>
          </a:p>
          <a:p>
            <a:r>
              <a:rPr lang="en-US" altLang="zh-CN" sz="2400" dirty="0" err="1"/>
              <a:t>HSFServerStoreProtocol</a:t>
            </a:r>
            <a:endParaRPr lang="en-US" altLang="zh-CN" sz="2400" dirty="0"/>
          </a:p>
          <a:p>
            <a:pPr marL="0" indent="0">
              <a:buNone/>
            </a:pPr>
            <a:r>
              <a:rPr lang="en-US" altLang="zh-CN" sz="2400" dirty="0"/>
              <a:t>     server</a:t>
            </a:r>
            <a:r>
              <a:rPr lang="zh-CN" altLang="en-US" sz="2400" dirty="0" smtClean="0"/>
              <a:t>端</a:t>
            </a:r>
            <a:r>
              <a:rPr lang="en-US" altLang="zh-CN" sz="2400" dirty="0" err="1" smtClean="0"/>
              <a:t>IHSFServerStore</a:t>
            </a:r>
            <a:r>
              <a:rPr lang="zh-CN" altLang="en-US" sz="2400" dirty="0" smtClean="0"/>
              <a:t>的实现，提供客户端</a:t>
            </a:r>
            <a:r>
              <a:rPr lang="en-US" altLang="zh-CN" sz="2400" dirty="0" err="1" smtClean="0"/>
              <a:t>hsf</a:t>
            </a:r>
            <a:r>
              <a:rPr lang="zh-CN" altLang="en-US" sz="2400" dirty="0" smtClean="0"/>
              <a:t>的接入服务，持有</a:t>
            </a:r>
            <a:r>
              <a:rPr lang="en-US" altLang="zh-CN" sz="2400" dirty="0" err="1" smtClean="0"/>
              <a:t>localDTSManager</a:t>
            </a:r>
            <a:r>
              <a:rPr lang="zh-CN" altLang="en-US" sz="2400" dirty="0" smtClean="0"/>
              <a:t>，完成本地数据存储</a:t>
            </a:r>
            <a:endParaRPr lang="en-US" altLang="zh-CN" sz="2400" dirty="0" smtClean="0"/>
          </a:p>
          <a:p>
            <a:r>
              <a:rPr lang="en-US" altLang="zh-CN" sz="2400" dirty="0" err="1" smtClean="0"/>
              <a:t>HttpServerStoreProtocol</a:t>
            </a:r>
            <a:endParaRPr lang="en-US" altLang="zh-CN" sz="2400" dirty="0" smtClean="0"/>
          </a:p>
          <a:p>
            <a:pPr marL="0" indent="0">
              <a:buNone/>
            </a:pPr>
            <a:r>
              <a:rPr lang="en-US" altLang="zh-CN" sz="2400" dirty="0" smtClean="0"/>
              <a:t>     server</a:t>
            </a:r>
            <a:r>
              <a:rPr lang="zh-CN" altLang="en-US" sz="2400" dirty="0" smtClean="0"/>
              <a:t>端</a:t>
            </a:r>
            <a:r>
              <a:rPr lang="en-US" altLang="zh-CN" sz="2400" dirty="0" err="1" smtClean="0"/>
              <a:t>IHttpServerStore</a:t>
            </a:r>
            <a:r>
              <a:rPr lang="zh-CN" altLang="en-US" sz="2400" dirty="0" smtClean="0"/>
              <a:t>的实现，提供客户端</a:t>
            </a:r>
            <a:r>
              <a:rPr lang="en-US" altLang="zh-CN" sz="2400" dirty="0" smtClean="0"/>
              <a:t>http</a:t>
            </a:r>
            <a:r>
              <a:rPr lang="zh-CN" altLang="en-US" sz="2400" dirty="0" smtClean="0"/>
              <a:t>的接入存储服务</a:t>
            </a:r>
            <a:r>
              <a:rPr lang="zh-CN" altLang="en-US" sz="2400" dirty="0"/>
              <a:t>，持有</a:t>
            </a:r>
            <a:r>
              <a:rPr lang="en-US" altLang="zh-CN" sz="2400" dirty="0" err="1"/>
              <a:t>localDTSManager</a:t>
            </a:r>
            <a:r>
              <a:rPr lang="zh-CN" altLang="en-US" sz="2400" dirty="0"/>
              <a:t>，完成本地数据</a:t>
            </a:r>
            <a:r>
              <a:rPr lang="zh-CN" altLang="en-US" sz="2400" dirty="0" smtClean="0"/>
              <a:t>存储</a:t>
            </a:r>
            <a:endParaRPr lang="en-US" altLang="zh-CN" sz="2400" dirty="0" smtClean="0"/>
          </a:p>
          <a:p>
            <a:r>
              <a:rPr lang="zh-CN" altLang="en-US" sz="2400" dirty="0"/>
              <a:t>基本流程是：</a:t>
            </a:r>
            <a:endParaRPr lang="en-US" altLang="zh-CN" sz="2400" dirty="0"/>
          </a:p>
          <a:p>
            <a:pPr marL="0" indent="0">
              <a:buNone/>
            </a:pPr>
            <a:r>
              <a:rPr lang="en-US" altLang="zh-CN" sz="2400" dirty="0"/>
              <a:t>     </a:t>
            </a:r>
            <a:r>
              <a:rPr lang="en-US" altLang="zh-CN" sz="2400" dirty="0" err="1"/>
              <a:t>dts</a:t>
            </a:r>
            <a:r>
              <a:rPr lang="en-US" altLang="zh-CN" sz="2400" dirty="0"/>
              <a:t>-core</a:t>
            </a:r>
            <a:r>
              <a:rPr lang="zh-CN" altLang="en-US" sz="2400" dirty="0"/>
              <a:t>根据业务系统的配置选取对应的</a:t>
            </a:r>
            <a:r>
              <a:rPr lang="en-US" altLang="zh-CN" sz="2400" dirty="0" err="1"/>
              <a:t>DTSManager</a:t>
            </a:r>
            <a:r>
              <a:rPr lang="zh-CN" altLang="en-US" sz="2400" dirty="0"/>
              <a:t>，由</a:t>
            </a:r>
            <a:r>
              <a:rPr lang="en-US" altLang="zh-CN" sz="2400" dirty="0" err="1"/>
              <a:t>DTSManager</a:t>
            </a:r>
            <a:r>
              <a:rPr lang="zh-CN" altLang="en-US" sz="2400" dirty="0"/>
              <a:t>将行为代理给</a:t>
            </a:r>
            <a:r>
              <a:rPr lang="en-US" altLang="zh-CN" sz="2400" dirty="0" err="1"/>
              <a:t>IDTSStore</a:t>
            </a:r>
            <a:r>
              <a:rPr lang="zh-CN" altLang="en-US" sz="2400" dirty="0"/>
              <a:t>来处理</a:t>
            </a:r>
            <a:r>
              <a:rPr lang="zh-CN" altLang="en-US" sz="2400" dirty="0" smtClean="0"/>
              <a:t>，</a:t>
            </a:r>
            <a:r>
              <a:rPr lang="en-US" altLang="zh-CN" sz="2400" dirty="0" smtClean="0"/>
              <a:t> </a:t>
            </a:r>
            <a:r>
              <a:rPr lang="zh-CN" altLang="en-US" sz="2400" dirty="0" smtClean="0"/>
              <a:t>同库模式下的</a:t>
            </a:r>
            <a:endParaRPr lang="en-US" altLang="zh-CN" sz="2400" dirty="0"/>
          </a:p>
        </p:txBody>
      </p:sp>
    </p:spTree>
    <p:extLst>
      <p:ext uri="{BB962C8B-B14F-4D97-AF65-F5344CB8AC3E}">
        <p14:creationId xmlns:p14="http://schemas.microsoft.com/office/powerpoint/2010/main" val="29507741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err="1"/>
              <a:t>LocalDTSStore</a:t>
            </a:r>
            <a:r>
              <a:rPr lang="zh-CN" altLang="en-US" sz="2400" dirty="0"/>
              <a:t>直接持有业务库数据源完成</a:t>
            </a:r>
            <a:r>
              <a:rPr lang="en-US" altLang="zh-CN" sz="2400" dirty="0"/>
              <a:t>DTS</a:t>
            </a:r>
            <a:r>
              <a:rPr lang="zh-CN" altLang="en-US" sz="2400" dirty="0"/>
              <a:t>的数据存储动作，</a:t>
            </a:r>
            <a:r>
              <a:rPr lang="en-US" altLang="zh-CN" sz="2400" dirty="0"/>
              <a:t> </a:t>
            </a:r>
            <a:r>
              <a:rPr lang="zh-CN" altLang="en-US" sz="2400" dirty="0"/>
              <a:t>异库模式下的</a:t>
            </a:r>
            <a:r>
              <a:rPr lang="en-US" altLang="zh-CN" sz="2400" dirty="0" err="1"/>
              <a:t>RemoteDTSStore</a:t>
            </a:r>
            <a:r>
              <a:rPr lang="zh-CN" altLang="en-US" sz="2400" dirty="0"/>
              <a:t>则根据业务系统配置的</a:t>
            </a:r>
            <a:r>
              <a:rPr lang="en-US" altLang="zh-CN" sz="2400" dirty="0" err="1" smtClean="0"/>
              <a:t>IDTSProtocol</a:t>
            </a:r>
            <a:r>
              <a:rPr lang="zh-CN" altLang="en-US" sz="2400" dirty="0"/>
              <a:t>协议访问</a:t>
            </a:r>
            <a:r>
              <a:rPr lang="en-US" altLang="zh-CN" sz="2400" dirty="0" err="1"/>
              <a:t>dts</a:t>
            </a:r>
            <a:r>
              <a:rPr lang="en-US" altLang="zh-CN" sz="2400" dirty="0"/>
              <a:t>-server</a:t>
            </a:r>
            <a:r>
              <a:rPr lang="zh-CN" altLang="en-US" sz="2400" dirty="0"/>
              <a:t>完成相关工作</a:t>
            </a:r>
            <a:endParaRPr lang="en-US" altLang="zh-CN" sz="2400" dirty="0"/>
          </a:p>
          <a:p>
            <a:pPr marL="0" indent="0">
              <a:buNone/>
            </a:pPr>
            <a:endParaRPr lang="en-US" altLang="zh-CN" sz="2400" dirty="0"/>
          </a:p>
        </p:txBody>
      </p:sp>
    </p:spTree>
    <p:extLst>
      <p:ext uri="{BB962C8B-B14F-4D97-AF65-F5344CB8AC3E}">
        <p14:creationId xmlns:p14="http://schemas.microsoft.com/office/powerpoint/2010/main" val="73385959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smtClean="0"/>
              <a:t>DTS</a:t>
            </a:r>
            <a:r>
              <a:rPr lang="zh-CN" altLang="en-US" sz="2400" dirty="0" smtClean="0"/>
              <a:t>事务的</a:t>
            </a:r>
            <a:r>
              <a:rPr lang="en-US" altLang="zh-CN" sz="2400" dirty="0" smtClean="0"/>
              <a:t>hang</a:t>
            </a:r>
            <a:r>
              <a:rPr lang="zh-CN" altLang="en-US" sz="2400" dirty="0" smtClean="0"/>
              <a:t>问题由</a:t>
            </a:r>
            <a:r>
              <a:rPr lang="en-US" altLang="zh-CN" sz="2400" dirty="0" smtClean="0"/>
              <a:t>DTS</a:t>
            </a:r>
            <a:r>
              <a:rPr lang="zh-CN" altLang="en-US" sz="2400" dirty="0" smtClean="0"/>
              <a:t>系统定时任务自动恢复，触发方式由</a:t>
            </a:r>
            <a:r>
              <a:rPr lang="en-US" altLang="zh-CN" sz="2400" dirty="0" smtClean="0"/>
              <a:t>LOCAL</a:t>
            </a:r>
            <a:r>
              <a:rPr lang="zh-CN" altLang="en-US" sz="2400" dirty="0" smtClean="0"/>
              <a:t>或者</a:t>
            </a:r>
            <a:r>
              <a:rPr lang="en-US" altLang="zh-CN" sz="2400" dirty="0" smtClean="0"/>
              <a:t>REMOTE</a:t>
            </a:r>
            <a:r>
              <a:rPr lang="zh-CN" altLang="en-US" sz="2400" dirty="0" smtClean="0"/>
              <a:t>部署的</a:t>
            </a:r>
            <a:r>
              <a:rPr lang="en-US" altLang="zh-CN" sz="2400" dirty="0" err="1" smtClean="0"/>
              <a:t>dts</a:t>
            </a:r>
            <a:r>
              <a:rPr lang="en-US" altLang="zh-CN" sz="2400" dirty="0" smtClean="0"/>
              <a:t>-core</a:t>
            </a:r>
            <a:r>
              <a:rPr lang="zh-CN" altLang="en-US" sz="2400" dirty="0" smtClean="0"/>
              <a:t>发送定时心跳，</a:t>
            </a:r>
            <a:r>
              <a:rPr lang="en-US" altLang="zh-CN" sz="2400" dirty="0" smtClean="0"/>
              <a:t>LOCAL</a:t>
            </a:r>
            <a:r>
              <a:rPr lang="zh-CN" altLang="en-US" sz="2400" dirty="0" smtClean="0"/>
              <a:t>模式的在本地完成自动恢复，</a:t>
            </a:r>
            <a:r>
              <a:rPr lang="en-US" altLang="zh-CN" sz="2400" dirty="0" smtClean="0"/>
              <a:t>REMOTE</a:t>
            </a:r>
            <a:r>
              <a:rPr lang="zh-CN" altLang="en-US" sz="2400" dirty="0" smtClean="0"/>
              <a:t>模式的走</a:t>
            </a:r>
            <a:r>
              <a:rPr lang="en-US" altLang="zh-CN" sz="2400" dirty="0" smtClean="0"/>
              <a:t>http</a:t>
            </a:r>
            <a:r>
              <a:rPr lang="zh-CN" altLang="en-US" sz="2400" dirty="0" smtClean="0"/>
              <a:t>请求至</a:t>
            </a:r>
            <a:r>
              <a:rPr lang="en-US" altLang="zh-CN" sz="2400" dirty="0" smtClean="0"/>
              <a:t>DTS-SERVER</a:t>
            </a:r>
            <a:r>
              <a:rPr lang="zh-CN" altLang="en-US" sz="2400" dirty="0" smtClean="0"/>
              <a:t>服务端统一恢复，要求：</a:t>
            </a:r>
            <a:r>
              <a:rPr lang="en-US" altLang="zh-CN" sz="2400" dirty="0" smtClean="0"/>
              <a:t>DTS-SERVER</a:t>
            </a:r>
            <a:r>
              <a:rPr lang="zh-CN" altLang="en-US" sz="2400" dirty="0" smtClean="0"/>
              <a:t>端配置所有的二阶恢复受理</a:t>
            </a:r>
            <a:r>
              <a:rPr lang="en-US" altLang="zh-CN" sz="2400" dirty="0" smtClean="0"/>
              <a:t>bean</a:t>
            </a:r>
          </a:p>
          <a:p>
            <a:pPr marL="0" indent="0">
              <a:buNone/>
            </a:pPr>
            <a:endParaRPr lang="en-US" altLang="zh-CN" sz="2400" dirty="0"/>
          </a:p>
        </p:txBody>
      </p:sp>
    </p:spTree>
    <p:extLst>
      <p:ext uri="{BB962C8B-B14F-4D97-AF65-F5344CB8AC3E}">
        <p14:creationId xmlns:p14="http://schemas.microsoft.com/office/powerpoint/2010/main" val="319492323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189749"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时序图</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6589" y="1600200"/>
            <a:ext cx="5930821" cy="4525963"/>
          </a:xfrm>
        </p:spPr>
      </p:pic>
    </p:spTree>
    <p:extLst>
      <p:ext uri="{BB962C8B-B14F-4D97-AF65-F5344CB8AC3E}">
        <p14:creationId xmlns:p14="http://schemas.microsoft.com/office/powerpoint/2010/main" val="21177692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859805"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同</a:t>
            </a:r>
            <a:r>
              <a:rPr lang="zh-CN" altLang="en-US" sz="2600" b="1" dirty="0" smtClean="0">
                <a:solidFill>
                  <a:schemeClr val="bg1"/>
                </a:solidFill>
                <a:latin typeface="黑体" pitchFamily="2" charset="-122"/>
                <a:ea typeface="黑体" pitchFamily="2" charset="-122"/>
              </a:rPr>
              <a:t>库与异库</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lgn="ctr">
              <a:buNone/>
            </a:pPr>
            <a:r>
              <a:rPr lang="zh-CN" altLang="en-US" dirty="0">
                <a:solidFill>
                  <a:schemeClr val="accent6">
                    <a:lumMod val="75000"/>
                  </a:schemeClr>
                </a:solidFill>
                <a:latin typeface="+mn-ea"/>
              </a:rPr>
              <a:t>概念</a:t>
            </a:r>
            <a:endParaRPr lang="en-US" altLang="zh-CN" dirty="0">
              <a:solidFill>
                <a:schemeClr val="accent6">
                  <a:lumMod val="75000"/>
                </a:schemeClr>
              </a:solidFill>
              <a:latin typeface="+mn-ea"/>
            </a:endParaRPr>
          </a:p>
          <a:p>
            <a:r>
              <a:rPr lang="zh-CN" altLang="en-US" sz="2400" dirty="0" smtClean="0"/>
              <a:t>同库</a:t>
            </a:r>
            <a:endParaRPr lang="en-US" altLang="zh-CN" sz="2400" dirty="0" smtClean="0"/>
          </a:p>
          <a:p>
            <a:pPr marL="0" indent="0">
              <a:buNone/>
            </a:pPr>
            <a:r>
              <a:rPr lang="zh-CN" altLang="en-US" sz="2400" dirty="0" smtClean="0"/>
              <a:t>     同库是指：</a:t>
            </a:r>
            <a:r>
              <a:rPr lang="en-US" altLang="zh-CN" sz="2400" dirty="0" err="1" smtClean="0"/>
              <a:t>dts</a:t>
            </a:r>
            <a:r>
              <a:rPr lang="en-US" altLang="zh-CN" sz="2400" dirty="0" smtClean="0"/>
              <a:t>-core</a:t>
            </a:r>
            <a:r>
              <a:rPr lang="zh-CN" altLang="en-US" sz="2400" dirty="0" smtClean="0"/>
              <a:t>与业务系统共用同一个数据源，此时</a:t>
            </a:r>
            <a:r>
              <a:rPr lang="en-US" altLang="zh-CN" sz="2400" dirty="0" smtClean="0"/>
              <a:t>DTS</a:t>
            </a:r>
            <a:r>
              <a:rPr lang="zh-CN" altLang="en-US" sz="2400" dirty="0" smtClean="0"/>
              <a:t>系统与</a:t>
            </a:r>
            <a:r>
              <a:rPr lang="en-US" altLang="zh-CN" sz="2400" dirty="0" err="1" smtClean="0"/>
              <a:t>dts</a:t>
            </a:r>
            <a:r>
              <a:rPr lang="en-US" altLang="zh-CN" sz="2400" dirty="0" smtClean="0"/>
              <a:t>-server</a:t>
            </a:r>
            <a:r>
              <a:rPr lang="zh-CN" altLang="en-US" sz="2400" dirty="0" smtClean="0"/>
              <a:t>无关，所有的二阶事务数据均保存在业务系统的数据源中</a:t>
            </a:r>
            <a:endParaRPr lang="en-US" altLang="zh-CN" sz="2400" dirty="0" smtClean="0"/>
          </a:p>
          <a:p>
            <a:r>
              <a:rPr lang="zh-CN" altLang="en-US" sz="2400" dirty="0"/>
              <a:t>异</a:t>
            </a:r>
            <a:r>
              <a:rPr lang="zh-CN" altLang="en-US" sz="2400" dirty="0" smtClean="0"/>
              <a:t>库</a:t>
            </a:r>
            <a:endParaRPr lang="en-US" altLang="zh-CN" sz="2400" dirty="0" smtClean="0"/>
          </a:p>
          <a:p>
            <a:pPr marL="0" indent="0">
              <a:buNone/>
            </a:pPr>
            <a:r>
              <a:rPr lang="zh-CN" altLang="en-US" sz="2400" dirty="0" smtClean="0"/>
              <a:t>     异库是指：</a:t>
            </a:r>
            <a:r>
              <a:rPr lang="en-US" altLang="zh-CN" sz="2400" dirty="0" err="1" smtClean="0"/>
              <a:t>dts</a:t>
            </a:r>
            <a:r>
              <a:rPr lang="en-US" altLang="zh-CN" sz="2400" dirty="0" smtClean="0"/>
              <a:t>-core</a:t>
            </a:r>
            <a:r>
              <a:rPr lang="zh-CN" altLang="en-US" sz="2400" dirty="0" smtClean="0"/>
              <a:t>通过</a:t>
            </a:r>
            <a:r>
              <a:rPr lang="en-US" altLang="zh-CN" sz="2400" dirty="0" smtClean="0"/>
              <a:t>http</a:t>
            </a:r>
            <a:r>
              <a:rPr lang="zh-CN" altLang="en-US" sz="2400" dirty="0" smtClean="0"/>
              <a:t>或者</a:t>
            </a:r>
            <a:r>
              <a:rPr lang="en-US" altLang="zh-CN" sz="2400" dirty="0" err="1" smtClean="0"/>
              <a:t>hsf</a:t>
            </a:r>
            <a:r>
              <a:rPr lang="zh-CN" altLang="en-US" sz="2400" dirty="0" smtClean="0"/>
              <a:t>协议与</a:t>
            </a:r>
            <a:r>
              <a:rPr lang="en-US" altLang="zh-CN" sz="2400" dirty="0" err="1" smtClean="0"/>
              <a:t>dts</a:t>
            </a:r>
            <a:r>
              <a:rPr lang="en-US" altLang="zh-CN" sz="2400" dirty="0" smtClean="0"/>
              <a:t>-server</a:t>
            </a:r>
            <a:r>
              <a:rPr lang="zh-CN" altLang="en-US" sz="2400" dirty="0" smtClean="0"/>
              <a:t>交互，所有的二阶事务数据均保存在</a:t>
            </a:r>
            <a:r>
              <a:rPr lang="en-US" altLang="zh-CN" sz="2400" dirty="0" smtClean="0"/>
              <a:t>DTS</a:t>
            </a:r>
            <a:r>
              <a:rPr lang="zh-CN" altLang="en-US" sz="2400" dirty="0" smtClean="0"/>
              <a:t>系统的数据源中，此时业务系统仅保存业务数据</a:t>
            </a:r>
            <a:endParaRPr lang="en-US" altLang="zh-CN" sz="2400" dirty="0"/>
          </a:p>
          <a:p>
            <a:pPr marL="0" indent="0">
              <a:buNone/>
            </a:pPr>
            <a:endParaRPr lang="en-US" altLang="zh-CN" sz="2400" dirty="0"/>
          </a:p>
        </p:txBody>
      </p:sp>
    </p:spTree>
    <p:extLst>
      <p:ext uri="{BB962C8B-B14F-4D97-AF65-F5344CB8AC3E}">
        <p14:creationId xmlns:p14="http://schemas.microsoft.com/office/powerpoint/2010/main" val="17523971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859805"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同库与异库</a:t>
            </a:r>
            <a:endParaRPr lang="zh-CN" altLang="en-US" sz="2600" b="1" dirty="0">
              <a:solidFill>
                <a:schemeClr val="bg1"/>
              </a:solidFill>
              <a:latin typeface="黑体" pitchFamily="2" charset="-122"/>
              <a:ea typeface="黑体" pitchFamily="2"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3302960855"/>
              </p:ext>
            </p:extLst>
          </p:nvPr>
        </p:nvGraphicFramePr>
        <p:xfrm>
          <a:off x="378727" y="1772816"/>
          <a:ext cx="8229600" cy="4942840"/>
        </p:xfrm>
        <a:graphic>
          <a:graphicData uri="http://schemas.openxmlformats.org/drawingml/2006/table">
            <a:tbl>
              <a:tblPr firstRow="1" bandRow="1">
                <a:tableStyleId>{5C22544A-7EE6-4342-B048-85BDC9FD1C3A}</a:tableStyleId>
              </a:tblPr>
              <a:tblGrid>
                <a:gridCol w="1168937"/>
                <a:gridCol w="2122903"/>
                <a:gridCol w="2053561"/>
                <a:gridCol w="1584176"/>
                <a:gridCol w="1300023"/>
              </a:tblGrid>
              <a:tr h="370840">
                <a:tc>
                  <a:txBody>
                    <a:bodyPr/>
                    <a:lstStyle/>
                    <a:p>
                      <a:endParaRPr lang="zh-CN" altLang="en-US" dirty="0"/>
                    </a:p>
                  </a:txBody>
                  <a:tcPr/>
                </a:tc>
                <a:tc>
                  <a:txBody>
                    <a:bodyPr/>
                    <a:lstStyle/>
                    <a:p>
                      <a:pPr algn="ctr"/>
                      <a:r>
                        <a:rPr lang="zh-CN" altLang="en-US" dirty="0" smtClean="0"/>
                        <a:t>优点</a:t>
                      </a:r>
                      <a:endParaRPr lang="zh-CN" altLang="en-US" dirty="0"/>
                    </a:p>
                  </a:txBody>
                  <a:tcPr/>
                </a:tc>
                <a:tc>
                  <a:txBody>
                    <a:bodyPr/>
                    <a:lstStyle/>
                    <a:p>
                      <a:pPr algn="ctr"/>
                      <a:r>
                        <a:rPr lang="zh-CN" altLang="en-US" dirty="0" smtClean="0"/>
                        <a:t>缺点</a:t>
                      </a:r>
                      <a:endParaRPr lang="zh-CN" altLang="en-US" dirty="0"/>
                    </a:p>
                  </a:txBody>
                  <a:tcPr/>
                </a:tc>
                <a:tc>
                  <a:txBody>
                    <a:bodyPr/>
                    <a:lstStyle/>
                    <a:p>
                      <a:pPr algn="ctr"/>
                      <a:r>
                        <a:rPr lang="zh-CN" altLang="en-US" dirty="0" smtClean="0"/>
                        <a:t>使用场景</a:t>
                      </a:r>
                      <a:endParaRPr lang="zh-CN" altLang="en-US" dirty="0"/>
                    </a:p>
                  </a:txBody>
                  <a:tcPr/>
                </a:tc>
                <a:tc>
                  <a:txBody>
                    <a:bodyPr/>
                    <a:lstStyle/>
                    <a:p>
                      <a:pPr algn="ctr"/>
                      <a:r>
                        <a:rPr lang="zh-CN" altLang="en-US" dirty="0" smtClean="0"/>
                        <a:t>备注</a:t>
                      </a:r>
                      <a:endParaRPr lang="zh-CN" altLang="en-US" dirty="0"/>
                    </a:p>
                  </a:txBody>
                  <a:tcPr/>
                </a:tc>
              </a:tr>
              <a:tr h="370840">
                <a:tc>
                  <a:txBody>
                    <a:bodyPr/>
                    <a:lstStyle/>
                    <a:p>
                      <a:r>
                        <a:rPr lang="zh-CN" altLang="en-US" dirty="0" smtClean="0"/>
                        <a:t>同库模式</a:t>
                      </a:r>
                      <a:endParaRPr lang="zh-CN" altLang="en-US" dirty="0"/>
                    </a:p>
                  </a:txBody>
                  <a:tcPr/>
                </a:tc>
                <a:tc>
                  <a:txBody>
                    <a:bodyPr/>
                    <a:lstStyle/>
                    <a:p>
                      <a:r>
                        <a:rPr lang="en-US" altLang="zh-CN" dirty="0" smtClean="0"/>
                        <a:t>1.</a:t>
                      </a:r>
                      <a:r>
                        <a:rPr lang="zh-CN" altLang="en-US" dirty="0" smtClean="0"/>
                        <a:t>对分布式事务活动表的操作都在业务方本地进行，不需要额外的远程调用，速度快。</a:t>
                      </a:r>
                    </a:p>
                    <a:p>
                      <a:r>
                        <a:rPr lang="en-US" altLang="zh-CN" dirty="0" smtClean="0"/>
                        <a:t>2.</a:t>
                      </a:r>
                      <a:r>
                        <a:rPr lang="zh-CN" altLang="en-US" dirty="0" smtClean="0"/>
                        <a:t>对</a:t>
                      </a:r>
                      <a:r>
                        <a:rPr lang="en-US" altLang="zh-CN" dirty="0" smtClean="0"/>
                        <a:t>DTS</a:t>
                      </a:r>
                      <a:r>
                        <a:rPr lang="zh-CN" altLang="en-US" dirty="0" smtClean="0"/>
                        <a:t>系统无依赖</a:t>
                      </a:r>
                      <a:endParaRPr lang="zh-CN" altLang="en-US" dirty="0"/>
                    </a:p>
                  </a:txBody>
                  <a:tcPr/>
                </a:tc>
                <a:tc>
                  <a:txBody>
                    <a:bodyPr/>
                    <a:lstStyle/>
                    <a:p>
                      <a:r>
                        <a:rPr lang="en-US" altLang="zh-CN" dirty="0" smtClean="0"/>
                        <a:t>1.</a:t>
                      </a:r>
                      <a:r>
                        <a:rPr lang="zh-CN" altLang="en-US" dirty="0" smtClean="0"/>
                        <a:t>分布式事务活动表在业务库内，管理不便，出现问题后不易排查</a:t>
                      </a:r>
                    </a:p>
                    <a:p>
                      <a:r>
                        <a:rPr lang="en-US" altLang="zh-CN" dirty="0" err="1" smtClean="0"/>
                        <a:t>2.DTS</a:t>
                      </a:r>
                      <a:r>
                        <a:rPr lang="zh-CN" altLang="en-US" dirty="0" smtClean="0"/>
                        <a:t>系统需要为二阶事务的恢复配置数据源</a:t>
                      </a:r>
                    </a:p>
                    <a:p>
                      <a:r>
                        <a:rPr lang="en-US" altLang="zh-CN" dirty="0" smtClean="0"/>
                        <a:t>3.</a:t>
                      </a:r>
                      <a:r>
                        <a:rPr lang="zh-CN" altLang="en-US" dirty="0" smtClean="0"/>
                        <a:t>配置复杂</a:t>
                      </a:r>
                    </a:p>
                  </a:txBody>
                  <a:tcPr/>
                </a:tc>
                <a:tc>
                  <a:txBody>
                    <a:bodyPr/>
                    <a:lstStyle/>
                    <a:p>
                      <a:r>
                        <a:rPr lang="en-US" altLang="zh-CN" dirty="0" smtClean="0"/>
                        <a:t>1.</a:t>
                      </a:r>
                      <a:r>
                        <a:rPr lang="zh-CN" altLang="en-US" dirty="0" smtClean="0"/>
                        <a:t>业务系统有特殊要求的</a:t>
                      </a:r>
                      <a:endParaRPr lang="en-US" altLang="zh-CN" dirty="0" smtClean="0"/>
                    </a:p>
                    <a:p>
                      <a:r>
                        <a:rPr lang="en-US" altLang="zh-CN" dirty="0" smtClean="0"/>
                        <a:t>2.</a:t>
                      </a:r>
                      <a:r>
                        <a:rPr lang="zh-CN" altLang="en-US" dirty="0" smtClean="0"/>
                        <a:t>业务量较大的</a:t>
                      </a:r>
                      <a:endParaRPr lang="zh-CN" altLang="en-US" dirty="0"/>
                    </a:p>
                  </a:txBody>
                  <a:tcPr/>
                </a:tc>
                <a:tc>
                  <a:txBody>
                    <a:bodyPr/>
                    <a:lstStyle/>
                    <a:p>
                      <a:endParaRPr lang="zh-CN" altLang="en-US"/>
                    </a:p>
                  </a:txBody>
                  <a:tcPr/>
                </a:tc>
              </a:tr>
              <a:tr h="370840">
                <a:tc>
                  <a:txBody>
                    <a:bodyPr/>
                    <a:lstStyle/>
                    <a:p>
                      <a:r>
                        <a:rPr lang="zh-CN" altLang="en-US" dirty="0" smtClean="0"/>
                        <a:t>异库模式</a:t>
                      </a:r>
                      <a:endParaRPr lang="zh-CN" altLang="en-US" dirty="0"/>
                    </a:p>
                  </a:txBody>
                  <a:tcPr/>
                </a:tc>
                <a:tc>
                  <a:txBody>
                    <a:bodyPr/>
                    <a:lstStyle/>
                    <a:p>
                      <a:r>
                        <a:rPr lang="en-US" altLang="zh-CN" dirty="0" smtClean="0"/>
                        <a:t>1.</a:t>
                      </a:r>
                      <a:r>
                        <a:rPr lang="zh-CN" altLang="en-US" dirty="0" smtClean="0"/>
                        <a:t>所有的分布式事务活动都集中管理，管理方便，易于排查问题</a:t>
                      </a:r>
                      <a:endParaRPr lang="en-US" altLang="zh-CN" dirty="0" smtClean="0"/>
                    </a:p>
                    <a:p>
                      <a:r>
                        <a:rPr lang="en-US" altLang="zh-CN" dirty="0" smtClean="0"/>
                        <a:t>2.</a:t>
                      </a:r>
                      <a:r>
                        <a:rPr lang="zh-CN" altLang="en-US" dirty="0" smtClean="0"/>
                        <a:t>配置简单</a:t>
                      </a:r>
                      <a:endParaRPr lang="en-US" altLang="zh-CN" dirty="0" smtClean="0"/>
                    </a:p>
                  </a:txBody>
                  <a:tcPr/>
                </a:tc>
                <a:tc>
                  <a:txBody>
                    <a:bodyPr/>
                    <a:lstStyle/>
                    <a:p>
                      <a:r>
                        <a:rPr lang="en-US" altLang="zh-CN" dirty="0" smtClean="0"/>
                        <a:t>1.</a:t>
                      </a:r>
                      <a:r>
                        <a:rPr lang="zh-CN" altLang="en-US" dirty="0" smtClean="0"/>
                        <a:t>速度较同库模式慢</a:t>
                      </a:r>
                    </a:p>
                    <a:p>
                      <a:r>
                        <a:rPr lang="en-US" altLang="zh-CN" dirty="0" smtClean="0"/>
                        <a:t>2.</a:t>
                      </a:r>
                      <a:r>
                        <a:rPr lang="zh-CN" altLang="en-US" dirty="0" smtClean="0"/>
                        <a:t>对</a:t>
                      </a:r>
                      <a:r>
                        <a:rPr lang="en-US" altLang="zh-CN" dirty="0" smtClean="0"/>
                        <a:t>DTS</a:t>
                      </a:r>
                      <a:r>
                        <a:rPr lang="zh-CN" altLang="en-US" dirty="0" smtClean="0"/>
                        <a:t>系统有依赖</a:t>
                      </a:r>
                    </a:p>
                    <a:p>
                      <a:r>
                        <a:rPr lang="en-US" altLang="zh-CN" dirty="0" smtClean="0"/>
                        <a:t>3.</a:t>
                      </a:r>
                      <a:r>
                        <a:rPr lang="zh-CN" altLang="en-US" dirty="0" smtClean="0"/>
                        <a:t>业务系统如果要知道二阶事务的处理情况需要单独回查</a:t>
                      </a:r>
                      <a:endParaRPr lang="zh-CN" altLang="en-US" dirty="0"/>
                    </a:p>
                  </a:txBody>
                  <a:tcPr/>
                </a:tc>
                <a:tc>
                  <a:txBody>
                    <a:bodyPr/>
                    <a:lstStyle/>
                    <a:p>
                      <a:r>
                        <a:rPr lang="en-US" altLang="zh-CN" dirty="0" smtClean="0"/>
                        <a:t>1.</a:t>
                      </a:r>
                      <a:r>
                        <a:rPr lang="zh-CN" altLang="en-US" dirty="0" smtClean="0"/>
                        <a:t>业务量较小的</a:t>
                      </a:r>
                      <a:endParaRPr lang="zh-CN" altLang="en-US" dirty="0"/>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60920920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508104" y="267799"/>
            <a:ext cx="3923914"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之同库</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175576"/>
            <a:ext cx="8229600" cy="3375211"/>
          </a:xfrm>
        </p:spPr>
      </p:pic>
    </p:spTree>
    <p:extLst>
      <p:ext uri="{BB962C8B-B14F-4D97-AF65-F5344CB8AC3E}">
        <p14:creationId xmlns:p14="http://schemas.microsoft.com/office/powerpoint/2010/main" val="56390046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508104" y="267799"/>
            <a:ext cx="3923914"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之同库</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5623" y="1600200"/>
            <a:ext cx="7272754" cy="4525963"/>
          </a:xfrm>
        </p:spPr>
      </p:pic>
    </p:spTree>
    <p:extLst>
      <p:ext uri="{BB962C8B-B14F-4D97-AF65-F5344CB8AC3E}">
        <p14:creationId xmlns:p14="http://schemas.microsoft.com/office/powerpoint/2010/main" val="41714579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860032" y="267799"/>
            <a:ext cx="4571986"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之异库</a:t>
            </a:r>
            <a:r>
              <a:rPr lang="en-US" altLang="zh-CN" sz="2600" b="1" dirty="0" smtClean="0">
                <a:solidFill>
                  <a:schemeClr val="bg1"/>
                </a:solidFill>
                <a:latin typeface="黑体" pitchFamily="2" charset="-122"/>
                <a:ea typeface="黑体" pitchFamily="2" charset="-122"/>
              </a:rPr>
              <a:t>-</a:t>
            </a:r>
            <a:r>
              <a:rPr lang="en-US" altLang="zh-CN" sz="2600" b="1" dirty="0" err="1" smtClean="0">
                <a:solidFill>
                  <a:schemeClr val="bg1"/>
                </a:solidFill>
                <a:latin typeface="黑体" pitchFamily="2" charset="-122"/>
                <a:ea typeface="黑体" pitchFamily="2" charset="-122"/>
              </a:rPr>
              <a:t>HSF</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083075"/>
            <a:ext cx="8229600" cy="3560213"/>
          </a:xfrm>
        </p:spPr>
      </p:pic>
    </p:spTree>
    <p:extLst>
      <p:ext uri="{BB962C8B-B14F-4D97-AF65-F5344CB8AC3E}">
        <p14:creationId xmlns:p14="http://schemas.microsoft.com/office/powerpoint/2010/main" val="14933271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716016" y="267799"/>
            <a:ext cx="4716002"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之异库</a:t>
            </a:r>
            <a:r>
              <a:rPr lang="en-US" altLang="zh-CN" sz="2600" b="1" dirty="0" smtClean="0">
                <a:solidFill>
                  <a:schemeClr val="bg1"/>
                </a:solidFill>
                <a:latin typeface="黑体" pitchFamily="2" charset="-122"/>
                <a:ea typeface="黑体" pitchFamily="2" charset="-122"/>
              </a:rPr>
              <a:t>-HTTP</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412724"/>
            <a:ext cx="8229600" cy="2900914"/>
          </a:xfrm>
        </p:spPr>
      </p:pic>
    </p:spTree>
    <p:extLst>
      <p:ext uri="{BB962C8B-B14F-4D97-AF65-F5344CB8AC3E}">
        <p14:creationId xmlns:p14="http://schemas.microsoft.com/office/powerpoint/2010/main" val="47018075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2029723" cy="492443"/>
          </a:xfrm>
          <a:prstGeom prst="rect">
            <a:avLst/>
          </a:prstGeom>
        </p:spPr>
        <p:txBody>
          <a:bodyPr wrap="none">
            <a:spAutoFit/>
          </a:bodyPr>
          <a:lstStyle/>
          <a:p>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系统介绍</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lgn="ctr">
              <a:buNone/>
            </a:pPr>
            <a:r>
              <a:rPr lang="zh-CN" altLang="en-US" b="1" dirty="0" smtClean="0">
                <a:solidFill>
                  <a:schemeClr val="accent6">
                    <a:lumMod val="75000"/>
                  </a:schemeClr>
                </a:solidFill>
              </a:rPr>
              <a:t>系统介绍</a:t>
            </a:r>
            <a:endParaRPr lang="en-US" altLang="zh-CN" b="1" dirty="0" smtClean="0">
              <a:solidFill>
                <a:schemeClr val="accent6">
                  <a:lumMod val="75000"/>
                </a:schemeClr>
              </a:solidFill>
            </a:endParaRPr>
          </a:p>
          <a:p>
            <a:r>
              <a:rPr lang="zh-CN" altLang="en-US" sz="2400" dirty="0" smtClean="0"/>
              <a:t>分布式</a:t>
            </a:r>
            <a:r>
              <a:rPr lang="zh-CN" altLang="en-US" sz="2400" dirty="0"/>
              <a:t>事务服务 </a:t>
            </a:r>
            <a:r>
              <a:rPr lang="en-US" altLang="zh-CN" sz="2400" dirty="0"/>
              <a:t>(Distributed Transaction Service, DTS) </a:t>
            </a:r>
            <a:r>
              <a:rPr lang="zh-CN" altLang="en-US" sz="2400" dirty="0"/>
              <a:t>是一个分布式事务框架，用来保障在大规模分布式环境下事务的最终</a:t>
            </a:r>
            <a:r>
              <a:rPr lang="zh-CN" altLang="en-US" sz="2400" dirty="0" smtClean="0"/>
              <a:t>一致性。</a:t>
            </a:r>
            <a:r>
              <a:rPr lang="en-US" altLang="zh-CN" sz="2400" dirty="0"/>
              <a:t>DTS </a:t>
            </a:r>
            <a:r>
              <a:rPr lang="zh-CN" altLang="en-US" sz="2400" dirty="0"/>
              <a:t>从架构上分为 </a:t>
            </a:r>
            <a:r>
              <a:rPr lang="en-US" altLang="zh-CN" sz="2400" dirty="0" err="1" smtClean="0"/>
              <a:t>dts</a:t>
            </a:r>
            <a:r>
              <a:rPr lang="en-US" altLang="zh-CN" sz="2400" dirty="0" smtClean="0"/>
              <a:t>-core </a:t>
            </a:r>
            <a:r>
              <a:rPr lang="zh-CN" altLang="en-US" sz="2400" dirty="0" smtClean="0"/>
              <a:t>、</a:t>
            </a:r>
            <a:r>
              <a:rPr lang="en-US" altLang="zh-CN" sz="2400" dirty="0" err="1" smtClean="0"/>
              <a:t>dts</a:t>
            </a:r>
            <a:r>
              <a:rPr lang="en-US" altLang="zh-CN" sz="2400" dirty="0" smtClean="0"/>
              <a:t>-schedule</a:t>
            </a:r>
            <a:r>
              <a:rPr lang="zh-CN" altLang="en-US" sz="2400" dirty="0" smtClean="0"/>
              <a:t>、 </a:t>
            </a:r>
            <a:r>
              <a:rPr lang="en-US" altLang="zh-CN" sz="2400" dirty="0" err="1" smtClean="0"/>
              <a:t>dts</a:t>
            </a:r>
            <a:r>
              <a:rPr lang="en-US" altLang="zh-CN" sz="2400" dirty="0" smtClean="0"/>
              <a:t>-server </a:t>
            </a:r>
            <a:r>
              <a:rPr lang="zh-CN" altLang="en-US" sz="2400" dirty="0"/>
              <a:t>两部分</a:t>
            </a:r>
            <a:r>
              <a:rPr lang="zh-CN" altLang="en-US" sz="2400" dirty="0" smtClean="0"/>
              <a:t>，</a:t>
            </a:r>
            <a:r>
              <a:rPr lang="en-US" altLang="zh-CN" sz="2400" dirty="0" err="1" smtClean="0"/>
              <a:t>dts</a:t>
            </a:r>
            <a:r>
              <a:rPr lang="en-US" altLang="zh-CN" sz="2400" dirty="0" smtClean="0"/>
              <a:t>-core</a:t>
            </a:r>
            <a:r>
              <a:rPr lang="zh-CN" altLang="en-US" sz="2400" dirty="0" smtClean="0"/>
              <a:t>是</a:t>
            </a:r>
            <a:r>
              <a:rPr lang="zh-CN" altLang="en-US" sz="2400" dirty="0"/>
              <a:t>一个嵌入客户端应用的 </a:t>
            </a:r>
            <a:r>
              <a:rPr lang="en-US" altLang="zh-CN" sz="2400" dirty="0"/>
              <a:t>JAR </a:t>
            </a:r>
            <a:r>
              <a:rPr lang="zh-CN" altLang="en-US" sz="2400" dirty="0"/>
              <a:t>包，主要负责事务数据的写入和处理</a:t>
            </a:r>
            <a:r>
              <a:rPr lang="zh-CN" altLang="en-US" sz="2400" dirty="0" smtClean="0"/>
              <a:t>；</a:t>
            </a:r>
            <a:r>
              <a:rPr lang="en-US" altLang="zh-CN" sz="2400" dirty="0" err="1" smtClean="0"/>
              <a:t>dts</a:t>
            </a:r>
            <a:r>
              <a:rPr lang="en-US" altLang="zh-CN" sz="2400" dirty="0" smtClean="0"/>
              <a:t>-schedule</a:t>
            </a:r>
            <a:r>
              <a:rPr lang="zh-CN" altLang="en-US" sz="2400" dirty="0" smtClean="0"/>
              <a:t>是二阶事务恢复任务，</a:t>
            </a:r>
            <a:r>
              <a:rPr lang="en-US" altLang="zh-CN" sz="2400" dirty="0" err="1" smtClean="0"/>
              <a:t>dts</a:t>
            </a:r>
            <a:r>
              <a:rPr lang="en-US" altLang="zh-CN" sz="2400" dirty="0" smtClean="0"/>
              <a:t>-server</a:t>
            </a:r>
            <a:r>
              <a:rPr lang="zh-CN" altLang="en-US" sz="2400" dirty="0" smtClean="0"/>
              <a:t>是</a:t>
            </a:r>
            <a:r>
              <a:rPr lang="zh-CN" altLang="en-US" sz="2400" dirty="0"/>
              <a:t>一个独立的系统</a:t>
            </a:r>
            <a:r>
              <a:rPr lang="zh-CN" altLang="en-US" sz="2400" dirty="0" smtClean="0"/>
              <a:t>，提供</a:t>
            </a:r>
            <a:r>
              <a:rPr lang="en-US" altLang="zh-CN" sz="2400" dirty="0" smtClean="0"/>
              <a:t>remote</a:t>
            </a:r>
            <a:r>
              <a:rPr lang="zh-CN" altLang="en-US" sz="2400" dirty="0" smtClean="0"/>
              <a:t>模式下的数据存储、二阶事务恢复等工作，采用组件化开发，引入不同的</a:t>
            </a:r>
            <a:r>
              <a:rPr lang="en-US" altLang="zh-CN" sz="2400" dirty="0" smtClean="0"/>
              <a:t>jar</a:t>
            </a:r>
            <a:r>
              <a:rPr lang="zh-CN" altLang="en-US" sz="2400" dirty="0" smtClean="0"/>
              <a:t>包拥有不同的功能，整个应用通过</a:t>
            </a:r>
            <a:r>
              <a:rPr lang="en-US" altLang="zh-CN" sz="2400" dirty="0" smtClean="0"/>
              <a:t>spring</a:t>
            </a:r>
            <a:r>
              <a:rPr lang="zh-CN" altLang="en-US" sz="2400" dirty="0" smtClean="0"/>
              <a:t>集成</a:t>
            </a:r>
            <a:endParaRPr lang="zh-CN" altLang="en-US" sz="2400" dirty="0"/>
          </a:p>
        </p:txBody>
      </p:sp>
    </p:spTree>
    <p:extLst>
      <p:ext uri="{BB962C8B-B14F-4D97-AF65-F5344CB8AC3E}">
        <p14:creationId xmlns:p14="http://schemas.microsoft.com/office/powerpoint/2010/main" val="35919460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5508104" y="267799"/>
            <a:ext cx="3923914"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之异库</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47342" y="1600200"/>
            <a:ext cx="7449316" cy="4525963"/>
          </a:xfrm>
        </p:spPr>
      </p:pic>
    </p:spTree>
    <p:extLst>
      <p:ext uri="{BB962C8B-B14F-4D97-AF65-F5344CB8AC3E}">
        <p14:creationId xmlns:p14="http://schemas.microsoft.com/office/powerpoint/2010/main" val="1079223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860032" y="267799"/>
            <a:ext cx="4571986"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a:t>
            </a:r>
            <a:r>
              <a:rPr lang="zh-CN" altLang="en-US" sz="2600" b="1" dirty="0">
                <a:solidFill>
                  <a:schemeClr val="bg1"/>
                </a:solidFill>
                <a:latin typeface="黑体" pitchFamily="2" charset="-122"/>
                <a:ea typeface="黑体" pitchFamily="2" charset="-122"/>
              </a:rPr>
              <a:t>同</a:t>
            </a:r>
            <a:r>
              <a:rPr lang="zh-CN" altLang="en-US" sz="2600" b="1" dirty="0" smtClean="0">
                <a:solidFill>
                  <a:schemeClr val="bg1"/>
                </a:solidFill>
                <a:latin typeface="黑体" pitchFamily="2" charset="-122"/>
                <a:ea typeface="黑体" pitchFamily="2" charset="-122"/>
              </a:rPr>
              <a:t>库恢复</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391850"/>
            <a:ext cx="8229600" cy="2942663"/>
          </a:xfrm>
        </p:spPr>
      </p:pic>
    </p:spTree>
    <p:extLst>
      <p:ext uri="{BB962C8B-B14F-4D97-AF65-F5344CB8AC3E}">
        <p14:creationId xmlns:p14="http://schemas.microsoft.com/office/powerpoint/2010/main" val="317761343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4860032" y="267799"/>
            <a:ext cx="4571986"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如何正确使用</a:t>
            </a:r>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之</a:t>
            </a:r>
            <a:r>
              <a:rPr lang="zh-CN" altLang="en-US" sz="2600" b="1" dirty="0">
                <a:solidFill>
                  <a:schemeClr val="bg1"/>
                </a:solidFill>
                <a:latin typeface="黑体" pitchFamily="2" charset="-122"/>
                <a:ea typeface="黑体" pitchFamily="2" charset="-122"/>
              </a:rPr>
              <a:t>异库</a:t>
            </a:r>
            <a:r>
              <a:rPr lang="zh-CN" altLang="en-US" sz="2600" b="1" dirty="0" smtClean="0">
                <a:solidFill>
                  <a:schemeClr val="bg1"/>
                </a:solidFill>
                <a:latin typeface="黑体" pitchFamily="2" charset="-122"/>
                <a:ea typeface="黑体" pitchFamily="2" charset="-122"/>
              </a:rPr>
              <a:t>恢复</a:t>
            </a:r>
            <a:endParaRPr lang="zh-CN" altLang="en-US" sz="2600" b="1" dirty="0">
              <a:solidFill>
                <a:schemeClr val="bg1"/>
              </a:solidFill>
              <a:latin typeface="黑体" pitchFamily="2" charset="-122"/>
              <a:ea typeface="黑体" pitchFamily="2" charset="-122"/>
            </a:endParaRPr>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407070"/>
            <a:ext cx="8229600" cy="2912223"/>
          </a:xfrm>
        </p:spPr>
      </p:pic>
    </p:spTree>
    <p:extLst>
      <p:ext uri="{BB962C8B-B14F-4D97-AF65-F5344CB8AC3E}">
        <p14:creationId xmlns:p14="http://schemas.microsoft.com/office/powerpoint/2010/main" val="5943326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524328" y="267799"/>
            <a:ext cx="1907690"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开发测试</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2786" y="1600200"/>
            <a:ext cx="8138428" cy="4525963"/>
          </a:xfrm>
        </p:spPr>
      </p:pic>
    </p:spTree>
    <p:extLst>
      <p:ext uri="{BB962C8B-B14F-4D97-AF65-F5344CB8AC3E}">
        <p14:creationId xmlns:p14="http://schemas.microsoft.com/office/powerpoint/2010/main" val="296799887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524328" y="267799"/>
            <a:ext cx="1907690"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开发测试</a:t>
            </a:r>
            <a:endParaRPr lang="zh-CN" altLang="en-US" sz="2600" b="1" dirty="0">
              <a:solidFill>
                <a:schemeClr val="bg1"/>
              </a:solidFill>
              <a:latin typeface="黑体" pitchFamily="2" charset="-122"/>
              <a:ea typeface="黑体" pitchFamily="2" charset="-122"/>
            </a:endParaRP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532949"/>
            <a:ext cx="8229600" cy="2660464"/>
          </a:xfrm>
        </p:spPr>
      </p:pic>
    </p:spTree>
    <p:extLst>
      <p:ext uri="{BB962C8B-B14F-4D97-AF65-F5344CB8AC3E}">
        <p14:creationId xmlns:p14="http://schemas.microsoft.com/office/powerpoint/2010/main" val="16029651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524328" y="267799"/>
            <a:ext cx="1907690"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开发测试</a:t>
            </a:r>
            <a:endParaRPr lang="zh-CN" altLang="en-US" sz="2600" b="1" dirty="0">
              <a:solidFill>
                <a:schemeClr val="bg1"/>
              </a:solidFill>
              <a:latin typeface="黑体" pitchFamily="2" charset="-122"/>
              <a:ea typeface="黑体"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537945"/>
            <a:ext cx="8229600" cy="2650472"/>
          </a:xfrm>
        </p:spPr>
      </p:pic>
    </p:spTree>
    <p:extLst>
      <p:ext uri="{BB962C8B-B14F-4D97-AF65-F5344CB8AC3E}">
        <p14:creationId xmlns:p14="http://schemas.microsoft.com/office/powerpoint/2010/main" val="350312230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后续完善</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r>
              <a:rPr lang="zh-CN" altLang="en-US" sz="2400" dirty="0" smtClean="0"/>
              <a:t>异常预警</a:t>
            </a:r>
            <a:endParaRPr lang="en-US" altLang="zh-CN" sz="2400" dirty="0" smtClean="0"/>
          </a:p>
          <a:p>
            <a:pPr marL="0" indent="0">
              <a:buNone/>
            </a:pPr>
            <a:r>
              <a:rPr lang="zh-CN" altLang="en-US" sz="2400" dirty="0" smtClean="0"/>
              <a:t>     部分场景增加异常预警功能，包含短信、邮件、微信等通道</a:t>
            </a:r>
            <a:endParaRPr lang="en-US" altLang="zh-CN" sz="2400" dirty="0" smtClean="0"/>
          </a:p>
          <a:p>
            <a:r>
              <a:rPr lang="en-US" altLang="zh-CN" sz="2400" dirty="0"/>
              <a:t>DTS</a:t>
            </a:r>
            <a:r>
              <a:rPr lang="zh-CN" altLang="en-US" sz="2400" dirty="0"/>
              <a:t>管理系统</a:t>
            </a:r>
            <a:r>
              <a:rPr lang="zh-CN" altLang="en-US" sz="2400" dirty="0" smtClean="0"/>
              <a:t>搭建</a:t>
            </a:r>
            <a:endParaRPr lang="en-US" altLang="zh-CN" sz="2400" dirty="0" smtClean="0"/>
          </a:p>
          <a:p>
            <a:pPr marL="0" indent="0">
              <a:buNone/>
            </a:pPr>
            <a:r>
              <a:rPr lang="en-US" altLang="zh-CN" sz="2400" dirty="0" smtClean="0"/>
              <a:t>     DTS</a:t>
            </a:r>
            <a:r>
              <a:rPr lang="zh-CN" altLang="en-US" sz="2400" dirty="0" smtClean="0"/>
              <a:t>管理系统旨在提供一个可视化的操作界面，便于查询</a:t>
            </a:r>
            <a:r>
              <a:rPr lang="en-US" altLang="zh-CN" sz="2400" dirty="0" smtClean="0"/>
              <a:t>DTS</a:t>
            </a:r>
            <a:r>
              <a:rPr lang="zh-CN" altLang="en-US" sz="2400" dirty="0" smtClean="0"/>
              <a:t>二阶事务处理情况，后续根据场景可考虑增加相关报表功能</a:t>
            </a:r>
            <a:endParaRPr lang="en-US" altLang="zh-CN" sz="2400" dirty="0"/>
          </a:p>
          <a:p>
            <a:pPr marL="0" indent="0">
              <a:buNone/>
            </a:pPr>
            <a:endParaRPr lang="en-US" altLang="zh-CN" sz="2400" dirty="0"/>
          </a:p>
        </p:txBody>
      </p:sp>
    </p:spTree>
    <p:extLst>
      <p:ext uri="{BB962C8B-B14F-4D97-AF65-F5344CB8AC3E}">
        <p14:creationId xmlns:p14="http://schemas.microsoft.com/office/powerpoint/2010/main" val="376029690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854721"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参考</a:t>
            </a:r>
          </a:p>
        </p:txBody>
      </p:sp>
      <p:sp>
        <p:nvSpPr>
          <p:cNvPr id="8" name="内容占位符 7"/>
          <p:cNvSpPr>
            <a:spLocks noGrp="1"/>
          </p:cNvSpPr>
          <p:nvPr>
            <p:ph idx="1"/>
          </p:nvPr>
        </p:nvSpPr>
        <p:spPr>
          <a:xfrm>
            <a:off x="523913" y="1988840"/>
            <a:ext cx="8229600" cy="4752528"/>
          </a:xfrm>
        </p:spPr>
        <p:txBody>
          <a:bodyPr>
            <a:normAutofit/>
          </a:bodyPr>
          <a:lstStyle/>
          <a:p>
            <a:r>
              <a:rPr lang="en-US" altLang="zh-CN" sz="2400" dirty="0"/>
              <a:t>S</a:t>
            </a:r>
            <a:r>
              <a:rPr lang="en-US" altLang="zh-CN" sz="2400" dirty="0" smtClean="0"/>
              <a:t>pring</a:t>
            </a:r>
            <a:r>
              <a:rPr lang="zh-CN" altLang="en-US" sz="2400" dirty="0"/>
              <a:t>事务</a:t>
            </a:r>
            <a:r>
              <a:rPr lang="zh-CN" altLang="en-US" sz="2400" dirty="0" smtClean="0"/>
              <a:t>管理</a:t>
            </a:r>
            <a:endParaRPr lang="en-US" altLang="zh-CN" sz="2400" dirty="0" smtClean="0"/>
          </a:p>
          <a:p>
            <a:r>
              <a:rPr lang="en-US" altLang="zh-CN" sz="2400" dirty="0" smtClean="0"/>
              <a:t>Spring</a:t>
            </a:r>
            <a:r>
              <a:rPr lang="zh-CN" altLang="en-US" sz="2400" dirty="0" smtClean="0"/>
              <a:t>事务传播机制</a:t>
            </a:r>
            <a:endParaRPr lang="en-US" altLang="zh-CN" sz="2400" dirty="0" smtClean="0"/>
          </a:p>
          <a:p>
            <a:r>
              <a:rPr lang="zh-CN" altLang="en-US" sz="2400" dirty="0" smtClean="0"/>
              <a:t>非侵入式</a:t>
            </a:r>
            <a:r>
              <a:rPr lang="en-US" altLang="zh-CN" sz="2400" dirty="0" err="1" smtClean="0"/>
              <a:t>AOP</a:t>
            </a:r>
            <a:r>
              <a:rPr lang="zh-CN" altLang="en-US" sz="2400" dirty="0" smtClean="0"/>
              <a:t>监控</a:t>
            </a:r>
            <a:r>
              <a:rPr lang="en-US" altLang="zh-CN" sz="2400" dirty="0" smtClean="0"/>
              <a:t>-</a:t>
            </a:r>
            <a:r>
              <a:rPr lang="en-US" altLang="zh-CN" sz="2400" b="1" dirty="0" err="1" smtClean="0"/>
              <a:t>AspectJ</a:t>
            </a:r>
            <a:endParaRPr lang="en-US" altLang="zh-CN" sz="2400" b="1" dirty="0"/>
          </a:p>
          <a:p>
            <a:r>
              <a:rPr lang="zh-CN" altLang="en-US" sz="2400" dirty="0" smtClean="0"/>
              <a:t>二阶提交</a:t>
            </a:r>
            <a:endParaRPr lang="en-US" altLang="zh-CN" sz="2400" dirty="0" smtClean="0"/>
          </a:p>
          <a:p>
            <a:r>
              <a:rPr lang="en-US" altLang="zh-CN" sz="2400" dirty="0" smtClean="0">
                <a:hlinkClick r:id="rId3"/>
              </a:rPr>
              <a:t>https</a:t>
            </a:r>
            <a:r>
              <a:rPr lang="en-US" altLang="zh-CN" sz="2400" dirty="0">
                <a:hlinkClick r:id="rId3"/>
              </a:rPr>
              <a:t>://</a:t>
            </a:r>
            <a:r>
              <a:rPr lang="en-US" altLang="zh-CN" sz="2400" dirty="0" err="1" smtClean="0">
                <a:hlinkClick r:id="rId3"/>
              </a:rPr>
              <a:t>yq.aliyun.com</a:t>
            </a:r>
            <a:r>
              <a:rPr lang="en-US" altLang="zh-CN" sz="2400" dirty="0" smtClean="0">
                <a:hlinkClick r:id="rId3"/>
              </a:rPr>
              <a:t>/articles/58725</a:t>
            </a:r>
            <a:endParaRPr lang="en-US" altLang="zh-CN" sz="2400" dirty="0" smtClean="0"/>
          </a:p>
          <a:p>
            <a:r>
              <a:rPr lang="en-US" altLang="zh-CN" sz="2400" dirty="0">
                <a:hlinkClick r:id="rId4"/>
              </a:rPr>
              <a:t>http://</a:t>
            </a:r>
            <a:r>
              <a:rPr lang="en-US" altLang="zh-CN" sz="2400" dirty="0" err="1" smtClean="0">
                <a:hlinkClick r:id="rId4"/>
              </a:rPr>
              <a:t>mp.weixin.qq.com</a:t>
            </a:r>
            <a:r>
              <a:rPr lang="en-US" altLang="zh-CN" sz="2400" dirty="0" smtClean="0">
                <a:hlinkClick r:id="rId4"/>
              </a:rPr>
              <a:t>/s/</a:t>
            </a:r>
            <a:r>
              <a:rPr lang="en-US" altLang="zh-CN" sz="2400" dirty="0" err="1" smtClean="0">
                <a:hlinkClick r:id="rId4"/>
              </a:rPr>
              <a:t>bLgIMnwHe-oVT61R5Plvzg</a:t>
            </a:r>
            <a:endParaRPr lang="en-US" altLang="zh-CN" sz="2400" dirty="0" smtClean="0"/>
          </a:p>
          <a:p>
            <a:r>
              <a:rPr lang="en-US" altLang="zh-CN" sz="2400" dirty="0">
                <a:hlinkClick r:id="rId5"/>
              </a:rPr>
              <a:t>https://</a:t>
            </a:r>
            <a:r>
              <a:rPr lang="en-US" altLang="zh-CN" sz="2400" dirty="0" err="1" smtClean="0">
                <a:hlinkClick r:id="rId5"/>
              </a:rPr>
              <a:t>mp.weixin.qq.com</a:t>
            </a:r>
            <a:r>
              <a:rPr lang="en-US" altLang="zh-CN" sz="2400" dirty="0" smtClean="0">
                <a:hlinkClick r:id="rId5"/>
              </a:rPr>
              <a:t>/s/</a:t>
            </a:r>
            <a:r>
              <a:rPr lang="en-US" altLang="zh-CN" sz="2400" dirty="0" err="1" smtClean="0">
                <a:hlinkClick r:id="rId5"/>
              </a:rPr>
              <a:t>NNvUsetAGSDZNGfVW933Xg</a:t>
            </a:r>
            <a:endParaRPr lang="en-US" altLang="zh-CN" sz="2400" dirty="0" smtClean="0"/>
          </a:p>
          <a:p>
            <a:r>
              <a:rPr lang="en-US" altLang="zh-CN" sz="2400" dirty="0">
                <a:hlinkClick r:id="rId6"/>
              </a:rPr>
              <a:t>http://</a:t>
            </a:r>
            <a:r>
              <a:rPr lang="en-US" altLang="zh-CN" sz="2400" dirty="0" err="1" smtClean="0">
                <a:hlinkClick r:id="rId6"/>
              </a:rPr>
              <a:t>blog.csdn.net</a:t>
            </a:r>
            <a:r>
              <a:rPr lang="en-US" altLang="zh-CN" sz="2400" dirty="0" smtClean="0">
                <a:hlinkClick r:id="rId6"/>
              </a:rPr>
              <a:t>/</a:t>
            </a:r>
            <a:r>
              <a:rPr lang="en-US" altLang="zh-CN" sz="2400" dirty="0" err="1" smtClean="0">
                <a:hlinkClick r:id="rId6"/>
              </a:rPr>
              <a:t>bluishglc</a:t>
            </a:r>
            <a:r>
              <a:rPr lang="en-US" altLang="zh-CN" sz="2400" dirty="0" smtClean="0">
                <a:hlinkClick r:id="rId6"/>
              </a:rPr>
              <a:t>/article/details/7612811</a:t>
            </a:r>
            <a:endParaRPr lang="en-US" altLang="zh-CN" sz="2400" dirty="0" smtClean="0"/>
          </a:p>
          <a:p>
            <a:r>
              <a:rPr lang="en-US" altLang="zh-CN" sz="2400" dirty="0">
                <a:hlinkClick r:id="rId7"/>
              </a:rPr>
              <a:t>http://</a:t>
            </a:r>
            <a:r>
              <a:rPr lang="en-US" altLang="zh-CN" sz="2400" dirty="0" err="1" smtClean="0">
                <a:hlinkClick r:id="rId7"/>
              </a:rPr>
              <a:t>blog.csdn.net</a:t>
            </a:r>
            <a:r>
              <a:rPr lang="en-US" altLang="zh-CN" sz="2400" dirty="0" smtClean="0">
                <a:hlinkClick r:id="rId7"/>
              </a:rPr>
              <a:t>/</a:t>
            </a:r>
            <a:r>
              <a:rPr lang="en-US" altLang="zh-CN" sz="2400" dirty="0" err="1" smtClean="0">
                <a:hlinkClick r:id="rId7"/>
              </a:rPr>
              <a:t>whycold</a:t>
            </a:r>
            <a:r>
              <a:rPr lang="en-US" altLang="zh-CN" sz="2400" dirty="0" smtClean="0">
                <a:hlinkClick r:id="rId7"/>
              </a:rPr>
              <a:t>/article/details/47702133</a:t>
            </a:r>
            <a:endParaRPr lang="en-US" altLang="zh-CN" sz="2400" dirty="0" smtClean="0"/>
          </a:p>
        </p:txBody>
      </p:sp>
    </p:spTree>
    <p:extLst>
      <p:ext uri="{BB962C8B-B14F-4D97-AF65-F5344CB8AC3E}">
        <p14:creationId xmlns:p14="http://schemas.microsoft.com/office/powerpoint/2010/main" val="388205415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854721" cy="492443"/>
          </a:xfrm>
          <a:prstGeom prst="rect">
            <a:avLst/>
          </a:prstGeom>
        </p:spPr>
        <p:txBody>
          <a:bodyPr wrap="none">
            <a:spAutoFit/>
          </a:bodyPr>
          <a:lstStyle/>
          <a:p>
            <a:r>
              <a:rPr lang="zh-CN" altLang="en-US" sz="2600" b="1" dirty="0">
                <a:solidFill>
                  <a:schemeClr val="bg1"/>
                </a:solidFill>
                <a:latin typeface="黑体" pitchFamily="2" charset="-122"/>
                <a:ea typeface="黑体" pitchFamily="2" charset="-122"/>
              </a:rPr>
              <a:t>参考</a:t>
            </a:r>
          </a:p>
        </p:txBody>
      </p:sp>
      <p:sp>
        <p:nvSpPr>
          <p:cNvPr id="6" name="内容占位符 5"/>
          <p:cNvSpPr>
            <a:spLocks noGrp="1"/>
          </p:cNvSpPr>
          <p:nvPr>
            <p:ph idx="1"/>
          </p:nvPr>
        </p:nvSpPr>
        <p:spPr/>
        <p:txBody>
          <a:bodyPr/>
          <a:lstStyle/>
          <a:p>
            <a:r>
              <a:rPr lang="en-US" altLang="zh-CN" dirty="0"/>
              <a:t> </a:t>
            </a:r>
            <a:r>
              <a:rPr lang="zh-CN" altLang="en-US" dirty="0" smtClean="0"/>
              <a:t>配置文件模板如下：</a:t>
            </a:r>
            <a:endParaRPr lang="en-US" altLang="zh-CN" dirty="0" smtClean="0"/>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945986117"/>
              </p:ext>
            </p:extLst>
          </p:nvPr>
        </p:nvGraphicFramePr>
        <p:xfrm>
          <a:off x="3714750" y="3073400"/>
          <a:ext cx="1714500" cy="711200"/>
        </p:xfrm>
        <a:graphic>
          <a:graphicData uri="http://schemas.openxmlformats.org/presentationml/2006/ole">
            <mc:AlternateContent xmlns:mc="http://schemas.openxmlformats.org/markup-compatibility/2006">
              <mc:Choice xmlns:v="urn:schemas-microsoft-com:vml" Requires="v">
                <p:oleObj spid="_x0000_s1035" name="包装程序外壳对象" showAsIcon="1" r:id="rId4" imgW="1715040" imgH="711360" progId="Package">
                  <p:embed/>
                </p:oleObj>
              </mc:Choice>
              <mc:Fallback>
                <p:oleObj name="包装程序外壳对象" showAsIcon="1" r:id="rId4" imgW="1715040" imgH="711360" progId="Package">
                  <p:embed/>
                  <p:pic>
                    <p:nvPicPr>
                      <p:cNvPr id="0" name=""/>
                      <p:cNvPicPr/>
                      <p:nvPr/>
                    </p:nvPicPr>
                    <p:blipFill>
                      <a:blip r:embed="rId5"/>
                      <a:stretch>
                        <a:fillRect/>
                      </a:stretch>
                    </p:blipFill>
                    <p:spPr>
                      <a:xfrm>
                        <a:off x="3714750" y="3073400"/>
                        <a:ext cx="1714500" cy="711200"/>
                      </a:xfrm>
                      <a:prstGeom prst="rect">
                        <a:avLst/>
                      </a:prstGeom>
                    </p:spPr>
                  </p:pic>
                </p:oleObj>
              </mc:Fallback>
            </mc:AlternateContent>
          </a:graphicData>
        </a:graphic>
      </p:graphicFrame>
    </p:spTree>
    <p:extLst>
      <p:ext uri="{BB962C8B-B14F-4D97-AF65-F5344CB8AC3E}">
        <p14:creationId xmlns:p14="http://schemas.microsoft.com/office/powerpoint/2010/main" val="500215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Box 11"/>
          <p:cNvSpPr txBox="1">
            <a:spLocks noChangeArrowheads="1"/>
          </p:cNvSpPr>
          <p:nvPr/>
        </p:nvSpPr>
        <p:spPr bwMode="auto">
          <a:xfrm flipH="1">
            <a:off x="233806" y="3844995"/>
            <a:ext cx="2013053" cy="1077218"/>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提供一个独立的管理端界面，用于分布式事务处理情况的查询，统计等工作</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112" name="TextBox 11"/>
          <p:cNvSpPr txBox="1">
            <a:spLocks noChangeArrowheads="1"/>
          </p:cNvSpPr>
          <p:nvPr/>
        </p:nvSpPr>
        <p:spPr bwMode="auto">
          <a:xfrm flipH="1">
            <a:off x="6522906" y="1330406"/>
            <a:ext cx="2591458" cy="1815882"/>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defRPr/>
            </a:pP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有两种接入方式：同库和异库，针对不同的业务场景可以采用不同的接入方式，对于业务量较大的系统可以采用同库方式，无特殊要求的可以采用异库方式</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110" name="TextBox 11"/>
          <p:cNvSpPr txBox="1">
            <a:spLocks noChangeArrowheads="1"/>
          </p:cNvSpPr>
          <p:nvPr/>
        </p:nvSpPr>
        <p:spPr bwMode="auto">
          <a:xfrm flipH="1">
            <a:off x="321252" y="1203027"/>
            <a:ext cx="1926901" cy="1815882"/>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defRPr/>
            </a:pP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所有实现二阶提交的服务只需要实现</a:t>
            </a:r>
            <a:endPar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endParaRPr>
          </a:p>
          <a:p>
            <a:pPr algn="just" eaLnBrk="1" hangingPunct="1">
              <a:defRPr/>
            </a:pPr>
            <a:r>
              <a:rPr lang="en-US" altLang="zh-CN" sz="1600" kern="0" dirty="0" err="1" smtClean="0">
                <a:solidFill>
                  <a:sysClr val="windowText" lastClr="000000">
                    <a:lumMod val="85000"/>
                    <a:lumOff val="15000"/>
                  </a:sysClr>
                </a:solidFill>
                <a:latin typeface="黑体" panose="02010609060101010101" pitchFamily="49" charset="-122"/>
                <a:ea typeface="黑体" panose="02010609060101010101" pitchFamily="49" charset="-122"/>
              </a:rPr>
              <a:t>com.zhongan.dts.ITwoPhaseCommit</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的三个方法即可</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a:p>
            <a:pPr algn="just" eaLnBrk="1" hangingPunct="1">
              <a:defRPr/>
            </a:pP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a:p>
            <a:pPr algn="just" eaLnBrk="1" hangingPunct="1">
              <a:defRPr/>
            </a:pP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4" name="矩形 3"/>
          <p:cNvSpPr/>
          <p:nvPr/>
        </p:nvSpPr>
        <p:spPr>
          <a:xfrm>
            <a:off x="6732240" y="267799"/>
            <a:ext cx="2029723" cy="492443"/>
          </a:xfrm>
          <a:prstGeom prst="rect">
            <a:avLst/>
          </a:prstGeom>
        </p:spPr>
        <p:txBody>
          <a:bodyPr wrap="none">
            <a:spAutoFit/>
          </a:bodyPr>
          <a:lstStyle/>
          <a:p>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系统介绍</a:t>
            </a:r>
            <a:endParaRPr lang="zh-CN" altLang="en-US" sz="2600" b="1" dirty="0">
              <a:solidFill>
                <a:schemeClr val="bg1"/>
              </a:solidFill>
              <a:latin typeface="黑体" pitchFamily="2" charset="-122"/>
              <a:ea typeface="黑体" pitchFamily="2" charset="-122"/>
            </a:endParaRPr>
          </a:p>
        </p:txBody>
      </p:sp>
      <p:grpSp>
        <p:nvGrpSpPr>
          <p:cNvPr id="6" name="组合 5"/>
          <p:cNvGrpSpPr/>
          <p:nvPr/>
        </p:nvGrpSpPr>
        <p:grpSpPr>
          <a:xfrm>
            <a:off x="1841557" y="4917483"/>
            <a:ext cx="4977877" cy="585097"/>
            <a:chOff x="2242311" y="5743797"/>
            <a:chExt cx="4977877" cy="7243367"/>
          </a:xfrm>
        </p:grpSpPr>
        <p:sp>
          <p:nvSpPr>
            <p:cNvPr id="85" name="Rectangle 12"/>
            <p:cNvSpPr/>
            <p:nvPr/>
          </p:nvSpPr>
          <p:spPr>
            <a:xfrm>
              <a:off x="2242311" y="5748179"/>
              <a:ext cx="4968000" cy="7238985"/>
            </a:xfrm>
            <a:prstGeom prst="rect">
              <a:avLst/>
            </a:prstGeom>
            <a:solidFill>
              <a:srgbClr val="E8F9FC"/>
            </a:solidFill>
            <a:ln w="9525" cap="flat" cmpd="sng" algn="ctr">
              <a:solidFill>
                <a:srgbClr val="0F81A9"/>
              </a:solidFill>
              <a:prstDash val="solid"/>
            </a:ln>
            <a:effectLst>
              <a:glow rad="63500">
                <a:schemeClr val="accent1">
                  <a:satMod val="175000"/>
                  <a:alpha val="40000"/>
                </a:schemeClr>
              </a:glow>
            </a:effectLst>
          </p:spPr>
          <p:txBody>
            <a:bodyPr wrap="square" lIns="41164" tIns="34304" rIns="41164" bIns="34304" rtlCol="0">
              <a:spAutoFit/>
            </a:bodyPr>
            <a:lstStyle/>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smtClean="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lang="en-US" sz="600" kern="0" dirty="0">
                <a:solidFill>
                  <a:schemeClr val="tx1">
                    <a:lumMod val="85000"/>
                    <a:lumOff val="15000"/>
                  </a:schemeClr>
                </a:solidFill>
                <a:latin typeface="黑体" panose="02010609060101010101" pitchFamily="49" charset="-122"/>
                <a:ea typeface="黑体" panose="02010609060101010101" pitchFamily="49" charset="-122"/>
              </a:endParaRPr>
            </a:p>
            <a:p>
              <a:pPr marL="0" marR="0" lvl="1" algn="l" defTabSz="914606" eaLnBrk="1" fontAlgn="auto" latinLnBrk="0" hangingPunct="1">
                <a:lnSpc>
                  <a:spcPct val="90000"/>
                </a:lnSpc>
                <a:spcBef>
                  <a:spcPts val="113"/>
                </a:spcBef>
                <a:spcAft>
                  <a:spcPts val="0"/>
                </a:spcAft>
                <a:buClr>
                  <a:srgbClr val="6BBD46"/>
                </a:buClr>
                <a:buSzPct val="85000"/>
                <a:tabLst/>
                <a:defRPr/>
              </a:pPr>
              <a:endParaRPr kumimoji="0" lang="en-US" sz="600" b="0" i="0" u="none" strike="noStrike" kern="0" cap="none" spc="0" normalizeH="0" baseline="0" noProof="0" dirty="0">
                <a:ln>
                  <a:noFill/>
                </a:ln>
                <a:solidFill>
                  <a:schemeClr val="tx1">
                    <a:lumMod val="85000"/>
                    <a:lumOff val="15000"/>
                  </a:schemeClr>
                </a:solidFill>
                <a:effectLst/>
                <a:uLnTx/>
                <a:uFillTx/>
                <a:latin typeface="黑体" panose="02010609060101010101" pitchFamily="49" charset="-122"/>
                <a:ea typeface="黑体" panose="02010609060101010101" pitchFamily="49" charset="-122"/>
              </a:endParaRPr>
            </a:p>
          </p:txBody>
        </p:sp>
        <p:sp>
          <p:nvSpPr>
            <p:cNvPr id="2" name="矩形 1"/>
            <p:cNvSpPr/>
            <p:nvPr/>
          </p:nvSpPr>
          <p:spPr>
            <a:xfrm>
              <a:off x="2242311" y="5743797"/>
              <a:ext cx="4977877" cy="4191221"/>
            </a:xfrm>
            <a:prstGeom prst="rect">
              <a:avLst/>
            </a:prstGeom>
          </p:spPr>
          <p:txBody>
            <a:bodyPr wrap="square">
              <a:spAutoFit/>
            </a:bodyPr>
            <a:lstStyle/>
            <a:p>
              <a:pPr algn="ctr">
                <a:spcBef>
                  <a:spcPct val="20000"/>
                </a:spcBef>
              </a:pPr>
              <a:r>
                <a:rPr lang="zh-CN" altLang="en-US" sz="1600" dirty="0" smtClean="0">
                  <a:solidFill>
                    <a:schemeClr val="tx1">
                      <a:lumMod val="85000"/>
                      <a:lumOff val="15000"/>
                    </a:schemeClr>
                  </a:solidFill>
                  <a:latin typeface="黑体" panose="02010609060101010101" pitchFamily="49" charset="-122"/>
                  <a:ea typeface="黑体" panose="02010609060101010101" pitchFamily="49" charset="-122"/>
                </a:rPr>
                <a:t>后续完善</a:t>
              </a:r>
              <a:r>
                <a:rPr lang="en-US" altLang="zh-CN" sz="1600" dirty="0" smtClean="0">
                  <a:solidFill>
                    <a:schemeClr val="tx1">
                      <a:lumMod val="85000"/>
                      <a:lumOff val="15000"/>
                    </a:schemeClr>
                  </a:solidFill>
                  <a:latin typeface="黑体" panose="02010609060101010101" pitchFamily="49" charset="-122"/>
                  <a:ea typeface="黑体" panose="02010609060101010101" pitchFamily="49" charset="-122"/>
                </a:rPr>
                <a:t>DTS</a:t>
              </a:r>
              <a:r>
                <a:rPr lang="zh-CN" altLang="en-US" sz="1600" dirty="0" smtClean="0">
                  <a:solidFill>
                    <a:schemeClr val="tx1">
                      <a:lumMod val="85000"/>
                      <a:lumOff val="15000"/>
                    </a:schemeClr>
                  </a:solidFill>
                  <a:latin typeface="黑体" panose="02010609060101010101" pitchFamily="49" charset="-122"/>
                  <a:ea typeface="黑体" panose="02010609060101010101" pitchFamily="49" charset="-122"/>
                </a:rPr>
                <a:t>管理端界面</a:t>
              </a:r>
              <a:endParaRPr lang="zh-CN" altLang="en-US" sz="1600"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45" name="组合 44"/>
          <p:cNvGrpSpPr/>
          <p:nvPr/>
        </p:nvGrpSpPr>
        <p:grpSpPr>
          <a:xfrm>
            <a:off x="2777661" y="908720"/>
            <a:ext cx="3285984" cy="2936275"/>
            <a:chOff x="1878445" y="1028700"/>
            <a:chExt cx="5351030" cy="4781550"/>
          </a:xfrm>
          <a:effectLst>
            <a:reflection blurRad="6350" stA="50000" endA="275" endPos="40000" dist="101600" dir="5400000" sy="-100000" algn="bl" rotWithShape="0"/>
          </a:effectLst>
        </p:grpSpPr>
        <p:grpSp>
          <p:nvGrpSpPr>
            <p:cNvPr id="46" name="组合 45"/>
            <p:cNvGrpSpPr/>
            <p:nvPr/>
          </p:nvGrpSpPr>
          <p:grpSpPr>
            <a:xfrm>
              <a:off x="2233613" y="1028700"/>
              <a:ext cx="4208062" cy="2981325"/>
              <a:chOff x="2233613" y="1028700"/>
              <a:chExt cx="4208062" cy="2981325"/>
            </a:xfrm>
          </p:grpSpPr>
          <p:sp>
            <p:nvSpPr>
              <p:cNvPr id="96" name="Freeform 7"/>
              <p:cNvSpPr>
                <a:spLocks/>
              </p:cNvSpPr>
              <p:nvPr/>
            </p:nvSpPr>
            <p:spPr bwMode="auto">
              <a:xfrm>
                <a:off x="2233613" y="1028700"/>
                <a:ext cx="3908425" cy="2247900"/>
              </a:xfrm>
              <a:custGeom>
                <a:avLst/>
                <a:gdLst>
                  <a:gd name="T0" fmla="*/ 1031 w 1040"/>
                  <a:gd name="T1" fmla="*/ 579 h 598"/>
                  <a:gd name="T2" fmla="*/ 1026 w 1040"/>
                  <a:gd name="T3" fmla="*/ 598 h 598"/>
                  <a:gd name="T4" fmla="*/ 1008 w 1040"/>
                  <a:gd name="T5" fmla="*/ 456 h 598"/>
                  <a:gd name="T6" fmla="*/ 851 w 1040"/>
                  <a:gd name="T7" fmla="*/ 245 h 598"/>
                  <a:gd name="T8" fmla="*/ 506 w 1040"/>
                  <a:gd name="T9" fmla="*/ 63 h 598"/>
                  <a:gd name="T10" fmla="*/ 0 w 1040"/>
                  <a:gd name="T11" fmla="*/ 58 h 598"/>
                  <a:gd name="T12" fmla="*/ 14 w 1040"/>
                  <a:gd name="T13" fmla="*/ 46 h 598"/>
                  <a:gd name="T14" fmla="*/ 513 w 1040"/>
                  <a:gd name="T15" fmla="*/ 55 h 598"/>
                  <a:gd name="T16" fmla="*/ 854 w 1040"/>
                  <a:gd name="T17" fmla="*/ 235 h 598"/>
                  <a:gd name="T18" fmla="*/ 1010 w 1040"/>
                  <a:gd name="T19" fmla="*/ 440 h 598"/>
                  <a:gd name="T20" fmla="*/ 1031 w 1040"/>
                  <a:gd name="T21" fmla="*/ 57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0" h="598">
                    <a:moveTo>
                      <a:pt x="1031" y="579"/>
                    </a:moveTo>
                    <a:cubicBezTo>
                      <a:pt x="1029" y="585"/>
                      <a:pt x="1028" y="592"/>
                      <a:pt x="1026" y="598"/>
                    </a:cubicBezTo>
                    <a:cubicBezTo>
                      <a:pt x="1036" y="557"/>
                      <a:pt x="1028" y="507"/>
                      <a:pt x="1008" y="456"/>
                    </a:cubicBezTo>
                    <a:cubicBezTo>
                      <a:pt x="977" y="380"/>
                      <a:pt x="917" y="302"/>
                      <a:pt x="851" y="245"/>
                    </a:cubicBezTo>
                    <a:cubicBezTo>
                      <a:pt x="736" y="146"/>
                      <a:pt x="629" y="98"/>
                      <a:pt x="506" y="63"/>
                    </a:cubicBezTo>
                    <a:cubicBezTo>
                      <a:pt x="369" y="24"/>
                      <a:pt x="195" y="9"/>
                      <a:pt x="0" y="58"/>
                    </a:cubicBezTo>
                    <a:cubicBezTo>
                      <a:pt x="5" y="54"/>
                      <a:pt x="10" y="50"/>
                      <a:pt x="14" y="46"/>
                    </a:cubicBezTo>
                    <a:cubicBezTo>
                      <a:pt x="206" y="0"/>
                      <a:pt x="378" y="17"/>
                      <a:pt x="513" y="55"/>
                    </a:cubicBezTo>
                    <a:cubicBezTo>
                      <a:pt x="635" y="90"/>
                      <a:pt x="740" y="138"/>
                      <a:pt x="854" y="235"/>
                    </a:cubicBezTo>
                    <a:cubicBezTo>
                      <a:pt x="920" y="290"/>
                      <a:pt x="980" y="367"/>
                      <a:pt x="1010" y="440"/>
                    </a:cubicBezTo>
                    <a:cubicBezTo>
                      <a:pt x="1031" y="490"/>
                      <a:pt x="1040" y="539"/>
                      <a:pt x="1031" y="579"/>
                    </a:cubicBezTo>
                    <a:close/>
                  </a:path>
                </a:pathLst>
              </a:custGeom>
              <a:gradFill flip="none" rotWithShape="1">
                <a:gsLst>
                  <a:gs pos="72500">
                    <a:srgbClr val="F87477"/>
                  </a:gs>
                  <a:gs pos="24600">
                    <a:srgbClr val="F87477"/>
                  </a:gs>
                  <a:gs pos="0">
                    <a:srgbClr val="D2144F"/>
                  </a:gs>
                  <a:gs pos="50000">
                    <a:srgbClr val="BE1247"/>
                  </a:gs>
                  <a:gs pos="100000">
                    <a:srgbClr val="BE1247"/>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7" name="Freeform 10"/>
              <p:cNvSpPr>
                <a:spLocks/>
              </p:cNvSpPr>
              <p:nvPr/>
            </p:nvSpPr>
            <p:spPr bwMode="auto">
              <a:xfrm>
                <a:off x="5049838" y="3355975"/>
                <a:ext cx="1385888" cy="654050"/>
              </a:xfrm>
              <a:custGeom>
                <a:avLst/>
                <a:gdLst>
                  <a:gd name="T0" fmla="*/ 369 w 369"/>
                  <a:gd name="T1" fmla="*/ 0 h 174"/>
                  <a:gd name="T2" fmla="*/ 366 w 369"/>
                  <a:gd name="T3" fmla="*/ 19 h 174"/>
                  <a:gd name="T4" fmla="*/ 199 w 369"/>
                  <a:gd name="T5" fmla="*/ 171 h 174"/>
                  <a:gd name="T6" fmla="*/ 1 w 369"/>
                  <a:gd name="T7" fmla="*/ 82 h 174"/>
                  <a:gd name="T8" fmla="*/ 1 w 369"/>
                  <a:gd name="T9" fmla="*/ 79 h 174"/>
                  <a:gd name="T10" fmla="*/ 11 w 369"/>
                  <a:gd name="T11" fmla="*/ 53 h 174"/>
                  <a:gd name="T12" fmla="*/ 11 w 369"/>
                  <a:gd name="T13" fmla="*/ 57 h 174"/>
                  <a:gd name="T14" fmla="*/ 207 w 369"/>
                  <a:gd name="T15" fmla="*/ 146 h 174"/>
                  <a:gd name="T16" fmla="*/ 369 w 369"/>
                  <a:gd name="T1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174">
                    <a:moveTo>
                      <a:pt x="369" y="0"/>
                    </a:moveTo>
                    <a:cubicBezTo>
                      <a:pt x="368" y="7"/>
                      <a:pt x="367" y="13"/>
                      <a:pt x="366" y="19"/>
                    </a:cubicBezTo>
                    <a:cubicBezTo>
                      <a:pt x="351" y="108"/>
                      <a:pt x="284" y="169"/>
                      <a:pt x="199" y="171"/>
                    </a:cubicBezTo>
                    <a:cubicBezTo>
                      <a:pt x="87" y="174"/>
                      <a:pt x="5" y="103"/>
                      <a:pt x="1" y="82"/>
                    </a:cubicBezTo>
                    <a:cubicBezTo>
                      <a:pt x="0" y="81"/>
                      <a:pt x="0" y="79"/>
                      <a:pt x="1" y="79"/>
                    </a:cubicBezTo>
                    <a:cubicBezTo>
                      <a:pt x="4" y="70"/>
                      <a:pt x="8" y="62"/>
                      <a:pt x="11" y="53"/>
                    </a:cubicBezTo>
                    <a:cubicBezTo>
                      <a:pt x="11" y="54"/>
                      <a:pt x="11" y="55"/>
                      <a:pt x="11" y="57"/>
                    </a:cubicBezTo>
                    <a:cubicBezTo>
                      <a:pt x="15" y="78"/>
                      <a:pt x="97" y="147"/>
                      <a:pt x="207" y="146"/>
                    </a:cubicBezTo>
                    <a:cubicBezTo>
                      <a:pt x="291" y="145"/>
                      <a:pt x="356" y="87"/>
                      <a:pt x="369" y="0"/>
                    </a:cubicBezTo>
                    <a:close/>
                  </a:path>
                </a:pathLst>
              </a:custGeom>
              <a:gradFill flip="none" rotWithShape="1">
                <a:gsLst>
                  <a:gs pos="0">
                    <a:srgbClr val="BE1247"/>
                  </a:gs>
                  <a:gs pos="27000">
                    <a:srgbClr val="D2144F"/>
                  </a:gs>
                  <a:gs pos="66000">
                    <a:srgbClr val="F87477"/>
                  </a:gs>
                  <a:gs pos="100000">
                    <a:srgbClr val="FA9496"/>
                  </a:gs>
                </a:gsLst>
                <a:lin ang="2700000" scaled="1"/>
                <a:tileRect/>
              </a:gradFill>
              <a:ln>
                <a:noFill/>
              </a:ln>
              <a:effectLst/>
              <a:scene3d>
                <a:camera prst="orthographicFront"/>
                <a:lightRig rig="contrasting" dir="t"/>
              </a:scene3d>
              <a:sp3d>
                <a:bevelB w="0" h="0"/>
                <a:contourClr>
                  <a:schemeClr val="bg1"/>
                </a:contourClr>
              </a:sp3d>
            </p:spPr>
            <p:txBody>
              <a:bodyPr vert="horz" wrap="square" lIns="91440" tIns="45720" rIns="91440" bIns="45720" numCol="1" anchor="t" anchorCtr="0" compatLnSpc="1">
                <a:prstTxWarp prst="textNoShape">
                  <a:avLst/>
                </a:prstTxWarp>
              </a:bodyPr>
              <a:lstStyle/>
              <a:p>
                <a:endParaRPr lang="zh-CN" altLang="en-US">
                  <a:solidFill>
                    <a:schemeClr val="tx1"/>
                  </a:solidFill>
                  <a:latin typeface="黑体" panose="02010609060101010101" pitchFamily="49" charset="-122"/>
                  <a:ea typeface="黑体" panose="02010609060101010101" pitchFamily="49" charset="-122"/>
                </a:endParaRPr>
              </a:p>
            </p:txBody>
          </p:sp>
          <p:sp>
            <p:nvSpPr>
              <p:cNvPr id="98" name="Freeform 14"/>
              <p:cNvSpPr>
                <a:spLocks/>
              </p:cNvSpPr>
              <p:nvPr/>
            </p:nvSpPr>
            <p:spPr bwMode="auto">
              <a:xfrm>
                <a:off x="5091113" y="3457575"/>
                <a:ext cx="1314450" cy="450850"/>
              </a:xfrm>
              <a:custGeom>
                <a:avLst/>
                <a:gdLst>
                  <a:gd name="T0" fmla="*/ 198 w 350"/>
                  <a:gd name="T1" fmla="*/ 113 h 120"/>
                  <a:gd name="T2" fmla="*/ 3 w 350"/>
                  <a:gd name="T3" fmla="*/ 24 h 120"/>
                  <a:gd name="T4" fmla="*/ 0 w 350"/>
                  <a:gd name="T5" fmla="*/ 30 h 120"/>
                  <a:gd name="T6" fmla="*/ 196 w 350"/>
                  <a:gd name="T7" fmla="*/ 119 h 120"/>
                  <a:gd name="T8" fmla="*/ 350 w 350"/>
                  <a:gd name="T9" fmla="*/ 0 h 120"/>
                  <a:gd name="T10" fmla="*/ 198 w 350"/>
                  <a:gd name="T11" fmla="*/ 113 h 120"/>
                </a:gdLst>
                <a:ahLst/>
                <a:cxnLst>
                  <a:cxn ang="0">
                    <a:pos x="T0" y="T1"/>
                  </a:cxn>
                  <a:cxn ang="0">
                    <a:pos x="T2" y="T3"/>
                  </a:cxn>
                  <a:cxn ang="0">
                    <a:pos x="T4" y="T5"/>
                  </a:cxn>
                  <a:cxn ang="0">
                    <a:pos x="T6" y="T7"/>
                  </a:cxn>
                  <a:cxn ang="0">
                    <a:pos x="T8" y="T9"/>
                  </a:cxn>
                  <a:cxn ang="0">
                    <a:pos x="T10" y="T11"/>
                  </a:cxn>
                </a:cxnLst>
                <a:rect l="0" t="0" r="r" b="b"/>
                <a:pathLst>
                  <a:path w="350" h="120">
                    <a:moveTo>
                      <a:pt x="198" y="113"/>
                    </a:moveTo>
                    <a:cubicBezTo>
                      <a:pt x="90" y="114"/>
                      <a:pt x="10" y="47"/>
                      <a:pt x="3" y="24"/>
                    </a:cubicBezTo>
                    <a:cubicBezTo>
                      <a:pt x="0" y="25"/>
                      <a:pt x="0" y="27"/>
                      <a:pt x="0" y="30"/>
                    </a:cubicBezTo>
                    <a:cubicBezTo>
                      <a:pt x="4" y="51"/>
                      <a:pt x="86" y="120"/>
                      <a:pt x="196" y="119"/>
                    </a:cubicBezTo>
                    <a:cubicBezTo>
                      <a:pt x="270" y="119"/>
                      <a:pt x="329" y="71"/>
                      <a:pt x="350" y="0"/>
                    </a:cubicBezTo>
                    <a:cubicBezTo>
                      <a:pt x="327" y="68"/>
                      <a:pt x="270" y="112"/>
                      <a:pt x="198" y="1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99" name="Freeform 15"/>
              <p:cNvSpPr>
                <a:spLocks/>
              </p:cNvSpPr>
              <p:nvPr/>
            </p:nvSpPr>
            <p:spPr bwMode="auto">
              <a:xfrm>
                <a:off x="2287588" y="1028700"/>
                <a:ext cx="3870325" cy="2214563"/>
              </a:xfrm>
              <a:custGeom>
                <a:avLst/>
                <a:gdLst>
                  <a:gd name="T0" fmla="*/ 499 w 1030"/>
                  <a:gd name="T1" fmla="*/ 55 h 589"/>
                  <a:gd name="T2" fmla="*/ 840 w 1030"/>
                  <a:gd name="T3" fmla="*/ 235 h 589"/>
                  <a:gd name="T4" fmla="*/ 996 w 1030"/>
                  <a:gd name="T5" fmla="*/ 440 h 589"/>
                  <a:gd name="T6" fmla="*/ 1014 w 1030"/>
                  <a:gd name="T7" fmla="*/ 589 h 589"/>
                  <a:gd name="T8" fmla="*/ 1015 w 1030"/>
                  <a:gd name="T9" fmla="*/ 587 h 589"/>
                  <a:gd name="T10" fmla="*/ 999 w 1030"/>
                  <a:gd name="T11" fmla="*/ 434 h 589"/>
                  <a:gd name="T12" fmla="*/ 843 w 1030"/>
                  <a:gd name="T13" fmla="*/ 228 h 589"/>
                  <a:gd name="T14" fmla="*/ 501 w 1030"/>
                  <a:gd name="T15" fmla="*/ 49 h 589"/>
                  <a:gd name="T16" fmla="*/ 189 w 1030"/>
                  <a:gd name="T17" fmla="*/ 13 h 589"/>
                  <a:gd name="T18" fmla="*/ 0 w 1030"/>
                  <a:gd name="T19" fmla="*/ 46 h 589"/>
                  <a:gd name="T20" fmla="*/ 499 w 1030"/>
                  <a:gd name="T21" fmla="*/ 55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0" h="589">
                    <a:moveTo>
                      <a:pt x="499" y="55"/>
                    </a:moveTo>
                    <a:cubicBezTo>
                      <a:pt x="621" y="90"/>
                      <a:pt x="726" y="138"/>
                      <a:pt x="840" y="235"/>
                    </a:cubicBezTo>
                    <a:cubicBezTo>
                      <a:pt x="906" y="290"/>
                      <a:pt x="966" y="367"/>
                      <a:pt x="996" y="440"/>
                    </a:cubicBezTo>
                    <a:cubicBezTo>
                      <a:pt x="1019" y="494"/>
                      <a:pt x="1027" y="547"/>
                      <a:pt x="1014" y="589"/>
                    </a:cubicBezTo>
                    <a:cubicBezTo>
                      <a:pt x="1014" y="588"/>
                      <a:pt x="1015" y="588"/>
                      <a:pt x="1015" y="587"/>
                    </a:cubicBezTo>
                    <a:cubicBezTo>
                      <a:pt x="1030" y="545"/>
                      <a:pt x="1022" y="490"/>
                      <a:pt x="999" y="434"/>
                    </a:cubicBezTo>
                    <a:cubicBezTo>
                      <a:pt x="968" y="360"/>
                      <a:pt x="908" y="283"/>
                      <a:pt x="843" y="228"/>
                    </a:cubicBezTo>
                    <a:cubicBezTo>
                      <a:pt x="728" y="131"/>
                      <a:pt x="623" y="83"/>
                      <a:pt x="501" y="49"/>
                    </a:cubicBezTo>
                    <a:cubicBezTo>
                      <a:pt x="412" y="23"/>
                      <a:pt x="306" y="7"/>
                      <a:pt x="189" y="13"/>
                    </a:cubicBezTo>
                    <a:cubicBezTo>
                      <a:pt x="125" y="18"/>
                      <a:pt x="61" y="28"/>
                      <a:pt x="0" y="46"/>
                    </a:cubicBezTo>
                    <a:cubicBezTo>
                      <a:pt x="192" y="0"/>
                      <a:pt x="364" y="17"/>
                      <a:pt x="499" y="55"/>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100" name="Freeform 22"/>
              <p:cNvSpPr>
                <a:spLocks/>
              </p:cNvSpPr>
              <p:nvPr/>
            </p:nvSpPr>
            <p:spPr bwMode="auto">
              <a:xfrm>
                <a:off x="2997200" y="1067882"/>
                <a:ext cx="3444475" cy="2814600"/>
              </a:xfrm>
              <a:custGeom>
                <a:avLst/>
                <a:gdLst/>
                <a:ahLst/>
                <a:cxnLst/>
                <a:rect l="l" t="t" r="r" b="b"/>
                <a:pathLst>
                  <a:path w="3444475" h="2814600">
                    <a:moveTo>
                      <a:pt x="256786" y="38"/>
                    </a:moveTo>
                    <a:cubicBezTo>
                      <a:pt x="855919" y="-2584"/>
                      <a:pt x="1448938" y="131885"/>
                      <a:pt x="1912504" y="355587"/>
                    </a:cubicBezTo>
                    <a:cubicBezTo>
                      <a:pt x="2585075" y="678921"/>
                      <a:pt x="3114865" y="1201520"/>
                      <a:pt x="3336550" y="1697801"/>
                    </a:cubicBezTo>
                    <a:cubicBezTo>
                      <a:pt x="3347822" y="1716599"/>
                      <a:pt x="3355337" y="1739158"/>
                      <a:pt x="3362851" y="1757956"/>
                    </a:cubicBezTo>
                    <a:cubicBezTo>
                      <a:pt x="3377850" y="1791724"/>
                      <a:pt x="3389107" y="1825492"/>
                      <a:pt x="3400349" y="1859262"/>
                    </a:cubicBezTo>
                    <a:lnTo>
                      <a:pt x="3401219" y="1859474"/>
                    </a:lnTo>
                    <a:cubicBezTo>
                      <a:pt x="3457575" y="2055004"/>
                      <a:pt x="3457575" y="2239252"/>
                      <a:pt x="3408733" y="2389659"/>
                    </a:cubicBezTo>
                    <a:cubicBezTo>
                      <a:pt x="3322320" y="2645351"/>
                      <a:pt x="3108166" y="2810799"/>
                      <a:pt x="2837656" y="2814559"/>
                    </a:cubicBezTo>
                    <a:cubicBezTo>
                      <a:pt x="2431891" y="2818319"/>
                      <a:pt x="2131325" y="2566387"/>
                      <a:pt x="2105025" y="2479903"/>
                    </a:cubicBezTo>
                    <a:cubicBezTo>
                      <a:pt x="2108782" y="2479903"/>
                      <a:pt x="2112539" y="2479903"/>
                      <a:pt x="2116296" y="2479903"/>
                    </a:cubicBezTo>
                    <a:cubicBezTo>
                      <a:pt x="2356750" y="2498704"/>
                      <a:pt x="2946612" y="2600229"/>
                      <a:pt x="3093138" y="2194130"/>
                    </a:cubicBezTo>
                    <a:cubicBezTo>
                      <a:pt x="3096895" y="2186610"/>
                      <a:pt x="3100652" y="2179089"/>
                      <a:pt x="3100652" y="2175329"/>
                    </a:cubicBezTo>
                    <a:cubicBezTo>
                      <a:pt x="3100652" y="2171569"/>
                      <a:pt x="3104409" y="2171569"/>
                      <a:pt x="3104409" y="2167809"/>
                    </a:cubicBezTo>
                    <a:cubicBezTo>
                      <a:pt x="3141962" y="2058818"/>
                      <a:pt x="3141980" y="1927289"/>
                      <a:pt x="3108205" y="1788242"/>
                    </a:cubicBezTo>
                    <a:lnTo>
                      <a:pt x="3107350" y="1788034"/>
                    </a:lnTo>
                    <a:cubicBezTo>
                      <a:pt x="3092320" y="1724119"/>
                      <a:pt x="3069776" y="1656444"/>
                      <a:pt x="3043474" y="1592529"/>
                    </a:cubicBezTo>
                    <a:cubicBezTo>
                      <a:pt x="2926996" y="1314311"/>
                      <a:pt x="2701553" y="1024814"/>
                      <a:pt x="2457324" y="818030"/>
                    </a:cubicBezTo>
                    <a:cubicBezTo>
                      <a:pt x="2025226" y="453339"/>
                      <a:pt x="1630701" y="272873"/>
                      <a:pt x="1172301" y="145044"/>
                    </a:cubicBezTo>
                    <a:cubicBezTo>
                      <a:pt x="837895" y="47291"/>
                      <a:pt x="439613" y="-12864"/>
                      <a:pt x="0" y="9694"/>
                    </a:cubicBezTo>
                    <a:cubicBezTo>
                      <a:pt x="85480" y="3585"/>
                      <a:pt x="171196" y="412"/>
                      <a:pt x="256786" y="38"/>
                    </a:cubicBezTo>
                    <a:close/>
                  </a:path>
                </a:pathLst>
              </a:custGeom>
              <a:gradFill flip="none" rotWithShape="1">
                <a:gsLst>
                  <a:gs pos="0">
                    <a:srgbClr val="BE1247"/>
                  </a:gs>
                  <a:gs pos="27000">
                    <a:srgbClr val="D2144F"/>
                  </a:gs>
                  <a:gs pos="66000">
                    <a:srgbClr val="F87477"/>
                  </a:gs>
                  <a:gs pos="100000">
                    <a:srgbClr val="FA9496"/>
                  </a:gs>
                </a:gsLst>
                <a:lin ang="8100000" scaled="1"/>
                <a:tileRect/>
              </a:gradFill>
              <a:ln>
                <a:noFill/>
              </a:ln>
              <a:effectLst/>
              <a:scene3d>
                <a:camera prst="orthographicFront"/>
                <a:lightRig rig="contrasting" dir="t"/>
              </a:scene3d>
              <a:sp3d>
                <a:bevelB w="0" h="0"/>
                <a:contourClr>
                  <a:schemeClr val="bg1"/>
                </a:contourClr>
              </a:sp3d>
            </p:spPr>
            <p:txBody>
              <a:bodyPr vert="horz" wrap="square" lIns="91440" tIns="45720" rIns="91440" bIns="45720" numCol="1" anchor="t" anchorCtr="0" compatLnSpc="1">
                <a:prstTxWarp prst="textNoShape">
                  <a:avLst/>
                </a:prstTxWarp>
              </a:bodyPr>
              <a:lstStyle/>
              <a:p>
                <a:endParaRPr lang="zh-CN" altLang="en-US">
                  <a:solidFill>
                    <a:schemeClr val="tx1"/>
                  </a:solidFill>
                  <a:latin typeface="黑体" panose="02010609060101010101" pitchFamily="49" charset="-122"/>
                  <a:ea typeface="黑体" panose="02010609060101010101" pitchFamily="49" charset="-122"/>
                </a:endParaRPr>
              </a:p>
            </p:txBody>
          </p:sp>
          <p:sp>
            <p:nvSpPr>
              <p:cNvPr id="101" name="Freeform 22"/>
              <p:cNvSpPr>
                <a:spLocks/>
              </p:cNvSpPr>
              <p:nvPr/>
            </p:nvSpPr>
            <p:spPr bwMode="auto">
              <a:xfrm>
                <a:off x="3003323" y="1036552"/>
                <a:ext cx="3400425" cy="1898650"/>
              </a:xfrm>
              <a:custGeom>
                <a:avLst/>
                <a:gdLst>
                  <a:gd name="T0" fmla="*/ 895 w 905"/>
                  <a:gd name="T1" fmla="*/ 478 h 505"/>
                  <a:gd name="T2" fmla="*/ 888 w 905"/>
                  <a:gd name="T3" fmla="*/ 462 h 505"/>
                  <a:gd name="T4" fmla="*/ 509 w 905"/>
                  <a:gd name="T5" fmla="*/ 105 h 505"/>
                  <a:gd name="T6" fmla="*/ 0 w 905"/>
                  <a:gd name="T7" fmla="*/ 13 h 505"/>
                  <a:gd name="T8" fmla="*/ 312 w 905"/>
                  <a:gd name="T9" fmla="*/ 49 h 505"/>
                  <a:gd name="T10" fmla="*/ 654 w 905"/>
                  <a:gd name="T11" fmla="*/ 228 h 505"/>
                  <a:gd name="T12" fmla="*/ 810 w 905"/>
                  <a:gd name="T13" fmla="*/ 434 h 505"/>
                  <a:gd name="T14" fmla="*/ 827 w 905"/>
                  <a:gd name="T15" fmla="*/ 486 h 505"/>
                  <a:gd name="T16" fmla="*/ 905 w 905"/>
                  <a:gd name="T17" fmla="*/ 505 h 505"/>
                  <a:gd name="T18" fmla="*/ 895 w 905"/>
                  <a:gd name="T19" fmla="*/ 47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5" h="505">
                    <a:moveTo>
                      <a:pt x="895" y="478"/>
                    </a:moveTo>
                    <a:cubicBezTo>
                      <a:pt x="893" y="473"/>
                      <a:pt x="891" y="467"/>
                      <a:pt x="888" y="462"/>
                    </a:cubicBezTo>
                    <a:cubicBezTo>
                      <a:pt x="829" y="330"/>
                      <a:pt x="688" y="191"/>
                      <a:pt x="509" y="105"/>
                    </a:cubicBezTo>
                    <a:cubicBezTo>
                      <a:pt x="368" y="37"/>
                      <a:pt x="182" y="0"/>
                      <a:pt x="0" y="13"/>
                    </a:cubicBezTo>
                    <a:cubicBezTo>
                      <a:pt x="117" y="7"/>
                      <a:pt x="223" y="23"/>
                      <a:pt x="312" y="49"/>
                    </a:cubicBezTo>
                    <a:cubicBezTo>
                      <a:pt x="434" y="83"/>
                      <a:pt x="539" y="131"/>
                      <a:pt x="654" y="228"/>
                    </a:cubicBezTo>
                    <a:cubicBezTo>
                      <a:pt x="719" y="283"/>
                      <a:pt x="779" y="360"/>
                      <a:pt x="810" y="434"/>
                    </a:cubicBezTo>
                    <a:cubicBezTo>
                      <a:pt x="817" y="451"/>
                      <a:pt x="823" y="469"/>
                      <a:pt x="827" y="486"/>
                    </a:cubicBezTo>
                    <a:cubicBezTo>
                      <a:pt x="853" y="492"/>
                      <a:pt x="879" y="498"/>
                      <a:pt x="905" y="505"/>
                    </a:cubicBezTo>
                    <a:cubicBezTo>
                      <a:pt x="902" y="496"/>
                      <a:pt x="899" y="487"/>
                      <a:pt x="895" y="478"/>
                    </a:cubicBezTo>
                    <a:close/>
                  </a:path>
                </a:pathLst>
              </a:custGeom>
              <a:solidFill>
                <a:schemeClr val="bg1">
                  <a:lumMod val="95000"/>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nvGrpSpPr>
            <p:cNvPr id="47" name="组合 46"/>
            <p:cNvGrpSpPr/>
            <p:nvPr/>
          </p:nvGrpSpPr>
          <p:grpSpPr>
            <a:xfrm>
              <a:off x="1878445" y="1342758"/>
              <a:ext cx="4039855" cy="4091255"/>
              <a:chOff x="1878445" y="1342758"/>
              <a:chExt cx="4039855" cy="4091255"/>
            </a:xfrm>
          </p:grpSpPr>
          <p:sp>
            <p:nvSpPr>
              <p:cNvPr id="89" name="Freeform 9"/>
              <p:cNvSpPr>
                <a:spLocks/>
              </p:cNvSpPr>
              <p:nvPr/>
            </p:nvSpPr>
            <p:spPr bwMode="auto">
              <a:xfrm>
                <a:off x="2489200" y="1657350"/>
                <a:ext cx="3416300" cy="1481138"/>
              </a:xfrm>
              <a:custGeom>
                <a:avLst/>
                <a:gdLst>
                  <a:gd name="T0" fmla="*/ 909 w 909"/>
                  <a:gd name="T1" fmla="*/ 343 h 394"/>
                  <a:gd name="T2" fmla="*/ 904 w 909"/>
                  <a:gd name="T3" fmla="*/ 361 h 394"/>
                  <a:gd name="T4" fmla="*/ 874 w 909"/>
                  <a:gd name="T5" fmla="*/ 380 h 394"/>
                  <a:gd name="T6" fmla="*/ 671 w 909"/>
                  <a:gd name="T7" fmla="*/ 107 h 394"/>
                  <a:gd name="T8" fmla="*/ 179 w 909"/>
                  <a:gd name="T9" fmla="*/ 74 h 394"/>
                  <a:gd name="T10" fmla="*/ 0 w 909"/>
                  <a:gd name="T11" fmla="*/ 225 h 394"/>
                  <a:gd name="T12" fmla="*/ 16 w 909"/>
                  <a:gd name="T13" fmla="*/ 203 h 394"/>
                  <a:gd name="T14" fmla="*/ 192 w 909"/>
                  <a:gd name="T15" fmla="*/ 57 h 394"/>
                  <a:gd name="T16" fmla="*/ 677 w 909"/>
                  <a:gd name="T17" fmla="*/ 93 h 394"/>
                  <a:gd name="T18" fmla="*/ 879 w 909"/>
                  <a:gd name="T19" fmla="*/ 361 h 394"/>
                  <a:gd name="T20" fmla="*/ 909 w 909"/>
                  <a:gd name="T21" fmla="*/ 34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9" h="394">
                    <a:moveTo>
                      <a:pt x="909" y="343"/>
                    </a:moveTo>
                    <a:cubicBezTo>
                      <a:pt x="907" y="349"/>
                      <a:pt x="906" y="355"/>
                      <a:pt x="904" y="361"/>
                    </a:cubicBezTo>
                    <a:cubicBezTo>
                      <a:pt x="897" y="389"/>
                      <a:pt x="878" y="394"/>
                      <a:pt x="874" y="380"/>
                    </a:cubicBezTo>
                    <a:cubicBezTo>
                      <a:pt x="856" y="326"/>
                      <a:pt x="814" y="193"/>
                      <a:pt x="671" y="107"/>
                    </a:cubicBezTo>
                    <a:cubicBezTo>
                      <a:pt x="518" y="14"/>
                      <a:pt x="301" y="14"/>
                      <a:pt x="179" y="74"/>
                    </a:cubicBezTo>
                    <a:cubicBezTo>
                      <a:pt x="96" y="116"/>
                      <a:pt x="40" y="167"/>
                      <a:pt x="0" y="225"/>
                    </a:cubicBezTo>
                    <a:cubicBezTo>
                      <a:pt x="5" y="218"/>
                      <a:pt x="11" y="210"/>
                      <a:pt x="16" y="203"/>
                    </a:cubicBezTo>
                    <a:cubicBezTo>
                      <a:pt x="55" y="146"/>
                      <a:pt x="110" y="97"/>
                      <a:pt x="192" y="57"/>
                    </a:cubicBezTo>
                    <a:cubicBezTo>
                      <a:pt x="312" y="0"/>
                      <a:pt x="525" y="2"/>
                      <a:pt x="677" y="93"/>
                    </a:cubicBezTo>
                    <a:cubicBezTo>
                      <a:pt x="818" y="178"/>
                      <a:pt x="861" y="307"/>
                      <a:pt x="879" y="361"/>
                    </a:cubicBezTo>
                    <a:cubicBezTo>
                      <a:pt x="884" y="375"/>
                      <a:pt x="902" y="369"/>
                      <a:pt x="909" y="343"/>
                    </a:cubicBezTo>
                    <a:close/>
                  </a:path>
                </a:pathLst>
              </a:custGeom>
              <a:gradFill flip="none" rotWithShape="1">
                <a:gsLst>
                  <a:gs pos="25000">
                    <a:srgbClr val="FF7711"/>
                  </a:gs>
                  <a:gs pos="67000">
                    <a:srgbClr val="FFAA01"/>
                  </a:gs>
                  <a:gs pos="100000">
                    <a:srgbClr val="FFC000"/>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0" name="Freeform 13"/>
              <p:cNvSpPr>
                <a:spLocks/>
              </p:cNvSpPr>
              <p:nvPr/>
            </p:nvSpPr>
            <p:spPr bwMode="auto">
              <a:xfrm>
                <a:off x="1878445" y="2103438"/>
                <a:ext cx="736600" cy="3330575"/>
              </a:xfrm>
              <a:custGeom>
                <a:avLst/>
                <a:gdLst>
                  <a:gd name="T0" fmla="*/ 102 w 196"/>
                  <a:gd name="T1" fmla="*/ 20 h 886"/>
                  <a:gd name="T2" fmla="*/ 92 w 196"/>
                  <a:gd name="T3" fmla="*/ 35 h 886"/>
                  <a:gd name="T4" fmla="*/ 7 w 196"/>
                  <a:gd name="T5" fmla="*/ 379 h 886"/>
                  <a:gd name="T6" fmla="*/ 179 w 196"/>
                  <a:gd name="T7" fmla="*/ 886 h 886"/>
                  <a:gd name="T8" fmla="*/ 196 w 196"/>
                  <a:gd name="T9" fmla="*/ 853 h 886"/>
                  <a:gd name="T10" fmla="*/ 24 w 196"/>
                  <a:gd name="T11" fmla="*/ 351 h 886"/>
                  <a:gd name="T12" fmla="*/ 107 w 196"/>
                  <a:gd name="T13" fmla="*/ 14 h 886"/>
                  <a:gd name="T14" fmla="*/ 117 w 196"/>
                  <a:gd name="T15" fmla="*/ 0 h 886"/>
                  <a:gd name="T16" fmla="*/ 102 w 196"/>
                  <a:gd name="T17" fmla="*/ 20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886">
                    <a:moveTo>
                      <a:pt x="102" y="20"/>
                    </a:moveTo>
                    <a:cubicBezTo>
                      <a:pt x="98" y="25"/>
                      <a:pt x="95" y="30"/>
                      <a:pt x="92" y="35"/>
                    </a:cubicBezTo>
                    <a:cubicBezTo>
                      <a:pt x="30" y="123"/>
                      <a:pt x="0" y="243"/>
                      <a:pt x="7" y="379"/>
                    </a:cubicBezTo>
                    <a:cubicBezTo>
                      <a:pt x="15" y="538"/>
                      <a:pt x="71" y="715"/>
                      <a:pt x="179" y="886"/>
                    </a:cubicBezTo>
                    <a:cubicBezTo>
                      <a:pt x="184" y="875"/>
                      <a:pt x="190" y="864"/>
                      <a:pt x="196" y="853"/>
                    </a:cubicBezTo>
                    <a:cubicBezTo>
                      <a:pt x="88" y="683"/>
                      <a:pt x="32" y="507"/>
                      <a:pt x="24" y="351"/>
                    </a:cubicBezTo>
                    <a:cubicBezTo>
                      <a:pt x="17" y="217"/>
                      <a:pt x="46" y="100"/>
                      <a:pt x="107" y="14"/>
                    </a:cubicBezTo>
                    <a:cubicBezTo>
                      <a:pt x="111" y="9"/>
                      <a:pt x="114" y="5"/>
                      <a:pt x="117" y="0"/>
                    </a:cubicBezTo>
                    <a:cubicBezTo>
                      <a:pt x="112" y="7"/>
                      <a:pt x="107" y="14"/>
                      <a:pt x="102" y="20"/>
                    </a:cubicBezTo>
                    <a:close/>
                  </a:path>
                </a:pathLst>
              </a:custGeom>
              <a:gradFill flip="none" rotWithShape="1">
                <a:gsLst>
                  <a:gs pos="25000">
                    <a:srgbClr val="FF7711"/>
                  </a:gs>
                  <a:gs pos="67000">
                    <a:srgbClr val="FFAA01"/>
                  </a:gs>
                  <a:gs pos="100000">
                    <a:srgbClr val="FFC000"/>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1" name="Freeform 20"/>
              <p:cNvSpPr>
                <a:spLocks/>
              </p:cNvSpPr>
              <p:nvPr/>
            </p:nvSpPr>
            <p:spPr bwMode="auto">
              <a:xfrm>
                <a:off x="2305050" y="1630363"/>
                <a:ext cx="3600450" cy="1436688"/>
              </a:xfrm>
              <a:custGeom>
                <a:avLst/>
                <a:gdLst>
                  <a:gd name="T0" fmla="*/ 930 w 958"/>
                  <a:gd name="T1" fmla="*/ 361 h 382"/>
                  <a:gd name="T2" fmla="*/ 728 w 958"/>
                  <a:gd name="T3" fmla="*/ 94 h 382"/>
                  <a:gd name="T4" fmla="*/ 244 w 958"/>
                  <a:gd name="T5" fmla="*/ 58 h 382"/>
                  <a:gd name="T6" fmla="*/ 0 w 958"/>
                  <a:gd name="T7" fmla="*/ 344 h 382"/>
                  <a:gd name="T8" fmla="*/ 0 w 958"/>
                  <a:gd name="T9" fmla="*/ 345 h 382"/>
                  <a:gd name="T10" fmla="*/ 241 w 958"/>
                  <a:gd name="T11" fmla="*/ 64 h 382"/>
                  <a:gd name="T12" fmla="*/ 726 w 958"/>
                  <a:gd name="T13" fmla="*/ 100 h 382"/>
                  <a:gd name="T14" fmla="*/ 928 w 958"/>
                  <a:gd name="T15" fmla="*/ 368 h 382"/>
                  <a:gd name="T16" fmla="*/ 958 w 958"/>
                  <a:gd name="T17" fmla="*/ 351 h 382"/>
                  <a:gd name="T18" fmla="*/ 930 w 958"/>
                  <a:gd name="T19" fmla="*/ 36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8" h="382">
                    <a:moveTo>
                      <a:pt x="930" y="361"/>
                    </a:moveTo>
                    <a:cubicBezTo>
                      <a:pt x="912" y="308"/>
                      <a:pt x="869" y="178"/>
                      <a:pt x="728" y="94"/>
                    </a:cubicBezTo>
                    <a:cubicBezTo>
                      <a:pt x="577" y="3"/>
                      <a:pt x="363" y="0"/>
                      <a:pt x="244" y="58"/>
                    </a:cubicBezTo>
                    <a:cubicBezTo>
                      <a:pt x="101" y="127"/>
                      <a:pt x="40" y="221"/>
                      <a:pt x="0" y="344"/>
                    </a:cubicBezTo>
                    <a:cubicBezTo>
                      <a:pt x="0" y="344"/>
                      <a:pt x="0" y="344"/>
                      <a:pt x="0" y="345"/>
                    </a:cubicBezTo>
                    <a:cubicBezTo>
                      <a:pt x="40" y="224"/>
                      <a:pt x="101" y="132"/>
                      <a:pt x="241" y="64"/>
                    </a:cubicBezTo>
                    <a:cubicBezTo>
                      <a:pt x="361" y="7"/>
                      <a:pt x="574" y="9"/>
                      <a:pt x="726" y="100"/>
                    </a:cubicBezTo>
                    <a:cubicBezTo>
                      <a:pt x="867" y="185"/>
                      <a:pt x="910" y="314"/>
                      <a:pt x="928" y="368"/>
                    </a:cubicBezTo>
                    <a:cubicBezTo>
                      <a:pt x="933" y="382"/>
                      <a:pt x="951" y="376"/>
                      <a:pt x="958" y="351"/>
                    </a:cubicBezTo>
                    <a:cubicBezTo>
                      <a:pt x="950" y="370"/>
                      <a:pt x="935" y="374"/>
                      <a:pt x="930" y="36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92" name="Freeform 21"/>
              <p:cNvSpPr>
                <a:spLocks/>
              </p:cNvSpPr>
              <p:nvPr/>
            </p:nvSpPr>
            <p:spPr bwMode="auto">
              <a:xfrm>
                <a:off x="1963738" y="2559050"/>
                <a:ext cx="665163" cy="2751138"/>
              </a:xfrm>
              <a:custGeom>
                <a:avLst/>
                <a:gdLst>
                  <a:gd name="T0" fmla="*/ 34 w 177"/>
                  <a:gd name="T1" fmla="*/ 0 h 732"/>
                  <a:gd name="T2" fmla="*/ 5 w 177"/>
                  <a:gd name="T3" fmla="*/ 230 h 732"/>
                  <a:gd name="T4" fmla="*/ 177 w 177"/>
                  <a:gd name="T5" fmla="*/ 732 h 732"/>
                  <a:gd name="T6" fmla="*/ 156 w 177"/>
                  <a:gd name="T7" fmla="*/ 687 h 732"/>
                  <a:gd name="T8" fmla="*/ 7 w 177"/>
                  <a:gd name="T9" fmla="*/ 223 h 732"/>
                  <a:gd name="T10" fmla="*/ 34 w 177"/>
                  <a:gd name="T11" fmla="*/ 0 h 732"/>
                </a:gdLst>
                <a:ahLst/>
                <a:cxnLst>
                  <a:cxn ang="0">
                    <a:pos x="T0" y="T1"/>
                  </a:cxn>
                  <a:cxn ang="0">
                    <a:pos x="T2" y="T3"/>
                  </a:cxn>
                  <a:cxn ang="0">
                    <a:pos x="T4" y="T5"/>
                  </a:cxn>
                  <a:cxn ang="0">
                    <a:pos x="T6" y="T7"/>
                  </a:cxn>
                  <a:cxn ang="0">
                    <a:pos x="T8" y="T9"/>
                  </a:cxn>
                  <a:cxn ang="0">
                    <a:pos x="T10" y="T11"/>
                  </a:cxn>
                </a:cxnLst>
                <a:rect l="0" t="0" r="r" b="b"/>
                <a:pathLst>
                  <a:path w="177" h="732">
                    <a:moveTo>
                      <a:pt x="34" y="0"/>
                    </a:moveTo>
                    <a:cubicBezTo>
                      <a:pt x="10" y="67"/>
                      <a:pt x="0" y="145"/>
                      <a:pt x="5" y="230"/>
                    </a:cubicBezTo>
                    <a:cubicBezTo>
                      <a:pt x="13" y="386"/>
                      <a:pt x="69" y="562"/>
                      <a:pt x="177" y="732"/>
                    </a:cubicBezTo>
                    <a:cubicBezTo>
                      <a:pt x="169" y="717"/>
                      <a:pt x="162" y="702"/>
                      <a:pt x="156" y="687"/>
                    </a:cubicBezTo>
                    <a:cubicBezTo>
                      <a:pt x="63" y="529"/>
                      <a:pt x="15" y="367"/>
                      <a:pt x="7" y="223"/>
                    </a:cubicBezTo>
                    <a:cubicBezTo>
                      <a:pt x="3" y="141"/>
                      <a:pt x="12" y="66"/>
                      <a:pt x="3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93" name="Freeform 30"/>
              <p:cNvSpPr>
                <a:spLocks/>
              </p:cNvSpPr>
              <p:nvPr/>
            </p:nvSpPr>
            <p:spPr bwMode="auto">
              <a:xfrm>
                <a:off x="1986414" y="1444792"/>
                <a:ext cx="3927024" cy="3695533"/>
              </a:xfrm>
              <a:custGeom>
                <a:avLst/>
                <a:gdLst/>
                <a:ahLst/>
                <a:cxnLst/>
                <a:rect l="l" t="t" r="r" b="b"/>
                <a:pathLst>
                  <a:path w="3927024" h="3695533">
                    <a:moveTo>
                      <a:pt x="221745" y="1971508"/>
                    </a:moveTo>
                    <a:cubicBezTo>
                      <a:pt x="206740" y="2102970"/>
                      <a:pt x="206740" y="2245699"/>
                      <a:pt x="214242" y="2399697"/>
                    </a:cubicBezTo>
                    <a:cubicBezTo>
                      <a:pt x="244253" y="2782814"/>
                      <a:pt x="349289" y="3218515"/>
                      <a:pt x="563112" y="3695533"/>
                    </a:cubicBezTo>
                    <a:cubicBezTo>
                      <a:pt x="244253" y="3147150"/>
                      <a:pt x="64191" y="2591256"/>
                      <a:pt x="15424" y="2084189"/>
                    </a:cubicBezTo>
                    <a:cubicBezTo>
                      <a:pt x="82947" y="2042873"/>
                      <a:pt x="150470" y="2005313"/>
                      <a:pt x="221745" y="1971508"/>
                    </a:cubicBezTo>
                    <a:close/>
                    <a:moveTo>
                      <a:pt x="1773698" y="341"/>
                    </a:moveTo>
                    <a:cubicBezTo>
                      <a:pt x="1911883" y="-2084"/>
                      <a:pt x="2052859" y="8398"/>
                      <a:pt x="2194496" y="32355"/>
                    </a:cubicBezTo>
                    <a:cubicBezTo>
                      <a:pt x="2886004" y="152611"/>
                      <a:pt x="3611336" y="682488"/>
                      <a:pt x="3829311" y="1095868"/>
                    </a:cubicBezTo>
                    <a:cubicBezTo>
                      <a:pt x="3848102" y="1129690"/>
                      <a:pt x="3863135" y="1163512"/>
                      <a:pt x="3878168" y="1193576"/>
                    </a:cubicBezTo>
                    <a:cubicBezTo>
                      <a:pt x="3904475" y="1264978"/>
                      <a:pt x="3919508" y="1325106"/>
                      <a:pt x="3927024" y="1373959"/>
                    </a:cubicBezTo>
                    <a:cubicBezTo>
                      <a:pt x="3866893" y="1366443"/>
                      <a:pt x="3803004" y="1355169"/>
                      <a:pt x="3742873" y="1347654"/>
                    </a:cubicBezTo>
                    <a:cubicBezTo>
                      <a:pt x="3645159" y="1110900"/>
                      <a:pt x="3453492" y="776438"/>
                      <a:pt x="3055123" y="539684"/>
                    </a:cubicBezTo>
                    <a:cubicBezTo>
                      <a:pt x="2487636" y="197707"/>
                      <a:pt x="1683382" y="186433"/>
                      <a:pt x="1236157" y="404396"/>
                    </a:cubicBezTo>
                    <a:cubicBezTo>
                      <a:pt x="698735" y="663698"/>
                      <a:pt x="469485" y="1016950"/>
                      <a:pt x="319157" y="1479183"/>
                    </a:cubicBezTo>
                    <a:cubicBezTo>
                      <a:pt x="315399" y="1490457"/>
                      <a:pt x="315399" y="1497973"/>
                      <a:pt x="311641" y="1505489"/>
                    </a:cubicBezTo>
                    <a:cubicBezTo>
                      <a:pt x="266543" y="1648293"/>
                      <a:pt x="236477" y="1802371"/>
                      <a:pt x="221444" y="1971481"/>
                    </a:cubicBezTo>
                    <a:cubicBezTo>
                      <a:pt x="150038" y="2005303"/>
                      <a:pt x="82391" y="2042883"/>
                      <a:pt x="14743" y="2084221"/>
                    </a:cubicBezTo>
                    <a:cubicBezTo>
                      <a:pt x="7227" y="2039125"/>
                      <a:pt x="3469" y="1994029"/>
                      <a:pt x="3469" y="1952691"/>
                    </a:cubicBezTo>
                    <a:cubicBezTo>
                      <a:pt x="-11564" y="1644535"/>
                      <a:pt x="22260" y="1362685"/>
                      <a:pt x="104940" y="1114658"/>
                    </a:cubicBezTo>
                    <a:cubicBezTo>
                      <a:pt x="157555" y="964338"/>
                      <a:pt x="225202" y="832808"/>
                      <a:pt x="307883" y="712552"/>
                    </a:cubicBezTo>
                    <a:cubicBezTo>
                      <a:pt x="628504" y="263706"/>
                      <a:pt x="1174895" y="10849"/>
                      <a:pt x="1773698" y="341"/>
                    </a:cubicBezTo>
                    <a:close/>
                  </a:path>
                </a:pathLst>
              </a:custGeom>
              <a:gradFill flip="none" rotWithShape="1">
                <a:gsLst>
                  <a:gs pos="25000">
                    <a:srgbClr val="FF7711"/>
                  </a:gs>
                  <a:gs pos="67000">
                    <a:srgbClr val="FFAA01"/>
                  </a:gs>
                  <a:gs pos="100000">
                    <a:srgbClr val="FFC000"/>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4" name="Freeform 31"/>
              <p:cNvSpPr>
                <a:spLocks/>
              </p:cNvSpPr>
              <p:nvPr/>
            </p:nvSpPr>
            <p:spPr bwMode="auto">
              <a:xfrm>
                <a:off x="5729288" y="2792413"/>
                <a:ext cx="187325" cy="244475"/>
              </a:xfrm>
              <a:custGeom>
                <a:avLst/>
                <a:gdLst>
                  <a:gd name="T0" fmla="*/ 47 w 50"/>
                  <a:gd name="T1" fmla="*/ 42 h 65"/>
                  <a:gd name="T2" fmla="*/ 49 w 50"/>
                  <a:gd name="T3" fmla="*/ 7 h 65"/>
                  <a:gd name="T4" fmla="*/ 0 w 50"/>
                  <a:gd name="T5" fmla="*/ 0 h 65"/>
                  <a:gd name="T6" fmla="*/ 19 w 50"/>
                  <a:gd name="T7" fmla="*/ 52 h 65"/>
                  <a:gd name="T8" fmla="*/ 47 w 50"/>
                  <a:gd name="T9" fmla="*/ 42 h 65"/>
                </a:gdLst>
                <a:ahLst/>
                <a:cxnLst>
                  <a:cxn ang="0">
                    <a:pos x="T0" y="T1"/>
                  </a:cxn>
                  <a:cxn ang="0">
                    <a:pos x="T2" y="T3"/>
                  </a:cxn>
                  <a:cxn ang="0">
                    <a:pos x="T4" y="T5"/>
                  </a:cxn>
                  <a:cxn ang="0">
                    <a:pos x="T6" y="T7"/>
                  </a:cxn>
                  <a:cxn ang="0">
                    <a:pos x="T8" y="T9"/>
                  </a:cxn>
                </a:cxnLst>
                <a:rect l="0" t="0" r="r" b="b"/>
                <a:pathLst>
                  <a:path w="50" h="65">
                    <a:moveTo>
                      <a:pt x="47" y="42"/>
                    </a:moveTo>
                    <a:cubicBezTo>
                      <a:pt x="49" y="33"/>
                      <a:pt x="50" y="22"/>
                      <a:pt x="49" y="7"/>
                    </a:cubicBezTo>
                    <a:cubicBezTo>
                      <a:pt x="33" y="5"/>
                      <a:pt x="16" y="2"/>
                      <a:pt x="0" y="0"/>
                    </a:cubicBezTo>
                    <a:cubicBezTo>
                      <a:pt x="9" y="21"/>
                      <a:pt x="15" y="39"/>
                      <a:pt x="19" y="52"/>
                    </a:cubicBezTo>
                    <a:cubicBezTo>
                      <a:pt x="24" y="65"/>
                      <a:pt x="39" y="61"/>
                      <a:pt x="47" y="42"/>
                    </a:cubicBezTo>
                    <a:close/>
                  </a:path>
                </a:pathLst>
              </a:custGeom>
              <a:gradFill flip="none" rotWithShape="1">
                <a:gsLst>
                  <a:gs pos="25000">
                    <a:srgbClr val="FF7711"/>
                  </a:gs>
                  <a:gs pos="67000">
                    <a:srgbClr val="FFAA01"/>
                  </a:gs>
                  <a:gs pos="100000">
                    <a:srgbClr val="FFC000"/>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95" name="Freeform 26"/>
              <p:cNvSpPr>
                <a:spLocks/>
              </p:cNvSpPr>
              <p:nvPr/>
            </p:nvSpPr>
            <p:spPr bwMode="auto">
              <a:xfrm>
                <a:off x="1979712" y="1342758"/>
                <a:ext cx="3938588" cy="2179638"/>
              </a:xfrm>
              <a:custGeom>
                <a:avLst/>
                <a:gdLst>
                  <a:gd name="T0" fmla="*/ 1022 w 1048"/>
                  <a:gd name="T1" fmla="*/ 317 h 580"/>
                  <a:gd name="T2" fmla="*/ 587 w 1048"/>
                  <a:gd name="T3" fmla="*/ 34 h 580"/>
                  <a:gd name="T4" fmla="*/ 85 w 1048"/>
                  <a:gd name="T5" fmla="*/ 215 h 580"/>
                  <a:gd name="T6" fmla="*/ 31 w 1048"/>
                  <a:gd name="T7" fmla="*/ 322 h 580"/>
                  <a:gd name="T8" fmla="*/ 4 w 1048"/>
                  <a:gd name="T9" fmla="*/ 545 h 580"/>
                  <a:gd name="T10" fmla="*/ 7 w 1048"/>
                  <a:gd name="T11" fmla="*/ 580 h 580"/>
                  <a:gd name="T12" fmla="*/ 62 w 1048"/>
                  <a:gd name="T13" fmla="*/ 550 h 580"/>
                  <a:gd name="T14" fmla="*/ 86 w 1048"/>
                  <a:gd name="T15" fmla="*/ 426 h 580"/>
                  <a:gd name="T16" fmla="*/ 88 w 1048"/>
                  <a:gd name="T17" fmla="*/ 420 h 580"/>
                  <a:gd name="T18" fmla="*/ 88 w 1048"/>
                  <a:gd name="T19" fmla="*/ 419 h 580"/>
                  <a:gd name="T20" fmla="*/ 332 w 1048"/>
                  <a:gd name="T21" fmla="*/ 133 h 580"/>
                  <a:gd name="T22" fmla="*/ 816 w 1048"/>
                  <a:gd name="T23" fmla="*/ 169 h 580"/>
                  <a:gd name="T24" fmla="*/ 999 w 1048"/>
                  <a:gd name="T25" fmla="*/ 384 h 580"/>
                  <a:gd name="T26" fmla="*/ 1048 w 1048"/>
                  <a:gd name="T27" fmla="*/ 391 h 580"/>
                  <a:gd name="T28" fmla="*/ 1035 w 1048"/>
                  <a:gd name="T29" fmla="*/ 343 h 580"/>
                  <a:gd name="T30" fmla="*/ 1022 w 1048"/>
                  <a:gd name="T31" fmla="*/ 31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8" h="580">
                    <a:moveTo>
                      <a:pt x="1022" y="317"/>
                    </a:moveTo>
                    <a:cubicBezTo>
                      <a:pt x="964" y="207"/>
                      <a:pt x="771" y="66"/>
                      <a:pt x="587" y="34"/>
                    </a:cubicBezTo>
                    <a:cubicBezTo>
                      <a:pt x="386" y="0"/>
                      <a:pt x="190" y="68"/>
                      <a:pt x="85" y="215"/>
                    </a:cubicBezTo>
                    <a:cubicBezTo>
                      <a:pt x="63" y="247"/>
                      <a:pt x="45" y="282"/>
                      <a:pt x="31" y="322"/>
                    </a:cubicBezTo>
                    <a:cubicBezTo>
                      <a:pt x="9" y="388"/>
                      <a:pt x="0" y="463"/>
                      <a:pt x="4" y="545"/>
                    </a:cubicBezTo>
                    <a:cubicBezTo>
                      <a:pt x="4" y="556"/>
                      <a:pt x="5" y="568"/>
                      <a:pt x="7" y="580"/>
                    </a:cubicBezTo>
                    <a:cubicBezTo>
                      <a:pt x="25" y="569"/>
                      <a:pt x="43" y="559"/>
                      <a:pt x="62" y="550"/>
                    </a:cubicBezTo>
                    <a:cubicBezTo>
                      <a:pt x="66" y="505"/>
                      <a:pt x="74" y="464"/>
                      <a:pt x="86" y="426"/>
                    </a:cubicBezTo>
                    <a:cubicBezTo>
                      <a:pt x="87" y="424"/>
                      <a:pt x="87" y="422"/>
                      <a:pt x="88" y="420"/>
                    </a:cubicBezTo>
                    <a:cubicBezTo>
                      <a:pt x="88" y="419"/>
                      <a:pt x="88" y="419"/>
                      <a:pt x="88" y="419"/>
                    </a:cubicBezTo>
                    <a:cubicBezTo>
                      <a:pt x="128" y="296"/>
                      <a:pt x="189" y="202"/>
                      <a:pt x="332" y="133"/>
                    </a:cubicBezTo>
                    <a:cubicBezTo>
                      <a:pt x="451" y="75"/>
                      <a:pt x="665" y="78"/>
                      <a:pt x="816" y="169"/>
                    </a:cubicBezTo>
                    <a:cubicBezTo>
                      <a:pt x="922" y="232"/>
                      <a:pt x="973" y="321"/>
                      <a:pt x="999" y="384"/>
                    </a:cubicBezTo>
                    <a:cubicBezTo>
                      <a:pt x="1015" y="386"/>
                      <a:pt x="1032" y="389"/>
                      <a:pt x="1048" y="391"/>
                    </a:cubicBezTo>
                    <a:cubicBezTo>
                      <a:pt x="1046" y="378"/>
                      <a:pt x="1042" y="362"/>
                      <a:pt x="1035" y="343"/>
                    </a:cubicBezTo>
                    <a:cubicBezTo>
                      <a:pt x="1031" y="335"/>
                      <a:pt x="1027" y="326"/>
                      <a:pt x="1022" y="317"/>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nvGrpSpPr>
            <p:cNvPr id="48" name="组合 47"/>
            <p:cNvGrpSpPr/>
            <p:nvPr/>
          </p:nvGrpSpPr>
          <p:grpSpPr>
            <a:xfrm>
              <a:off x="2974975" y="1849848"/>
              <a:ext cx="4254500" cy="3960402"/>
              <a:chOff x="2974975" y="1849848"/>
              <a:chExt cx="4254500" cy="3960402"/>
            </a:xfrm>
          </p:grpSpPr>
          <p:sp>
            <p:nvSpPr>
              <p:cNvPr id="57" name="Freeform 8"/>
              <p:cNvSpPr>
                <a:spLocks/>
              </p:cNvSpPr>
              <p:nvPr/>
            </p:nvSpPr>
            <p:spPr bwMode="auto">
              <a:xfrm>
                <a:off x="3689350" y="2032000"/>
                <a:ext cx="1246188" cy="496888"/>
              </a:xfrm>
              <a:custGeom>
                <a:avLst/>
                <a:gdLst>
                  <a:gd name="T0" fmla="*/ 332 w 332"/>
                  <a:gd name="T1" fmla="*/ 34 h 132"/>
                  <a:gd name="T2" fmla="*/ 325 w 332"/>
                  <a:gd name="T3" fmla="*/ 49 h 132"/>
                  <a:gd name="T4" fmla="*/ 319 w 332"/>
                  <a:gd name="T5" fmla="*/ 50 h 132"/>
                  <a:gd name="T6" fmla="*/ 11 w 332"/>
                  <a:gd name="T7" fmla="*/ 116 h 132"/>
                  <a:gd name="T8" fmla="*/ 0 w 332"/>
                  <a:gd name="T9" fmla="*/ 132 h 132"/>
                  <a:gd name="T10" fmla="*/ 12 w 332"/>
                  <a:gd name="T11" fmla="*/ 111 h 132"/>
                  <a:gd name="T12" fmla="*/ 23 w 332"/>
                  <a:gd name="T13" fmla="*/ 95 h 132"/>
                  <a:gd name="T14" fmla="*/ 327 w 332"/>
                  <a:gd name="T15" fmla="*/ 35 h 132"/>
                  <a:gd name="T16" fmla="*/ 332 w 332"/>
                  <a:gd name="T17" fmla="*/ 3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132">
                    <a:moveTo>
                      <a:pt x="332" y="34"/>
                    </a:moveTo>
                    <a:cubicBezTo>
                      <a:pt x="329" y="39"/>
                      <a:pt x="327" y="44"/>
                      <a:pt x="325" y="49"/>
                    </a:cubicBezTo>
                    <a:cubicBezTo>
                      <a:pt x="324" y="50"/>
                      <a:pt x="322" y="51"/>
                      <a:pt x="319" y="50"/>
                    </a:cubicBezTo>
                    <a:cubicBezTo>
                      <a:pt x="260" y="41"/>
                      <a:pt x="87" y="17"/>
                      <a:pt x="11" y="116"/>
                    </a:cubicBezTo>
                    <a:cubicBezTo>
                      <a:pt x="7" y="121"/>
                      <a:pt x="3" y="126"/>
                      <a:pt x="0" y="132"/>
                    </a:cubicBezTo>
                    <a:cubicBezTo>
                      <a:pt x="4" y="125"/>
                      <a:pt x="8" y="118"/>
                      <a:pt x="12" y="111"/>
                    </a:cubicBezTo>
                    <a:cubicBezTo>
                      <a:pt x="16" y="105"/>
                      <a:pt x="19" y="100"/>
                      <a:pt x="23" y="95"/>
                    </a:cubicBezTo>
                    <a:cubicBezTo>
                      <a:pt x="98" y="0"/>
                      <a:pt x="268" y="25"/>
                      <a:pt x="327" y="35"/>
                    </a:cubicBezTo>
                    <a:cubicBezTo>
                      <a:pt x="329" y="35"/>
                      <a:pt x="331" y="35"/>
                      <a:pt x="332" y="34"/>
                    </a:cubicBezTo>
                    <a:close/>
                  </a:path>
                </a:pathLst>
              </a:custGeom>
              <a:gradFill flip="none" rotWithShape="1">
                <a:gsLst>
                  <a:gs pos="0">
                    <a:srgbClr val="119707"/>
                  </a:gs>
                  <a:gs pos="80000">
                    <a:srgbClr val="8AD53F"/>
                  </a:gs>
                  <a:gs pos="26650">
                    <a:srgbClr val="8AD53F"/>
                  </a:gs>
                  <a:gs pos="50000">
                    <a:srgbClr val="119707"/>
                  </a:gs>
                  <a:gs pos="100000">
                    <a:srgbClr val="119707"/>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8" name="Freeform 12"/>
              <p:cNvSpPr>
                <a:spLocks/>
              </p:cNvSpPr>
              <p:nvPr/>
            </p:nvSpPr>
            <p:spPr bwMode="auto">
              <a:xfrm>
                <a:off x="2974975" y="2371725"/>
                <a:ext cx="4254500" cy="3438525"/>
              </a:xfrm>
              <a:custGeom>
                <a:avLst/>
                <a:gdLst>
                  <a:gd name="T0" fmla="*/ 52 w 1132"/>
                  <a:gd name="T1" fmla="*/ 22 h 915"/>
                  <a:gd name="T2" fmla="*/ 4 w 1132"/>
                  <a:gd name="T3" fmla="*/ 208 h 915"/>
                  <a:gd name="T4" fmla="*/ 6 w 1132"/>
                  <a:gd name="T5" fmla="*/ 233 h 915"/>
                  <a:gd name="T6" fmla="*/ 469 w 1132"/>
                  <a:gd name="T7" fmla="*/ 817 h 915"/>
                  <a:gd name="T8" fmla="*/ 861 w 1132"/>
                  <a:gd name="T9" fmla="*/ 907 h 915"/>
                  <a:gd name="T10" fmla="*/ 1127 w 1132"/>
                  <a:gd name="T11" fmla="*/ 795 h 915"/>
                  <a:gd name="T12" fmla="*/ 1132 w 1132"/>
                  <a:gd name="T13" fmla="*/ 771 h 915"/>
                  <a:gd name="T14" fmla="*/ 872 w 1132"/>
                  <a:gd name="T15" fmla="*/ 879 h 915"/>
                  <a:gd name="T16" fmla="*/ 483 w 1132"/>
                  <a:gd name="T17" fmla="*/ 785 h 915"/>
                  <a:gd name="T18" fmla="*/ 21 w 1132"/>
                  <a:gd name="T19" fmla="*/ 206 h 915"/>
                  <a:gd name="T20" fmla="*/ 19 w 1132"/>
                  <a:gd name="T21" fmla="*/ 182 h 915"/>
                  <a:gd name="T22" fmla="*/ 66 w 1132"/>
                  <a:gd name="T23" fmla="*/ 0 h 915"/>
                  <a:gd name="T24" fmla="*/ 52 w 1132"/>
                  <a:gd name="T25" fmla="*/ 22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915">
                    <a:moveTo>
                      <a:pt x="52" y="22"/>
                    </a:moveTo>
                    <a:cubicBezTo>
                      <a:pt x="19" y="73"/>
                      <a:pt x="0" y="137"/>
                      <a:pt x="4" y="208"/>
                    </a:cubicBezTo>
                    <a:cubicBezTo>
                      <a:pt x="4" y="217"/>
                      <a:pt x="5" y="225"/>
                      <a:pt x="6" y="233"/>
                    </a:cubicBezTo>
                    <a:cubicBezTo>
                      <a:pt x="31" y="457"/>
                      <a:pt x="211" y="682"/>
                      <a:pt x="469" y="817"/>
                    </a:cubicBezTo>
                    <a:cubicBezTo>
                      <a:pt x="597" y="884"/>
                      <a:pt x="735" y="915"/>
                      <a:pt x="861" y="907"/>
                    </a:cubicBezTo>
                    <a:cubicBezTo>
                      <a:pt x="969" y="901"/>
                      <a:pt x="1063" y="864"/>
                      <a:pt x="1127" y="795"/>
                    </a:cubicBezTo>
                    <a:cubicBezTo>
                      <a:pt x="1129" y="787"/>
                      <a:pt x="1130" y="779"/>
                      <a:pt x="1132" y="771"/>
                    </a:cubicBezTo>
                    <a:cubicBezTo>
                      <a:pt x="1070" y="839"/>
                      <a:pt x="978" y="873"/>
                      <a:pt x="872" y="879"/>
                    </a:cubicBezTo>
                    <a:cubicBezTo>
                      <a:pt x="747" y="885"/>
                      <a:pt x="611" y="852"/>
                      <a:pt x="483" y="785"/>
                    </a:cubicBezTo>
                    <a:cubicBezTo>
                      <a:pt x="227" y="650"/>
                      <a:pt x="47" y="427"/>
                      <a:pt x="21" y="206"/>
                    </a:cubicBezTo>
                    <a:cubicBezTo>
                      <a:pt x="20" y="198"/>
                      <a:pt x="19" y="190"/>
                      <a:pt x="19" y="182"/>
                    </a:cubicBezTo>
                    <a:cubicBezTo>
                      <a:pt x="15" y="113"/>
                      <a:pt x="33" y="50"/>
                      <a:pt x="66" y="0"/>
                    </a:cubicBezTo>
                    <a:cubicBezTo>
                      <a:pt x="62" y="7"/>
                      <a:pt x="57" y="15"/>
                      <a:pt x="52" y="22"/>
                    </a:cubicBezTo>
                    <a:close/>
                  </a:path>
                </a:pathLst>
              </a:custGeom>
              <a:gradFill flip="none" rotWithShape="1">
                <a:gsLst>
                  <a:gs pos="0">
                    <a:srgbClr val="119707"/>
                  </a:gs>
                  <a:gs pos="80000">
                    <a:srgbClr val="8AD53F"/>
                  </a:gs>
                  <a:gs pos="26650">
                    <a:srgbClr val="8AD53F"/>
                  </a:gs>
                  <a:gs pos="50000">
                    <a:srgbClr val="119707"/>
                  </a:gs>
                  <a:gs pos="100000">
                    <a:srgbClr val="119707"/>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latin typeface="黑体" panose="02010609060101010101" pitchFamily="49" charset="-122"/>
                  <a:ea typeface="黑体" panose="02010609060101010101" pitchFamily="49" charset="-122"/>
                </a:endParaRPr>
              </a:p>
            </p:txBody>
          </p:sp>
          <p:sp>
            <p:nvSpPr>
              <p:cNvPr id="59" name="Freeform 18"/>
              <p:cNvSpPr>
                <a:spLocks/>
              </p:cNvSpPr>
              <p:nvPr/>
            </p:nvSpPr>
            <p:spPr bwMode="auto">
              <a:xfrm>
                <a:off x="3038475" y="2619375"/>
                <a:ext cx="4191000" cy="3078163"/>
              </a:xfrm>
              <a:custGeom>
                <a:avLst/>
                <a:gdLst>
                  <a:gd name="T0" fmla="*/ 857 w 1115"/>
                  <a:gd name="T1" fmla="*/ 806 h 819"/>
                  <a:gd name="T2" fmla="*/ 469 w 1115"/>
                  <a:gd name="T3" fmla="*/ 713 h 819"/>
                  <a:gd name="T4" fmla="*/ 6 w 1115"/>
                  <a:gd name="T5" fmla="*/ 134 h 819"/>
                  <a:gd name="T6" fmla="*/ 4 w 1115"/>
                  <a:gd name="T7" fmla="*/ 110 h 819"/>
                  <a:gd name="T8" fmla="*/ 18 w 1115"/>
                  <a:gd name="T9" fmla="*/ 0 h 819"/>
                  <a:gd name="T10" fmla="*/ 2 w 1115"/>
                  <a:gd name="T11" fmla="*/ 116 h 819"/>
                  <a:gd name="T12" fmla="*/ 4 w 1115"/>
                  <a:gd name="T13" fmla="*/ 140 h 819"/>
                  <a:gd name="T14" fmla="*/ 466 w 1115"/>
                  <a:gd name="T15" fmla="*/ 719 h 819"/>
                  <a:gd name="T16" fmla="*/ 855 w 1115"/>
                  <a:gd name="T17" fmla="*/ 813 h 819"/>
                  <a:gd name="T18" fmla="*/ 1115 w 1115"/>
                  <a:gd name="T19" fmla="*/ 705 h 819"/>
                  <a:gd name="T20" fmla="*/ 1098 w 1115"/>
                  <a:gd name="T21" fmla="*/ 717 h 819"/>
                  <a:gd name="T22" fmla="*/ 857 w 1115"/>
                  <a:gd name="T23" fmla="*/ 80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5" h="819">
                    <a:moveTo>
                      <a:pt x="857" y="806"/>
                    </a:moveTo>
                    <a:cubicBezTo>
                      <a:pt x="733" y="812"/>
                      <a:pt x="596" y="780"/>
                      <a:pt x="469" y="713"/>
                    </a:cubicBezTo>
                    <a:cubicBezTo>
                      <a:pt x="213" y="577"/>
                      <a:pt x="32" y="354"/>
                      <a:pt x="6" y="134"/>
                    </a:cubicBezTo>
                    <a:cubicBezTo>
                      <a:pt x="5" y="126"/>
                      <a:pt x="5" y="118"/>
                      <a:pt x="4" y="110"/>
                    </a:cubicBezTo>
                    <a:cubicBezTo>
                      <a:pt x="2" y="70"/>
                      <a:pt x="7" y="34"/>
                      <a:pt x="18" y="0"/>
                    </a:cubicBezTo>
                    <a:cubicBezTo>
                      <a:pt x="6" y="36"/>
                      <a:pt x="0" y="74"/>
                      <a:pt x="2" y="116"/>
                    </a:cubicBezTo>
                    <a:cubicBezTo>
                      <a:pt x="2" y="124"/>
                      <a:pt x="3" y="132"/>
                      <a:pt x="4" y="140"/>
                    </a:cubicBezTo>
                    <a:cubicBezTo>
                      <a:pt x="30" y="361"/>
                      <a:pt x="210" y="584"/>
                      <a:pt x="466" y="719"/>
                    </a:cubicBezTo>
                    <a:cubicBezTo>
                      <a:pt x="594" y="786"/>
                      <a:pt x="730" y="819"/>
                      <a:pt x="855" y="813"/>
                    </a:cubicBezTo>
                    <a:cubicBezTo>
                      <a:pt x="961" y="807"/>
                      <a:pt x="1053" y="773"/>
                      <a:pt x="1115" y="705"/>
                    </a:cubicBezTo>
                    <a:cubicBezTo>
                      <a:pt x="1109" y="710"/>
                      <a:pt x="1104" y="714"/>
                      <a:pt x="1098" y="717"/>
                    </a:cubicBezTo>
                    <a:cubicBezTo>
                      <a:pt x="1037" y="772"/>
                      <a:pt x="953" y="801"/>
                      <a:pt x="857" y="80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60" name="Freeform 19"/>
              <p:cNvSpPr>
                <a:spLocks/>
              </p:cNvSpPr>
              <p:nvPr/>
            </p:nvSpPr>
            <p:spPr bwMode="auto">
              <a:xfrm>
                <a:off x="3676650" y="2006600"/>
                <a:ext cx="1258888" cy="563563"/>
              </a:xfrm>
              <a:custGeom>
                <a:avLst/>
                <a:gdLst>
                  <a:gd name="T0" fmla="*/ 29 w 335"/>
                  <a:gd name="T1" fmla="*/ 95 h 150"/>
                  <a:gd name="T2" fmla="*/ 0 w 335"/>
                  <a:gd name="T3" fmla="*/ 150 h 150"/>
                  <a:gd name="T4" fmla="*/ 26 w 335"/>
                  <a:gd name="T5" fmla="*/ 102 h 150"/>
                  <a:gd name="T6" fmla="*/ 330 w 335"/>
                  <a:gd name="T7" fmla="*/ 42 h 150"/>
                  <a:gd name="T8" fmla="*/ 334 w 335"/>
                  <a:gd name="T9" fmla="*/ 39 h 150"/>
                  <a:gd name="T10" fmla="*/ 332 w 335"/>
                  <a:gd name="T11" fmla="*/ 35 h 150"/>
                  <a:gd name="T12" fmla="*/ 332 w 335"/>
                  <a:gd name="T13" fmla="*/ 35 h 150"/>
                  <a:gd name="T14" fmla="*/ 29 w 335"/>
                  <a:gd name="T15" fmla="*/ 95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5" h="150">
                    <a:moveTo>
                      <a:pt x="29" y="95"/>
                    </a:moveTo>
                    <a:cubicBezTo>
                      <a:pt x="16" y="112"/>
                      <a:pt x="7" y="130"/>
                      <a:pt x="0" y="150"/>
                    </a:cubicBezTo>
                    <a:cubicBezTo>
                      <a:pt x="7" y="133"/>
                      <a:pt x="15" y="117"/>
                      <a:pt x="26" y="102"/>
                    </a:cubicBezTo>
                    <a:cubicBezTo>
                      <a:pt x="101" y="7"/>
                      <a:pt x="271" y="32"/>
                      <a:pt x="330" y="42"/>
                    </a:cubicBezTo>
                    <a:cubicBezTo>
                      <a:pt x="334" y="43"/>
                      <a:pt x="335" y="41"/>
                      <a:pt x="334" y="39"/>
                    </a:cubicBezTo>
                    <a:cubicBezTo>
                      <a:pt x="334" y="38"/>
                      <a:pt x="333" y="37"/>
                      <a:pt x="332" y="35"/>
                    </a:cubicBezTo>
                    <a:cubicBezTo>
                      <a:pt x="332" y="35"/>
                      <a:pt x="332" y="35"/>
                      <a:pt x="332" y="35"/>
                    </a:cubicBezTo>
                    <a:cubicBezTo>
                      <a:pt x="273" y="25"/>
                      <a:pt x="103" y="0"/>
                      <a:pt x="29" y="9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61" name="Freeform 29"/>
              <p:cNvSpPr>
                <a:spLocks/>
              </p:cNvSpPr>
              <p:nvPr/>
            </p:nvSpPr>
            <p:spPr bwMode="auto">
              <a:xfrm>
                <a:off x="3052305" y="1873747"/>
                <a:ext cx="4112083" cy="3776928"/>
              </a:xfrm>
              <a:custGeom>
                <a:avLst/>
                <a:gdLst/>
                <a:ahLst/>
                <a:cxnLst/>
                <a:rect l="l" t="t" r="r" b="b"/>
                <a:pathLst>
                  <a:path w="4112083" h="3776928">
                    <a:moveTo>
                      <a:pt x="1147208" y="843"/>
                    </a:moveTo>
                    <a:cubicBezTo>
                      <a:pt x="1537835" y="19645"/>
                      <a:pt x="1819537" y="196383"/>
                      <a:pt x="1872121" y="264070"/>
                    </a:cubicBezTo>
                    <a:cubicBezTo>
                      <a:pt x="1650516" y="226466"/>
                      <a:pt x="1011991" y="132457"/>
                      <a:pt x="734045" y="489694"/>
                    </a:cubicBezTo>
                    <a:cubicBezTo>
                      <a:pt x="685217" y="553620"/>
                      <a:pt x="651413" y="621307"/>
                      <a:pt x="625121" y="696515"/>
                    </a:cubicBezTo>
                    <a:cubicBezTo>
                      <a:pt x="591395" y="797809"/>
                      <a:pt x="576362" y="910333"/>
                      <a:pt x="576348" y="1026616"/>
                    </a:cubicBezTo>
                    <a:lnTo>
                      <a:pt x="576348" y="1026616"/>
                    </a:lnTo>
                    <a:cubicBezTo>
                      <a:pt x="580106" y="1090515"/>
                      <a:pt x="583863" y="1150654"/>
                      <a:pt x="595136" y="1218312"/>
                    </a:cubicBezTo>
                    <a:cubicBezTo>
                      <a:pt x="659012" y="1628014"/>
                      <a:pt x="884457" y="2075303"/>
                      <a:pt x="1181293" y="2409831"/>
                    </a:cubicBezTo>
                    <a:cubicBezTo>
                      <a:pt x="1722362" y="3018746"/>
                      <a:pt x="2199555" y="3300651"/>
                      <a:pt x="2725594" y="3488588"/>
                    </a:cubicBezTo>
                    <a:cubicBezTo>
                      <a:pt x="3214059" y="3661490"/>
                      <a:pt x="3713796" y="3706594"/>
                      <a:pt x="4112083" y="3439724"/>
                    </a:cubicBezTo>
                    <a:cubicBezTo>
                      <a:pt x="3882880" y="3646455"/>
                      <a:pt x="3567257" y="3755458"/>
                      <a:pt x="3206544" y="3774252"/>
                    </a:cubicBezTo>
                    <a:cubicBezTo>
                      <a:pt x="2740624" y="3796804"/>
                      <a:pt x="2225857" y="3676525"/>
                      <a:pt x="1748664" y="3424689"/>
                    </a:cubicBezTo>
                    <a:cubicBezTo>
                      <a:pt x="786764" y="2913501"/>
                      <a:pt x="106671" y="2075303"/>
                      <a:pt x="8978" y="1248382"/>
                    </a:cubicBezTo>
                    <a:cubicBezTo>
                      <a:pt x="8978" y="1225829"/>
                      <a:pt x="5220" y="1207035"/>
                      <a:pt x="5220" y="1184483"/>
                    </a:cubicBezTo>
                    <a:cubicBezTo>
                      <a:pt x="5230" y="1184480"/>
                      <a:pt x="5239" y="1184477"/>
                      <a:pt x="5249" y="1184474"/>
                    </a:cubicBezTo>
                    <a:lnTo>
                      <a:pt x="1620" y="1159043"/>
                    </a:lnTo>
                    <a:cubicBezTo>
                      <a:pt x="-5892" y="1008627"/>
                      <a:pt x="12888" y="873253"/>
                      <a:pt x="54205" y="745400"/>
                    </a:cubicBezTo>
                    <a:cubicBezTo>
                      <a:pt x="219470" y="279112"/>
                      <a:pt x="688973" y="-17959"/>
                      <a:pt x="1147208" y="843"/>
                    </a:cubicBezTo>
                    <a:close/>
                  </a:path>
                </a:pathLst>
              </a:custGeom>
              <a:gradFill flip="none" rotWithShape="1">
                <a:gsLst>
                  <a:gs pos="0">
                    <a:srgbClr val="8AD53F"/>
                  </a:gs>
                  <a:gs pos="39000">
                    <a:srgbClr val="119707"/>
                  </a:gs>
                  <a:gs pos="96000">
                    <a:srgbClr val="8AD53F"/>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62" name="Freeform 25"/>
              <p:cNvSpPr>
                <a:spLocks/>
              </p:cNvSpPr>
              <p:nvPr/>
            </p:nvSpPr>
            <p:spPr bwMode="auto">
              <a:xfrm>
                <a:off x="3049784" y="1849848"/>
                <a:ext cx="1878013" cy="1203325"/>
              </a:xfrm>
              <a:custGeom>
                <a:avLst/>
                <a:gdLst>
                  <a:gd name="T0" fmla="*/ 307 w 500"/>
                  <a:gd name="T1" fmla="*/ 5 h 320"/>
                  <a:gd name="T2" fmla="*/ 16 w 500"/>
                  <a:gd name="T3" fmla="*/ 203 h 320"/>
                  <a:gd name="T4" fmla="*/ 2 w 500"/>
                  <a:gd name="T5" fmla="*/ 313 h 320"/>
                  <a:gd name="T6" fmla="*/ 3 w 500"/>
                  <a:gd name="T7" fmla="*/ 320 h 320"/>
                  <a:gd name="T8" fmla="*/ 155 w 500"/>
                  <a:gd name="T9" fmla="*/ 278 h 320"/>
                  <a:gd name="T10" fmla="*/ 168 w 500"/>
                  <a:gd name="T11" fmla="*/ 190 h 320"/>
                  <a:gd name="T12" fmla="*/ 197 w 500"/>
                  <a:gd name="T13" fmla="*/ 135 h 320"/>
                  <a:gd name="T14" fmla="*/ 500 w 500"/>
                  <a:gd name="T15" fmla="*/ 75 h 320"/>
                  <a:gd name="T16" fmla="*/ 500 w 500"/>
                  <a:gd name="T17" fmla="*/ 75 h 320"/>
                  <a:gd name="T18" fmla="*/ 307 w 500"/>
                  <a:gd name="T19"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320">
                    <a:moveTo>
                      <a:pt x="307" y="5"/>
                    </a:moveTo>
                    <a:cubicBezTo>
                      <a:pt x="185" y="0"/>
                      <a:pt x="60" y="79"/>
                      <a:pt x="16" y="203"/>
                    </a:cubicBezTo>
                    <a:cubicBezTo>
                      <a:pt x="5" y="237"/>
                      <a:pt x="0" y="273"/>
                      <a:pt x="2" y="313"/>
                    </a:cubicBezTo>
                    <a:cubicBezTo>
                      <a:pt x="2" y="315"/>
                      <a:pt x="3" y="318"/>
                      <a:pt x="3" y="320"/>
                    </a:cubicBezTo>
                    <a:cubicBezTo>
                      <a:pt x="52" y="304"/>
                      <a:pt x="103" y="290"/>
                      <a:pt x="155" y="278"/>
                    </a:cubicBezTo>
                    <a:cubicBezTo>
                      <a:pt x="155" y="247"/>
                      <a:pt x="159" y="217"/>
                      <a:pt x="168" y="190"/>
                    </a:cubicBezTo>
                    <a:cubicBezTo>
                      <a:pt x="175" y="170"/>
                      <a:pt x="184" y="152"/>
                      <a:pt x="197" y="135"/>
                    </a:cubicBezTo>
                    <a:cubicBezTo>
                      <a:pt x="271" y="40"/>
                      <a:pt x="441" y="65"/>
                      <a:pt x="500" y="75"/>
                    </a:cubicBezTo>
                    <a:cubicBezTo>
                      <a:pt x="500" y="75"/>
                      <a:pt x="500" y="75"/>
                      <a:pt x="500" y="75"/>
                    </a:cubicBezTo>
                    <a:cubicBezTo>
                      <a:pt x="486" y="57"/>
                      <a:pt x="411" y="10"/>
                      <a:pt x="307" y="5"/>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nvGrpSpPr>
            <p:cNvPr id="49" name="组合 48"/>
            <p:cNvGrpSpPr/>
            <p:nvPr/>
          </p:nvGrpSpPr>
          <p:grpSpPr>
            <a:xfrm>
              <a:off x="3846513" y="1901825"/>
              <a:ext cx="3115881" cy="2949575"/>
              <a:chOff x="3846513" y="1901825"/>
              <a:chExt cx="3115881" cy="2949575"/>
            </a:xfrm>
          </p:grpSpPr>
          <p:sp>
            <p:nvSpPr>
              <p:cNvPr id="50" name="Freeform 6"/>
              <p:cNvSpPr>
                <a:spLocks/>
              </p:cNvSpPr>
              <p:nvPr/>
            </p:nvSpPr>
            <p:spPr bwMode="auto">
              <a:xfrm>
                <a:off x="5984875" y="1901825"/>
                <a:ext cx="792163" cy="1608138"/>
              </a:xfrm>
              <a:custGeom>
                <a:avLst/>
                <a:gdLst>
                  <a:gd name="T0" fmla="*/ 209 w 211"/>
                  <a:gd name="T1" fmla="*/ 411 h 428"/>
                  <a:gd name="T2" fmla="*/ 208 w 211"/>
                  <a:gd name="T3" fmla="*/ 428 h 428"/>
                  <a:gd name="T4" fmla="*/ 198 w 211"/>
                  <a:gd name="T5" fmla="*/ 326 h 428"/>
                  <a:gd name="T6" fmla="*/ 144 w 211"/>
                  <a:gd name="T7" fmla="*/ 189 h 428"/>
                  <a:gd name="T8" fmla="*/ 2 w 211"/>
                  <a:gd name="T9" fmla="*/ 6 h 428"/>
                  <a:gd name="T10" fmla="*/ 0 w 211"/>
                  <a:gd name="T11" fmla="*/ 0 h 428"/>
                  <a:gd name="T12" fmla="*/ 143 w 211"/>
                  <a:gd name="T13" fmla="*/ 178 h 428"/>
                  <a:gd name="T14" fmla="*/ 198 w 211"/>
                  <a:gd name="T15" fmla="*/ 312 h 428"/>
                  <a:gd name="T16" fmla="*/ 209 w 211"/>
                  <a:gd name="T17" fmla="*/ 41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428">
                    <a:moveTo>
                      <a:pt x="209" y="411"/>
                    </a:moveTo>
                    <a:cubicBezTo>
                      <a:pt x="209" y="416"/>
                      <a:pt x="208" y="422"/>
                      <a:pt x="208" y="428"/>
                    </a:cubicBezTo>
                    <a:cubicBezTo>
                      <a:pt x="210" y="396"/>
                      <a:pt x="206" y="362"/>
                      <a:pt x="198" y="326"/>
                    </a:cubicBezTo>
                    <a:cubicBezTo>
                      <a:pt x="189" y="285"/>
                      <a:pt x="172" y="238"/>
                      <a:pt x="144" y="189"/>
                    </a:cubicBezTo>
                    <a:cubicBezTo>
                      <a:pt x="112" y="132"/>
                      <a:pt x="67" y="70"/>
                      <a:pt x="2" y="6"/>
                    </a:cubicBezTo>
                    <a:cubicBezTo>
                      <a:pt x="1" y="4"/>
                      <a:pt x="1" y="2"/>
                      <a:pt x="0" y="0"/>
                    </a:cubicBezTo>
                    <a:cubicBezTo>
                      <a:pt x="65" y="63"/>
                      <a:pt x="111" y="123"/>
                      <a:pt x="143" y="178"/>
                    </a:cubicBezTo>
                    <a:cubicBezTo>
                      <a:pt x="171" y="226"/>
                      <a:pt x="188" y="271"/>
                      <a:pt x="198" y="312"/>
                    </a:cubicBezTo>
                    <a:cubicBezTo>
                      <a:pt x="207" y="347"/>
                      <a:pt x="211" y="380"/>
                      <a:pt x="209" y="411"/>
                    </a:cubicBezTo>
                    <a:close/>
                  </a:path>
                </a:pathLst>
              </a:custGeom>
              <a:gradFill flip="none" rotWithShape="1">
                <a:gsLst>
                  <a:gs pos="0">
                    <a:srgbClr val="00B0F0">
                      <a:shade val="30000"/>
                      <a:satMod val="115000"/>
                    </a:srgbClr>
                  </a:gs>
                  <a:gs pos="50000">
                    <a:srgbClr val="0070C0"/>
                  </a:gs>
                  <a:gs pos="21650">
                    <a:srgbClr val="00B8FF"/>
                  </a:gs>
                  <a:gs pos="77100">
                    <a:srgbClr val="00B8FF"/>
                  </a:gs>
                  <a:gs pos="100000">
                    <a:srgbClr val="0070C0"/>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1" name="Freeform 11"/>
              <p:cNvSpPr>
                <a:spLocks/>
              </p:cNvSpPr>
              <p:nvPr/>
            </p:nvSpPr>
            <p:spPr bwMode="auto">
              <a:xfrm>
                <a:off x="3846513" y="2698750"/>
                <a:ext cx="3111500" cy="2152650"/>
              </a:xfrm>
              <a:custGeom>
                <a:avLst/>
                <a:gdLst>
                  <a:gd name="T0" fmla="*/ 21 w 828"/>
                  <a:gd name="T1" fmla="*/ 22 h 573"/>
                  <a:gd name="T2" fmla="*/ 8 w 828"/>
                  <a:gd name="T3" fmla="*/ 129 h 573"/>
                  <a:gd name="T4" fmla="*/ 16 w 828"/>
                  <a:gd name="T5" fmla="*/ 165 h 573"/>
                  <a:gd name="T6" fmla="*/ 516 w 828"/>
                  <a:gd name="T7" fmla="*/ 556 h 573"/>
                  <a:gd name="T8" fmla="*/ 827 w 828"/>
                  <a:gd name="T9" fmla="*/ 315 h 573"/>
                  <a:gd name="T10" fmla="*/ 828 w 828"/>
                  <a:gd name="T11" fmla="*/ 297 h 573"/>
                  <a:gd name="T12" fmla="*/ 527 w 828"/>
                  <a:gd name="T13" fmla="*/ 528 h 573"/>
                  <a:gd name="T14" fmla="*/ 30 w 828"/>
                  <a:gd name="T15" fmla="*/ 139 h 573"/>
                  <a:gd name="T16" fmla="*/ 21 w 828"/>
                  <a:gd name="T17" fmla="*/ 104 h 573"/>
                  <a:gd name="T18" fmla="*/ 33 w 828"/>
                  <a:gd name="T19" fmla="*/ 0 h 573"/>
                  <a:gd name="T20" fmla="*/ 21 w 828"/>
                  <a:gd name="T21" fmla="*/ 22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8" h="573">
                    <a:moveTo>
                      <a:pt x="21" y="22"/>
                    </a:moveTo>
                    <a:cubicBezTo>
                      <a:pt x="8" y="45"/>
                      <a:pt x="0" y="81"/>
                      <a:pt x="8" y="129"/>
                    </a:cubicBezTo>
                    <a:cubicBezTo>
                      <a:pt x="10" y="140"/>
                      <a:pt x="13" y="152"/>
                      <a:pt x="16" y="165"/>
                    </a:cubicBezTo>
                    <a:cubicBezTo>
                      <a:pt x="67" y="335"/>
                      <a:pt x="301" y="534"/>
                      <a:pt x="516" y="556"/>
                    </a:cubicBezTo>
                    <a:cubicBezTo>
                      <a:pt x="693" y="573"/>
                      <a:pt x="815" y="477"/>
                      <a:pt x="827" y="315"/>
                    </a:cubicBezTo>
                    <a:cubicBezTo>
                      <a:pt x="828" y="309"/>
                      <a:pt x="828" y="303"/>
                      <a:pt x="828" y="297"/>
                    </a:cubicBezTo>
                    <a:cubicBezTo>
                      <a:pt x="819" y="454"/>
                      <a:pt x="701" y="547"/>
                      <a:pt x="527" y="528"/>
                    </a:cubicBezTo>
                    <a:cubicBezTo>
                      <a:pt x="314" y="504"/>
                      <a:pt x="82" y="306"/>
                      <a:pt x="30" y="139"/>
                    </a:cubicBezTo>
                    <a:cubicBezTo>
                      <a:pt x="26" y="127"/>
                      <a:pt x="23" y="115"/>
                      <a:pt x="21" y="104"/>
                    </a:cubicBezTo>
                    <a:cubicBezTo>
                      <a:pt x="13" y="57"/>
                      <a:pt x="21" y="22"/>
                      <a:pt x="33" y="0"/>
                    </a:cubicBezTo>
                    <a:cubicBezTo>
                      <a:pt x="29" y="7"/>
                      <a:pt x="25" y="15"/>
                      <a:pt x="21" y="22"/>
                    </a:cubicBezTo>
                    <a:close/>
                  </a:path>
                </a:pathLst>
              </a:custGeom>
              <a:gradFill flip="none" rotWithShape="1">
                <a:gsLst>
                  <a:gs pos="0">
                    <a:srgbClr val="00B0F0">
                      <a:shade val="30000"/>
                      <a:satMod val="115000"/>
                    </a:srgbClr>
                  </a:gs>
                  <a:gs pos="50000">
                    <a:srgbClr val="0070C0"/>
                  </a:gs>
                  <a:gs pos="21650">
                    <a:srgbClr val="00B8FF"/>
                  </a:gs>
                  <a:gs pos="77100">
                    <a:srgbClr val="00B8FF"/>
                  </a:gs>
                  <a:gs pos="100000">
                    <a:srgbClr val="0070C0"/>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2" name="Freeform 16"/>
              <p:cNvSpPr>
                <a:spLocks/>
              </p:cNvSpPr>
              <p:nvPr/>
            </p:nvSpPr>
            <p:spPr bwMode="auto">
              <a:xfrm>
                <a:off x="5984875" y="1901825"/>
                <a:ext cx="811213" cy="1735138"/>
              </a:xfrm>
              <a:custGeom>
                <a:avLst/>
                <a:gdLst>
                  <a:gd name="T0" fmla="*/ 0 w 216"/>
                  <a:gd name="T1" fmla="*/ 0 h 462"/>
                  <a:gd name="T2" fmla="*/ 143 w 216"/>
                  <a:gd name="T3" fmla="*/ 178 h 462"/>
                  <a:gd name="T4" fmla="*/ 198 w 216"/>
                  <a:gd name="T5" fmla="*/ 312 h 462"/>
                  <a:gd name="T6" fmla="*/ 200 w 216"/>
                  <a:gd name="T7" fmla="*/ 462 h 462"/>
                  <a:gd name="T8" fmla="*/ 200 w 216"/>
                  <a:gd name="T9" fmla="*/ 305 h 462"/>
                  <a:gd name="T10" fmla="*/ 145 w 216"/>
                  <a:gd name="T11" fmla="*/ 171 h 462"/>
                  <a:gd name="T12" fmla="*/ 124 w 216"/>
                  <a:gd name="T13" fmla="*/ 138 h 462"/>
                  <a:gd name="T14" fmla="*/ 0 w 216"/>
                  <a:gd name="T15" fmla="*/ 0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462">
                    <a:moveTo>
                      <a:pt x="0" y="0"/>
                    </a:moveTo>
                    <a:cubicBezTo>
                      <a:pt x="65" y="63"/>
                      <a:pt x="111" y="123"/>
                      <a:pt x="143" y="178"/>
                    </a:cubicBezTo>
                    <a:cubicBezTo>
                      <a:pt x="171" y="226"/>
                      <a:pt x="188" y="271"/>
                      <a:pt x="198" y="312"/>
                    </a:cubicBezTo>
                    <a:cubicBezTo>
                      <a:pt x="211" y="366"/>
                      <a:pt x="214" y="416"/>
                      <a:pt x="200" y="462"/>
                    </a:cubicBezTo>
                    <a:cubicBezTo>
                      <a:pt x="216" y="414"/>
                      <a:pt x="214" y="362"/>
                      <a:pt x="200" y="305"/>
                    </a:cubicBezTo>
                    <a:cubicBezTo>
                      <a:pt x="191" y="265"/>
                      <a:pt x="173" y="220"/>
                      <a:pt x="145" y="171"/>
                    </a:cubicBezTo>
                    <a:cubicBezTo>
                      <a:pt x="138" y="160"/>
                      <a:pt x="131" y="149"/>
                      <a:pt x="124" y="138"/>
                    </a:cubicBezTo>
                    <a:cubicBezTo>
                      <a:pt x="89" y="91"/>
                      <a:pt x="48" y="44"/>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53" name="Freeform 17"/>
              <p:cNvSpPr>
                <a:spLocks/>
              </p:cNvSpPr>
              <p:nvPr/>
            </p:nvSpPr>
            <p:spPr bwMode="auto">
              <a:xfrm>
                <a:off x="3903663" y="2757488"/>
                <a:ext cx="3009900" cy="1984375"/>
              </a:xfrm>
              <a:custGeom>
                <a:avLst/>
                <a:gdLst>
                  <a:gd name="T0" fmla="*/ 514 w 801"/>
                  <a:gd name="T1" fmla="*/ 505 h 528"/>
                  <a:gd name="T2" fmla="*/ 17 w 801"/>
                  <a:gd name="T3" fmla="*/ 117 h 528"/>
                  <a:gd name="T4" fmla="*/ 8 w 801"/>
                  <a:gd name="T5" fmla="*/ 81 h 528"/>
                  <a:gd name="T6" fmla="*/ 11 w 801"/>
                  <a:gd name="T7" fmla="*/ 0 h 528"/>
                  <a:gd name="T8" fmla="*/ 6 w 801"/>
                  <a:gd name="T9" fmla="*/ 88 h 528"/>
                  <a:gd name="T10" fmla="*/ 15 w 801"/>
                  <a:gd name="T11" fmla="*/ 123 h 528"/>
                  <a:gd name="T12" fmla="*/ 512 w 801"/>
                  <a:gd name="T13" fmla="*/ 512 h 528"/>
                  <a:gd name="T14" fmla="*/ 801 w 801"/>
                  <a:gd name="T15" fmla="*/ 351 h 528"/>
                  <a:gd name="T16" fmla="*/ 514 w 801"/>
                  <a:gd name="T17" fmla="*/ 505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1" h="528">
                    <a:moveTo>
                      <a:pt x="514" y="505"/>
                    </a:moveTo>
                    <a:cubicBezTo>
                      <a:pt x="301" y="482"/>
                      <a:pt x="69" y="284"/>
                      <a:pt x="17" y="117"/>
                    </a:cubicBezTo>
                    <a:cubicBezTo>
                      <a:pt x="13" y="104"/>
                      <a:pt x="10" y="92"/>
                      <a:pt x="8" y="81"/>
                    </a:cubicBezTo>
                    <a:cubicBezTo>
                      <a:pt x="3" y="48"/>
                      <a:pt x="5" y="21"/>
                      <a:pt x="11" y="0"/>
                    </a:cubicBezTo>
                    <a:cubicBezTo>
                      <a:pt x="3" y="22"/>
                      <a:pt x="0" y="51"/>
                      <a:pt x="6" y="88"/>
                    </a:cubicBezTo>
                    <a:cubicBezTo>
                      <a:pt x="8" y="99"/>
                      <a:pt x="11" y="111"/>
                      <a:pt x="15" y="123"/>
                    </a:cubicBezTo>
                    <a:cubicBezTo>
                      <a:pt x="67" y="290"/>
                      <a:pt x="299" y="488"/>
                      <a:pt x="512" y="512"/>
                    </a:cubicBezTo>
                    <a:cubicBezTo>
                      <a:pt x="658" y="528"/>
                      <a:pt x="765" y="464"/>
                      <a:pt x="801" y="351"/>
                    </a:cubicBezTo>
                    <a:cubicBezTo>
                      <a:pt x="763" y="460"/>
                      <a:pt x="657" y="521"/>
                      <a:pt x="514" y="5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54" name="Freeform 28"/>
              <p:cNvSpPr>
                <a:spLocks/>
              </p:cNvSpPr>
              <p:nvPr/>
            </p:nvSpPr>
            <p:spPr bwMode="auto">
              <a:xfrm>
                <a:off x="3921189" y="2419350"/>
                <a:ext cx="3041205" cy="2246452"/>
              </a:xfrm>
              <a:custGeom>
                <a:avLst/>
                <a:gdLst/>
                <a:ahLst/>
                <a:cxnLst/>
                <a:rect l="l" t="t" r="r" b="b"/>
                <a:pathLst>
                  <a:path w="3041205" h="2246452">
                    <a:moveTo>
                      <a:pt x="2528825" y="0"/>
                    </a:moveTo>
                    <a:cubicBezTo>
                      <a:pt x="2634054" y="142967"/>
                      <a:pt x="2724250" y="289696"/>
                      <a:pt x="2799413" y="432663"/>
                    </a:cubicBezTo>
                    <a:cubicBezTo>
                      <a:pt x="2833010" y="503667"/>
                      <a:pt x="2866607" y="578384"/>
                      <a:pt x="2896488" y="649452"/>
                    </a:cubicBezTo>
                    <a:lnTo>
                      <a:pt x="2898187" y="650147"/>
                    </a:lnTo>
                    <a:cubicBezTo>
                      <a:pt x="2995904" y="898320"/>
                      <a:pt x="3044762" y="1142733"/>
                      <a:pt x="3041004" y="1345784"/>
                    </a:cubicBezTo>
                    <a:cubicBezTo>
                      <a:pt x="3037245" y="1458589"/>
                      <a:pt x="3022212" y="1560115"/>
                      <a:pt x="2992146" y="1657880"/>
                    </a:cubicBezTo>
                    <a:cubicBezTo>
                      <a:pt x="2849329" y="2067741"/>
                      <a:pt x="2450947" y="2297113"/>
                      <a:pt x="1913507" y="2236950"/>
                    </a:cubicBezTo>
                    <a:cubicBezTo>
                      <a:pt x="1112984" y="2150466"/>
                      <a:pt x="241053" y="1405947"/>
                      <a:pt x="45620" y="777994"/>
                    </a:cubicBezTo>
                    <a:lnTo>
                      <a:pt x="11795" y="642627"/>
                    </a:lnTo>
                    <a:cubicBezTo>
                      <a:pt x="-3238" y="559903"/>
                      <a:pt x="-3238" y="484699"/>
                      <a:pt x="8037" y="420775"/>
                    </a:cubicBezTo>
                    <a:lnTo>
                      <a:pt x="135085" y="401356"/>
                    </a:lnTo>
                    <a:lnTo>
                      <a:pt x="7875" y="420688"/>
                    </a:lnTo>
                    <a:cubicBezTo>
                      <a:pt x="11645" y="390684"/>
                      <a:pt x="15416" y="364431"/>
                      <a:pt x="22956" y="338177"/>
                    </a:cubicBezTo>
                    <a:cubicBezTo>
                      <a:pt x="87052" y="173157"/>
                      <a:pt x="215243" y="120650"/>
                      <a:pt x="230324" y="180657"/>
                    </a:cubicBezTo>
                    <a:cubicBezTo>
                      <a:pt x="241635" y="229414"/>
                      <a:pt x="256716" y="296922"/>
                      <a:pt x="279338" y="379433"/>
                    </a:cubicBezTo>
                    <a:cubicBezTo>
                      <a:pt x="279116" y="379460"/>
                      <a:pt x="278895" y="379488"/>
                      <a:pt x="278675" y="379534"/>
                    </a:cubicBezTo>
                    <a:cubicBezTo>
                      <a:pt x="361370" y="657794"/>
                      <a:pt x="534272" y="1093898"/>
                      <a:pt x="1015268" y="1424748"/>
                    </a:cubicBezTo>
                    <a:cubicBezTo>
                      <a:pt x="1657941" y="1857170"/>
                      <a:pt x="2364506" y="1808288"/>
                      <a:pt x="2635105" y="1518753"/>
                    </a:cubicBezTo>
                    <a:cubicBezTo>
                      <a:pt x="2725305" y="1424748"/>
                      <a:pt x="2781679" y="1323222"/>
                      <a:pt x="2815504" y="1217937"/>
                    </a:cubicBezTo>
                    <a:cubicBezTo>
                      <a:pt x="2875638" y="1037447"/>
                      <a:pt x="2868121" y="841917"/>
                      <a:pt x="2815504" y="627586"/>
                    </a:cubicBezTo>
                    <a:cubicBezTo>
                      <a:pt x="2815504" y="624207"/>
                      <a:pt x="2815504" y="620827"/>
                      <a:pt x="2815504" y="617448"/>
                    </a:cubicBezTo>
                    <a:lnTo>
                      <a:pt x="2814446" y="617015"/>
                    </a:lnTo>
                    <a:cubicBezTo>
                      <a:pt x="2776864" y="470286"/>
                      <a:pt x="2709217" y="304745"/>
                      <a:pt x="2607747" y="124155"/>
                    </a:cubicBezTo>
                    <a:cubicBezTo>
                      <a:pt x="2581440" y="82770"/>
                      <a:pt x="2555132" y="41385"/>
                      <a:pt x="2528825" y="0"/>
                    </a:cubicBez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lt1"/>
                  </a:solidFill>
                  <a:latin typeface="黑体" panose="02010609060101010101" pitchFamily="49" charset="-122"/>
                  <a:ea typeface="黑体" panose="02010609060101010101" pitchFamily="49" charset="-122"/>
                </a:endParaRPr>
              </a:p>
            </p:txBody>
          </p:sp>
          <p:sp>
            <p:nvSpPr>
              <p:cNvPr id="55" name="Freeform 24"/>
              <p:cNvSpPr>
                <a:spLocks/>
              </p:cNvSpPr>
              <p:nvPr/>
            </p:nvSpPr>
            <p:spPr bwMode="auto">
              <a:xfrm>
                <a:off x="3928500" y="2543754"/>
                <a:ext cx="271463" cy="300038"/>
              </a:xfrm>
              <a:custGeom>
                <a:avLst/>
                <a:gdLst>
                  <a:gd name="T0" fmla="*/ 4 w 72"/>
                  <a:gd name="T1" fmla="*/ 58 h 80"/>
                  <a:gd name="T2" fmla="*/ 0 w 72"/>
                  <a:gd name="T3" fmla="*/ 80 h 80"/>
                  <a:gd name="T4" fmla="*/ 72 w 72"/>
                  <a:gd name="T5" fmla="*/ 69 h 80"/>
                  <a:gd name="T6" fmla="*/ 59 w 72"/>
                  <a:gd name="T7" fmla="*/ 16 h 80"/>
                  <a:gd name="T8" fmla="*/ 4 w 72"/>
                  <a:gd name="T9" fmla="*/ 58 h 80"/>
                </a:gdLst>
                <a:ahLst/>
                <a:cxnLst>
                  <a:cxn ang="0">
                    <a:pos x="T0" y="T1"/>
                  </a:cxn>
                  <a:cxn ang="0">
                    <a:pos x="T2" y="T3"/>
                  </a:cxn>
                  <a:cxn ang="0">
                    <a:pos x="T4" y="T5"/>
                  </a:cxn>
                  <a:cxn ang="0">
                    <a:pos x="T6" y="T7"/>
                  </a:cxn>
                  <a:cxn ang="0">
                    <a:pos x="T8" y="T9"/>
                  </a:cxn>
                </a:cxnLst>
                <a:rect l="0" t="0" r="r" b="b"/>
                <a:pathLst>
                  <a:path w="72" h="80">
                    <a:moveTo>
                      <a:pt x="4" y="58"/>
                    </a:moveTo>
                    <a:cubicBezTo>
                      <a:pt x="2" y="65"/>
                      <a:pt x="1" y="72"/>
                      <a:pt x="0" y="80"/>
                    </a:cubicBezTo>
                    <a:cubicBezTo>
                      <a:pt x="24" y="76"/>
                      <a:pt x="48" y="72"/>
                      <a:pt x="72" y="69"/>
                    </a:cubicBezTo>
                    <a:cubicBezTo>
                      <a:pt x="66" y="47"/>
                      <a:pt x="62" y="29"/>
                      <a:pt x="59" y="16"/>
                    </a:cubicBezTo>
                    <a:cubicBezTo>
                      <a:pt x="55" y="0"/>
                      <a:pt x="21" y="14"/>
                      <a:pt x="4" y="58"/>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sp>
            <p:nvSpPr>
              <p:cNvPr id="56" name="Freeform 23"/>
              <p:cNvSpPr>
                <a:spLocks/>
              </p:cNvSpPr>
              <p:nvPr/>
            </p:nvSpPr>
            <p:spPr bwMode="auto">
              <a:xfrm>
                <a:off x="6447226" y="2414852"/>
                <a:ext cx="368300" cy="650875"/>
              </a:xfrm>
              <a:custGeom>
                <a:avLst/>
                <a:gdLst>
                  <a:gd name="T0" fmla="*/ 72 w 98"/>
                  <a:gd name="T1" fmla="*/ 115 h 173"/>
                  <a:gd name="T2" fmla="*/ 0 w 98"/>
                  <a:gd name="T3" fmla="*/ 0 h 173"/>
                  <a:gd name="T4" fmla="*/ 21 w 98"/>
                  <a:gd name="T5" fmla="*/ 33 h 173"/>
                  <a:gd name="T6" fmla="*/ 76 w 98"/>
                  <a:gd name="T7" fmla="*/ 164 h 173"/>
                  <a:gd name="T8" fmla="*/ 98 w 98"/>
                  <a:gd name="T9" fmla="*/ 173 h 173"/>
                  <a:gd name="T10" fmla="*/ 72 w 98"/>
                  <a:gd name="T11" fmla="*/ 115 h 173"/>
                </a:gdLst>
                <a:ahLst/>
                <a:cxnLst>
                  <a:cxn ang="0">
                    <a:pos x="T0" y="T1"/>
                  </a:cxn>
                  <a:cxn ang="0">
                    <a:pos x="T2" y="T3"/>
                  </a:cxn>
                  <a:cxn ang="0">
                    <a:pos x="T4" y="T5"/>
                  </a:cxn>
                  <a:cxn ang="0">
                    <a:pos x="T6" y="T7"/>
                  </a:cxn>
                  <a:cxn ang="0">
                    <a:pos x="T8" y="T9"/>
                  </a:cxn>
                  <a:cxn ang="0">
                    <a:pos x="T10" y="T11"/>
                  </a:cxn>
                </a:cxnLst>
                <a:rect l="0" t="0" r="r" b="b"/>
                <a:pathLst>
                  <a:path w="98" h="173">
                    <a:moveTo>
                      <a:pt x="72" y="115"/>
                    </a:moveTo>
                    <a:cubicBezTo>
                      <a:pt x="52" y="77"/>
                      <a:pt x="28" y="38"/>
                      <a:pt x="0" y="0"/>
                    </a:cubicBezTo>
                    <a:cubicBezTo>
                      <a:pt x="7" y="11"/>
                      <a:pt x="14" y="22"/>
                      <a:pt x="21" y="33"/>
                    </a:cubicBezTo>
                    <a:cubicBezTo>
                      <a:pt x="48" y="81"/>
                      <a:pt x="66" y="125"/>
                      <a:pt x="76" y="164"/>
                    </a:cubicBezTo>
                    <a:cubicBezTo>
                      <a:pt x="83" y="167"/>
                      <a:pt x="90" y="170"/>
                      <a:pt x="98" y="173"/>
                    </a:cubicBezTo>
                    <a:cubicBezTo>
                      <a:pt x="90" y="154"/>
                      <a:pt x="81" y="134"/>
                      <a:pt x="72" y="115"/>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黑体" panose="02010609060101010101" pitchFamily="49" charset="-122"/>
                  <a:ea typeface="黑体" panose="02010609060101010101" pitchFamily="49" charset="-122"/>
                </a:endParaRPr>
              </a:p>
            </p:txBody>
          </p:sp>
        </p:grpSp>
      </p:grpSp>
      <p:sp>
        <p:nvSpPr>
          <p:cNvPr id="102" name="任意多边形 101"/>
          <p:cNvSpPr/>
          <p:nvPr/>
        </p:nvSpPr>
        <p:spPr>
          <a:xfrm flipH="1">
            <a:off x="5378648" y="1414181"/>
            <a:ext cx="1068397" cy="467392"/>
          </a:xfrm>
          <a:custGeom>
            <a:avLst/>
            <a:gdLst>
              <a:gd name="connsiteX0" fmla="*/ 807522 w 807522"/>
              <a:gd name="connsiteY0" fmla="*/ 950026 h 950026"/>
              <a:gd name="connsiteX1" fmla="*/ 391886 w 807522"/>
              <a:gd name="connsiteY1" fmla="*/ 0 h 950026"/>
              <a:gd name="connsiteX2" fmla="*/ 0 w 807522"/>
              <a:gd name="connsiteY2" fmla="*/ 0 h 950026"/>
              <a:gd name="connsiteX0" fmla="*/ 807522 w 807522"/>
              <a:gd name="connsiteY0" fmla="*/ 950026 h 950026"/>
              <a:gd name="connsiteX1" fmla="*/ 595904 w 807522"/>
              <a:gd name="connsiteY1" fmla="*/ 15240 h 950026"/>
              <a:gd name="connsiteX2" fmla="*/ 0 w 807522"/>
              <a:gd name="connsiteY2" fmla="*/ 0 h 950026"/>
              <a:gd name="connsiteX0" fmla="*/ 1534558 w 1534558"/>
              <a:gd name="connsiteY0" fmla="*/ 934786 h 934786"/>
              <a:gd name="connsiteX1" fmla="*/ 1322940 w 1534558"/>
              <a:gd name="connsiteY1" fmla="*/ 0 h 934786"/>
              <a:gd name="connsiteX2" fmla="*/ 0 w 1534558"/>
              <a:gd name="connsiteY2" fmla="*/ 3548 h 934786"/>
              <a:gd name="connsiteX0" fmla="*/ 1550250 w 1550250"/>
              <a:gd name="connsiteY0" fmla="*/ 934786 h 934786"/>
              <a:gd name="connsiteX1" fmla="*/ 1338632 w 1550250"/>
              <a:gd name="connsiteY1" fmla="*/ 0 h 934786"/>
              <a:gd name="connsiteX2" fmla="*/ 0 w 1550250"/>
              <a:gd name="connsiteY2" fmla="*/ 3548 h 934786"/>
              <a:gd name="connsiteX0" fmla="*/ 1536302 w 1536302"/>
              <a:gd name="connsiteY0" fmla="*/ 934786 h 934786"/>
              <a:gd name="connsiteX1" fmla="*/ 1324684 w 1536302"/>
              <a:gd name="connsiteY1" fmla="*/ 0 h 934786"/>
              <a:gd name="connsiteX2" fmla="*/ 0 w 1536302"/>
              <a:gd name="connsiteY2" fmla="*/ 3548 h 934786"/>
              <a:gd name="connsiteX0" fmla="*/ 1143871 w 1143871"/>
              <a:gd name="connsiteY0" fmla="*/ 934786 h 934786"/>
              <a:gd name="connsiteX1" fmla="*/ 932253 w 1143871"/>
              <a:gd name="connsiteY1" fmla="*/ 0 h 934786"/>
              <a:gd name="connsiteX2" fmla="*/ 0 w 1143871"/>
              <a:gd name="connsiteY2" fmla="*/ 22598 h 934786"/>
              <a:gd name="connsiteX0" fmla="*/ 1154477 w 1154477"/>
              <a:gd name="connsiteY0" fmla="*/ 934786 h 934786"/>
              <a:gd name="connsiteX1" fmla="*/ 942859 w 1154477"/>
              <a:gd name="connsiteY1" fmla="*/ 0 h 934786"/>
              <a:gd name="connsiteX2" fmla="*/ 0 w 1154477"/>
              <a:gd name="connsiteY2" fmla="*/ 22598 h 934786"/>
              <a:gd name="connsiteX0" fmla="*/ 1141547 w 1141547"/>
              <a:gd name="connsiteY0" fmla="*/ 934786 h 934786"/>
              <a:gd name="connsiteX1" fmla="*/ 929929 w 1141547"/>
              <a:gd name="connsiteY1" fmla="*/ 0 h 934786"/>
              <a:gd name="connsiteX2" fmla="*/ 0 w 1141547"/>
              <a:gd name="connsiteY2" fmla="*/ 10988 h 934786"/>
            </a:gdLst>
            <a:ahLst/>
            <a:cxnLst>
              <a:cxn ang="0">
                <a:pos x="connsiteX0" y="connsiteY0"/>
              </a:cxn>
              <a:cxn ang="0">
                <a:pos x="connsiteX1" y="connsiteY1"/>
              </a:cxn>
              <a:cxn ang="0">
                <a:pos x="connsiteX2" y="connsiteY2"/>
              </a:cxn>
            </a:cxnLst>
            <a:rect l="l" t="t" r="r" b="b"/>
            <a:pathLst>
              <a:path w="1141547" h="934786">
                <a:moveTo>
                  <a:pt x="1141547" y="934786"/>
                </a:moveTo>
                <a:lnTo>
                  <a:pt x="929929" y="0"/>
                </a:lnTo>
                <a:lnTo>
                  <a:pt x="0" y="10988"/>
                </a:lnTo>
              </a:path>
            </a:pathLst>
          </a:custGeom>
          <a:ln w="6350">
            <a:solidFill>
              <a:srgbClr val="BE1247"/>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黑体" panose="02010609060101010101" pitchFamily="49" charset="-122"/>
              <a:ea typeface="黑体" panose="02010609060101010101" pitchFamily="49" charset="-122"/>
            </a:endParaRPr>
          </a:p>
        </p:txBody>
      </p:sp>
      <p:sp>
        <p:nvSpPr>
          <p:cNvPr id="104" name="任意多边形 103"/>
          <p:cNvSpPr/>
          <p:nvPr/>
        </p:nvSpPr>
        <p:spPr>
          <a:xfrm flipH="1" flipV="1">
            <a:off x="4561049" y="2723574"/>
            <a:ext cx="1885996" cy="829214"/>
          </a:xfrm>
          <a:custGeom>
            <a:avLst/>
            <a:gdLst>
              <a:gd name="connsiteX0" fmla="*/ 807522 w 807522"/>
              <a:gd name="connsiteY0" fmla="*/ 950026 h 950026"/>
              <a:gd name="connsiteX1" fmla="*/ 391886 w 807522"/>
              <a:gd name="connsiteY1" fmla="*/ 0 h 950026"/>
              <a:gd name="connsiteX2" fmla="*/ 0 w 807522"/>
              <a:gd name="connsiteY2" fmla="*/ 0 h 950026"/>
              <a:gd name="connsiteX0" fmla="*/ 807522 w 807522"/>
              <a:gd name="connsiteY0" fmla="*/ 950026 h 950026"/>
              <a:gd name="connsiteX1" fmla="*/ 595904 w 807522"/>
              <a:gd name="connsiteY1" fmla="*/ 15240 h 950026"/>
              <a:gd name="connsiteX2" fmla="*/ 0 w 807522"/>
              <a:gd name="connsiteY2" fmla="*/ 0 h 950026"/>
              <a:gd name="connsiteX0" fmla="*/ 661557 w 661557"/>
              <a:gd name="connsiteY0" fmla="*/ 950026 h 950026"/>
              <a:gd name="connsiteX1" fmla="*/ 449939 w 661557"/>
              <a:gd name="connsiteY1" fmla="*/ 15240 h 950026"/>
              <a:gd name="connsiteX2" fmla="*/ 0 w 661557"/>
              <a:gd name="connsiteY2" fmla="*/ 0 h 950026"/>
              <a:gd name="connsiteX0" fmla="*/ 661557 w 661557"/>
              <a:gd name="connsiteY0" fmla="*/ 958598 h 958598"/>
              <a:gd name="connsiteX1" fmla="*/ 448614 w 661557"/>
              <a:gd name="connsiteY1" fmla="*/ 0 h 958598"/>
              <a:gd name="connsiteX2" fmla="*/ 0 w 661557"/>
              <a:gd name="connsiteY2" fmla="*/ 8572 h 958598"/>
              <a:gd name="connsiteX0" fmla="*/ 661557 w 661557"/>
              <a:gd name="connsiteY0" fmla="*/ 950026 h 950026"/>
              <a:gd name="connsiteX1" fmla="*/ 448614 w 661557"/>
              <a:gd name="connsiteY1" fmla="*/ 5716 h 950026"/>
              <a:gd name="connsiteX2" fmla="*/ 0 w 661557"/>
              <a:gd name="connsiteY2" fmla="*/ 0 h 950026"/>
              <a:gd name="connsiteX0" fmla="*/ 2196344 w 2196344"/>
              <a:gd name="connsiteY0" fmla="*/ 1003816 h 1003816"/>
              <a:gd name="connsiteX1" fmla="*/ 1983401 w 2196344"/>
              <a:gd name="connsiteY1" fmla="*/ 59506 h 1003816"/>
              <a:gd name="connsiteX2" fmla="*/ 0 w 2196344"/>
              <a:gd name="connsiteY2" fmla="*/ 0 h 1003816"/>
              <a:gd name="connsiteX0" fmla="*/ 1501635 w 1501635"/>
              <a:gd name="connsiteY0" fmla="*/ 946666 h 946666"/>
              <a:gd name="connsiteX1" fmla="*/ 1288692 w 1501635"/>
              <a:gd name="connsiteY1" fmla="*/ 2356 h 946666"/>
              <a:gd name="connsiteX2" fmla="*/ 0 w 1501635"/>
              <a:gd name="connsiteY2" fmla="*/ 0 h 946666"/>
            </a:gdLst>
            <a:ahLst/>
            <a:cxnLst>
              <a:cxn ang="0">
                <a:pos x="connsiteX0" y="connsiteY0"/>
              </a:cxn>
              <a:cxn ang="0">
                <a:pos x="connsiteX1" y="connsiteY1"/>
              </a:cxn>
              <a:cxn ang="0">
                <a:pos x="connsiteX2" y="connsiteY2"/>
              </a:cxn>
            </a:cxnLst>
            <a:rect l="l" t="t" r="r" b="b"/>
            <a:pathLst>
              <a:path w="1501635" h="946666">
                <a:moveTo>
                  <a:pt x="1501635" y="946666"/>
                </a:moveTo>
                <a:cubicBezTo>
                  <a:pt x="1431096" y="635071"/>
                  <a:pt x="1359231" y="313951"/>
                  <a:pt x="1288692" y="2356"/>
                </a:cubicBezTo>
                <a:lnTo>
                  <a:pt x="0" y="0"/>
                </a:lnTo>
              </a:path>
            </a:pathLst>
          </a:custGeom>
          <a:ln w="12700">
            <a:solidFill>
              <a:srgbClr val="005DDF"/>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黑体" panose="02010609060101010101" pitchFamily="49" charset="-122"/>
              <a:ea typeface="黑体" panose="02010609060101010101" pitchFamily="49" charset="-122"/>
            </a:endParaRPr>
          </a:p>
        </p:txBody>
      </p:sp>
      <p:sp>
        <p:nvSpPr>
          <p:cNvPr id="105" name="任意多边形 104"/>
          <p:cNvSpPr/>
          <p:nvPr/>
        </p:nvSpPr>
        <p:spPr>
          <a:xfrm>
            <a:off x="2271443" y="1130535"/>
            <a:ext cx="2671660" cy="467392"/>
          </a:xfrm>
          <a:custGeom>
            <a:avLst/>
            <a:gdLst>
              <a:gd name="connsiteX0" fmla="*/ 807522 w 807522"/>
              <a:gd name="connsiteY0" fmla="*/ 950026 h 950026"/>
              <a:gd name="connsiteX1" fmla="*/ 391886 w 807522"/>
              <a:gd name="connsiteY1" fmla="*/ 0 h 950026"/>
              <a:gd name="connsiteX2" fmla="*/ 0 w 807522"/>
              <a:gd name="connsiteY2" fmla="*/ 0 h 950026"/>
              <a:gd name="connsiteX0" fmla="*/ 807522 w 807522"/>
              <a:gd name="connsiteY0" fmla="*/ 950026 h 950026"/>
              <a:gd name="connsiteX1" fmla="*/ 595904 w 807522"/>
              <a:gd name="connsiteY1" fmla="*/ 15240 h 950026"/>
              <a:gd name="connsiteX2" fmla="*/ 0 w 807522"/>
              <a:gd name="connsiteY2" fmla="*/ 0 h 950026"/>
              <a:gd name="connsiteX0" fmla="*/ 1524033 w 1524033"/>
              <a:gd name="connsiteY0" fmla="*/ 995180 h 995180"/>
              <a:gd name="connsiteX1" fmla="*/ 1312415 w 1524033"/>
              <a:gd name="connsiteY1" fmla="*/ 60394 h 995180"/>
              <a:gd name="connsiteX2" fmla="*/ 0 w 1524033"/>
              <a:gd name="connsiteY2" fmla="*/ 0 h 995180"/>
              <a:gd name="connsiteX0" fmla="*/ 1530318 w 1530318"/>
              <a:gd name="connsiteY0" fmla="*/ 950026 h 950026"/>
              <a:gd name="connsiteX1" fmla="*/ 1318700 w 1530318"/>
              <a:gd name="connsiteY1" fmla="*/ 15240 h 950026"/>
              <a:gd name="connsiteX2" fmla="*/ 0 w 1530318"/>
              <a:gd name="connsiteY2" fmla="*/ 0 h 950026"/>
              <a:gd name="connsiteX0" fmla="*/ 1583908 w 1583908"/>
              <a:gd name="connsiteY0" fmla="*/ 950026 h 950026"/>
              <a:gd name="connsiteX1" fmla="*/ 1372290 w 1583908"/>
              <a:gd name="connsiteY1" fmla="*/ 15240 h 950026"/>
              <a:gd name="connsiteX2" fmla="*/ 0 w 1583908"/>
              <a:gd name="connsiteY2" fmla="*/ 0 h 950026"/>
              <a:gd name="connsiteX0" fmla="*/ 1572744 w 1572744"/>
              <a:gd name="connsiteY0" fmla="*/ 950026 h 950026"/>
              <a:gd name="connsiteX1" fmla="*/ 1361126 w 1572744"/>
              <a:gd name="connsiteY1" fmla="*/ 15240 h 950026"/>
              <a:gd name="connsiteX2" fmla="*/ 0 w 1572744"/>
              <a:gd name="connsiteY2" fmla="*/ 0 h 950026"/>
              <a:gd name="connsiteX0" fmla="*/ 1561580 w 1561580"/>
              <a:gd name="connsiteY0" fmla="*/ 950026 h 950026"/>
              <a:gd name="connsiteX1" fmla="*/ 1349962 w 1561580"/>
              <a:gd name="connsiteY1" fmla="*/ 15240 h 950026"/>
              <a:gd name="connsiteX2" fmla="*/ 0 w 1561580"/>
              <a:gd name="connsiteY2" fmla="*/ 0 h 950026"/>
              <a:gd name="connsiteX0" fmla="*/ 1561580 w 1561580"/>
              <a:gd name="connsiteY0" fmla="*/ 934786 h 934786"/>
              <a:gd name="connsiteX1" fmla="*/ 1349962 w 1561580"/>
              <a:gd name="connsiteY1" fmla="*/ 0 h 934786"/>
              <a:gd name="connsiteX2" fmla="*/ 0 w 1561580"/>
              <a:gd name="connsiteY2" fmla="*/ 3810 h 934786"/>
              <a:gd name="connsiteX0" fmla="*/ 1801156 w 1801156"/>
              <a:gd name="connsiteY0" fmla="*/ 934786 h 934786"/>
              <a:gd name="connsiteX1" fmla="*/ 1589538 w 1801156"/>
              <a:gd name="connsiteY1" fmla="*/ 0 h 934786"/>
              <a:gd name="connsiteX2" fmla="*/ 0 w 1801156"/>
              <a:gd name="connsiteY2" fmla="*/ 30704 h 934786"/>
            </a:gdLst>
            <a:ahLst/>
            <a:cxnLst>
              <a:cxn ang="0">
                <a:pos x="connsiteX0" y="connsiteY0"/>
              </a:cxn>
              <a:cxn ang="0">
                <a:pos x="connsiteX1" y="connsiteY1"/>
              </a:cxn>
              <a:cxn ang="0">
                <a:pos x="connsiteX2" y="connsiteY2"/>
              </a:cxn>
            </a:cxnLst>
            <a:rect l="l" t="t" r="r" b="b"/>
            <a:pathLst>
              <a:path w="1801156" h="934786">
                <a:moveTo>
                  <a:pt x="1801156" y="934786"/>
                </a:moveTo>
                <a:lnTo>
                  <a:pt x="1589538" y="0"/>
                </a:lnTo>
                <a:cubicBezTo>
                  <a:pt x="1139551" y="1270"/>
                  <a:pt x="449987" y="29434"/>
                  <a:pt x="0" y="30704"/>
                </a:cubicBezTo>
              </a:path>
            </a:pathLst>
          </a:custGeom>
          <a:ln w="6350">
            <a:solidFill>
              <a:srgbClr val="C73E01"/>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latin typeface="黑体" panose="02010609060101010101" pitchFamily="49" charset="-122"/>
              <a:ea typeface="黑体" panose="02010609060101010101" pitchFamily="49" charset="-122"/>
            </a:endParaRPr>
          </a:p>
        </p:txBody>
      </p:sp>
      <p:sp>
        <p:nvSpPr>
          <p:cNvPr id="106" name="矩形 105"/>
          <p:cNvSpPr/>
          <p:nvPr/>
        </p:nvSpPr>
        <p:spPr>
          <a:xfrm>
            <a:off x="2194190" y="957896"/>
            <a:ext cx="25200" cy="540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07" name="矩形 106"/>
          <p:cNvSpPr/>
          <p:nvPr/>
        </p:nvSpPr>
        <p:spPr>
          <a:xfrm>
            <a:off x="2183907" y="3153929"/>
            <a:ext cx="25200" cy="540000"/>
          </a:xfrm>
          <a:prstGeom prst="rect">
            <a:avLst/>
          </a:prstGeom>
          <a:solidFill>
            <a:srgbClr val="1197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08" name="矩形 107"/>
          <p:cNvSpPr/>
          <p:nvPr/>
        </p:nvSpPr>
        <p:spPr>
          <a:xfrm>
            <a:off x="6540047" y="3282810"/>
            <a:ext cx="25200" cy="54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09" name="矩形 108"/>
          <p:cNvSpPr/>
          <p:nvPr/>
        </p:nvSpPr>
        <p:spPr>
          <a:xfrm>
            <a:off x="6516535" y="1143251"/>
            <a:ext cx="25200" cy="540000"/>
          </a:xfrm>
          <a:prstGeom prst="rect">
            <a:avLst/>
          </a:prstGeom>
          <a:solidFill>
            <a:srgbClr val="BE1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黑体" panose="02010609060101010101" pitchFamily="49" charset="-122"/>
              <a:ea typeface="黑体" panose="02010609060101010101" pitchFamily="49" charset="-122"/>
            </a:endParaRPr>
          </a:p>
        </p:txBody>
      </p:sp>
      <p:sp>
        <p:nvSpPr>
          <p:cNvPr id="111" name="TextBox 46"/>
          <p:cNvSpPr txBox="1"/>
          <p:nvPr/>
        </p:nvSpPr>
        <p:spPr>
          <a:xfrm>
            <a:off x="456280" y="912874"/>
            <a:ext cx="1951799" cy="338554"/>
          </a:xfrm>
          <a:prstGeom prst="rect">
            <a:avLst/>
          </a:prstGeom>
          <a:noFill/>
        </p:spPr>
        <p:txBody>
          <a:bodyPr wrap="square" rtlCol="0">
            <a:spAutoFit/>
          </a:bodyPr>
          <a:lstStyle/>
          <a:p>
            <a:r>
              <a:rPr lang="en-US" altLang="zh-CN" sz="1600" b="1" kern="0" dirty="0" err="1" smtClean="0">
                <a:solidFill>
                  <a:schemeClr val="accent6">
                    <a:lumMod val="75000"/>
                  </a:schemeClr>
                </a:solidFill>
                <a:latin typeface="黑体" panose="02010609060101010101" pitchFamily="49" charset="-122"/>
                <a:ea typeface="黑体" panose="02010609060101010101" pitchFamily="49" charset="-122"/>
              </a:rPr>
              <a:t>1.API</a:t>
            </a:r>
            <a:r>
              <a:rPr lang="zh-CN" altLang="en-US" sz="1600" b="1" kern="0" dirty="0" smtClean="0">
                <a:solidFill>
                  <a:schemeClr val="accent6">
                    <a:lumMod val="75000"/>
                  </a:schemeClr>
                </a:solidFill>
                <a:latin typeface="黑体" panose="02010609060101010101" pitchFamily="49" charset="-122"/>
                <a:ea typeface="黑体" panose="02010609060101010101" pitchFamily="49" charset="-122"/>
              </a:rPr>
              <a:t>简单易懂</a:t>
            </a:r>
            <a:endParaRPr lang="zh-CN" altLang="en-US" sz="1600" b="1" kern="0" dirty="0">
              <a:solidFill>
                <a:schemeClr val="accent6">
                  <a:lumMod val="75000"/>
                </a:schemeClr>
              </a:solidFill>
              <a:latin typeface="黑体" panose="02010609060101010101" pitchFamily="49" charset="-122"/>
              <a:ea typeface="黑体" panose="02010609060101010101" pitchFamily="49" charset="-122"/>
            </a:endParaRPr>
          </a:p>
        </p:txBody>
      </p:sp>
      <p:sp>
        <p:nvSpPr>
          <p:cNvPr id="113" name="TextBox 48"/>
          <p:cNvSpPr txBox="1"/>
          <p:nvPr/>
        </p:nvSpPr>
        <p:spPr>
          <a:xfrm>
            <a:off x="6565247" y="1025677"/>
            <a:ext cx="1986553" cy="338554"/>
          </a:xfrm>
          <a:prstGeom prst="rect">
            <a:avLst/>
          </a:prstGeom>
          <a:noFill/>
        </p:spPr>
        <p:txBody>
          <a:bodyPr wrap="square" rtlCol="0">
            <a:spAutoFit/>
          </a:bodyPr>
          <a:lstStyle/>
          <a:p>
            <a:r>
              <a:rPr lang="en-US" altLang="zh-CN" sz="1600" b="1" kern="0" dirty="0" smtClean="0">
                <a:solidFill>
                  <a:srgbClr val="BE1247"/>
                </a:solidFill>
                <a:latin typeface="黑体" panose="02010609060101010101" pitchFamily="49" charset="-122"/>
                <a:ea typeface="黑体" panose="02010609060101010101" pitchFamily="49" charset="-122"/>
              </a:rPr>
              <a:t>2.</a:t>
            </a:r>
            <a:r>
              <a:rPr lang="zh-CN" altLang="en-US" sz="1600" b="1" kern="0" dirty="0" smtClean="0">
                <a:solidFill>
                  <a:srgbClr val="BE1247"/>
                </a:solidFill>
                <a:latin typeface="黑体" panose="02010609060101010101" pitchFamily="49" charset="-122"/>
                <a:ea typeface="黑体" panose="02010609060101010101" pitchFamily="49" charset="-122"/>
              </a:rPr>
              <a:t>支持同库</a:t>
            </a:r>
            <a:r>
              <a:rPr lang="en-US" altLang="zh-CN" sz="1600" b="1" kern="0" dirty="0" smtClean="0">
                <a:solidFill>
                  <a:srgbClr val="BE1247"/>
                </a:solidFill>
                <a:latin typeface="黑体" panose="02010609060101010101" pitchFamily="49" charset="-122"/>
                <a:ea typeface="黑体" panose="02010609060101010101" pitchFamily="49" charset="-122"/>
              </a:rPr>
              <a:t>/</a:t>
            </a:r>
            <a:r>
              <a:rPr lang="zh-CN" altLang="en-US" sz="1600" b="1" kern="0" dirty="0" smtClean="0">
                <a:solidFill>
                  <a:srgbClr val="BE1247"/>
                </a:solidFill>
                <a:latin typeface="黑体" panose="02010609060101010101" pitchFamily="49" charset="-122"/>
                <a:ea typeface="黑体" panose="02010609060101010101" pitchFamily="49" charset="-122"/>
              </a:rPr>
              <a:t>异库</a:t>
            </a:r>
            <a:endParaRPr lang="zh-CN" altLang="en-US" sz="1600" b="1" kern="0" dirty="0">
              <a:solidFill>
                <a:srgbClr val="BE1247"/>
              </a:solidFill>
              <a:latin typeface="黑体" panose="02010609060101010101" pitchFamily="49" charset="-122"/>
              <a:ea typeface="黑体" panose="02010609060101010101" pitchFamily="49" charset="-122"/>
            </a:endParaRPr>
          </a:p>
        </p:txBody>
      </p:sp>
      <p:sp>
        <p:nvSpPr>
          <p:cNvPr id="115" name="TextBox 52"/>
          <p:cNvSpPr txBox="1"/>
          <p:nvPr/>
        </p:nvSpPr>
        <p:spPr>
          <a:xfrm>
            <a:off x="456280" y="3065252"/>
            <a:ext cx="1819893" cy="584775"/>
          </a:xfrm>
          <a:prstGeom prst="rect">
            <a:avLst/>
          </a:prstGeom>
          <a:noFill/>
        </p:spPr>
        <p:txBody>
          <a:bodyPr wrap="square" rtlCol="0">
            <a:spAutoFit/>
          </a:bodyPr>
          <a:lstStyle>
            <a:defPPr>
              <a:defRPr lang="zh-CN"/>
            </a:defPPr>
            <a:lvl1pPr>
              <a:defRPr sz="1600" b="1" kern="0">
                <a:solidFill>
                  <a:srgbClr val="119707"/>
                </a:solidFill>
                <a:latin typeface="黑体" panose="02010609060101010101" pitchFamily="49" charset="-122"/>
                <a:ea typeface="黑体" panose="02010609060101010101" pitchFamily="49" charset="-122"/>
              </a:defRPr>
            </a:lvl1pPr>
          </a:lstStyle>
          <a:p>
            <a:r>
              <a:rPr lang="en-US" altLang="zh-CN" dirty="0" smtClean="0"/>
              <a:t>3.</a:t>
            </a:r>
            <a:r>
              <a:rPr lang="zh-CN" altLang="en-US" dirty="0" smtClean="0"/>
              <a:t>独立的管理端界面</a:t>
            </a:r>
            <a:endParaRPr lang="zh-CN" altLang="en-US" dirty="0"/>
          </a:p>
        </p:txBody>
      </p:sp>
      <p:sp>
        <p:nvSpPr>
          <p:cNvPr id="116" name="TextBox 11"/>
          <p:cNvSpPr txBox="1">
            <a:spLocks noChangeArrowheads="1"/>
          </p:cNvSpPr>
          <p:nvPr/>
        </p:nvSpPr>
        <p:spPr bwMode="auto">
          <a:xfrm flipH="1">
            <a:off x="6857565" y="3451017"/>
            <a:ext cx="1896585" cy="2062103"/>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采用组件化开发，目前提供</a:t>
            </a:r>
            <a:r>
              <a:rPr lang="en-US" altLang="zh-CN" sz="1600" kern="0" dirty="0" err="1"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-core</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和</a:t>
            </a:r>
            <a:r>
              <a:rPr lang="en-US" altLang="zh-CN" sz="1600" kern="0" dirty="0" err="1" smtClean="0">
                <a:solidFill>
                  <a:sysClr val="windowText" lastClr="000000">
                    <a:lumMod val="85000"/>
                    <a:lumOff val="15000"/>
                  </a:sysClr>
                </a:solidFill>
                <a:latin typeface="黑体" panose="02010609060101010101" pitchFamily="49" charset="-122"/>
                <a:ea typeface="黑体" panose="02010609060101010101" pitchFamily="49" charset="-122"/>
              </a:rPr>
              <a:t>dts</a:t>
            </a: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-schedule</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两大组件负责交易和监控，采用</a:t>
            </a:r>
            <a:r>
              <a:rPr lang="en-US" altLang="zh-CN"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spring</a:t>
            </a:r>
            <a:r>
              <a:rPr lang="zh-CN" altLang="en-US" sz="1600" kern="0" dirty="0" smtClean="0">
                <a:solidFill>
                  <a:sysClr val="windowText" lastClr="000000">
                    <a:lumMod val="85000"/>
                    <a:lumOff val="15000"/>
                  </a:sysClr>
                </a:solidFill>
                <a:latin typeface="黑体" panose="02010609060101010101" pitchFamily="49" charset="-122"/>
                <a:ea typeface="黑体" panose="02010609060101010101" pitchFamily="49" charset="-122"/>
              </a:rPr>
              <a:t>配置化集成，监控任务面向接口易拓展</a:t>
            </a:r>
            <a:endParaRPr lang="zh-CN" altLang="en-US" sz="1600" kern="0" dirty="0">
              <a:solidFill>
                <a:sysClr val="windowText" lastClr="000000">
                  <a:lumMod val="85000"/>
                  <a:lumOff val="15000"/>
                </a:sysClr>
              </a:solidFill>
              <a:latin typeface="黑体" panose="02010609060101010101" pitchFamily="49" charset="-122"/>
              <a:ea typeface="黑体" panose="02010609060101010101" pitchFamily="49" charset="-122"/>
            </a:endParaRPr>
          </a:p>
        </p:txBody>
      </p:sp>
      <p:sp>
        <p:nvSpPr>
          <p:cNvPr id="117" name="TextBox 54"/>
          <p:cNvSpPr txBox="1"/>
          <p:nvPr/>
        </p:nvSpPr>
        <p:spPr>
          <a:xfrm>
            <a:off x="6603378" y="3152200"/>
            <a:ext cx="2073078" cy="338554"/>
          </a:xfrm>
          <a:prstGeom prst="rect">
            <a:avLst/>
          </a:prstGeom>
          <a:noFill/>
        </p:spPr>
        <p:txBody>
          <a:bodyPr wrap="square" rtlCol="0">
            <a:spAutoFit/>
          </a:bodyPr>
          <a:lstStyle/>
          <a:p>
            <a:r>
              <a:rPr lang="en-US" altLang="zh-CN" sz="1600" b="1" kern="0" dirty="0" smtClean="0">
                <a:solidFill>
                  <a:srgbClr val="0070C0"/>
                </a:solidFill>
                <a:latin typeface="黑体" panose="02010609060101010101" pitchFamily="49" charset="-122"/>
                <a:ea typeface="黑体" panose="02010609060101010101" pitchFamily="49" charset="-122"/>
              </a:rPr>
              <a:t>4.</a:t>
            </a:r>
            <a:r>
              <a:rPr lang="zh-CN" altLang="en-US" sz="1600" b="1" kern="0" dirty="0">
                <a:solidFill>
                  <a:srgbClr val="0070C0"/>
                </a:solidFill>
                <a:latin typeface="黑体" panose="02010609060101010101" pitchFamily="49" charset="-122"/>
                <a:ea typeface="黑体" panose="02010609060101010101" pitchFamily="49" charset="-122"/>
              </a:rPr>
              <a:t>组件</a:t>
            </a:r>
            <a:r>
              <a:rPr lang="zh-CN" altLang="en-US" sz="1600" b="1" kern="0" dirty="0" smtClean="0">
                <a:solidFill>
                  <a:srgbClr val="0070C0"/>
                </a:solidFill>
                <a:latin typeface="黑体" panose="02010609060101010101" pitchFamily="49" charset="-122"/>
                <a:ea typeface="黑体" panose="02010609060101010101" pitchFamily="49" charset="-122"/>
              </a:rPr>
              <a:t>化开发易拓展</a:t>
            </a:r>
            <a:endParaRPr lang="zh-CN" altLang="en-US" sz="1600" b="1" kern="0"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961349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5" presetClass="entr" presetSubtype="0"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15" dur="1000" fill="hold"/>
                                        <p:tgtEl>
                                          <p:spTgt spid="45"/>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45"/>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right)">
                                      <p:cBhvr>
                                        <p:cTn id="23" dur="500"/>
                                        <p:tgtEl>
                                          <p:spTgt spid="105"/>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fade">
                                      <p:cBhvr>
                                        <p:cTn id="27" dur="500"/>
                                        <p:tgtEl>
                                          <p:spTgt spid="106"/>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500"/>
                                        <p:tgtEl>
                                          <p:spTgt spid="111"/>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wipe(up)">
                                      <p:cBhvr>
                                        <p:cTn id="35" dur="500"/>
                                        <p:tgtEl>
                                          <p:spTgt spid="110"/>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02"/>
                                        </p:tgtEl>
                                        <p:attrNameLst>
                                          <p:attrName>style.visibility</p:attrName>
                                        </p:attrNameLst>
                                      </p:cBhvr>
                                      <p:to>
                                        <p:strVal val="visible"/>
                                      </p:to>
                                    </p:set>
                                    <p:animEffect transition="in" filter="wipe(left)">
                                      <p:cBhvr>
                                        <p:cTn id="39" dur="500"/>
                                        <p:tgtEl>
                                          <p:spTgt spid="102"/>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fade">
                                      <p:cBhvr>
                                        <p:cTn id="43" dur="500"/>
                                        <p:tgtEl>
                                          <p:spTgt spid="109"/>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112"/>
                                        </p:tgtEl>
                                        <p:attrNameLst>
                                          <p:attrName>style.visibility</p:attrName>
                                        </p:attrNameLst>
                                      </p:cBhvr>
                                      <p:to>
                                        <p:strVal val="visible"/>
                                      </p:to>
                                    </p:set>
                                    <p:animEffect transition="in" filter="wipe(up)">
                                      <p:cBhvr>
                                        <p:cTn id="51" dur="500"/>
                                        <p:tgtEl>
                                          <p:spTgt spid="112"/>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07"/>
                                        </p:tgtEl>
                                        <p:attrNameLst>
                                          <p:attrName>style.visibility</p:attrName>
                                        </p:attrNameLst>
                                      </p:cBhvr>
                                      <p:to>
                                        <p:strVal val="visible"/>
                                      </p:to>
                                    </p:set>
                                    <p:animEffect transition="in" filter="fade">
                                      <p:cBhvr>
                                        <p:cTn id="55" dur="500"/>
                                        <p:tgtEl>
                                          <p:spTgt spid="107"/>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115"/>
                                        </p:tgtEl>
                                        <p:attrNameLst>
                                          <p:attrName>style.visibility</p:attrName>
                                        </p:attrNameLst>
                                      </p:cBhvr>
                                      <p:to>
                                        <p:strVal val="visible"/>
                                      </p:to>
                                    </p:set>
                                    <p:animEffect transition="in" filter="fade">
                                      <p:cBhvr>
                                        <p:cTn id="59" dur="500"/>
                                        <p:tgtEl>
                                          <p:spTgt spid="115"/>
                                        </p:tgtEl>
                                      </p:cBhvr>
                                    </p:animEffect>
                                  </p:childTnLst>
                                </p:cTn>
                              </p:par>
                            </p:childTnLst>
                          </p:cTn>
                        </p:par>
                        <p:par>
                          <p:cTn id="60" fill="hold">
                            <p:stCondLst>
                              <p:cond delay="6500"/>
                            </p:stCondLst>
                            <p:childTnLst>
                              <p:par>
                                <p:cTn id="61" presetID="22" presetClass="entr" presetSubtype="1" fill="hold" grpId="0" nodeType="afterEffect">
                                  <p:stCondLst>
                                    <p:cond delay="0"/>
                                  </p:stCondLst>
                                  <p:childTnLst>
                                    <p:set>
                                      <p:cBhvr>
                                        <p:cTn id="62" dur="1" fill="hold">
                                          <p:stCondLst>
                                            <p:cond delay="0"/>
                                          </p:stCondLst>
                                        </p:cTn>
                                        <p:tgtEl>
                                          <p:spTgt spid="114"/>
                                        </p:tgtEl>
                                        <p:attrNameLst>
                                          <p:attrName>style.visibility</p:attrName>
                                        </p:attrNameLst>
                                      </p:cBhvr>
                                      <p:to>
                                        <p:strVal val="visible"/>
                                      </p:to>
                                    </p:set>
                                    <p:animEffect transition="in" filter="wipe(up)">
                                      <p:cBhvr>
                                        <p:cTn id="63" dur="500"/>
                                        <p:tgtEl>
                                          <p:spTgt spid="114"/>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500"/>
                                        <p:tgtEl>
                                          <p:spTgt spid="104"/>
                                        </p:tgtEl>
                                      </p:cBhvr>
                                    </p:animEffect>
                                  </p:childTnLst>
                                </p:cTn>
                              </p:par>
                            </p:childTnLst>
                          </p:cTn>
                        </p:par>
                        <p:par>
                          <p:cTn id="68" fill="hold">
                            <p:stCondLst>
                              <p:cond delay="7500"/>
                            </p:stCondLst>
                            <p:childTnLst>
                              <p:par>
                                <p:cTn id="69" presetID="10" presetClass="entr" presetSubtype="0" fill="hold" grpId="0" nodeType="after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fade">
                                      <p:cBhvr>
                                        <p:cTn id="71" dur="500"/>
                                        <p:tgtEl>
                                          <p:spTgt spid="108"/>
                                        </p:tgtEl>
                                      </p:cBhvr>
                                    </p:animEffect>
                                  </p:childTnLst>
                                </p:cTn>
                              </p:par>
                            </p:childTnLst>
                          </p:cTn>
                        </p:par>
                        <p:par>
                          <p:cTn id="72" fill="hold">
                            <p:stCondLst>
                              <p:cond delay="8000"/>
                            </p:stCondLst>
                            <p:childTnLst>
                              <p:par>
                                <p:cTn id="73" presetID="10" presetClass="entr" presetSubtype="0" fill="hold" grpId="0" nodeType="after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fade">
                                      <p:cBhvr>
                                        <p:cTn id="75" dur="500"/>
                                        <p:tgtEl>
                                          <p:spTgt spid="117"/>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wipe(up)">
                                      <p:cBhvr>
                                        <p:cTn id="79" dur="500"/>
                                        <p:tgtEl>
                                          <p:spTgt spid="116"/>
                                        </p:tgtEl>
                                      </p:cBhvr>
                                    </p:animEffect>
                                  </p:childTnLst>
                                </p:cTn>
                              </p:par>
                            </p:childTnLst>
                          </p:cTn>
                        </p:par>
                        <p:par>
                          <p:cTn id="80" fill="hold">
                            <p:stCondLst>
                              <p:cond delay="9000"/>
                            </p:stCondLst>
                            <p:childTnLst>
                              <p:par>
                                <p:cTn id="81" presetID="42" presetClass="entr" presetSubtype="0"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fade">
                                      <p:cBhvr>
                                        <p:cTn id="83" dur="1000"/>
                                        <p:tgtEl>
                                          <p:spTgt spid="6"/>
                                        </p:tgtEl>
                                      </p:cBhvr>
                                    </p:animEffect>
                                    <p:anim calcmode="lin" valueType="num">
                                      <p:cBhvr>
                                        <p:cTn id="84" dur="1000" fill="hold"/>
                                        <p:tgtEl>
                                          <p:spTgt spid="6"/>
                                        </p:tgtEl>
                                        <p:attrNameLst>
                                          <p:attrName>ppt_x</p:attrName>
                                        </p:attrNameLst>
                                      </p:cBhvr>
                                      <p:tavLst>
                                        <p:tav tm="0">
                                          <p:val>
                                            <p:strVal val="#ppt_x"/>
                                          </p:val>
                                        </p:tav>
                                        <p:tav tm="100000">
                                          <p:val>
                                            <p:strVal val="#ppt_x"/>
                                          </p:val>
                                        </p:tav>
                                      </p:tavLst>
                                    </p:anim>
                                    <p:anim calcmode="lin" valueType="num">
                                      <p:cBhvr>
                                        <p:cTn id="8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2" grpId="0"/>
      <p:bldP spid="110" grpId="0"/>
      <p:bldP spid="4" grpId="0"/>
      <p:bldP spid="102" grpId="0" animBg="1"/>
      <p:bldP spid="104" grpId="0" animBg="1"/>
      <p:bldP spid="105" grpId="0" animBg="1"/>
      <p:bldP spid="106" grpId="0" animBg="1"/>
      <p:bldP spid="107" grpId="0" animBg="1"/>
      <p:bldP spid="108" grpId="0" animBg="1"/>
      <p:bldP spid="109" grpId="0" animBg="1"/>
      <p:bldP spid="111" grpId="0"/>
      <p:bldP spid="113" grpId="0"/>
      <p:bldP spid="115" grpId="0"/>
      <p:bldP spid="116" grpId="0"/>
      <p:bldP spid="117"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588224" y="267799"/>
            <a:ext cx="2029723" cy="492443"/>
          </a:xfrm>
          <a:prstGeom prst="rect">
            <a:avLst/>
          </a:prstGeom>
        </p:spPr>
        <p:txBody>
          <a:bodyPr wrap="none">
            <a:spAutoFit/>
          </a:bodyPr>
          <a:lstStyle/>
          <a:p>
            <a:r>
              <a:rPr lang="en-US" altLang="zh-CN" sz="2600" b="1" dirty="0" smtClean="0">
                <a:solidFill>
                  <a:schemeClr val="bg1"/>
                </a:solidFill>
                <a:latin typeface="黑体" pitchFamily="2" charset="-122"/>
                <a:ea typeface="黑体" pitchFamily="2" charset="-122"/>
              </a:rPr>
              <a:t>DTS</a:t>
            </a:r>
            <a:r>
              <a:rPr lang="zh-CN" altLang="en-US" sz="2600" b="1" dirty="0" smtClean="0">
                <a:solidFill>
                  <a:schemeClr val="bg1"/>
                </a:solidFill>
                <a:latin typeface="黑体" pitchFamily="2" charset="-122"/>
                <a:ea typeface="黑体" pitchFamily="2" charset="-122"/>
              </a:rPr>
              <a:t>主要原理</a:t>
            </a:r>
            <a:endParaRPr lang="zh-CN" altLang="en-US" sz="2600" b="1" dirty="0">
              <a:solidFill>
                <a:schemeClr val="bg1"/>
              </a:solidFill>
              <a:latin typeface="黑体" pitchFamily="2" charset="-122"/>
              <a:ea typeface="黑体" pitchFamily="2" charset="-122"/>
            </a:endParaRPr>
          </a:p>
        </p:txBody>
      </p:sp>
      <p:grpSp>
        <p:nvGrpSpPr>
          <p:cNvPr id="27" name="组合 26"/>
          <p:cNvGrpSpPr/>
          <p:nvPr/>
        </p:nvGrpSpPr>
        <p:grpSpPr>
          <a:xfrm>
            <a:off x="4380778" y="3001108"/>
            <a:ext cx="492443" cy="1592299"/>
            <a:chOff x="4380778" y="3001108"/>
            <a:chExt cx="492443" cy="1592299"/>
          </a:xfrm>
        </p:grpSpPr>
        <p:sp>
          <p:nvSpPr>
            <p:cNvPr id="76" name="矩形 75"/>
            <p:cNvSpPr/>
            <p:nvPr/>
          </p:nvSpPr>
          <p:spPr>
            <a:xfrm>
              <a:off x="4414889" y="3001108"/>
              <a:ext cx="416596" cy="1571162"/>
            </a:xfrm>
            <a:prstGeom prst="rect">
              <a:avLst/>
            </a:prstGeom>
            <a:gradFill>
              <a:gsLst>
                <a:gs pos="33000">
                  <a:srgbClr val="FFA905"/>
                </a:gs>
                <a:gs pos="100000">
                  <a:srgbClr val="FF8B10"/>
                </a:gs>
              </a:gsLst>
              <a:lin ang="5400000" scaled="0"/>
            </a:gradFill>
            <a:ln w="3175" cap="flat" cmpd="sng" algn="ctr">
              <a:solidFill>
                <a:srgbClr val="6DAA2D">
                  <a:lumMod val="60000"/>
                  <a:lumOff val="40000"/>
                </a:srgbClr>
              </a:solidFill>
              <a:prstDash val="solid"/>
            </a:ln>
            <a:effectLst>
              <a:outerShdw blurRad="50800" dist="38100" dir="2700000" algn="tl" rotWithShape="0">
                <a:prstClr val="black">
                  <a:alpha val="40000"/>
                </a:prstClr>
              </a:outerShdw>
            </a:effectLst>
          </p:spPr>
          <p:txBody>
            <a:bodyPr vert="eaVert" lIns="0" rIns="0" anchor="ctr"/>
            <a:lstStyle/>
            <a:p>
              <a:pPr algn="ctr">
                <a:lnSpc>
                  <a:spcPct val="120000"/>
                </a:lnSpc>
                <a:spcBef>
                  <a:spcPts val="600"/>
                </a:spcBef>
                <a:spcAft>
                  <a:spcPts val="600"/>
                </a:spcAft>
              </a:pPr>
              <a:endParaRPr lang="zh-CN" altLang="en-US" sz="1600" kern="0">
                <a:solidFill>
                  <a:sysClr val="window" lastClr="FFFFFF"/>
                </a:solidFill>
                <a:latin typeface="Impact" pitchFamily="34" charset="0"/>
                <a:ea typeface="微软雅黑" pitchFamily="34" charset="-122"/>
              </a:endParaRPr>
            </a:p>
          </p:txBody>
        </p:sp>
        <p:sp>
          <p:nvSpPr>
            <p:cNvPr id="77" name="TextBox 25"/>
            <p:cNvSpPr txBox="1"/>
            <p:nvPr/>
          </p:nvSpPr>
          <p:spPr>
            <a:xfrm>
              <a:off x="4380778" y="3002429"/>
              <a:ext cx="492443" cy="1590978"/>
            </a:xfrm>
            <a:prstGeom prst="rect">
              <a:avLst/>
            </a:prstGeom>
            <a:noFill/>
          </p:spPr>
          <p:txBody>
            <a:bodyPr vert="eaVert" wrap="square" rtlCol="0">
              <a:spAutoFit/>
            </a:bodyPr>
            <a:lstStyle/>
            <a:p>
              <a:pPr algn="ctr">
                <a:lnSpc>
                  <a:spcPts val="2400"/>
                </a:lnSpc>
              </a:pPr>
              <a:r>
                <a:rPr lang="zh-CN" altLang="en-US" sz="2000" b="1" kern="0" spc="200" dirty="0" smtClean="0">
                  <a:solidFill>
                    <a:schemeClr val="bg1"/>
                  </a:solidFill>
                  <a:latin typeface="黑体" panose="02010609060101010101" pitchFamily="49" charset="-122"/>
                  <a:ea typeface="黑体" panose="02010609060101010101" pitchFamily="49" charset="-122"/>
                </a:rPr>
                <a:t>主要原理</a:t>
              </a:r>
              <a:endParaRPr lang="en-US" altLang="zh-CN" sz="2000" b="1" kern="0" spc="200" dirty="0">
                <a:solidFill>
                  <a:schemeClr val="bg1"/>
                </a:solidFill>
                <a:latin typeface="黑体" panose="02010609060101010101" pitchFamily="49" charset="-122"/>
                <a:ea typeface="黑体" panose="02010609060101010101" pitchFamily="49" charset="-122"/>
              </a:endParaRPr>
            </a:p>
          </p:txBody>
        </p:sp>
        <p:sp>
          <p:nvSpPr>
            <p:cNvPr id="78" name="椭圆 77"/>
            <p:cNvSpPr/>
            <p:nvPr/>
          </p:nvSpPr>
          <p:spPr>
            <a:xfrm>
              <a:off x="4595872" y="3041136"/>
              <a:ext cx="99832" cy="99832"/>
            </a:xfrm>
            <a:prstGeom prst="ellipse">
              <a:avLst/>
            </a:prstGeom>
            <a:solidFill>
              <a:schemeClr val="bg1"/>
            </a:solidFill>
            <a:ln>
              <a:solidFill>
                <a:srgbClr val="FF8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椭圆 78"/>
            <p:cNvSpPr/>
            <p:nvPr/>
          </p:nvSpPr>
          <p:spPr>
            <a:xfrm>
              <a:off x="4570303" y="4435624"/>
              <a:ext cx="99832" cy="99832"/>
            </a:xfrm>
            <a:prstGeom prst="ellipse">
              <a:avLst/>
            </a:prstGeom>
            <a:solidFill>
              <a:schemeClr val="bg1"/>
            </a:solidFill>
            <a:ln>
              <a:solidFill>
                <a:srgbClr val="FF8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0" name="直接连接符 79"/>
          <p:cNvCxnSpPr>
            <a:stCxn id="78" idx="0"/>
            <a:endCxn id="63" idx="2"/>
          </p:cNvCxnSpPr>
          <p:nvPr/>
        </p:nvCxnSpPr>
        <p:spPr>
          <a:xfrm flipV="1">
            <a:off x="4645788" y="2595615"/>
            <a:ext cx="766378" cy="445521"/>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cxnSp>
        <p:nvCxnSpPr>
          <p:cNvPr id="82" name="直接连接符 81"/>
          <p:cNvCxnSpPr>
            <a:stCxn id="79" idx="4"/>
          </p:cNvCxnSpPr>
          <p:nvPr/>
        </p:nvCxnSpPr>
        <p:spPr>
          <a:xfrm>
            <a:off x="4620219" y="4535456"/>
            <a:ext cx="780212" cy="673767"/>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grpSp>
        <p:nvGrpSpPr>
          <p:cNvPr id="2" name="组合 1"/>
          <p:cNvGrpSpPr/>
          <p:nvPr/>
        </p:nvGrpSpPr>
        <p:grpSpPr>
          <a:xfrm>
            <a:off x="5412166" y="1618214"/>
            <a:ext cx="3336298" cy="1954801"/>
            <a:chOff x="5412166" y="1618214"/>
            <a:chExt cx="3336298" cy="1954801"/>
          </a:xfrm>
        </p:grpSpPr>
        <p:grpSp>
          <p:nvGrpSpPr>
            <p:cNvPr id="62" name="组合 61"/>
            <p:cNvGrpSpPr/>
            <p:nvPr/>
          </p:nvGrpSpPr>
          <p:grpSpPr>
            <a:xfrm>
              <a:off x="5412166" y="1618214"/>
              <a:ext cx="3336298" cy="1954801"/>
              <a:chOff x="480963" y="1924513"/>
              <a:chExt cx="3629135" cy="1990170"/>
            </a:xfrm>
          </p:grpSpPr>
          <p:sp>
            <p:nvSpPr>
              <p:cNvPr id="63" name="对角圆角矩形 62"/>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22"/>
              <p:cNvSpPr txBox="1"/>
              <p:nvPr/>
            </p:nvSpPr>
            <p:spPr>
              <a:xfrm>
                <a:off x="3635012" y="2745636"/>
                <a:ext cx="372976" cy="470018"/>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3</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31" name="矩形 30"/>
            <p:cNvSpPr/>
            <p:nvPr/>
          </p:nvSpPr>
          <p:spPr>
            <a:xfrm>
              <a:off x="5632071" y="1832495"/>
              <a:ext cx="2662727" cy="830997"/>
            </a:xfrm>
            <a:prstGeom prst="rect">
              <a:avLst/>
            </a:prstGeom>
          </p:spPr>
          <p:txBody>
            <a:bodyPr wrap="square">
              <a:spAutoFit/>
            </a:bodyPr>
            <a:lstStyle/>
            <a:p>
              <a:r>
                <a:rPr lang="zh-CN" altLang="en-US" sz="1600" dirty="0" smtClean="0">
                  <a:solidFill>
                    <a:schemeClr val="bg1"/>
                  </a:solidFill>
                  <a:latin typeface="黑体" panose="02010609060101010101" pitchFamily="49" charset="-122"/>
                  <a:ea typeface="黑体" panose="02010609060101010101" pitchFamily="49" charset="-122"/>
                </a:rPr>
                <a:t>分布式事务的一阶是由发起方手动调用，二阶是</a:t>
              </a:r>
              <a:r>
                <a:rPr lang="en-US" altLang="zh-CN" sz="1600" dirty="0" smtClean="0">
                  <a:solidFill>
                    <a:schemeClr val="bg1"/>
                  </a:solidFill>
                  <a:latin typeface="黑体" panose="02010609060101010101" pitchFamily="49" charset="-122"/>
                  <a:ea typeface="黑体" panose="02010609060101010101" pitchFamily="49" charset="-122"/>
                </a:rPr>
                <a:t>DTS</a:t>
              </a:r>
              <a:r>
                <a:rPr lang="zh-CN" altLang="en-US" sz="1600" dirty="0" smtClean="0">
                  <a:solidFill>
                    <a:schemeClr val="bg1"/>
                  </a:solidFill>
                  <a:latin typeface="黑体" panose="02010609060101010101" pitchFamily="49" charset="-122"/>
                  <a:ea typeface="黑体" panose="02010609060101010101" pitchFamily="49" charset="-122"/>
                </a:rPr>
                <a:t>框架自动完成</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30" name="矩形 29"/>
            <p:cNvSpPr/>
            <p:nvPr/>
          </p:nvSpPr>
          <p:spPr>
            <a:xfrm>
              <a:off x="6109172"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49" name="组合 48"/>
          <p:cNvGrpSpPr/>
          <p:nvPr/>
        </p:nvGrpSpPr>
        <p:grpSpPr>
          <a:xfrm>
            <a:off x="619167" y="1617992"/>
            <a:ext cx="3336298" cy="1954801"/>
            <a:chOff x="5412166" y="1618214"/>
            <a:chExt cx="3336298" cy="1954801"/>
          </a:xfrm>
        </p:grpSpPr>
        <p:grpSp>
          <p:nvGrpSpPr>
            <p:cNvPr id="50" name="组合 49"/>
            <p:cNvGrpSpPr/>
            <p:nvPr/>
          </p:nvGrpSpPr>
          <p:grpSpPr>
            <a:xfrm>
              <a:off x="5412166" y="1618214"/>
              <a:ext cx="3336298" cy="1954801"/>
              <a:chOff x="480963" y="1924513"/>
              <a:chExt cx="3629135" cy="1990170"/>
            </a:xfrm>
          </p:grpSpPr>
          <p:sp>
            <p:nvSpPr>
              <p:cNvPr id="53" name="对角圆角矩形 52"/>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22"/>
              <p:cNvSpPr txBox="1"/>
              <p:nvPr/>
            </p:nvSpPr>
            <p:spPr>
              <a:xfrm>
                <a:off x="3635012" y="2745636"/>
                <a:ext cx="372976" cy="461665"/>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1</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51" name="矩形 50"/>
            <p:cNvSpPr/>
            <p:nvPr/>
          </p:nvSpPr>
          <p:spPr>
            <a:xfrm>
              <a:off x="5632071" y="1734754"/>
              <a:ext cx="2662727" cy="1077218"/>
            </a:xfrm>
            <a:prstGeom prst="rect">
              <a:avLst/>
            </a:prstGeom>
          </p:spPr>
          <p:txBody>
            <a:bodyPr wrap="square">
              <a:spAutoFit/>
            </a:bodyPr>
            <a:lstStyle/>
            <a:p>
              <a:r>
                <a:rPr lang="en-US" altLang="zh-CN" sz="1600" dirty="0">
                  <a:solidFill>
                    <a:schemeClr val="bg1"/>
                  </a:solidFill>
                  <a:latin typeface="黑体" panose="02010609060101010101" pitchFamily="49" charset="-122"/>
                  <a:ea typeface="黑体" panose="02010609060101010101" pitchFamily="49" charset="-122"/>
                </a:rPr>
                <a:t> </a:t>
              </a:r>
              <a:r>
                <a:rPr lang="en-US" altLang="zh-CN" sz="1600" dirty="0" smtClean="0">
                  <a:solidFill>
                    <a:schemeClr val="bg1"/>
                  </a:solidFill>
                  <a:latin typeface="黑体" panose="02010609060101010101" pitchFamily="49" charset="-122"/>
                  <a:ea typeface="黑体" panose="02010609060101010101" pitchFamily="49" charset="-122"/>
                </a:rPr>
                <a:t>   DTS</a:t>
              </a:r>
              <a:r>
                <a:rPr lang="zh-CN" altLang="en-US" sz="1600" dirty="0" smtClean="0">
                  <a:solidFill>
                    <a:schemeClr val="bg1"/>
                  </a:solidFill>
                  <a:latin typeface="黑体" panose="02010609060101010101" pitchFamily="49" charset="-122"/>
                  <a:ea typeface="黑体" panose="02010609060101010101" pitchFamily="49" charset="-122"/>
                </a:rPr>
                <a:t>是</a:t>
              </a:r>
              <a:r>
                <a:rPr lang="zh-CN" altLang="en-US" sz="1600" dirty="0">
                  <a:solidFill>
                    <a:schemeClr val="bg1"/>
                  </a:solidFill>
                  <a:latin typeface="黑体" panose="02010609060101010101" pitchFamily="49" charset="-122"/>
                  <a:ea typeface="黑体" panose="02010609060101010101" pitchFamily="49" charset="-122"/>
                </a:rPr>
                <a:t>基于两阶段提交（</a:t>
              </a:r>
              <a:r>
                <a:rPr lang="en-US" altLang="zh-CN" sz="1600" dirty="0">
                  <a:solidFill>
                    <a:schemeClr val="bg1"/>
                  </a:solidFill>
                  <a:latin typeface="黑体" panose="02010609060101010101" pitchFamily="49" charset="-122"/>
                  <a:ea typeface="黑体" panose="02010609060101010101" pitchFamily="49" charset="-122"/>
                </a:rPr>
                <a:t>2 phase commit</a:t>
              </a:r>
              <a:r>
                <a:rPr lang="zh-CN" altLang="en-US" sz="1600" dirty="0">
                  <a:solidFill>
                    <a:schemeClr val="bg1"/>
                  </a:solidFill>
                  <a:latin typeface="黑体" panose="02010609060101010101" pitchFamily="49" charset="-122"/>
                  <a:ea typeface="黑体" panose="02010609060101010101" pitchFamily="49" charset="-122"/>
                </a:rPr>
                <a:t>，简称</a:t>
              </a:r>
              <a:r>
                <a:rPr lang="en-US" altLang="zh-CN" sz="1600" dirty="0" err="1">
                  <a:solidFill>
                    <a:schemeClr val="bg1"/>
                  </a:solidFill>
                  <a:latin typeface="黑体" panose="02010609060101010101" pitchFamily="49" charset="-122"/>
                  <a:ea typeface="黑体" panose="02010609060101010101" pitchFamily="49" charset="-122"/>
                </a:rPr>
                <a:t>2pc</a:t>
              </a:r>
              <a:r>
                <a:rPr lang="zh-CN" altLang="en-US" sz="1600" dirty="0">
                  <a:solidFill>
                    <a:schemeClr val="bg1"/>
                  </a:solidFill>
                  <a:latin typeface="黑体" panose="02010609060101010101" pitchFamily="49" charset="-122"/>
                  <a:ea typeface="黑体" panose="02010609060101010101" pitchFamily="49" charset="-122"/>
                </a:rPr>
                <a:t>）</a:t>
              </a:r>
              <a:r>
                <a:rPr lang="zh-CN" altLang="en-US" sz="1600" dirty="0" smtClean="0">
                  <a:solidFill>
                    <a:schemeClr val="bg1"/>
                  </a:solidFill>
                  <a:latin typeface="黑体" panose="02010609060101010101" pitchFamily="49" charset="-122"/>
                  <a:ea typeface="黑体" panose="02010609060101010101" pitchFamily="49" charset="-122"/>
                </a:rPr>
                <a:t>原理，是二阶段提交的一种实现</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52" name="矩形 51"/>
            <p:cNvSpPr/>
            <p:nvPr/>
          </p:nvSpPr>
          <p:spPr>
            <a:xfrm>
              <a:off x="6109169"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57" name="组合 56"/>
          <p:cNvGrpSpPr/>
          <p:nvPr/>
        </p:nvGrpSpPr>
        <p:grpSpPr>
          <a:xfrm>
            <a:off x="619167" y="4038027"/>
            <a:ext cx="3336298" cy="1954801"/>
            <a:chOff x="5412166" y="1618214"/>
            <a:chExt cx="3336298" cy="1954801"/>
          </a:xfrm>
        </p:grpSpPr>
        <p:grpSp>
          <p:nvGrpSpPr>
            <p:cNvPr id="58" name="组合 57"/>
            <p:cNvGrpSpPr/>
            <p:nvPr/>
          </p:nvGrpSpPr>
          <p:grpSpPr>
            <a:xfrm>
              <a:off x="5412166" y="1618214"/>
              <a:ext cx="3336298" cy="1954801"/>
              <a:chOff x="480963" y="1924513"/>
              <a:chExt cx="3629135" cy="1990170"/>
            </a:xfrm>
          </p:grpSpPr>
          <p:sp>
            <p:nvSpPr>
              <p:cNvPr id="67" name="对角圆角矩形 66"/>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22"/>
              <p:cNvSpPr txBox="1"/>
              <p:nvPr/>
            </p:nvSpPr>
            <p:spPr>
              <a:xfrm>
                <a:off x="3635012" y="2745636"/>
                <a:ext cx="372976" cy="470018"/>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2</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60" name="矩形 59"/>
            <p:cNvSpPr/>
            <p:nvPr/>
          </p:nvSpPr>
          <p:spPr>
            <a:xfrm>
              <a:off x="5605094" y="1630372"/>
              <a:ext cx="2662727" cy="1323439"/>
            </a:xfrm>
            <a:prstGeom prst="rect">
              <a:avLst/>
            </a:prstGeom>
          </p:spPr>
          <p:txBody>
            <a:bodyPr wrap="square">
              <a:spAutoFit/>
            </a:bodyPr>
            <a:lstStyle/>
            <a:p>
              <a:r>
                <a:rPr lang="zh-CN" altLang="en-US" sz="1600" dirty="0" smtClean="0">
                  <a:solidFill>
                    <a:schemeClr val="bg1"/>
                  </a:solidFill>
                  <a:latin typeface="黑体" panose="02010609060101010101" pitchFamily="49" charset="-122"/>
                  <a:ea typeface="黑体" panose="02010609060101010101" pitchFamily="49" charset="-122"/>
                </a:rPr>
                <a:t>    发起方为整个业务活动的协调者即事务管理器，各参与方仅关注各自的处理状态，是整个事务的资源管理器</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66" name="矩形 65"/>
            <p:cNvSpPr/>
            <p:nvPr/>
          </p:nvSpPr>
          <p:spPr>
            <a:xfrm>
              <a:off x="6109172"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grpSp>
        <p:nvGrpSpPr>
          <p:cNvPr id="93" name="组合 92"/>
          <p:cNvGrpSpPr/>
          <p:nvPr/>
        </p:nvGrpSpPr>
        <p:grpSpPr>
          <a:xfrm>
            <a:off x="5411791" y="4015465"/>
            <a:ext cx="3336298" cy="1954801"/>
            <a:chOff x="5412166" y="1618214"/>
            <a:chExt cx="3336298" cy="1954801"/>
          </a:xfrm>
        </p:grpSpPr>
        <p:grpSp>
          <p:nvGrpSpPr>
            <p:cNvPr id="94" name="组合 93"/>
            <p:cNvGrpSpPr/>
            <p:nvPr/>
          </p:nvGrpSpPr>
          <p:grpSpPr>
            <a:xfrm>
              <a:off x="5412166" y="1618214"/>
              <a:ext cx="3336298" cy="1954801"/>
              <a:chOff x="480963" y="1924513"/>
              <a:chExt cx="3629135" cy="1990170"/>
            </a:xfrm>
          </p:grpSpPr>
          <p:sp>
            <p:nvSpPr>
              <p:cNvPr id="97" name="对角圆角矩形 96"/>
              <p:cNvSpPr/>
              <p:nvPr/>
            </p:nvSpPr>
            <p:spPr>
              <a:xfrm>
                <a:off x="480963" y="1924513"/>
                <a:ext cx="3629135" cy="1990170"/>
              </a:xfrm>
              <a:prstGeom prst="round2DiagRect">
                <a:avLst>
                  <a:gd name="adj1" fmla="val 44509"/>
                  <a:gd name="adj2" fmla="val 0"/>
                </a:avLst>
              </a:prstGeom>
              <a:gradFill flip="none" rotWithShape="1">
                <a:gsLst>
                  <a:gs pos="67000">
                    <a:schemeClr val="bg1"/>
                  </a:gs>
                  <a:gs pos="98000">
                    <a:schemeClr val="bg1">
                      <a:lumMod val="85000"/>
                    </a:schemeClr>
                  </a:gs>
                </a:gsLst>
                <a:lin ang="5400000" scaled="1"/>
                <a:tileRect/>
              </a:gradFill>
              <a:ln w="57150">
                <a:solidFill>
                  <a:srgbClr val="FF8D1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对角圆角矩形 4"/>
              <p:cNvSpPr/>
              <p:nvPr/>
            </p:nvSpPr>
            <p:spPr>
              <a:xfrm>
                <a:off x="570716" y="2013620"/>
                <a:ext cx="3449629" cy="1172873"/>
              </a:xfrm>
              <a:custGeom>
                <a:avLst/>
                <a:gdLst/>
                <a:ahLst/>
                <a:cxnLst/>
                <a:rect l="l" t="t" r="r" b="b"/>
                <a:pathLst>
                  <a:path w="3600400" h="1224136">
                    <a:moveTo>
                      <a:pt x="878791" y="0"/>
                    </a:moveTo>
                    <a:lnTo>
                      <a:pt x="3600400" y="0"/>
                    </a:lnTo>
                    <a:lnTo>
                      <a:pt x="3600400" y="1095621"/>
                    </a:lnTo>
                    <a:cubicBezTo>
                      <a:pt x="3600400" y="1139331"/>
                      <a:pt x="3597209" y="1182296"/>
                      <a:pt x="3589962" y="1224136"/>
                    </a:cubicBezTo>
                    <a:lnTo>
                      <a:pt x="0" y="1224136"/>
                    </a:lnTo>
                    <a:lnTo>
                      <a:pt x="0" y="878791"/>
                    </a:lnTo>
                    <a:cubicBezTo>
                      <a:pt x="0" y="393448"/>
                      <a:pt x="393448" y="0"/>
                      <a:pt x="878791" y="0"/>
                    </a:cubicBezTo>
                    <a:close/>
                  </a:path>
                </a:pathLst>
              </a:custGeom>
              <a:solidFill>
                <a:srgbClr val="FF8B10"/>
              </a:solidFill>
              <a:ln>
                <a:noFill/>
              </a:ln>
              <a:effectLst>
                <a:innerShdw blurRad="63500">
                  <a:schemeClr val="accent6">
                    <a:lumMod val="50000"/>
                    <a:alpha val="8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对角圆角矩形 4"/>
              <p:cNvSpPr/>
              <p:nvPr/>
            </p:nvSpPr>
            <p:spPr>
              <a:xfrm>
                <a:off x="582259" y="2013619"/>
                <a:ext cx="3425729" cy="1172873"/>
              </a:xfrm>
              <a:custGeom>
                <a:avLst/>
                <a:gdLst/>
                <a:ahLst/>
                <a:cxnLst/>
                <a:rect l="l" t="t" r="r" b="b"/>
                <a:pathLst>
                  <a:path w="3718474" h="1273101">
                    <a:moveTo>
                      <a:pt x="913943" y="0"/>
                    </a:moveTo>
                    <a:lnTo>
                      <a:pt x="3718474" y="0"/>
                    </a:lnTo>
                    <a:lnTo>
                      <a:pt x="3288785" y="905598"/>
                    </a:lnTo>
                    <a:lnTo>
                      <a:pt x="3287157" y="904791"/>
                    </a:lnTo>
                    <a:lnTo>
                      <a:pt x="3104395" y="1273101"/>
                    </a:lnTo>
                    <a:lnTo>
                      <a:pt x="0" y="1273101"/>
                    </a:lnTo>
                    <a:lnTo>
                      <a:pt x="0" y="913942"/>
                    </a:lnTo>
                    <a:cubicBezTo>
                      <a:pt x="0" y="409186"/>
                      <a:pt x="409186" y="0"/>
                      <a:pt x="913943" y="0"/>
                    </a:cubicBezTo>
                    <a:close/>
                  </a:path>
                </a:pathLst>
              </a:custGeom>
              <a:solidFill>
                <a:srgbClr val="FFA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22"/>
              <p:cNvSpPr txBox="1"/>
              <p:nvPr/>
            </p:nvSpPr>
            <p:spPr>
              <a:xfrm>
                <a:off x="3635012" y="2745636"/>
                <a:ext cx="372976" cy="470018"/>
              </a:xfrm>
              <a:prstGeom prst="rect">
                <a:avLst/>
              </a:prstGeom>
              <a:noFill/>
            </p:spPr>
            <p:txBody>
              <a:bodyPr wrap="square" rtlCol="0">
                <a:spAutoFit/>
              </a:bodyPr>
              <a:lstStyle/>
              <a:p>
                <a:pPr algn="r"/>
                <a:r>
                  <a:rPr lang="en-US" altLang="zh-CN" sz="2400" b="1" dirty="0" smtClean="0">
                    <a:solidFill>
                      <a:schemeClr val="bg1"/>
                    </a:solidFill>
                    <a:latin typeface="Arial" pitchFamily="34" charset="0"/>
                    <a:ea typeface="微软雅黑" pitchFamily="34" charset="-122"/>
                    <a:cs typeface="Arial" pitchFamily="34" charset="0"/>
                  </a:rPr>
                  <a:t>4</a:t>
                </a:r>
                <a:endParaRPr lang="zh-CN" altLang="en-US" sz="2400" b="1" dirty="0">
                  <a:solidFill>
                    <a:schemeClr val="bg1"/>
                  </a:solidFill>
                  <a:latin typeface="Arial" pitchFamily="34" charset="0"/>
                  <a:ea typeface="微软雅黑" pitchFamily="34" charset="-122"/>
                  <a:cs typeface="Arial" pitchFamily="34" charset="0"/>
                </a:endParaRPr>
              </a:p>
            </p:txBody>
          </p:sp>
        </p:grpSp>
        <p:sp>
          <p:nvSpPr>
            <p:cNvPr id="95" name="矩形 94"/>
            <p:cNvSpPr/>
            <p:nvPr/>
          </p:nvSpPr>
          <p:spPr>
            <a:xfrm>
              <a:off x="5632071" y="1857890"/>
              <a:ext cx="2662727" cy="830997"/>
            </a:xfrm>
            <a:prstGeom prst="rect">
              <a:avLst/>
            </a:prstGeom>
          </p:spPr>
          <p:txBody>
            <a:bodyPr wrap="square">
              <a:spAutoFit/>
            </a:bodyPr>
            <a:lstStyle/>
            <a:p>
              <a:r>
                <a:rPr lang="zh-CN" altLang="en-US" sz="1600" dirty="0" smtClean="0">
                  <a:solidFill>
                    <a:schemeClr val="bg1"/>
                  </a:solidFill>
                  <a:latin typeface="黑体" panose="02010609060101010101" pitchFamily="49" charset="-122"/>
                  <a:ea typeface="黑体" panose="02010609060101010101" pitchFamily="49" charset="-122"/>
                </a:rPr>
                <a:t>    整个分布式事务成功与否是由发起方的本地事务决定的</a:t>
              </a:r>
              <a:endParaRPr lang="zh-CN" altLang="en-US" sz="1600" dirty="0">
                <a:solidFill>
                  <a:schemeClr val="bg1"/>
                </a:solidFill>
                <a:latin typeface="黑体" panose="02010609060101010101" pitchFamily="49" charset="-122"/>
                <a:ea typeface="黑体" panose="02010609060101010101" pitchFamily="49" charset="-122"/>
              </a:endParaRPr>
            </a:p>
          </p:txBody>
        </p:sp>
        <p:sp>
          <p:nvSpPr>
            <p:cNvPr id="96" name="矩形 95"/>
            <p:cNvSpPr/>
            <p:nvPr/>
          </p:nvSpPr>
          <p:spPr>
            <a:xfrm>
              <a:off x="6109172" y="2965807"/>
              <a:ext cx="1422185" cy="461665"/>
            </a:xfrm>
            <a:prstGeom prst="rect">
              <a:avLst/>
            </a:prstGeom>
          </p:spPr>
          <p:txBody>
            <a:bodyPr wrap="none">
              <a:spAutoFit/>
            </a:bodyPr>
            <a:lstStyle/>
            <a:p>
              <a:pPr lvl="0" algn="ctr">
                <a:spcBef>
                  <a:spcPct val="20000"/>
                </a:spcBef>
              </a:pPr>
              <a:r>
                <a:rPr lang="zh-CN" altLang="en-US" sz="2400" b="1" dirty="0" smtClean="0">
                  <a:solidFill>
                    <a:schemeClr val="tx1">
                      <a:lumMod val="85000"/>
                      <a:lumOff val="15000"/>
                    </a:schemeClr>
                  </a:solidFill>
                  <a:latin typeface="黑体" panose="02010609060101010101" pitchFamily="49" charset="-122"/>
                  <a:ea typeface="黑体" panose="02010609060101010101" pitchFamily="49" charset="-122"/>
                </a:rPr>
                <a:t>主要原理</a:t>
              </a:r>
              <a:endParaRPr lang="en-US" altLang="zh-CN" sz="2400" b="1" dirty="0">
                <a:solidFill>
                  <a:schemeClr val="tx1">
                    <a:lumMod val="85000"/>
                    <a:lumOff val="15000"/>
                  </a:schemeClr>
                </a:solidFill>
                <a:latin typeface="黑体" panose="02010609060101010101" pitchFamily="49" charset="-122"/>
                <a:ea typeface="黑体" panose="02010609060101010101" pitchFamily="49" charset="-122"/>
              </a:endParaRPr>
            </a:p>
          </p:txBody>
        </p:sp>
      </p:grpSp>
      <p:cxnSp>
        <p:nvCxnSpPr>
          <p:cNvPr id="101" name="直接连接符 100"/>
          <p:cNvCxnSpPr>
            <a:stCxn id="78" idx="0"/>
            <a:endCxn id="53" idx="0"/>
          </p:cNvCxnSpPr>
          <p:nvPr/>
        </p:nvCxnSpPr>
        <p:spPr>
          <a:xfrm flipH="1" flipV="1">
            <a:off x="3955465" y="2595393"/>
            <a:ext cx="690323" cy="445743"/>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cxnSp>
        <p:nvCxnSpPr>
          <p:cNvPr id="103" name="直接连接符 102"/>
          <p:cNvCxnSpPr>
            <a:stCxn id="79" idx="4"/>
          </p:cNvCxnSpPr>
          <p:nvPr/>
        </p:nvCxnSpPr>
        <p:spPr>
          <a:xfrm flipH="1">
            <a:off x="3955465" y="4535456"/>
            <a:ext cx="664754" cy="719560"/>
          </a:xfrm>
          <a:prstGeom prst="line">
            <a:avLst/>
          </a:prstGeom>
          <a:ln w="19050">
            <a:prstDash val="sysDash"/>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8164665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wipe(right)">
                                      <p:cBhvr>
                                        <p:cTn id="18" dur="500"/>
                                        <p:tgtEl>
                                          <p:spTgt spid="101"/>
                                        </p:tgtEl>
                                      </p:cBhvr>
                                    </p:animEffect>
                                  </p:childTnLst>
                                </p:cTn>
                              </p:par>
                            </p:childTnLst>
                          </p:cTn>
                        </p:par>
                        <p:par>
                          <p:cTn id="19" fill="hold">
                            <p:stCondLst>
                              <p:cond delay="2000"/>
                            </p:stCondLst>
                            <p:childTnLst>
                              <p:par>
                                <p:cTn id="20" presetID="22" presetClass="entr" presetSubtype="2"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right)">
                                      <p:cBhvr>
                                        <p:cTn id="22" dur="500"/>
                                        <p:tgtEl>
                                          <p:spTgt spid="49"/>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wipe(left)">
                                      <p:cBhvr>
                                        <p:cTn id="26" dur="500"/>
                                        <p:tgtEl>
                                          <p:spTgt spid="80"/>
                                        </p:tgtEl>
                                      </p:cBhvr>
                                    </p:animEffect>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par>
                          <p:cTn id="31" fill="hold">
                            <p:stCondLst>
                              <p:cond delay="4000"/>
                            </p:stCondLst>
                            <p:childTnLst>
                              <p:par>
                                <p:cTn id="32" presetID="22" presetClass="entr" presetSubtype="2" fill="hold" nodeType="after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wipe(right)">
                                      <p:cBhvr>
                                        <p:cTn id="34" dur="500"/>
                                        <p:tgtEl>
                                          <p:spTgt spid="103"/>
                                        </p:tgtEl>
                                      </p:cBhvr>
                                    </p:animEffect>
                                  </p:childTnLst>
                                </p:cTn>
                              </p:par>
                            </p:childTnLst>
                          </p:cTn>
                        </p:par>
                        <p:par>
                          <p:cTn id="35" fill="hold">
                            <p:stCondLst>
                              <p:cond delay="4500"/>
                            </p:stCondLst>
                            <p:childTnLst>
                              <p:par>
                                <p:cTn id="36" presetID="22" presetClass="entr" presetSubtype="2" fill="hold"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right)">
                                      <p:cBhvr>
                                        <p:cTn id="38" dur="500"/>
                                        <p:tgtEl>
                                          <p:spTgt spid="57"/>
                                        </p:tgtEl>
                                      </p:cBhvr>
                                    </p:animEffect>
                                  </p:childTnLst>
                                </p:cTn>
                              </p:par>
                            </p:childTnLst>
                          </p:cTn>
                        </p:par>
                        <p:par>
                          <p:cTn id="39" fill="hold">
                            <p:stCondLst>
                              <p:cond delay="5000"/>
                            </p:stCondLst>
                            <p:childTnLst>
                              <p:par>
                                <p:cTn id="40" presetID="22" presetClass="entr" presetSubtype="8" fill="hold" nodeType="after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wipe(left)">
                                      <p:cBhvr>
                                        <p:cTn id="42" dur="500"/>
                                        <p:tgtEl>
                                          <p:spTgt spid="82"/>
                                        </p:tgtEl>
                                      </p:cBhvr>
                                    </p:animEffect>
                                  </p:childTnLst>
                                </p:cTn>
                              </p:par>
                            </p:childTnLst>
                          </p:cTn>
                        </p:par>
                        <p:par>
                          <p:cTn id="43" fill="hold">
                            <p:stCondLst>
                              <p:cond delay="5500"/>
                            </p:stCondLst>
                            <p:childTnLst>
                              <p:par>
                                <p:cTn id="44" presetID="22" presetClass="entr" presetSubtype="8" fill="hold" nodeType="after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wipe(left)">
                                      <p:cBhvr>
                                        <p:cTn id="4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3" name="标题 2"/>
          <p:cNvSpPr>
            <a:spLocks noGrp="1"/>
          </p:cNvSpPr>
          <p:nvPr>
            <p:ph type="title"/>
          </p:nvPr>
        </p:nvSpPr>
        <p:spPr>
          <a:xfrm>
            <a:off x="480726" y="1367598"/>
            <a:ext cx="8229600" cy="657396"/>
          </a:xfrm>
        </p:spPr>
        <p:txBody>
          <a:bodyPr>
            <a:normAutofit/>
          </a:bodyPr>
          <a:lstStyle/>
          <a:p>
            <a:r>
              <a:rPr lang="zh-CN" altLang="en-US" sz="3200" b="1" dirty="0" smtClean="0">
                <a:solidFill>
                  <a:schemeClr val="accent6">
                    <a:lumMod val="75000"/>
                  </a:schemeClr>
                </a:solidFill>
                <a:latin typeface="+mn-ea"/>
                <a:ea typeface="+mn-ea"/>
              </a:rPr>
              <a:t>系统模型</a:t>
            </a:r>
            <a:endParaRPr lang="zh-CN" altLang="en-US" sz="3200" b="1" dirty="0">
              <a:solidFill>
                <a:schemeClr val="accent6">
                  <a:lumMod val="75000"/>
                </a:schemeClr>
              </a:solidFill>
              <a:latin typeface="+mn-ea"/>
              <a:ea typeface="+mn-ea"/>
            </a:endParaRP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5601" y="2343694"/>
            <a:ext cx="5172797" cy="3572374"/>
          </a:xfrm>
        </p:spPr>
      </p:pic>
    </p:spTree>
    <p:extLst>
      <p:ext uri="{BB962C8B-B14F-4D97-AF65-F5344CB8AC3E}">
        <p14:creationId xmlns:p14="http://schemas.microsoft.com/office/powerpoint/2010/main" val="56629671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3" name="标题 2"/>
          <p:cNvSpPr>
            <a:spLocks noGrp="1"/>
          </p:cNvSpPr>
          <p:nvPr>
            <p:ph type="title"/>
          </p:nvPr>
        </p:nvSpPr>
        <p:spPr>
          <a:xfrm>
            <a:off x="480726" y="1367598"/>
            <a:ext cx="8229600" cy="657396"/>
          </a:xfrm>
        </p:spPr>
        <p:txBody>
          <a:bodyPr>
            <a:normAutofit/>
          </a:bodyPr>
          <a:lstStyle/>
          <a:p>
            <a:r>
              <a:rPr lang="zh-CN" altLang="en-US" sz="3200" b="1" dirty="0" smtClean="0">
                <a:solidFill>
                  <a:schemeClr val="accent6">
                    <a:lumMod val="75000"/>
                  </a:schemeClr>
                </a:solidFill>
                <a:latin typeface="+mn-ea"/>
                <a:ea typeface="+mn-ea"/>
              </a:rPr>
              <a:t>系统模型</a:t>
            </a:r>
            <a:endParaRPr lang="zh-CN" altLang="en-US" sz="3200" b="1" dirty="0">
              <a:solidFill>
                <a:schemeClr val="accent6">
                  <a:lumMod val="75000"/>
                </a:schemeClr>
              </a:solidFill>
              <a:latin typeface="+mn-ea"/>
              <a:ea typeface="+mn-ea"/>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354551"/>
            <a:ext cx="8229600" cy="3017261"/>
          </a:xfrm>
        </p:spPr>
      </p:pic>
    </p:spTree>
    <p:extLst>
      <p:ext uri="{BB962C8B-B14F-4D97-AF65-F5344CB8AC3E}">
        <p14:creationId xmlns:p14="http://schemas.microsoft.com/office/powerpoint/2010/main" val="168099575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732240" y="267799"/>
            <a:ext cx="1524776" cy="492443"/>
          </a:xfrm>
          <a:prstGeom prst="rect">
            <a:avLst/>
          </a:prstGeom>
        </p:spPr>
        <p:txBody>
          <a:bodyPr wrap="none">
            <a:spAutoFit/>
          </a:bodyPr>
          <a:lstStyle/>
          <a:p>
            <a:r>
              <a:rPr lang="zh-CN" altLang="en-US" sz="2600" b="1" dirty="0" smtClean="0">
                <a:solidFill>
                  <a:schemeClr val="bg1"/>
                </a:solidFill>
                <a:latin typeface="黑体" pitchFamily="2" charset="-122"/>
                <a:ea typeface="黑体" pitchFamily="2" charset="-122"/>
              </a:rPr>
              <a:t>系统模型</a:t>
            </a:r>
            <a:endParaRPr lang="zh-CN" altLang="en-US" sz="2600" b="1" dirty="0">
              <a:solidFill>
                <a:schemeClr val="bg1"/>
              </a:solidFill>
              <a:latin typeface="黑体" pitchFamily="2" charset="-122"/>
              <a:ea typeface="黑体" pitchFamily="2" charset="-122"/>
            </a:endParaRPr>
          </a:p>
        </p:txBody>
      </p:sp>
      <p:sp>
        <p:nvSpPr>
          <p:cNvPr id="8" name="内容占位符 7"/>
          <p:cNvSpPr>
            <a:spLocks noGrp="1"/>
          </p:cNvSpPr>
          <p:nvPr>
            <p:ph idx="1"/>
          </p:nvPr>
        </p:nvSpPr>
        <p:spPr>
          <a:xfrm>
            <a:off x="523913" y="1988840"/>
            <a:ext cx="8229600" cy="4752528"/>
          </a:xfrm>
        </p:spPr>
        <p:txBody>
          <a:bodyPr>
            <a:normAutofit/>
          </a:bodyPr>
          <a:lstStyle/>
          <a:p>
            <a:pPr marL="0" indent="0" algn="ctr">
              <a:buNone/>
            </a:pPr>
            <a:r>
              <a:rPr lang="zh-CN" altLang="en-US" b="1" dirty="0" smtClean="0">
                <a:solidFill>
                  <a:schemeClr val="accent6">
                    <a:lumMod val="75000"/>
                  </a:schemeClr>
                </a:solidFill>
              </a:rPr>
              <a:t>业务概念</a:t>
            </a:r>
          </a:p>
          <a:p>
            <a:r>
              <a:rPr lang="zh-CN" altLang="en-US" sz="2400" dirty="0" smtClean="0"/>
              <a:t>业务活动</a:t>
            </a:r>
            <a:endParaRPr lang="en-US" altLang="zh-CN" sz="2400" dirty="0"/>
          </a:p>
          <a:p>
            <a:pPr marL="0" indent="0">
              <a:buNone/>
            </a:pPr>
            <a:r>
              <a:rPr lang="zh-CN" altLang="en-US" sz="2400" dirty="0" smtClean="0"/>
              <a:t>     </a:t>
            </a:r>
            <a:r>
              <a:rPr lang="en-US" altLang="zh-CN" sz="2400" dirty="0"/>
              <a:t>DTS</a:t>
            </a:r>
            <a:r>
              <a:rPr lang="zh-CN" altLang="en-US" sz="2400" dirty="0" smtClean="0"/>
              <a:t>中</a:t>
            </a:r>
            <a:r>
              <a:rPr lang="zh-CN" altLang="en-US" sz="2400" dirty="0"/>
              <a:t>描述一个业务的生命周期，每个业务活动由多个</a:t>
            </a:r>
            <a:r>
              <a:rPr lang="zh-CN" altLang="en-US" sz="2400" dirty="0" smtClean="0"/>
              <a:t>业务动作共同协作</a:t>
            </a:r>
            <a:r>
              <a:rPr lang="zh-CN" altLang="en-US" sz="2400" dirty="0"/>
              <a:t>完成，业务活动的生命周期为：</a:t>
            </a:r>
            <a:r>
              <a:rPr lang="en-US" altLang="zh-CN" sz="2400" dirty="0"/>
              <a:t>S-</a:t>
            </a:r>
            <a:r>
              <a:rPr lang="zh-CN" altLang="en-US" sz="2400" dirty="0"/>
              <a:t>开始、</a:t>
            </a:r>
            <a:r>
              <a:rPr lang="en-US" altLang="zh-CN" sz="2400" dirty="0"/>
              <a:t>T-</a:t>
            </a:r>
            <a:r>
              <a:rPr lang="zh-CN" altLang="en-US" sz="2400" dirty="0"/>
              <a:t>成功、</a:t>
            </a:r>
            <a:r>
              <a:rPr lang="en-US" altLang="zh-CN" sz="2400" dirty="0"/>
              <a:t>R-</a:t>
            </a:r>
            <a:r>
              <a:rPr lang="zh-CN" altLang="en-US" sz="2400" dirty="0"/>
              <a:t>回</a:t>
            </a:r>
            <a:r>
              <a:rPr lang="zh-CN" altLang="en-US" sz="2400" dirty="0" smtClean="0"/>
              <a:t>滚、</a:t>
            </a:r>
            <a:r>
              <a:rPr lang="en-US" altLang="zh-CN" sz="2400" dirty="0" smtClean="0"/>
              <a:t>E-</a:t>
            </a:r>
            <a:r>
              <a:rPr lang="zh-CN" altLang="en-US" sz="2400" dirty="0" smtClean="0"/>
              <a:t>异常</a:t>
            </a:r>
            <a:endParaRPr lang="en-US" altLang="zh-CN" sz="2400" dirty="0" smtClean="0"/>
          </a:p>
          <a:p>
            <a:r>
              <a:rPr lang="zh-CN" altLang="en-US" sz="2400" dirty="0"/>
              <a:t>业务</a:t>
            </a:r>
            <a:r>
              <a:rPr lang="zh-CN" altLang="en-US" sz="2400" dirty="0" smtClean="0"/>
              <a:t>动作</a:t>
            </a:r>
            <a:endParaRPr lang="en-US" altLang="zh-CN" sz="2400" dirty="0" smtClean="0"/>
          </a:p>
          <a:p>
            <a:pPr marL="0" indent="0">
              <a:buNone/>
            </a:pPr>
            <a:r>
              <a:rPr lang="en-US" altLang="zh-CN" sz="2400" dirty="0"/>
              <a:t> </a:t>
            </a:r>
            <a:r>
              <a:rPr lang="en-US" altLang="zh-CN" sz="2400" dirty="0" smtClean="0"/>
              <a:t>     DTS</a:t>
            </a:r>
            <a:r>
              <a:rPr lang="zh-CN" altLang="en-US" sz="2400" dirty="0" smtClean="0"/>
              <a:t>中的业务动作主要来提供某个服务，</a:t>
            </a:r>
            <a:r>
              <a:rPr lang="zh-CN" altLang="en-US" sz="2400" dirty="0"/>
              <a:t>完成</a:t>
            </a:r>
            <a:r>
              <a:rPr lang="zh-CN" altLang="en-US" sz="2400" dirty="0" smtClean="0"/>
              <a:t>指定的动作，业务活动往往包括多个业务动作，每个业务动作要做到幂等性控制，业务动作的生命周期为：</a:t>
            </a:r>
            <a:r>
              <a:rPr lang="en-US" altLang="zh-CN" sz="2400" dirty="0" smtClean="0"/>
              <a:t>S-</a:t>
            </a:r>
            <a:r>
              <a:rPr lang="zh-CN" altLang="en-US" sz="2400" dirty="0" smtClean="0"/>
              <a:t>开始、</a:t>
            </a:r>
            <a:r>
              <a:rPr lang="en-US" altLang="zh-CN" sz="2400" dirty="0" smtClean="0"/>
              <a:t>T-</a:t>
            </a:r>
            <a:r>
              <a:rPr lang="zh-CN" altLang="en-US" sz="2400" dirty="0" smtClean="0"/>
              <a:t>成功、</a:t>
            </a:r>
            <a:r>
              <a:rPr lang="en-US" altLang="zh-CN" sz="2400" dirty="0" smtClean="0"/>
              <a:t>F-</a:t>
            </a:r>
            <a:r>
              <a:rPr lang="zh-CN" altLang="en-US" sz="2400" dirty="0" smtClean="0"/>
              <a:t>失败</a:t>
            </a:r>
            <a:endParaRPr lang="en-US" altLang="zh-CN" sz="2400" dirty="0"/>
          </a:p>
        </p:txBody>
      </p:sp>
    </p:spTree>
    <p:extLst>
      <p:ext uri="{BB962C8B-B14F-4D97-AF65-F5344CB8AC3E}">
        <p14:creationId xmlns:p14="http://schemas.microsoft.com/office/powerpoint/2010/main" val="21991472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6012160" y="267799"/>
            <a:ext cx="3926407" cy="492443"/>
          </a:xfrm>
          <a:prstGeom prst="rect">
            <a:avLst/>
          </a:prstGeom>
        </p:spPr>
        <p:txBody>
          <a:bodyPr wrap="square">
            <a:spAutoFit/>
          </a:bodyPr>
          <a:lstStyle/>
          <a:p>
            <a:r>
              <a:rPr lang="zh-CN" altLang="en-US" sz="2600" b="1" dirty="0" smtClean="0">
                <a:solidFill>
                  <a:schemeClr val="bg1"/>
                </a:solidFill>
                <a:latin typeface="黑体" pitchFamily="2" charset="-122"/>
                <a:ea typeface="黑体" pitchFamily="2" charset="-122"/>
              </a:rPr>
              <a:t>系统类图之</a:t>
            </a:r>
            <a:r>
              <a:rPr lang="en-US" altLang="zh-CN" sz="2600" b="1" dirty="0" err="1" smtClean="0">
                <a:solidFill>
                  <a:schemeClr val="bg1"/>
                </a:solidFill>
                <a:latin typeface="黑体" pitchFamily="2" charset="-122"/>
                <a:ea typeface="黑体" pitchFamily="2" charset="-122"/>
              </a:rPr>
              <a:t>dts</a:t>
            </a:r>
            <a:r>
              <a:rPr lang="en-US" altLang="zh-CN" sz="2600" b="1" dirty="0" smtClean="0">
                <a:solidFill>
                  <a:schemeClr val="bg1"/>
                </a:solidFill>
                <a:latin typeface="黑体" pitchFamily="2" charset="-122"/>
                <a:ea typeface="黑体" pitchFamily="2" charset="-122"/>
              </a:rPr>
              <a:t>-core</a:t>
            </a:r>
            <a:endParaRPr lang="zh-CN" altLang="en-US" sz="2600" b="1" dirty="0">
              <a:solidFill>
                <a:schemeClr val="bg1"/>
              </a:solidFill>
              <a:latin typeface="黑体" pitchFamily="2" charset="-122"/>
              <a:ea typeface="黑体" pitchFamily="2" charset="-122"/>
            </a:endParaRP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25444"/>
            <a:ext cx="8229600" cy="4475474"/>
          </a:xfrm>
        </p:spPr>
      </p:pic>
    </p:spTree>
    <p:extLst>
      <p:ext uri="{BB962C8B-B14F-4D97-AF65-F5344CB8AC3E}">
        <p14:creationId xmlns:p14="http://schemas.microsoft.com/office/powerpoint/2010/main" val="6424501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66092"/>
      </a:hlink>
      <a:folHlink>
        <a:srgbClr val="95B3D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2128</TotalTime>
  <Words>1506</Words>
  <Application>Microsoft Office PowerPoint</Application>
  <PresentationFormat>全屏显示(4:3)</PresentationFormat>
  <Paragraphs>177</Paragraphs>
  <Slides>38</Slides>
  <Notes>0</Notes>
  <HiddenSlides>1</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6" baseType="lpstr">
      <vt:lpstr>黑体</vt:lpstr>
      <vt:lpstr>宋体</vt:lpstr>
      <vt:lpstr>微软雅黑</vt:lpstr>
      <vt:lpstr>Arial</vt:lpstr>
      <vt:lpstr>Calibri</vt:lpstr>
      <vt:lpstr>Impact</vt:lpstr>
      <vt:lpstr>Office 主题</vt:lpstr>
      <vt:lpstr>包装程序外壳对象</vt:lpstr>
      <vt:lpstr>PowerPoint 演示文稿</vt:lpstr>
      <vt:lpstr>PowerPoint 演示文稿</vt:lpstr>
      <vt:lpstr>PowerPoint 演示文稿</vt:lpstr>
      <vt:lpstr>PowerPoint 演示文稿</vt:lpstr>
      <vt:lpstr>PowerPoint 演示文稿</vt:lpstr>
      <vt:lpstr>系统模型</vt:lpstr>
      <vt:lpstr>系统模型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英普思办公自动化系统软件V1.0 产品介绍</dc:title>
  <dc:creator>姚欢</dc:creator>
  <cp:lastModifiedBy>ligaofeng</cp:lastModifiedBy>
  <cp:revision>374</cp:revision>
  <dcterms:created xsi:type="dcterms:W3CDTF">2012-08-06T07:33:58Z</dcterms:created>
  <dcterms:modified xsi:type="dcterms:W3CDTF">2016-12-21T07:08:30Z</dcterms:modified>
</cp:coreProperties>
</file>