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7" r:id="rId2"/>
    <p:sldId id="276" r:id="rId3"/>
    <p:sldId id="259" r:id="rId4"/>
    <p:sldId id="260" r:id="rId5"/>
    <p:sldId id="261" r:id="rId6"/>
    <p:sldId id="262" r:id="rId7"/>
    <p:sldId id="263" r:id="rId8"/>
    <p:sldId id="265" r:id="rId9"/>
    <p:sldId id="277" r:id="rId10"/>
    <p:sldId id="266" r:id="rId11"/>
    <p:sldId id="267" r:id="rId12"/>
    <p:sldId id="278" r:id="rId13"/>
    <p:sldId id="270" r:id="rId14"/>
    <p:sldId id="271" r:id="rId15"/>
    <p:sldId id="279" r:id="rId16"/>
    <p:sldId id="281" r:id="rId17"/>
    <p:sldId id="272"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00" autoAdjust="0"/>
    <p:restoredTop sz="94624" autoAdjust="0"/>
  </p:normalViewPr>
  <p:slideViewPr>
    <p:cSldViewPr>
      <p:cViewPr varScale="1">
        <p:scale>
          <a:sx n="74" d="100"/>
          <a:sy n="74" d="100"/>
        </p:scale>
        <p:origin x="-13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3C573A-BDBA-4F2B-BACB-4D779551B717}" type="datetimeFigureOut">
              <a:rPr lang="en-US" smtClean="0"/>
              <a:pPr/>
              <a:t>6/1/2019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7D6104-88DF-4250-AA04-20A07123FB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033D69F-CFF7-46B9-9E60-E45CF273A6E6}" type="datetimeFigureOut">
              <a:rPr lang="en-US" smtClean="0"/>
              <a:pPr/>
              <a:t>6/1/2019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7A00F26-562E-4DB5-A3DD-313B0EE5CDF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33D69F-CFF7-46B9-9E60-E45CF273A6E6}"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A00F26-562E-4DB5-A3DD-313B0EE5CDF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33D69F-CFF7-46B9-9E60-E45CF273A6E6}"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A00F26-562E-4DB5-A3DD-313B0EE5CDF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033D69F-CFF7-46B9-9E60-E45CF273A6E6}" type="datetimeFigureOut">
              <a:rPr lang="en-US" smtClean="0"/>
              <a:pPr/>
              <a:t>6/1/2019</a:t>
            </a:fld>
            <a:endParaRPr lang="en-US" dirty="0"/>
          </a:p>
        </p:txBody>
      </p:sp>
      <p:sp>
        <p:nvSpPr>
          <p:cNvPr id="9" name="Slide Number Placeholder 8"/>
          <p:cNvSpPr>
            <a:spLocks noGrp="1"/>
          </p:cNvSpPr>
          <p:nvPr>
            <p:ph type="sldNum" sz="quarter" idx="15"/>
          </p:nvPr>
        </p:nvSpPr>
        <p:spPr/>
        <p:txBody>
          <a:bodyPr rtlCol="0"/>
          <a:lstStyle/>
          <a:p>
            <a:fld id="{07A00F26-562E-4DB5-A3DD-313B0EE5CDF0}"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033D69F-CFF7-46B9-9E60-E45CF273A6E6}" type="datetimeFigureOut">
              <a:rPr lang="en-US" smtClean="0"/>
              <a:pPr/>
              <a:t>6/1/2019</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7A00F26-562E-4DB5-A3DD-313B0EE5CDF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033D69F-CFF7-46B9-9E60-E45CF273A6E6}" type="datetimeFigureOut">
              <a:rPr lang="en-US" smtClean="0"/>
              <a:pPr/>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A00F26-562E-4DB5-A3DD-313B0EE5CDF0}"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033D69F-CFF7-46B9-9E60-E45CF273A6E6}" type="datetimeFigureOut">
              <a:rPr lang="en-US" smtClean="0"/>
              <a:pPr/>
              <a:t>6/1/2019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A00F26-562E-4DB5-A3DD-313B0EE5CDF0}"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033D69F-CFF7-46B9-9E60-E45CF273A6E6}" type="datetimeFigureOut">
              <a:rPr lang="en-US" smtClean="0"/>
              <a:pPr/>
              <a:t>6/1/2019</a:t>
            </a:fld>
            <a:endParaRPr lang="en-US" dirty="0"/>
          </a:p>
        </p:txBody>
      </p:sp>
      <p:sp>
        <p:nvSpPr>
          <p:cNvPr id="7" name="Slide Number Placeholder 6"/>
          <p:cNvSpPr>
            <a:spLocks noGrp="1"/>
          </p:cNvSpPr>
          <p:nvPr>
            <p:ph type="sldNum" sz="quarter" idx="11"/>
          </p:nvPr>
        </p:nvSpPr>
        <p:spPr/>
        <p:txBody>
          <a:bodyPr rtlCol="0"/>
          <a:lstStyle/>
          <a:p>
            <a:fld id="{07A00F26-562E-4DB5-A3DD-313B0EE5CDF0}"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3D69F-CFF7-46B9-9E60-E45CF273A6E6}" type="datetimeFigureOut">
              <a:rPr lang="en-US" smtClean="0"/>
              <a:pPr/>
              <a:t>6/1/2019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A00F26-562E-4DB5-A3DD-313B0EE5CDF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033D69F-CFF7-46B9-9E60-E45CF273A6E6}" type="datetimeFigureOut">
              <a:rPr lang="en-US" smtClean="0"/>
              <a:pPr/>
              <a:t>6/1/2019</a:t>
            </a:fld>
            <a:endParaRPr lang="en-US" dirty="0"/>
          </a:p>
        </p:txBody>
      </p:sp>
      <p:sp>
        <p:nvSpPr>
          <p:cNvPr id="22" name="Slide Number Placeholder 21"/>
          <p:cNvSpPr>
            <a:spLocks noGrp="1"/>
          </p:cNvSpPr>
          <p:nvPr>
            <p:ph type="sldNum" sz="quarter" idx="15"/>
          </p:nvPr>
        </p:nvSpPr>
        <p:spPr/>
        <p:txBody>
          <a:bodyPr rtlCol="0"/>
          <a:lstStyle/>
          <a:p>
            <a:fld id="{07A00F26-562E-4DB5-A3DD-313B0EE5CDF0}"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033D69F-CFF7-46B9-9E60-E45CF273A6E6}" type="datetimeFigureOut">
              <a:rPr lang="en-US" smtClean="0"/>
              <a:pPr/>
              <a:t>6/1/2019</a:t>
            </a:fld>
            <a:endParaRPr lang="en-US" dirty="0"/>
          </a:p>
        </p:txBody>
      </p:sp>
      <p:sp>
        <p:nvSpPr>
          <p:cNvPr id="18" name="Slide Number Placeholder 17"/>
          <p:cNvSpPr>
            <a:spLocks noGrp="1"/>
          </p:cNvSpPr>
          <p:nvPr>
            <p:ph type="sldNum" sz="quarter" idx="11"/>
          </p:nvPr>
        </p:nvSpPr>
        <p:spPr/>
        <p:txBody>
          <a:bodyPr rtlCol="0"/>
          <a:lstStyle/>
          <a:p>
            <a:fld id="{07A00F26-562E-4DB5-A3DD-313B0EE5CDF0}"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033D69F-CFF7-46B9-9E60-E45CF273A6E6}" type="datetimeFigureOut">
              <a:rPr lang="en-US" smtClean="0"/>
              <a:pPr/>
              <a:t>6/1/2019</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7A00F26-562E-4DB5-A3DD-313B0EE5CDF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nar" TargetMode="External"/><Relationship Id="rId2" Type="http://schemas.openxmlformats.org/officeDocument/2006/relationships/hyperlink" Target="https://en.wikipedia.org/wiki/Radar"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en.wikipedia.org/wiki/Transduce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b="1" dirty="0" smtClean="0">
                <a:solidFill>
                  <a:schemeClr val="tx1">
                    <a:lumMod val="65000"/>
                    <a:lumOff val="35000"/>
                  </a:schemeClr>
                </a:solidFill>
              </a:rPr>
              <a:t>IoT Enabled Smart Poultry Farm</a:t>
            </a:r>
            <a:endParaRPr lang="en-US" b="1" dirty="0">
              <a:solidFill>
                <a:schemeClr val="tx1">
                  <a:lumMod val="65000"/>
                  <a:lumOff val="35000"/>
                </a:schemeClr>
              </a:solidFill>
            </a:endParaRPr>
          </a:p>
        </p:txBody>
      </p:sp>
      <p:sp>
        <p:nvSpPr>
          <p:cNvPr id="3" name="Content Placeholder 2"/>
          <p:cNvSpPr>
            <a:spLocks noGrp="1"/>
          </p:cNvSpPr>
          <p:nvPr>
            <p:ph sz="quarter" idx="1"/>
          </p:nvPr>
        </p:nvSpPr>
        <p:spPr>
          <a:xfrm>
            <a:off x="457200" y="3733800"/>
            <a:ext cx="8229600" cy="2392363"/>
          </a:xfrm>
        </p:spPr>
        <p:txBody>
          <a:bodyPr/>
          <a:lstStyle/>
          <a:p>
            <a:pPr>
              <a:buNone/>
            </a:pPr>
            <a:endParaRPr lang="en-US" sz="2400" dirty="0" smtClean="0"/>
          </a:p>
          <a:p>
            <a:pPr>
              <a:buNone/>
            </a:pPr>
            <a:r>
              <a:rPr lang="en-US" dirty="0" smtClean="0"/>
              <a:t>                                             </a:t>
            </a:r>
          </a:p>
          <a:p>
            <a:endParaRPr lang="en-US" dirty="0"/>
          </a:p>
        </p:txBody>
      </p:sp>
      <p:pic>
        <p:nvPicPr>
          <p:cNvPr id="4" name="Picture 3" descr="Smart-Poultry-Farming-IoT-Solutions-Australia (1).jpg"/>
          <p:cNvPicPr>
            <a:picLocks noChangeAspect="1"/>
          </p:cNvPicPr>
          <p:nvPr/>
        </p:nvPicPr>
        <p:blipFill>
          <a:blip r:embed="rId2"/>
          <a:stretch>
            <a:fillRect/>
          </a:stretch>
        </p:blipFill>
        <p:spPr>
          <a:xfrm>
            <a:off x="533400" y="2514600"/>
            <a:ext cx="4876800" cy="3562350"/>
          </a:xfrm>
          <a:prstGeom prst="rect">
            <a:avLst/>
          </a:prstGeom>
        </p:spPr>
      </p:pic>
      <p:sp>
        <p:nvSpPr>
          <p:cNvPr id="5" name="TextBox 4"/>
          <p:cNvSpPr txBox="1"/>
          <p:nvPr/>
        </p:nvSpPr>
        <p:spPr>
          <a:xfrm>
            <a:off x="6096000" y="2895600"/>
            <a:ext cx="2570063" cy="1831271"/>
          </a:xfrm>
          <a:prstGeom prst="rect">
            <a:avLst/>
          </a:prstGeom>
          <a:noFill/>
        </p:spPr>
        <p:txBody>
          <a:bodyPr wrap="none" rtlCol="0">
            <a:spAutoFit/>
          </a:bodyPr>
          <a:lstStyle/>
          <a:p>
            <a:r>
              <a:rPr lang="en-IN" sz="3500" b="1" dirty="0" smtClean="0">
                <a:latin typeface="Algerian" pitchFamily="82" charset="0"/>
              </a:rPr>
              <a:t>MEMBERS:</a:t>
            </a:r>
          </a:p>
          <a:p>
            <a:r>
              <a:rPr lang="en-IN" sz="2600" dirty="0" smtClean="0">
                <a:latin typeface="Arial" pitchFamily="34" charset="0"/>
                <a:cs typeface="Arial" pitchFamily="34" charset="0"/>
              </a:rPr>
              <a:t>B.BHAVANI</a:t>
            </a:r>
          </a:p>
          <a:p>
            <a:r>
              <a:rPr lang="en-IN" sz="2600" dirty="0" smtClean="0">
                <a:latin typeface="Arial" pitchFamily="34" charset="0"/>
                <a:cs typeface="Arial" pitchFamily="34" charset="0"/>
              </a:rPr>
              <a:t>D.N.AISWARYA</a:t>
            </a:r>
          </a:p>
          <a:p>
            <a:r>
              <a:rPr lang="en-IN" sz="2600" dirty="0" smtClean="0">
                <a:latin typeface="Arial" pitchFamily="34" charset="0"/>
                <a:cs typeface="Arial" pitchFamily="34" charset="0"/>
              </a:rPr>
              <a:t>K.MANISHA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534400" cy="6096000"/>
          </a:xfrm>
        </p:spPr>
        <p:txBody>
          <a:bodyPr>
            <a:normAutofit/>
          </a:bodyPr>
          <a:lstStyle/>
          <a:p>
            <a:pPr>
              <a:buNone/>
            </a:pPr>
            <a:r>
              <a:rPr lang="en-US" sz="2800" b="1" dirty="0" smtClean="0"/>
              <a:t>  Ultrasonic Sensor:</a:t>
            </a:r>
          </a:p>
          <a:p>
            <a:r>
              <a:rPr lang="en-US" sz="2800" b="1" dirty="0" smtClean="0"/>
              <a:t> </a:t>
            </a:r>
            <a:r>
              <a:rPr lang="en-US" sz="2000" dirty="0" smtClean="0"/>
              <a:t>Ultrasonic transducers or ultrasonic sensors are a type of acoustic sensor divided into three broad categories: transmitters, receivers and transceivers.</a:t>
            </a:r>
          </a:p>
          <a:p>
            <a:r>
              <a:rPr lang="en-US" sz="2000" dirty="0" smtClean="0"/>
              <a:t>Transmitters convert electrical signals into ultrasound, receivers convert ultrasound into electrical signals and transceivers can both transmit and receive ultrasound.</a:t>
            </a:r>
          </a:p>
          <a:p>
            <a:r>
              <a:rPr lang="en-US" sz="2000" b="1" dirty="0" smtClean="0"/>
              <a:t> </a:t>
            </a:r>
            <a:r>
              <a:rPr lang="en-US" sz="2000" dirty="0" smtClean="0"/>
              <a:t>In a similar way to </a:t>
            </a:r>
            <a:r>
              <a:rPr lang="en-US" sz="2000" dirty="0" smtClean="0">
                <a:hlinkClick r:id="rId2" tooltip="Radar"/>
              </a:rPr>
              <a:t>radar</a:t>
            </a:r>
            <a:r>
              <a:rPr lang="en-US" sz="2000" dirty="0" smtClean="0"/>
              <a:t> and </a:t>
            </a:r>
            <a:r>
              <a:rPr lang="en-US" sz="2000" dirty="0" smtClean="0">
                <a:hlinkClick r:id="rId3" tooltip="Sonar"/>
              </a:rPr>
              <a:t>sonar</a:t>
            </a:r>
            <a:r>
              <a:rPr lang="en-US" sz="2000" dirty="0" smtClean="0"/>
              <a:t>, ultrasonic </a:t>
            </a:r>
            <a:r>
              <a:rPr lang="en-US" sz="2000" dirty="0" smtClean="0">
                <a:hlinkClick r:id="rId4" tooltip="Transducer"/>
              </a:rPr>
              <a:t>transducers</a:t>
            </a:r>
            <a:r>
              <a:rPr lang="en-US" sz="2000" dirty="0" smtClean="0"/>
              <a:t> are used in systems which evaluate targets by interpreting the reflected signals. </a:t>
            </a:r>
          </a:p>
          <a:p>
            <a:endParaRPr lang="en-US" sz="2000" b="1" dirty="0"/>
          </a:p>
        </p:txBody>
      </p:sp>
      <p:pic>
        <p:nvPicPr>
          <p:cNvPr id="4" name="Picture 2"/>
          <p:cNvPicPr>
            <a:picLocks noChangeAspect="1" noChangeArrowheads="1"/>
          </p:cNvPicPr>
          <p:nvPr/>
        </p:nvPicPr>
        <p:blipFill>
          <a:blip r:embed="rId5" cstate="print"/>
          <a:srcRect/>
          <a:stretch>
            <a:fillRect/>
          </a:stretch>
        </p:blipFill>
        <p:spPr bwMode="auto">
          <a:xfrm>
            <a:off x="2362200" y="3886200"/>
            <a:ext cx="31242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6248400"/>
          </a:xfrm>
        </p:spPr>
        <p:txBody>
          <a:bodyPr>
            <a:normAutofit/>
          </a:bodyPr>
          <a:lstStyle/>
          <a:p>
            <a:pPr>
              <a:buNone/>
            </a:pPr>
            <a:r>
              <a:rPr lang="en-US" sz="3400" dirty="0" smtClean="0"/>
              <a:t> </a:t>
            </a:r>
            <a:r>
              <a:rPr lang="en-US" sz="2800" b="1" dirty="0" smtClean="0"/>
              <a:t>MQ2 Sensor(Gas sensor):</a:t>
            </a:r>
          </a:p>
          <a:p>
            <a:endParaRPr lang="en-US" sz="2000" dirty="0" smtClean="0"/>
          </a:p>
          <a:p>
            <a:r>
              <a:rPr lang="en-US" sz="2000" dirty="0" smtClean="0"/>
              <a:t>The Grove - Gas Sensor(MQ2) module is useful for </a:t>
            </a:r>
          </a:p>
          <a:p>
            <a:pPr>
              <a:buNone/>
            </a:pPr>
            <a:r>
              <a:rPr lang="en-US" sz="2000" dirty="0" smtClean="0"/>
              <a:t>     gas leakage detection (home and industry). </a:t>
            </a:r>
          </a:p>
          <a:p>
            <a:r>
              <a:rPr lang="en-US" sz="2000" dirty="0" smtClean="0"/>
              <a:t>It is suitable for detecting H2, LPG, CH4, CO, Alcohol,</a:t>
            </a:r>
          </a:p>
          <a:p>
            <a:pPr>
              <a:buNone/>
            </a:pPr>
            <a:r>
              <a:rPr lang="en-US" sz="2000" dirty="0" smtClean="0"/>
              <a:t>    Smoke or Propane. Due to its high sensitivity and</a:t>
            </a:r>
          </a:p>
          <a:p>
            <a:pPr>
              <a:buNone/>
            </a:pPr>
            <a:r>
              <a:rPr lang="en-US" sz="2000" dirty="0" smtClean="0"/>
              <a:t>    fast response time, measurement can be taken as soon as possible. </a:t>
            </a:r>
          </a:p>
          <a:p>
            <a:r>
              <a:rPr lang="en-US" sz="2000" dirty="0" smtClean="0"/>
              <a:t>The sensitivity of the sensor can be adjusted by potentiometer.</a:t>
            </a:r>
          </a:p>
          <a:p>
            <a:pPr>
              <a:buNone/>
            </a:pPr>
            <a:r>
              <a:rPr lang="en-US" sz="2000" b="1" dirty="0" smtClean="0"/>
              <a:t>   </a:t>
            </a:r>
          </a:p>
          <a:p>
            <a:pPr>
              <a:buNone/>
            </a:pPr>
            <a:endParaRPr lang="en-US" sz="2900" dirty="0" smtClean="0"/>
          </a:p>
          <a:p>
            <a:pPr>
              <a:buNone/>
            </a:pPr>
            <a:endParaRPr lang="en-US" sz="2400" b="1" dirty="0" smtClean="0"/>
          </a:p>
          <a:p>
            <a:pPr>
              <a:buNone/>
            </a:pPr>
            <a:r>
              <a:rPr lang="en-US" dirty="0" smtClean="0"/>
              <a:t/>
            </a:r>
            <a:br>
              <a:rPr lang="en-US" dirty="0" smtClean="0"/>
            </a:br>
            <a:endParaRPr lang="en-US" dirty="0"/>
          </a:p>
        </p:txBody>
      </p:sp>
      <p:pic>
        <p:nvPicPr>
          <p:cNvPr id="4" name="Picture 7"/>
          <p:cNvPicPr>
            <a:picLocks noChangeAspect="1" noChangeArrowheads="1"/>
          </p:cNvPicPr>
          <p:nvPr/>
        </p:nvPicPr>
        <p:blipFill>
          <a:blip r:embed="rId2" cstate="print"/>
          <a:srcRect/>
          <a:stretch>
            <a:fillRect/>
          </a:stretch>
        </p:blipFill>
        <p:spPr bwMode="auto">
          <a:xfrm>
            <a:off x="2590800" y="3733800"/>
            <a:ext cx="31242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sz="quarter" idx="1"/>
          </p:nvPr>
        </p:nvSpPr>
        <p:spPr>
          <a:xfrm>
            <a:off x="457200" y="228600"/>
            <a:ext cx="8305800" cy="6245225"/>
          </a:xfrm>
        </p:spPr>
        <p:txBody>
          <a:bodyPr/>
          <a:lstStyle/>
          <a:p>
            <a:pPr>
              <a:buNone/>
            </a:pPr>
            <a:endParaRPr lang="en-US" dirty="0" smtClean="0"/>
          </a:p>
          <a:p>
            <a:pPr>
              <a:buNone/>
            </a:pPr>
            <a:r>
              <a:rPr lang="en-US" sz="2800" b="1" dirty="0" smtClean="0"/>
              <a:t>Servomotor</a:t>
            </a:r>
          </a:p>
          <a:p>
            <a:r>
              <a:rPr lang="en-US" sz="2000" dirty="0" smtClean="0"/>
              <a:t>A servomotor is a rotary actuator or linear actuator that</a:t>
            </a:r>
          </a:p>
          <a:p>
            <a:pPr>
              <a:buNone/>
            </a:pPr>
            <a:r>
              <a:rPr lang="en-US" sz="2000" dirty="0" smtClean="0"/>
              <a:t>    allows for precise control of angular or linear position,</a:t>
            </a:r>
          </a:p>
          <a:p>
            <a:pPr>
              <a:buNone/>
            </a:pPr>
            <a:r>
              <a:rPr lang="en-US" sz="2000" dirty="0" smtClean="0"/>
              <a:t>    velocity and acceleration.</a:t>
            </a:r>
            <a:endParaRPr lang="en-US" sz="2000" baseline="30000" dirty="0" smtClean="0"/>
          </a:p>
          <a:p>
            <a:r>
              <a:rPr lang="en-US" sz="2000" baseline="30000" dirty="0" smtClean="0"/>
              <a:t> </a:t>
            </a:r>
            <a:r>
              <a:rPr lang="en-US" sz="2000" dirty="0" smtClean="0"/>
              <a:t>It consists of a suitable motor coupled to a sensor for</a:t>
            </a:r>
          </a:p>
          <a:p>
            <a:pPr>
              <a:buNone/>
            </a:pPr>
            <a:r>
              <a:rPr lang="en-US" sz="2000" dirty="0" smtClean="0"/>
              <a:t>     position feedback.</a:t>
            </a:r>
          </a:p>
          <a:p>
            <a:r>
              <a:rPr lang="en-US" sz="2000" dirty="0" smtClean="0"/>
              <a:t>It also requires a relatively sophisticated controller, </a:t>
            </a:r>
          </a:p>
          <a:p>
            <a:pPr>
              <a:buNone/>
            </a:pPr>
            <a:r>
              <a:rPr lang="en-US" sz="2000" dirty="0" smtClean="0"/>
              <a:t>     often a dedicated module designed specifically for use with servomotors.</a:t>
            </a:r>
          </a:p>
          <a:p>
            <a:pPr>
              <a:buNone/>
            </a:pPr>
            <a:endParaRPr lang="en-US" sz="1800" b="1" dirty="0" smtClean="0"/>
          </a:p>
          <a:p>
            <a:endParaRPr lang="en-US" dirty="0"/>
          </a:p>
        </p:txBody>
      </p:sp>
      <p:pic>
        <p:nvPicPr>
          <p:cNvPr id="8" name="Picture 8"/>
          <p:cNvPicPr>
            <a:picLocks noChangeAspect="1" noChangeArrowheads="1"/>
          </p:cNvPicPr>
          <p:nvPr/>
        </p:nvPicPr>
        <p:blipFill>
          <a:blip r:embed="rId2"/>
          <a:srcRect/>
          <a:stretch>
            <a:fillRect/>
          </a:stretch>
        </p:blipFill>
        <p:spPr bwMode="auto">
          <a:xfrm>
            <a:off x="2895600" y="4114800"/>
            <a:ext cx="32004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477000"/>
          </a:xfrm>
        </p:spPr>
        <p:txBody>
          <a:bodyPr>
            <a:normAutofit/>
          </a:bodyPr>
          <a:lstStyle/>
          <a:p>
            <a:pPr>
              <a:buNone/>
            </a:pPr>
            <a:r>
              <a:rPr lang="en-US" b="1" dirty="0" smtClean="0"/>
              <a:t>OLED</a:t>
            </a:r>
            <a:r>
              <a:rPr lang="en-US" dirty="0" smtClean="0"/>
              <a:t>:</a:t>
            </a:r>
          </a:p>
          <a:p>
            <a:r>
              <a:rPr lang="en-US" sz="2000" dirty="0" smtClean="0"/>
              <a:t> An </a:t>
            </a:r>
            <a:r>
              <a:rPr lang="en-US" sz="2000" b="1" dirty="0" smtClean="0"/>
              <a:t>organic light-emitting diode</a:t>
            </a:r>
            <a:r>
              <a:rPr lang="en-US" sz="2000" dirty="0" smtClean="0"/>
              <a:t> (</a:t>
            </a:r>
            <a:r>
              <a:rPr lang="en-US" sz="2000" b="1" dirty="0" smtClean="0"/>
              <a:t>OLED</a:t>
            </a:r>
            <a:r>
              <a:rPr lang="en-US" sz="2000" dirty="0" smtClean="0"/>
              <a:t>) is a light-emitting diode (LED) in which the emissive electroluminescent  layer is a film of organic compound that emits light in response to an electric current.</a:t>
            </a:r>
          </a:p>
          <a:p>
            <a:r>
              <a:rPr lang="en-US" sz="2000" dirty="0" smtClean="0"/>
              <a:t> This organic layer is situated between two electrodes; typically, at least one of these electrodes is transparent. </a:t>
            </a:r>
          </a:p>
          <a:p>
            <a:r>
              <a:rPr lang="en-US" sz="2000" dirty="0" smtClean="0"/>
              <a:t> OLEDs are used to create digital displays in devices such as television screens, computer monitors, portable systems such as smart phones , handheld game consoles and PDAs. </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2590800" y="4343400"/>
            <a:ext cx="2676525"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304800" y="228600"/>
            <a:ext cx="8382000" cy="6400800"/>
          </a:xfrm>
        </p:spPr>
        <p:txBody>
          <a:bodyPr>
            <a:normAutofit/>
          </a:bodyPr>
          <a:lstStyle/>
          <a:p>
            <a:pPr>
              <a:buNone/>
            </a:pPr>
            <a:r>
              <a:rPr lang="en-US" sz="2800" b="1" dirty="0" smtClean="0"/>
              <a:t>Software Components</a:t>
            </a:r>
            <a:r>
              <a:rPr lang="en-US" sz="2800" dirty="0" smtClean="0"/>
              <a:t>:  </a:t>
            </a:r>
          </a:p>
          <a:p>
            <a:pPr>
              <a:buNone/>
            </a:pPr>
            <a:endParaRPr lang="en-US" sz="2800" b="1" dirty="0" smtClean="0"/>
          </a:p>
          <a:p>
            <a:pPr>
              <a:buNone/>
            </a:pPr>
            <a:r>
              <a:rPr lang="en-US" b="1" dirty="0" smtClean="0"/>
              <a:t>Arduino IDE:</a:t>
            </a:r>
          </a:p>
          <a:p>
            <a:endParaRPr lang="en-US" sz="2000" dirty="0" smtClean="0"/>
          </a:p>
          <a:p>
            <a:r>
              <a:rPr lang="en-US" sz="2000" dirty="0" smtClean="0"/>
              <a:t> The</a:t>
            </a:r>
            <a:r>
              <a:rPr lang="en-US" sz="2000" dirty="0"/>
              <a:t> Arduino integrated development environment (IDE) </a:t>
            </a:r>
            <a:endParaRPr lang="en-US" sz="2000" dirty="0" smtClean="0"/>
          </a:p>
          <a:p>
            <a:pPr>
              <a:buNone/>
            </a:pPr>
            <a:r>
              <a:rPr lang="en-US" sz="2000" dirty="0"/>
              <a:t> </a:t>
            </a:r>
            <a:r>
              <a:rPr lang="en-US" sz="2000" dirty="0" smtClean="0"/>
              <a:t>      is </a:t>
            </a:r>
            <a:r>
              <a:rPr lang="en-US" sz="2000" dirty="0"/>
              <a:t>a </a:t>
            </a:r>
            <a:r>
              <a:rPr lang="en-US" sz="2000" dirty="0" smtClean="0"/>
              <a:t>cross-platform application </a:t>
            </a:r>
            <a:r>
              <a:rPr lang="en-US" sz="2000" dirty="0"/>
              <a:t>(for </a:t>
            </a:r>
            <a:r>
              <a:rPr lang="en-US" sz="2000" dirty="0" smtClean="0"/>
              <a:t>Windows,</a:t>
            </a:r>
            <a:r>
              <a:rPr lang="en-US" sz="2000" dirty="0"/>
              <a:t> macOS, </a:t>
            </a:r>
            <a:endParaRPr lang="en-US" sz="2000" dirty="0" smtClean="0"/>
          </a:p>
          <a:p>
            <a:pPr>
              <a:buNone/>
            </a:pPr>
            <a:r>
              <a:rPr lang="en-US" sz="2000" dirty="0" smtClean="0"/>
              <a:t>      Linux</a:t>
            </a:r>
            <a:r>
              <a:rPr lang="en-US" sz="2000" dirty="0"/>
              <a:t>) that is written in the programming language </a:t>
            </a:r>
            <a:r>
              <a:rPr lang="en-US" sz="2000" dirty="0" smtClean="0"/>
              <a:t>Java.</a:t>
            </a:r>
          </a:p>
          <a:p>
            <a:r>
              <a:rPr lang="en-US" sz="2000" dirty="0"/>
              <a:t> </a:t>
            </a:r>
            <a:r>
              <a:rPr lang="en-US" sz="2000" dirty="0" smtClean="0"/>
              <a:t>It </a:t>
            </a:r>
            <a:r>
              <a:rPr lang="en-US" sz="2000" dirty="0"/>
              <a:t>is used to write and upload programs to Arduino </a:t>
            </a:r>
            <a:endParaRPr lang="en-US" sz="2000" dirty="0" smtClean="0"/>
          </a:p>
          <a:p>
            <a:pPr>
              <a:buNone/>
            </a:pPr>
            <a:r>
              <a:rPr lang="en-US" sz="2000" dirty="0"/>
              <a:t> </a:t>
            </a:r>
            <a:r>
              <a:rPr lang="en-US" sz="2000" dirty="0" smtClean="0"/>
              <a:t>      compatible </a:t>
            </a:r>
            <a:r>
              <a:rPr lang="en-US" sz="2000" dirty="0"/>
              <a:t>boards, but also, with the help of 3rd party </a:t>
            </a:r>
            <a:endParaRPr lang="en-US" sz="2000" dirty="0" smtClean="0"/>
          </a:p>
          <a:p>
            <a:pPr>
              <a:buNone/>
            </a:pPr>
            <a:r>
              <a:rPr lang="en-US" sz="2000" dirty="0"/>
              <a:t> </a:t>
            </a:r>
            <a:r>
              <a:rPr lang="en-US" sz="2000" dirty="0" smtClean="0"/>
              <a:t>      cores</a:t>
            </a:r>
            <a:r>
              <a:rPr lang="en-US" sz="2000" dirty="0"/>
              <a:t>, other vendor development </a:t>
            </a:r>
            <a:r>
              <a:rPr lang="en-US" sz="2000" dirty="0" smtClean="0"/>
              <a:t>boards.</a:t>
            </a:r>
          </a:p>
          <a:p>
            <a:pPr>
              <a:buNone/>
            </a:pPr>
            <a:endParaRPr lang="en-US" sz="2000" b="1" dirty="0"/>
          </a:p>
          <a:p>
            <a:pPr>
              <a:buNone/>
            </a:pPr>
            <a:endParaRPr lang="en-US" sz="2000" dirty="0"/>
          </a:p>
          <a:p>
            <a:pPr>
              <a:buNone/>
            </a:pPr>
            <a:endParaRPr lang="en-US" dirty="0"/>
          </a:p>
          <a:p>
            <a:pPr>
              <a:buNone/>
            </a:pPr>
            <a:r>
              <a:rPr lang="en-US" sz="2000" dirty="0"/>
              <a:t> </a:t>
            </a:r>
            <a:r>
              <a:rPr lang="en-US" sz="2000" dirty="0" smtClean="0"/>
              <a:t>          </a:t>
            </a:r>
            <a:endParaRPr lang="en-US" sz="2000" dirty="0"/>
          </a:p>
        </p:txBody>
      </p:sp>
      <p:pic>
        <p:nvPicPr>
          <p:cNvPr id="7" name="Picture 6" descr="arduino.jpg"/>
          <p:cNvPicPr>
            <a:picLocks noChangeAspect="1"/>
          </p:cNvPicPr>
          <p:nvPr/>
        </p:nvPicPr>
        <p:blipFill>
          <a:blip r:embed="rId2"/>
          <a:stretch>
            <a:fillRect/>
          </a:stretch>
        </p:blipFill>
        <p:spPr>
          <a:xfrm>
            <a:off x="2971800" y="4572001"/>
            <a:ext cx="2876550" cy="2286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381000" y="457200"/>
            <a:ext cx="8229600" cy="6016625"/>
          </a:xfrm>
        </p:spPr>
        <p:txBody>
          <a:bodyPr>
            <a:normAutofit/>
          </a:bodyPr>
          <a:lstStyle/>
          <a:p>
            <a:pPr>
              <a:buNone/>
            </a:pPr>
            <a:r>
              <a:rPr lang="en-US" sz="2800" b="1" dirty="0" smtClean="0"/>
              <a:t>MIT App inventor 2</a:t>
            </a:r>
          </a:p>
          <a:p>
            <a:endParaRPr lang="en-US" sz="2000" dirty="0" smtClean="0"/>
          </a:p>
          <a:p>
            <a:pPr marL="457200" indent="-457200"/>
            <a:r>
              <a:rPr lang="en-US" sz="2000" dirty="0" smtClean="0"/>
              <a:t>App Inventor for Android is an open-source web application        originally provided by Google and now maintained by</a:t>
            </a:r>
          </a:p>
          <a:p>
            <a:pPr marL="457200" indent="-457200">
              <a:buNone/>
            </a:pPr>
            <a:r>
              <a:rPr lang="en-US" sz="2000" dirty="0" smtClean="0"/>
              <a:t>        the Massachusetts Institute of Technology(MIT), which allows newcomers to computer programming to create  software applications for the Android operating system (OS).</a:t>
            </a:r>
          </a:p>
          <a:p>
            <a:pPr marL="457200" indent="-457200"/>
            <a:r>
              <a:rPr lang="en-US" sz="2000" dirty="0" smtClean="0"/>
              <a:t>It uses a graphical interface very similar to Scratch and the </a:t>
            </a:r>
          </a:p>
          <a:p>
            <a:pPr marL="457200" indent="-457200">
              <a:buNone/>
            </a:pPr>
            <a:r>
              <a:rPr lang="en-US" sz="2000" dirty="0" smtClean="0"/>
              <a:t>      </a:t>
            </a:r>
            <a:r>
              <a:rPr lang="en-US" sz="2000" dirty="0" err="1" smtClean="0"/>
              <a:t>StarLogo</a:t>
            </a:r>
            <a:r>
              <a:rPr lang="en-US" sz="2000" dirty="0" smtClean="0"/>
              <a:t> TNG user interface, which allows users to drag-and-drop  visual objects to create an application that can run on Android devices. </a:t>
            </a:r>
          </a:p>
          <a:p>
            <a:endParaRPr lang="en-US" dirty="0"/>
          </a:p>
        </p:txBody>
      </p:sp>
      <p:pic>
        <p:nvPicPr>
          <p:cNvPr id="6" name="Picture 5" descr="mit.jpg"/>
          <p:cNvPicPr>
            <a:picLocks noChangeAspect="1"/>
          </p:cNvPicPr>
          <p:nvPr/>
        </p:nvPicPr>
        <p:blipFill>
          <a:blip r:embed="rId2" cstate="print"/>
          <a:stretch>
            <a:fillRect/>
          </a:stretch>
        </p:blipFill>
        <p:spPr>
          <a:xfrm>
            <a:off x="3581400" y="4267200"/>
            <a:ext cx="2590800" cy="2057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PROCESS</a:t>
            </a:r>
            <a:endParaRPr lang="en-US" b="1" dirty="0"/>
          </a:p>
        </p:txBody>
      </p:sp>
      <p:sp>
        <p:nvSpPr>
          <p:cNvPr id="3" name="Content Placeholder 2"/>
          <p:cNvSpPr>
            <a:spLocks noGrp="1"/>
          </p:cNvSpPr>
          <p:nvPr>
            <p:ph sz="quarter" idx="1"/>
          </p:nvPr>
        </p:nvSpPr>
        <p:spPr>
          <a:xfrm>
            <a:off x="457200" y="1600200"/>
            <a:ext cx="8153400" cy="4873752"/>
          </a:xfrm>
        </p:spPr>
        <p:txBody>
          <a:bodyPr>
            <a:normAutofit/>
          </a:bodyPr>
          <a:lstStyle/>
          <a:p>
            <a:r>
              <a:rPr lang="en-US" sz="2000" dirty="0" smtClean="0"/>
              <a:t>Firstly we will use gas sensor (MQ2 sensor) for detecting  the presence of harming gases and sends out the notification .</a:t>
            </a:r>
          </a:p>
          <a:p>
            <a:r>
              <a:rPr lang="en-US" sz="2000" dirty="0" smtClean="0"/>
              <a:t>DHT sensor is used to check the temperature in the poultry and sends the message whether the temperature is high or low.</a:t>
            </a:r>
          </a:p>
          <a:p>
            <a:r>
              <a:rPr lang="en-US" sz="2000" dirty="0" smtClean="0"/>
              <a:t>Ultrasonic sensor is used to find out the water level in the tank and send the notification whether the water is full and off the motor or the water is empty turn on the motor.</a:t>
            </a:r>
          </a:p>
          <a:p>
            <a:r>
              <a:rPr lang="en-US" sz="2000" dirty="0" smtClean="0"/>
              <a:t>Servomotor is also used for the same water purpose itself and fills the tank periodically.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b="1" dirty="0" smtClean="0"/>
              <a:t>Conclusion </a:t>
            </a:r>
            <a:endParaRPr lang="en-US" b="1" dirty="0"/>
          </a:p>
        </p:txBody>
      </p:sp>
      <p:sp>
        <p:nvSpPr>
          <p:cNvPr id="3" name="Content Placeholder 2"/>
          <p:cNvSpPr>
            <a:spLocks noGrp="1"/>
          </p:cNvSpPr>
          <p:nvPr>
            <p:ph sz="quarter" idx="1"/>
          </p:nvPr>
        </p:nvSpPr>
        <p:spPr/>
        <p:txBody>
          <a:bodyPr/>
          <a:lstStyle/>
          <a:p>
            <a:r>
              <a:rPr lang="en-US" sz="2000" dirty="0" smtClean="0"/>
              <a:t>Monitoring environmental parameters in a real time industry are crucial , but this can be done using IoT.</a:t>
            </a:r>
          </a:p>
          <a:p>
            <a:r>
              <a:rPr lang="en-US" sz="2000" dirty="0" smtClean="0"/>
              <a:t>It helps the farmers real time controlled and monitoring environmental aware context parameters.</a:t>
            </a:r>
          </a:p>
          <a:p>
            <a:r>
              <a:rPr lang="en-US" sz="2000" dirty="0" smtClean="0"/>
              <a:t>This smart system can effectively control the farm from any location and reduces the cost time and man power.</a:t>
            </a:r>
          </a:p>
          <a:p>
            <a:r>
              <a:rPr lang="en-US" sz="2000" dirty="0" smtClean="0"/>
              <a:t>This will improve productivity and quality of chickens in poultry farming. In the future advanced IOT based technologies should be use for monitoring and controlling health related parameters of chicken to improve quality and productivity of chickens.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lstStyle/>
          <a:p>
            <a:pPr>
              <a:buNone/>
            </a:pPr>
            <a:endParaRPr lang="en-US" dirty="0" smtClean="0"/>
          </a:p>
          <a:p>
            <a:endParaRPr lang="en-US" dirty="0" smtClean="0"/>
          </a:p>
          <a:p>
            <a:endParaRPr lang="en-US" dirty="0" smtClean="0"/>
          </a:p>
          <a:p>
            <a:pPr>
              <a:buNone/>
            </a:pPr>
            <a:endParaRPr lang="en-US" dirty="0" smtClean="0"/>
          </a:p>
          <a:p>
            <a:pPr>
              <a:buNone/>
            </a:pPr>
            <a:r>
              <a:rPr lang="en-US" dirty="0" smtClean="0"/>
              <a:t>                            THANK YOU</a:t>
            </a:r>
          </a:p>
          <a:p>
            <a:pPr>
              <a:buNone/>
            </a:pPr>
            <a:r>
              <a:rPr lang="en-US" dirty="0" smtClean="0"/>
              <a:t>                                   </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sz="quarter" idx="1"/>
          </p:nvPr>
        </p:nvSpPr>
        <p:spPr/>
        <p:txBody>
          <a:bodyPr/>
          <a:lstStyle/>
          <a:p>
            <a:r>
              <a:rPr lang="en-US" sz="2400" dirty="0" smtClean="0"/>
              <a:t>Introduction</a:t>
            </a:r>
          </a:p>
          <a:p>
            <a:r>
              <a:rPr lang="en-US" sz="2400" dirty="0" smtClean="0"/>
              <a:t>Poultry Market In India</a:t>
            </a:r>
          </a:p>
          <a:p>
            <a:r>
              <a:rPr lang="en-US" sz="2400" dirty="0" smtClean="0"/>
              <a:t>Problems in poultry </a:t>
            </a:r>
          </a:p>
          <a:p>
            <a:r>
              <a:rPr lang="en-US" sz="2400" dirty="0" smtClean="0"/>
              <a:t>Use of IoT in poultry farm</a:t>
            </a:r>
          </a:p>
          <a:p>
            <a:r>
              <a:rPr lang="en-US" sz="2400" dirty="0" smtClean="0"/>
              <a:t>Components used</a:t>
            </a:r>
          </a:p>
          <a:p>
            <a:r>
              <a:rPr lang="en-US" dirty="0" smtClean="0"/>
              <a:t>Working process</a:t>
            </a:r>
            <a:endParaRPr lang="en-US" sz="2400" dirty="0" smtClean="0"/>
          </a:p>
          <a:p>
            <a:r>
              <a:rPr lang="en-US" sz="2400" dirty="0" smtClean="0"/>
              <a:t>Conclusion</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b="1" dirty="0" smtClean="0"/>
              <a:t>Introduction</a:t>
            </a:r>
            <a:endParaRPr lang="en-US" b="1"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000" dirty="0" smtClean="0"/>
              <a:t>The Internet of things (IoT) is the extension of Internet connectivity into physical devices and everyday objects. Embedded with electronics, Internet connectivity, and other forms of hardware (such as sensors), these devices can communicate and interact with others over the Internet, and they can be remotely monitored and controlled.</a:t>
            </a:r>
          </a:p>
          <a:p>
            <a:pPr>
              <a:buFont typeface="Wingdings" pitchFamily="2" charset="2"/>
              <a:buChar char="Ø"/>
            </a:pPr>
            <a:r>
              <a:rPr lang="en-US" sz="2000" dirty="0" smtClean="0"/>
              <a:t>IoT is leading the digital revolution for industries.</a:t>
            </a:r>
          </a:p>
          <a:p>
            <a:pPr>
              <a:buFont typeface="Wingdings" pitchFamily="2" charset="2"/>
              <a:buChar char="Ø"/>
            </a:pPr>
            <a:r>
              <a:rPr lang="en-US" sz="2000" dirty="0"/>
              <a:t> </a:t>
            </a:r>
            <a:r>
              <a:rPr lang="en-US" sz="2000" dirty="0" smtClean="0"/>
              <a:t>Internet of things has evolved due to convergence of multiple technologies, real-time analytics, machine learning, commodity sensors, and embedded systems.</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Poultry Market In India</a:t>
            </a:r>
            <a:endParaRPr lang="en-US" b="1" dirty="0"/>
          </a:p>
        </p:txBody>
      </p:sp>
      <p:sp>
        <p:nvSpPr>
          <p:cNvPr id="3" name="Content Placeholder 2"/>
          <p:cNvSpPr>
            <a:spLocks noGrp="1"/>
          </p:cNvSpPr>
          <p:nvPr>
            <p:ph sz="quarter" idx="1"/>
          </p:nvPr>
        </p:nvSpPr>
        <p:spPr/>
        <p:txBody>
          <a:bodyPr>
            <a:normAutofit/>
          </a:bodyPr>
          <a:lstStyle/>
          <a:p>
            <a:r>
              <a:rPr lang="en-US" sz="2000" dirty="0" smtClean="0"/>
              <a:t>Indian poultry industry is one of the fastest growing segments in agricultural sector today.</a:t>
            </a:r>
          </a:p>
          <a:p>
            <a:r>
              <a:rPr lang="en-US" sz="2000" dirty="0" smtClean="0"/>
              <a:t>The production of eggs and broilers has been rising at a rate of 8 to 10% per annum.</a:t>
            </a:r>
          </a:p>
          <a:p>
            <a:r>
              <a:rPr lang="en-US" sz="2000" dirty="0" smtClean="0"/>
              <a:t>Today India is world’s fifth largest egg producer and the eighteenth largest producer of broilers.</a:t>
            </a:r>
          </a:p>
          <a:p>
            <a:r>
              <a:rPr lang="en-US" sz="2000" dirty="0" smtClean="0"/>
              <a:t>Poultry gives rich natural excrement and is an essential wellspring of pay and job to a huge number of farmers and different persons occupied with united exercises in the poultry business.</a:t>
            </a:r>
          </a:p>
          <a:p>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in poultry</a:t>
            </a:r>
            <a:endParaRPr lang="en-US" b="1" dirty="0"/>
          </a:p>
        </p:txBody>
      </p:sp>
      <p:sp>
        <p:nvSpPr>
          <p:cNvPr id="3" name="Content Placeholder 2"/>
          <p:cNvSpPr>
            <a:spLocks noGrp="1"/>
          </p:cNvSpPr>
          <p:nvPr>
            <p:ph sz="quarter" idx="1"/>
          </p:nvPr>
        </p:nvSpPr>
        <p:spPr/>
        <p:txBody>
          <a:bodyPr>
            <a:normAutofit/>
          </a:bodyPr>
          <a:lstStyle/>
          <a:p>
            <a:r>
              <a:rPr lang="en-US" sz="2000" dirty="0" smtClean="0"/>
              <a:t>The health of chicken depends on the environment in the poultry farm. If the environmental condition is not suitable then there may be problem with growth of the chicken and  in their health issues.</a:t>
            </a:r>
          </a:p>
          <a:p>
            <a:r>
              <a:rPr lang="en-US" sz="2000" dirty="0" smtClean="0"/>
              <a:t>Weather condition is the major problem in the poultry farming.</a:t>
            </a:r>
          </a:p>
          <a:p>
            <a:r>
              <a:rPr lang="en-US" sz="2000" dirty="0" smtClean="0"/>
              <a:t>Humidity ,temperature ,lighting and ventilation are the most important variables for the proper performance of poultry farms. </a:t>
            </a:r>
          </a:p>
          <a:p>
            <a:r>
              <a:rPr lang="en-US" sz="2000" dirty="0" smtClean="0"/>
              <a:t>Food and water supply to the hens and wastage of  water.</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Use of IoT in poultry Farm</a:t>
            </a:r>
            <a:endParaRPr lang="en-US" sz="2800" b="1" dirty="0"/>
          </a:p>
        </p:txBody>
      </p:sp>
      <p:sp>
        <p:nvSpPr>
          <p:cNvPr id="3" name="Content Placeholder 2"/>
          <p:cNvSpPr>
            <a:spLocks noGrp="1"/>
          </p:cNvSpPr>
          <p:nvPr>
            <p:ph sz="quarter" idx="1"/>
          </p:nvPr>
        </p:nvSpPr>
        <p:spPr/>
        <p:txBody>
          <a:bodyPr>
            <a:noAutofit/>
          </a:bodyPr>
          <a:lstStyle/>
          <a:p>
            <a:r>
              <a:rPr lang="en-US" sz="2000" dirty="0" smtClean="0"/>
              <a:t>IoT proposes the new model by using advanced modern technology to make traditional chicken farming smarter. Smart farm gives the environmental parameter statistics like temperature, humidity, smoke, weather condition etc.</a:t>
            </a:r>
          </a:p>
          <a:p>
            <a:r>
              <a:rPr lang="en-US" sz="2000" dirty="0" smtClean="0"/>
              <a:t>Poultry farm using IoT are design in such way that, environmental conditions can be altered by providing facilities like ventilation, cooling and lightening on rough, wall and floor.</a:t>
            </a:r>
          </a:p>
          <a:p>
            <a:r>
              <a:rPr lang="en-US" sz="2000" dirty="0" smtClean="0"/>
              <a:t>We can remotely monitor environmental parameters in the poultry farm and even water level in the tank.</a:t>
            </a:r>
          </a:p>
          <a:p>
            <a:endParaRPr lang="en-US" sz="2000" dirty="0" smtClean="0"/>
          </a:p>
          <a:p>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Components used </a:t>
            </a:r>
            <a:endParaRPr lang="en-US" b="1" dirty="0"/>
          </a:p>
        </p:txBody>
      </p:sp>
      <p:sp>
        <p:nvSpPr>
          <p:cNvPr id="4" name="Content Placeholder 3"/>
          <p:cNvSpPr>
            <a:spLocks noGrp="1"/>
          </p:cNvSpPr>
          <p:nvPr>
            <p:ph sz="quarter" idx="1"/>
          </p:nvPr>
        </p:nvSpPr>
        <p:spPr>
          <a:xfrm>
            <a:off x="457200" y="1447800"/>
            <a:ext cx="7467600" cy="5026152"/>
          </a:xfrm>
        </p:spPr>
        <p:txBody>
          <a:bodyPr>
            <a:normAutofit/>
          </a:bodyPr>
          <a:lstStyle/>
          <a:p>
            <a:pPr lvl="1">
              <a:buNone/>
            </a:pPr>
            <a:r>
              <a:rPr lang="en-US" sz="2400" b="1" dirty="0" smtClean="0"/>
              <a:t>Hardware components:</a:t>
            </a:r>
          </a:p>
          <a:p>
            <a:pPr>
              <a:buNone/>
            </a:pPr>
            <a:r>
              <a:rPr lang="en-US" dirty="0" smtClean="0"/>
              <a:t>       </a:t>
            </a:r>
            <a:r>
              <a:rPr lang="en-US" sz="2000" dirty="0" smtClean="0"/>
              <a:t>NodeMCU</a:t>
            </a:r>
          </a:p>
          <a:p>
            <a:pPr>
              <a:buNone/>
            </a:pPr>
            <a:r>
              <a:rPr lang="en-US" sz="2000" dirty="0" smtClean="0"/>
              <a:t>        DHT sensor</a:t>
            </a:r>
          </a:p>
          <a:p>
            <a:pPr>
              <a:buNone/>
            </a:pPr>
            <a:r>
              <a:rPr lang="en-US" sz="2000" dirty="0" smtClean="0"/>
              <a:t>        Ultrasonic sensor</a:t>
            </a:r>
          </a:p>
          <a:p>
            <a:pPr>
              <a:buNone/>
            </a:pPr>
            <a:r>
              <a:rPr lang="en-US" sz="2000" dirty="0" smtClean="0"/>
              <a:t>        MQ2 sensor (Gas sensor)</a:t>
            </a:r>
          </a:p>
          <a:p>
            <a:pPr>
              <a:buNone/>
            </a:pPr>
            <a:r>
              <a:rPr lang="en-US" sz="2000" dirty="0" smtClean="0"/>
              <a:t>        Servomotor</a:t>
            </a:r>
          </a:p>
          <a:p>
            <a:pPr>
              <a:buNone/>
            </a:pPr>
            <a:r>
              <a:rPr lang="en-US" sz="2000" dirty="0" smtClean="0"/>
              <a:t>        OLED (to display)</a:t>
            </a:r>
          </a:p>
          <a:p>
            <a:pPr>
              <a:buNone/>
            </a:pPr>
            <a:r>
              <a:rPr lang="en-US" sz="2400" b="1" dirty="0" smtClean="0"/>
              <a:t>    </a:t>
            </a:r>
            <a:r>
              <a:rPr lang="en-US" sz="2800" b="1" dirty="0" smtClean="0"/>
              <a:t>software component:</a:t>
            </a:r>
          </a:p>
          <a:p>
            <a:pPr>
              <a:buNone/>
            </a:pPr>
            <a:r>
              <a:rPr lang="en-US" sz="2800" dirty="0" smtClean="0"/>
              <a:t>      </a:t>
            </a:r>
            <a:r>
              <a:rPr lang="en-US" sz="2200" dirty="0" smtClean="0"/>
              <a:t>Arduino IDE</a:t>
            </a:r>
          </a:p>
          <a:p>
            <a:pPr>
              <a:buNone/>
            </a:pPr>
            <a:r>
              <a:rPr lang="en-US" sz="2200" dirty="0"/>
              <a:t> </a:t>
            </a:r>
            <a:r>
              <a:rPr lang="en-US" sz="2200" dirty="0" smtClean="0"/>
              <a:t>       MIT App Inventor2</a:t>
            </a:r>
            <a:r>
              <a:rPr lang="en-US" sz="2400" dirty="0" smtClean="0"/>
              <a:t>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305800" cy="6553200"/>
          </a:xfrm>
        </p:spPr>
        <p:txBody>
          <a:bodyPr>
            <a:normAutofit/>
          </a:bodyPr>
          <a:lstStyle/>
          <a:p>
            <a:pPr>
              <a:buNone/>
            </a:pPr>
            <a:r>
              <a:rPr lang="en-US" sz="2800" b="1" dirty="0" smtClean="0"/>
              <a:t>Hardware Components:  </a:t>
            </a:r>
          </a:p>
          <a:p>
            <a:pPr>
              <a:buNone/>
            </a:pPr>
            <a:r>
              <a:rPr lang="en-US" b="1" dirty="0" err="1" smtClean="0"/>
              <a:t>NodeMCU</a:t>
            </a:r>
            <a:endParaRPr lang="en-US" b="1" dirty="0" smtClean="0"/>
          </a:p>
          <a:p>
            <a:endParaRPr lang="en-US" sz="2000" b="1" dirty="0" smtClean="0"/>
          </a:p>
          <a:p>
            <a:r>
              <a:rPr lang="en-US" sz="2000" b="1" dirty="0" smtClean="0"/>
              <a:t>NodeMCU</a:t>
            </a:r>
            <a:r>
              <a:rPr lang="en-US" sz="2000" dirty="0" smtClean="0"/>
              <a:t> is an open source IoT platform. It includes firmware</a:t>
            </a:r>
          </a:p>
          <a:p>
            <a:pPr>
              <a:buNone/>
            </a:pPr>
            <a:r>
              <a:rPr lang="en-US" sz="2000" dirty="0" smtClean="0"/>
              <a:t>     which runs on the ESP8266Wi-  </a:t>
            </a:r>
            <a:r>
              <a:rPr lang="en-US" sz="2000" dirty="0" err="1" smtClean="0"/>
              <a:t>Fi</a:t>
            </a:r>
            <a:r>
              <a:rPr lang="en-US" sz="2000" dirty="0" smtClean="0"/>
              <a:t> SoC from Espressif </a:t>
            </a:r>
          </a:p>
          <a:p>
            <a:pPr>
              <a:buNone/>
            </a:pPr>
            <a:r>
              <a:rPr lang="en-US" sz="2000" dirty="0" smtClean="0"/>
              <a:t>     Systems, and  hardware which is based on the</a:t>
            </a:r>
          </a:p>
          <a:p>
            <a:pPr>
              <a:buNone/>
            </a:pPr>
            <a:r>
              <a:rPr lang="en-US" sz="2000" dirty="0" smtClean="0"/>
              <a:t>     ESP-12 module.</a:t>
            </a:r>
          </a:p>
          <a:p>
            <a:r>
              <a:rPr lang="en-US" sz="2000" dirty="0" smtClean="0"/>
              <a:t>The term "NodeMCU" by default refers to the firmware</a:t>
            </a:r>
          </a:p>
          <a:p>
            <a:pPr>
              <a:buNone/>
            </a:pPr>
            <a:r>
              <a:rPr lang="en-US" sz="2000" dirty="0" smtClean="0"/>
              <a:t>     rather than the development kits. It is the single-board</a:t>
            </a:r>
          </a:p>
          <a:p>
            <a:pPr>
              <a:buNone/>
            </a:pPr>
            <a:r>
              <a:rPr lang="en-US" sz="2000" dirty="0" smtClean="0"/>
              <a:t>     microcontroller.</a:t>
            </a:r>
          </a:p>
          <a:p>
            <a:pPr>
              <a:buNone/>
            </a:pPr>
            <a:r>
              <a:rPr lang="en-US" sz="2000" dirty="0" smtClean="0"/>
              <a:t>     </a:t>
            </a:r>
          </a:p>
          <a:p>
            <a:pPr>
              <a:buNone/>
            </a:pP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pic>
        <p:nvPicPr>
          <p:cNvPr id="4" name="Picture 5"/>
          <p:cNvPicPr>
            <a:picLocks noChangeAspect="1" noChangeArrowheads="1"/>
          </p:cNvPicPr>
          <p:nvPr/>
        </p:nvPicPr>
        <p:blipFill>
          <a:blip r:embed="rId2"/>
          <a:srcRect/>
          <a:stretch>
            <a:fillRect/>
          </a:stretch>
        </p:blipFill>
        <p:spPr bwMode="auto">
          <a:xfrm>
            <a:off x="3048000" y="4267200"/>
            <a:ext cx="32004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457200" y="304800"/>
            <a:ext cx="8153400" cy="6169025"/>
          </a:xfrm>
        </p:spPr>
        <p:txBody>
          <a:bodyPr/>
          <a:lstStyle/>
          <a:p>
            <a:pPr>
              <a:buNone/>
            </a:pPr>
            <a:r>
              <a:rPr lang="en-US" b="1" dirty="0" smtClean="0"/>
              <a:t>DHT Sensor</a:t>
            </a:r>
          </a:p>
          <a:p>
            <a:pPr>
              <a:buNone/>
            </a:pPr>
            <a:endParaRPr lang="en-US" sz="2000" dirty="0" smtClean="0"/>
          </a:p>
          <a:p>
            <a:r>
              <a:rPr lang="en-US" sz="2000" dirty="0" smtClean="0"/>
              <a:t> This DHT11 Temperature and Humidity Sensor features a</a:t>
            </a:r>
          </a:p>
          <a:p>
            <a:pPr>
              <a:buNone/>
            </a:pPr>
            <a:r>
              <a:rPr lang="en-US" sz="2000" dirty="0" smtClean="0"/>
              <a:t>     calibrated digital signal output with the temperature </a:t>
            </a:r>
          </a:p>
          <a:p>
            <a:pPr>
              <a:buNone/>
            </a:pPr>
            <a:r>
              <a:rPr lang="en-US" sz="2000" dirty="0" smtClean="0"/>
              <a:t>     and humidity sensor capability. </a:t>
            </a:r>
          </a:p>
          <a:p>
            <a:r>
              <a:rPr lang="en-US" sz="2000" dirty="0" smtClean="0"/>
              <a:t>It is integrated with a high-performance 8-bit microcontroller. Its technology ensures the high reliability and excellent long-term stability. </a:t>
            </a:r>
          </a:p>
          <a:p>
            <a:r>
              <a:rPr lang="en-US" sz="2000" dirty="0" smtClean="0"/>
              <a:t>This sensor includes a resistive element and a sensor for wet NTC temperature measuring devices. </a:t>
            </a:r>
          </a:p>
          <a:p>
            <a:pPr>
              <a:buNone/>
            </a:pPr>
            <a:r>
              <a:rPr lang="en-US" dirty="0" smtClean="0"/>
              <a:t>      </a:t>
            </a:r>
          </a:p>
          <a:p>
            <a:endParaRPr lang="en-US" dirty="0"/>
          </a:p>
        </p:txBody>
      </p:sp>
      <p:pic>
        <p:nvPicPr>
          <p:cNvPr id="6" name="Picture 6"/>
          <p:cNvPicPr>
            <a:picLocks noChangeAspect="1" noChangeArrowheads="1"/>
          </p:cNvPicPr>
          <p:nvPr/>
        </p:nvPicPr>
        <p:blipFill>
          <a:blip r:embed="rId2"/>
          <a:srcRect/>
          <a:stretch>
            <a:fillRect/>
          </a:stretch>
        </p:blipFill>
        <p:spPr bwMode="auto">
          <a:xfrm>
            <a:off x="2971800" y="4419600"/>
            <a:ext cx="25146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674</TotalTime>
  <Words>723</Words>
  <Application>Microsoft Office PowerPoint</Application>
  <PresentationFormat>On-screen Show (4:3)</PresentationFormat>
  <Paragraphs>136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IoT Enabled Smart Poultry Farm</vt:lpstr>
      <vt:lpstr>Contents</vt:lpstr>
      <vt:lpstr>Introduction</vt:lpstr>
      <vt:lpstr>Poultry Market In India</vt:lpstr>
      <vt:lpstr>Problems in poultry</vt:lpstr>
      <vt:lpstr>Use of IoT in poultry Farm</vt:lpstr>
      <vt:lpstr>Components used </vt:lpstr>
      <vt:lpstr>Slide 8</vt:lpstr>
      <vt:lpstr>Slide 9</vt:lpstr>
      <vt:lpstr>Slide 10</vt:lpstr>
      <vt:lpstr>Slide 11</vt:lpstr>
      <vt:lpstr>Slide 12</vt:lpstr>
      <vt:lpstr>Slide 13</vt:lpstr>
      <vt:lpstr>Slide 14</vt:lpstr>
      <vt:lpstr>Slide 15</vt:lpstr>
      <vt:lpstr>Working PROCESS</vt:lpstr>
      <vt:lpstr>Conclusion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96</cp:revision>
  <dcterms:created xsi:type="dcterms:W3CDTF">2019-05-23T06:18:07Z</dcterms:created>
  <dcterms:modified xsi:type="dcterms:W3CDTF">2019-06-01T05:04:05Z</dcterms:modified>
</cp:coreProperties>
</file>