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9"/>
  </p:notesMasterIdLst>
  <p:sldIdLst>
    <p:sldId id="279" r:id="rId2"/>
    <p:sldId id="277" r:id="rId3"/>
    <p:sldId id="280" r:id="rId4"/>
    <p:sldId id="283" r:id="rId5"/>
    <p:sldId id="282" r:id="rId6"/>
    <p:sldId id="284" r:id="rId7"/>
    <p:sldId id="285" r:id="rId8"/>
    <p:sldId id="287" r:id="rId9"/>
    <p:sldId id="286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31FA"/>
    <a:srgbClr val="345CA3"/>
    <a:srgbClr val="9B9B9B"/>
    <a:srgbClr val="7C7E81"/>
    <a:srgbClr val="E6E6E6"/>
    <a:srgbClr val="7B6C69"/>
    <a:srgbClr val="5D4F4B"/>
    <a:srgbClr val="6F6561"/>
    <a:srgbClr val="F1F1F1"/>
    <a:srgbClr val="3937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74AF11-5B72-4F46-A4ED-EC05E2A9673E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7ACA07-871E-4E6A-8934-05A21EC9A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627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ACA07-871E-4E6A-8934-05A21EC9A75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5462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ACA07-871E-4E6A-8934-05A21EC9A75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939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ACA07-871E-4E6A-8934-05A21EC9A75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045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ACA07-871E-4E6A-8934-05A21EC9A75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9568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ACA07-871E-4E6A-8934-05A21EC9A75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6635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ACA07-871E-4E6A-8934-05A21EC9A75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8395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ACA07-871E-4E6A-8934-05A21EC9A75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1611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ACA07-871E-4E6A-8934-05A21EC9A75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5802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ACA07-871E-4E6A-8934-05A21EC9A75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097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ACA07-871E-4E6A-8934-05A21EC9A75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65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ACA07-871E-4E6A-8934-05A21EC9A75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250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ACA07-871E-4E6A-8934-05A21EC9A75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692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ACA07-871E-4E6A-8934-05A21EC9A75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387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ACA07-871E-4E6A-8934-05A21EC9A75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810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ACA07-871E-4E6A-8934-05A21EC9A75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908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ACA07-871E-4E6A-8934-05A21EC9A75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728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ACA07-871E-4E6A-8934-05A21EC9A75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585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6">
            <a:extLst>
              <a:ext uri="{FF2B5EF4-FFF2-40B4-BE49-F238E27FC236}">
                <a16:creationId xmlns:a16="http://schemas.microsoft.com/office/drawing/2014/main" id="{58B885AD-E829-4BFC-9D0F-DD3514C6255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76A2A00-DC54-4BF3-933D-3D538FA0C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6365" y="2731581"/>
            <a:ext cx="7062132" cy="2066581"/>
          </a:xfrm>
          <a:prstGeom prst="rect">
            <a:avLst/>
          </a:prstGeom>
        </p:spPr>
        <p:txBody>
          <a:bodyPr anchor="t"/>
          <a:lstStyle>
            <a:lvl1pPr marL="0" algn="ctr" defTabSz="914400" rtl="0" eaLnBrk="1" latinLnBrk="0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  <a:defRPr lang="zh-CN" altLang="en-US" sz="7200" b="1" kern="1200" dirty="0">
                <a:solidFill>
                  <a:srgbClr val="4B649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8" name="任意多边形 17">
            <a:extLst>
              <a:ext uri="{FF2B5EF4-FFF2-40B4-BE49-F238E27FC236}">
                <a16:creationId xmlns:a16="http://schemas.microsoft.com/office/drawing/2014/main" id="{C4F522E1-FB29-454E-815C-3CBAD93D5CB0}"/>
              </a:ext>
            </a:extLst>
          </p:cNvPr>
          <p:cNvSpPr/>
          <p:nvPr userDrawn="1"/>
        </p:nvSpPr>
        <p:spPr>
          <a:xfrm rot="5400000">
            <a:off x="2779061" y="-2321860"/>
            <a:ext cx="914400" cy="6472520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8163BDE-FDE3-42F8-ABCB-382DC5558ECE}"/>
              </a:ext>
            </a:extLst>
          </p:cNvPr>
          <p:cNvSpPr/>
          <p:nvPr userDrawn="1"/>
        </p:nvSpPr>
        <p:spPr>
          <a:xfrm>
            <a:off x="323850" y="2476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28" name="文本框 1066">
            <a:extLst>
              <a:ext uri="{FF2B5EF4-FFF2-40B4-BE49-F238E27FC236}">
                <a16:creationId xmlns:a16="http://schemas.microsoft.com/office/drawing/2014/main" id="{EAE6AACA-006E-4008-956D-2E49D788FC9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77659" y="614265"/>
            <a:ext cx="329205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prstClr val="white"/>
                </a:solidFill>
              </a:rPr>
              <a:t>树根互联 </a:t>
            </a:r>
            <a:r>
              <a:rPr lang="en-US" altLang="zh-CN" sz="3200" b="1" dirty="0">
                <a:solidFill>
                  <a:prstClr val="white"/>
                </a:solidFill>
              </a:rPr>
              <a:t>AI LAB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382F320-03EE-4607-A6AF-C2CC5F54DBF6}"/>
              </a:ext>
            </a:extLst>
          </p:cNvPr>
          <p:cNvSpPr/>
          <p:nvPr userDrawn="1"/>
        </p:nvSpPr>
        <p:spPr>
          <a:xfrm>
            <a:off x="1466850" y="2125409"/>
            <a:ext cx="9264650" cy="2983495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5D88BD7-C775-4E77-8D34-958B2777A9CE}"/>
              </a:ext>
            </a:extLst>
          </p:cNvPr>
          <p:cNvSpPr/>
          <p:nvPr userDrawn="1"/>
        </p:nvSpPr>
        <p:spPr>
          <a:xfrm>
            <a:off x="10525124" y="4730262"/>
            <a:ext cx="476250" cy="4762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2650946-C54C-404B-BA48-484E6D93E846}"/>
              </a:ext>
            </a:extLst>
          </p:cNvPr>
          <p:cNvSpPr/>
          <p:nvPr userDrawn="1"/>
        </p:nvSpPr>
        <p:spPr>
          <a:xfrm>
            <a:off x="10256837" y="4501662"/>
            <a:ext cx="474662" cy="474662"/>
          </a:xfrm>
          <a:prstGeom prst="rect">
            <a:avLst/>
          </a:prstGeom>
          <a:solidFill>
            <a:srgbClr val="4B649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55BAF0C-00E0-47E6-86F6-D716422A9221}"/>
              </a:ext>
            </a:extLst>
          </p:cNvPr>
          <p:cNvSpPr/>
          <p:nvPr userDrawn="1"/>
        </p:nvSpPr>
        <p:spPr>
          <a:xfrm>
            <a:off x="1308100" y="1919035"/>
            <a:ext cx="474663" cy="474662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631AEBF-649B-4B41-9326-EF0253B62DC8}"/>
              </a:ext>
            </a:extLst>
          </p:cNvPr>
          <p:cNvSpPr/>
          <p:nvPr userDrawn="1"/>
        </p:nvSpPr>
        <p:spPr>
          <a:xfrm>
            <a:off x="1460500" y="2071435"/>
            <a:ext cx="474663" cy="474662"/>
          </a:xfrm>
          <a:prstGeom prst="rect">
            <a:avLst/>
          </a:prstGeom>
          <a:solidFill>
            <a:srgbClr val="4B64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64" y="283666"/>
            <a:ext cx="1261472" cy="126146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40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F6804F-2152-43D2-9D4E-FC6F387AD87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57175" y="1056412"/>
            <a:ext cx="11456604" cy="4870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150000"/>
              </a:lnSpc>
              <a:spcBef>
                <a:spcPts val="0"/>
              </a:spcBef>
              <a:defRPr lang="zh-CN" altLang="en-US" sz="1800"/>
            </a:lvl1pPr>
            <a:lvl2pPr marL="457200" indent="0">
              <a:buNone/>
              <a:defRPr lang="zh-CN" altLang="en-US"/>
            </a:lvl2pPr>
            <a:lvl3pPr>
              <a:defRPr lang="zh-CN" altLang="en-US"/>
            </a:lvl3pPr>
            <a:lvl4pPr>
              <a:defRPr lang="zh-CN" altLang="en-US"/>
            </a:lvl4pPr>
            <a:lvl5pPr>
              <a:defRPr lang="zh-CN" altLang="en-US"/>
            </a:lvl5pPr>
          </a:lstStyle>
          <a:p>
            <a:pPr lvl="0"/>
            <a:r>
              <a:rPr lang="zh-CN" altLang="en-US" dirty="0"/>
              <a:t>编辑母版文本样式</a:t>
            </a:r>
            <a:endParaRPr lang="en-US" altLang="zh-CN" dirty="0"/>
          </a:p>
          <a:p>
            <a:pPr lvl="0"/>
            <a:r>
              <a:rPr lang="zh-CN" altLang="en-US" dirty="0"/>
              <a:t>第二级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C0C766-3BEC-482C-8403-5DA0CE5AA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3B62-F7C7-452F-8D27-52914EE5E6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标题占位符 1">
            <a:extLst>
              <a:ext uri="{FF2B5EF4-FFF2-40B4-BE49-F238E27FC236}">
                <a16:creationId xmlns:a16="http://schemas.microsoft.com/office/drawing/2014/main" id="{86B600B4-50D6-4B7A-866F-FB99ACFFA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069" y="202543"/>
            <a:ext cx="1085571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DF3F9CA-E4E7-4D4E-AAEF-E3BEA73A105A}"/>
              </a:ext>
            </a:extLst>
          </p:cNvPr>
          <p:cNvCxnSpPr/>
          <p:nvPr userDrawn="1"/>
        </p:nvCxnSpPr>
        <p:spPr>
          <a:xfrm>
            <a:off x="0" y="798513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5">
            <a:extLst>
              <a:ext uri="{FF2B5EF4-FFF2-40B4-BE49-F238E27FC236}">
                <a16:creationId xmlns:a16="http://schemas.microsoft.com/office/drawing/2014/main" id="{F95985E1-97B1-490B-8B3A-E6F28F02AD3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98263" y="198895"/>
            <a:ext cx="467626" cy="467626"/>
            <a:chOff x="3209823" y="2234042"/>
            <a:chExt cx="1607262" cy="1607262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0A681BF-8044-4862-A57C-292548D4BA8E}"/>
                </a:ext>
              </a:extLst>
            </p:cNvPr>
            <p:cNvSpPr/>
            <p:nvPr/>
          </p:nvSpPr>
          <p:spPr>
            <a:xfrm>
              <a:off x="3209823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noProof="1">
                <a:solidFill>
                  <a:prstClr val="white"/>
                </a:solidFill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A8064B84-7290-4E6E-A482-9B555967A458}"/>
                </a:ext>
              </a:extLst>
            </p:cNvPr>
            <p:cNvSpPr/>
            <p:nvPr/>
          </p:nvSpPr>
          <p:spPr>
            <a:xfrm>
              <a:off x="3317775" y="2341991"/>
              <a:ext cx="1391361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noProof="1">
                <a:solidFill>
                  <a:prstClr val="white"/>
                </a:solidFill>
              </a:endParaRPr>
            </a:p>
          </p:txBody>
        </p:sp>
        <p:sp>
          <p:nvSpPr>
            <p:cNvPr id="13" name="KSO_Shape">
              <a:extLst>
                <a:ext uri="{FF2B5EF4-FFF2-40B4-BE49-F238E27FC236}">
                  <a16:creationId xmlns:a16="http://schemas.microsoft.com/office/drawing/2014/main" id="{D15303FF-9D39-44B1-8365-567422F336EF}"/>
                </a:ext>
              </a:extLst>
            </p:cNvPr>
            <p:cNvSpPr/>
            <p:nvPr/>
          </p:nvSpPr>
          <p:spPr bwMode="auto">
            <a:xfrm>
              <a:off x="3549668" y="2597874"/>
              <a:ext cx="927574" cy="879596"/>
            </a:xfrm>
            <a:custGeom>
              <a:avLst/>
              <a:gdLst>
                <a:gd name="T0" fmla="*/ 2147483646 w 5871"/>
                <a:gd name="T1" fmla="*/ 2147483646 h 5585"/>
                <a:gd name="T2" fmla="*/ 2147483646 w 5871"/>
                <a:gd name="T3" fmla="*/ 2147483646 h 5585"/>
                <a:gd name="T4" fmla="*/ 2147483646 w 5871"/>
                <a:gd name="T5" fmla="*/ 2147483646 h 5585"/>
                <a:gd name="T6" fmla="*/ 2147483646 w 5871"/>
                <a:gd name="T7" fmla="*/ 2147483646 h 5585"/>
                <a:gd name="T8" fmla="*/ 2147483646 w 5871"/>
                <a:gd name="T9" fmla="*/ 2147483646 h 5585"/>
                <a:gd name="T10" fmla="*/ 2147483646 w 5871"/>
                <a:gd name="T11" fmla="*/ 2147483646 h 5585"/>
                <a:gd name="T12" fmla="*/ 2147483646 w 5871"/>
                <a:gd name="T13" fmla="*/ 2147483646 h 5585"/>
                <a:gd name="T14" fmla="*/ 2147483646 w 5871"/>
                <a:gd name="T15" fmla="*/ 2147483646 h 5585"/>
                <a:gd name="T16" fmla="*/ 2147483646 w 5871"/>
                <a:gd name="T17" fmla="*/ 2147483646 h 5585"/>
                <a:gd name="T18" fmla="*/ 2147483646 w 5871"/>
                <a:gd name="T19" fmla="*/ 2147483646 h 5585"/>
                <a:gd name="T20" fmla="*/ 2147483646 w 5871"/>
                <a:gd name="T21" fmla="*/ 2147483646 h 5585"/>
                <a:gd name="T22" fmla="*/ 2147483646 w 5871"/>
                <a:gd name="T23" fmla="*/ 2147483646 h 5585"/>
                <a:gd name="T24" fmla="*/ 2147483646 w 5871"/>
                <a:gd name="T25" fmla="*/ 2147483646 h 5585"/>
                <a:gd name="T26" fmla="*/ 2147483646 w 5871"/>
                <a:gd name="T27" fmla="*/ 2147483646 h 5585"/>
                <a:gd name="T28" fmla="*/ 2147483646 w 5871"/>
                <a:gd name="T29" fmla="*/ 2147483646 h 5585"/>
                <a:gd name="T30" fmla="*/ 2147483646 w 5871"/>
                <a:gd name="T31" fmla="*/ 2147483646 h 5585"/>
                <a:gd name="T32" fmla="*/ 2147483646 w 5871"/>
                <a:gd name="T33" fmla="*/ 2147483646 h 5585"/>
                <a:gd name="T34" fmla="*/ 2147483646 w 5871"/>
                <a:gd name="T35" fmla="*/ 2147483646 h 5585"/>
                <a:gd name="T36" fmla="*/ 2147483646 w 5871"/>
                <a:gd name="T37" fmla="*/ 2147483646 h 5585"/>
                <a:gd name="T38" fmla="*/ 2147483646 w 5871"/>
                <a:gd name="T39" fmla="*/ 2147483646 h 5585"/>
                <a:gd name="T40" fmla="*/ 2147483646 w 5871"/>
                <a:gd name="T41" fmla="*/ 2147483646 h 5585"/>
                <a:gd name="T42" fmla="*/ 2147483646 w 5871"/>
                <a:gd name="T43" fmla="*/ 2147483646 h 5585"/>
                <a:gd name="T44" fmla="*/ 2147483646 w 5871"/>
                <a:gd name="T45" fmla="*/ 2147483646 h 5585"/>
                <a:gd name="T46" fmla="*/ 2147483646 w 5871"/>
                <a:gd name="T47" fmla="*/ 2147483646 h 5585"/>
                <a:gd name="T48" fmla="*/ 2147483646 w 5871"/>
                <a:gd name="T49" fmla="*/ 2147483646 h 5585"/>
                <a:gd name="T50" fmla="*/ 2147483646 w 5871"/>
                <a:gd name="T51" fmla="*/ 2147483646 h 5585"/>
                <a:gd name="T52" fmla="*/ 2147483646 w 5871"/>
                <a:gd name="T53" fmla="*/ 2147483646 h 5585"/>
                <a:gd name="T54" fmla="*/ 2147483646 w 5871"/>
                <a:gd name="T55" fmla="*/ 2147483646 h 5585"/>
                <a:gd name="T56" fmla="*/ 2147483646 w 5871"/>
                <a:gd name="T57" fmla="*/ 2147483646 h 5585"/>
                <a:gd name="T58" fmla="*/ 2147483646 w 5871"/>
                <a:gd name="T59" fmla="*/ 2147483646 h 5585"/>
                <a:gd name="T60" fmla="*/ 2147483646 w 5871"/>
                <a:gd name="T61" fmla="*/ 2147483646 h 5585"/>
                <a:gd name="T62" fmla="*/ 2147483646 w 5871"/>
                <a:gd name="T63" fmla="*/ 2147483646 h 5585"/>
                <a:gd name="T64" fmla="*/ 2147483646 w 5871"/>
                <a:gd name="T65" fmla="*/ 2147483646 h 5585"/>
                <a:gd name="T66" fmla="*/ 2147483646 w 5871"/>
                <a:gd name="T67" fmla="*/ 2147483646 h 5585"/>
                <a:gd name="T68" fmla="*/ 2147483646 w 5871"/>
                <a:gd name="T69" fmla="*/ 2147483646 h 5585"/>
                <a:gd name="T70" fmla="*/ 2147483646 w 5871"/>
                <a:gd name="T71" fmla="*/ 2147483646 h 5585"/>
                <a:gd name="T72" fmla="*/ 2147483646 w 5871"/>
                <a:gd name="T73" fmla="*/ 2147483646 h 5585"/>
                <a:gd name="T74" fmla="*/ 2147483646 w 5871"/>
                <a:gd name="T75" fmla="*/ 2147483646 h 5585"/>
                <a:gd name="T76" fmla="*/ 2147483646 w 5871"/>
                <a:gd name="T77" fmla="*/ 2147483646 h 5585"/>
                <a:gd name="T78" fmla="*/ 2147483646 w 5871"/>
                <a:gd name="T79" fmla="*/ 2147483646 h 5585"/>
                <a:gd name="T80" fmla="*/ 2147483646 w 5871"/>
                <a:gd name="T81" fmla="*/ 2147483646 h 5585"/>
                <a:gd name="T82" fmla="*/ 2147483646 w 5871"/>
                <a:gd name="T83" fmla="*/ 2147483646 h 5585"/>
                <a:gd name="T84" fmla="*/ 2147483646 w 5871"/>
                <a:gd name="T85" fmla="*/ 2147483646 h 5585"/>
                <a:gd name="T86" fmla="*/ 2147483646 w 5871"/>
                <a:gd name="T87" fmla="*/ 2147483646 h 5585"/>
                <a:gd name="T88" fmla="*/ 2147483646 w 5871"/>
                <a:gd name="T89" fmla="*/ 2147483646 h 5585"/>
                <a:gd name="T90" fmla="*/ 2147483646 w 5871"/>
                <a:gd name="T91" fmla="*/ 2147483646 h 5585"/>
                <a:gd name="T92" fmla="*/ 2147483646 w 5871"/>
                <a:gd name="T93" fmla="*/ 2147483646 h 5585"/>
                <a:gd name="T94" fmla="*/ 2147483646 w 5871"/>
                <a:gd name="T95" fmla="*/ 2147483646 h 5585"/>
                <a:gd name="T96" fmla="*/ 2147483646 w 5871"/>
                <a:gd name="T97" fmla="*/ 2147483646 h 5585"/>
                <a:gd name="T98" fmla="*/ 2147483646 w 5871"/>
                <a:gd name="T99" fmla="*/ 2147483646 h 5585"/>
                <a:gd name="T100" fmla="*/ 2147483646 w 5871"/>
                <a:gd name="T101" fmla="*/ 2147483646 h 5585"/>
                <a:gd name="T102" fmla="*/ 2147483646 w 5871"/>
                <a:gd name="T103" fmla="*/ 2147483646 h 5585"/>
                <a:gd name="T104" fmla="*/ 0 w 5871"/>
                <a:gd name="T105" fmla="*/ 2147483646 h 5585"/>
                <a:gd name="T106" fmla="*/ 2147483646 w 5871"/>
                <a:gd name="T107" fmla="*/ 0 h 5585"/>
                <a:gd name="T108" fmla="*/ 2147483646 w 5871"/>
                <a:gd name="T109" fmla="*/ 2147483646 h 5585"/>
                <a:gd name="T110" fmla="*/ 2147483646 w 5871"/>
                <a:gd name="T111" fmla="*/ 2147483646 h 558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871" h="5585">
                  <a:moveTo>
                    <a:pt x="774" y="374"/>
                  </a:moveTo>
                  <a:lnTo>
                    <a:pt x="774" y="1910"/>
                  </a:lnTo>
                  <a:lnTo>
                    <a:pt x="5107" y="1910"/>
                  </a:lnTo>
                  <a:lnTo>
                    <a:pt x="5107" y="374"/>
                  </a:lnTo>
                  <a:lnTo>
                    <a:pt x="774" y="374"/>
                  </a:lnTo>
                  <a:close/>
                  <a:moveTo>
                    <a:pt x="1597" y="3265"/>
                  </a:moveTo>
                  <a:lnTo>
                    <a:pt x="1597" y="3265"/>
                  </a:lnTo>
                  <a:lnTo>
                    <a:pt x="1591" y="3265"/>
                  </a:lnTo>
                  <a:lnTo>
                    <a:pt x="1587" y="3265"/>
                  </a:lnTo>
                  <a:lnTo>
                    <a:pt x="1586" y="3265"/>
                  </a:lnTo>
                  <a:lnTo>
                    <a:pt x="1581" y="3265"/>
                  </a:lnTo>
                  <a:lnTo>
                    <a:pt x="1576" y="3265"/>
                  </a:lnTo>
                  <a:lnTo>
                    <a:pt x="1571" y="3265"/>
                  </a:lnTo>
                  <a:lnTo>
                    <a:pt x="1570" y="3265"/>
                  </a:lnTo>
                  <a:lnTo>
                    <a:pt x="1566" y="3265"/>
                  </a:lnTo>
                  <a:lnTo>
                    <a:pt x="1560" y="3265"/>
                  </a:lnTo>
                  <a:lnTo>
                    <a:pt x="1555" y="3265"/>
                  </a:lnTo>
                  <a:lnTo>
                    <a:pt x="1550" y="3265"/>
                  </a:lnTo>
                  <a:lnTo>
                    <a:pt x="1545" y="3265"/>
                  </a:lnTo>
                  <a:lnTo>
                    <a:pt x="1540" y="3265"/>
                  </a:lnTo>
                  <a:lnTo>
                    <a:pt x="1539" y="3265"/>
                  </a:lnTo>
                  <a:lnTo>
                    <a:pt x="1535" y="3265"/>
                  </a:lnTo>
                  <a:lnTo>
                    <a:pt x="1529" y="3265"/>
                  </a:lnTo>
                  <a:lnTo>
                    <a:pt x="1525" y="3265"/>
                  </a:lnTo>
                  <a:lnTo>
                    <a:pt x="1524" y="3265"/>
                  </a:lnTo>
                  <a:lnTo>
                    <a:pt x="1519" y="3265"/>
                  </a:lnTo>
                  <a:lnTo>
                    <a:pt x="1514" y="3265"/>
                  </a:lnTo>
                  <a:lnTo>
                    <a:pt x="1509" y="3265"/>
                  </a:lnTo>
                  <a:lnTo>
                    <a:pt x="1508" y="3265"/>
                  </a:lnTo>
                  <a:lnTo>
                    <a:pt x="1504" y="3265"/>
                  </a:lnTo>
                  <a:lnTo>
                    <a:pt x="1498" y="3265"/>
                  </a:lnTo>
                  <a:lnTo>
                    <a:pt x="1494" y="3265"/>
                  </a:lnTo>
                  <a:lnTo>
                    <a:pt x="1493" y="3265"/>
                  </a:lnTo>
                  <a:lnTo>
                    <a:pt x="1488" y="3265"/>
                  </a:lnTo>
                  <a:lnTo>
                    <a:pt x="1483" y="3265"/>
                  </a:lnTo>
                  <a:lnTo>
                    <a:pt x="1478" y="3265"/>
                  </a:lnTo>
                  <a:lnTo>
                    <a:pt x="1477" y="3265"/>
                  </a:lnTo>
                  <a:lnTo>
                    <a:pt x="1473" y="3265"/>
                  </a:lnTo>
                  <a:lnTo>
                    <a:pt x="1467" y="3265"/>
                  </a:lnTo>
                  <a:lnTo>
                    <a:pt x="1463" y="3265"/>
                  </a:lnTo>
                  <a:lnTo>
                    <a:pt x="1462" y="3265"/>
                  </a:lnTo>
                  <a:lnTo>
                    <a:pt x="1457" y="3265"/>
                  </a:lnTo>
                  <a:lnTo>
                    <a:pt x="1452" y="3265"/>
                  </a:lnTo>
                  <a:lnTo>
                    <a:pt x="1446" y="3265"/>
                  </a:lnTo>
                  <a:lnTo>
                    <a:pt x="1442" y="3265"/>
                  </a:lnTo>
                  <a:lnTo>
                    <a:pt x="1266" y="3265"/>
                  </a:lnTo>
                  <a:lnTo>
                    <a:pt x="1345" y="3830"/>
                  </a:lnTo>
                  <a:lnTo>
                    <a:pt x="1294" y="3911"/>
                  </a:lnTo>
                  <a:lnTo>
                    <a:pt x="1345" y="3977"/>
                  </a:lnTo>
                  <a:lnTo>
                    <a:pt x="1117" y="4116"/>
                  </a:lnTo>
                  <a:lnTo>
                    <a:pt x="1112" y="4144"/>
                  </a:lnTo>
                  <a:lnTo>
                    <a:pt x="1106" y="4173"/>
                  </a:lnTo>
                  <a:lnTo>
                    <a:pt x="1103" y="4201"/>
                  </a:lnTo>
                  <a:lnTo>
                    <a:pt x="1099" y="4228"/>
                  </a:lnTo>
                  <a:lnTo>
                    <a:pt x="1097" y="4255"/>
                  </a:lnTo>
                  <a:lnTo>
                    <a:pt x="1096" y="4281"/>
                  </a:lnTo>
                  <a:lnTo>
                    <a:pt x="1096" y="4308"/>
                  </a:lnTo>
                  <a:lnTo>
                    <a:pt x="1096" y="4333"/>
                  </a:lnTo>
                  <a:lnTo>
                    <a:pt x="1097" y="4359"/>
                  </a:lnTo>
                  <a:lnTo>
                    <a:pt x="1098" y="4383"/>
                  </a:lnTo>
                  <a:lnTo>
                    <a:pt x="1100" y="4407"/>
                  </a:lnTo>
                  <a:lnTo>
                    <a:pt x="1104" y="4432"/>
                  </a:lnTo>
                  <a:lnTo>
                    <a:pt x="1112" y="4478"/>
                  </a:lnTo>
                  <a:lnTo>
                    <a:pt x="1121" y="4523"/>
                  </a:lnTo>
                  <a:lnTo>
                    <a:pt x="1133" y="4568"/>
                  </a:lnTo>
                  <a:lnTo>
                    <a:pt x="1147" y="4611"/>
                  </a:lnTo>
                  <a:lnTo>
                    <a:pt x="1162" y="4653"/>
                  </a:lnTo>
                  <a:lnTo>
                    <a:pt x="1179" y="4694"/>
                  </a:lnTo>
                  <a:lnTo>
                    <a:pt x="1198" y="4733"/>
                  </a:lnTo>
                  <a:lnTo>
                    <a:pt x="1218" y="4772"/>
                  </a:lnTo>
                  <a:lnTo>
                    <a:pt x="1238" y="4812"/>
                  </a:lnTo>
                  <a:lnTo>
                    <a:pt x="1259" y="4849"/>
                  </a:lnTo>
                  <a:lnTo>
                    <a:pt x="774" y="4849"/>
                  </a:lnTo>
                  <a:lnTo>
                    <a:pt x="774" y="2135"/>
                  </a:lnTo>
                  <a:lnTo>
                    <a:pt x="2185" y="2135"/>
                  </a:lnTo>
                  <a:lnTo>
                    <a:pt x="2185" y="4849"/>
                  </a:lnTo>
                  <a:lnTo>
                    <a:pt x="1780" y="4849"/>
                  </a:lnTo>
                  <a:lnTo>
                    <a:pt x="1801" y="4812"/>
                  </a:lnTo>
                  <a:lnTo>
                    <a:pt x="1821" y="4772"/>
                  </a:lnTo>
                  <a:lnTo>
                    <a:pt x="1841" y="4733"/>
                  </a:lnTo>
                  <a:lnTo>
                    <a:pt x="1859" y="4694"/>
                  </a:lnTo>
                  <a:lnTo>
                    <a:pt x="1876" y="4653"/>
                  </a:lnTo>
                  <a:lnTo>
                    <a:pt x="1892" y="4611"/>
                  </a:lnTo>
                  <a:lnTo>
                    <a:pt x="1905" y="4568"/>
                  </a:lnTo>
                  <a:lnTo>
                    <a:pt x="1917" y="4523"/>
                  </a:lnTo>
                  <a:lnTo>
                    <a:pt x="1927" y="4478"/>
                  </a:lnTo>
                  <a:lnTo>
                    <a:pt x="1935" y="4432"/>
                  </a:lnTo>
                  <a:lnTo>
                    <a:pt x="1938" y="4407"/>
                  </a:lnTo>
                  <a:lnTo>
                    <a:pt x="1941" y="4383"/>
                  </a:lnTo>
                  <a:lnTo>
                    <a:pt x="1942" y="4359"/>
                  </a:lnTo>
                  <a:lnTo>
                    <a:pt x="1943" y="4333"/>
                  </a:lnTo>
                  <a:lnTo>
                    <a:pt x="1943" y="4308"/>
                  </a:lnTo>
                  <a:lnTo>
                    <a:pt x="1942" y="4281"/>
                  </a:lnTo>
                  <a:lnTo>
                    <a:pt x="1941" y="4255"/>
                  </a:lnTo>
                  <a:lnTo>
                    <a:pt x="1938" y="4228"/>
                  </a:lnTo>
                  <a:lnTo>
                    <a:pt x="1936" y="4201"/>
                  </a:lnTo>
                  <a:lnTo>
                    <a:pt x="1932" y="4173"/>
                  </a:lnTo>
                  <a:lnTo>
                    <a:pt x="1927" y="4144"/>
                  </a:lnTo>
                  <a:lnTo>
                    <a:pt x="1922" y="4116"/>
                  </a:lnTo>
                  <a:lnTo>
                    <a:pt x="1694" y="3977"/>
                  </a:lnTo>
                  <a:lnTo>
                    <a:pt x="1745" y="3911"/>
                  </a:lnTo>
                  <a:lnTo>
                    <a:pt x="1694" y="3830"/>
                  </a:lnTo>
                  <a:lnTo>
                    <a:pt x="1771" y="3265"/>
                  </a:lnTo>
                  <a:lnTo>
                    <a:pt x="1597" y="3265"/>
                  </a:lnTo>
                  <a:close/>
                  <a:moveTo>
                    <a:pt x="4819" y="863"/>
                  </a:moveTo>
                  <a:lnTo>
                    <a:pt x="4819" y="1057"/>
                  </a:lnTo>
                  <a:lnTo>
                    <a:pt x="3585" y="1057"/>
                  </a:lnTo>
                  <a:lnTo>
                    <a:pt x="3585" y="863"/>
                  </a:lnTo>
                  <a:lnTo>
                    <a:pt x="4819" y="863"/>
                  </a:lnTo>
                  <a:close/>
                  <a:moveTo>
                    <a:pt x="5002" y="1108"/>
                  </a:moveTo>
                  <a:lnTo>
                    <a:pt x="5002" y="1379"/>
                  </a:lnTo>
                  <a:lnTo>
                    <a:pt x="3769" y="1379"/>
                  </a:lnTo>
                  <a:lnTo>
                    <a:pt x="3769" y="1108"/>
                  </a:lnTo>
                  <a:lnTo>
                    <a:pt x="5002" y="1108"/>
                  </a:lnTo>
                  <a:close/>
                  <a:moveTo>
                    <a:pt x="4891" y="1429"/>
                  </a:moveTo>
                  <a:lnTo>
                    <a:pt x="4891" y="1623"/>
                  </a:lnTo>
                  <a:lnTo>
                    <a:pt x="3657" y="1623"/>
                  </a:lnTo>
                  <a:lnTo>
                    <a:pt x="3657" y="1429"/>
                  </a:lnTo>
                  <a:lnTo>
                    <a:pt x="4891" y="1429"/>
                  </a:lnTo>
                  <a:close/>
                  <a:moveTo>
                    <a:pt x="4977" y="1659"/>
                  </a:moveTo>
                  <a:lnTo>
                    <a:pt x="4977" y="1853"/>
                  </a:lnTo>
                  <a:lnTo>
                    <a:pt x="3743" y="1853"/>
                  </a:lnTo>
                  <a:lnTo>
                    <a:pt x="3743" y="1659"/>
                  </a:lnTo>
                  <a:lnTo>
                    <a:pt x="4977" y="1659"/>
                  </a:lnTo>
                  <a:close/>
                  <a:moveTo>
                    <a:pt x="1643" y="596"/>
                  </a:moveTo>
                  <a:lnTo>
                    <a:pt x="1833" y="561"/>
                  </a:lnTo>
                  <a:lnTo>
                    <a:pt x="2061" y="1773"/>
                  </a:lnTo>
                  <a:lnTo>
                    <a:pt x="1871" y="1809"/>
                  </a:lnTo>
                  <a:lnTo>
                    <a:pt x="1643" y="596"/>
                  </a:lnTo>
                  <a:close/>
                  <a:moveTo>
                    <a:pt x="1388" y="596"/>
                  </a:moveTo>
                  <a:lnTo>
                    <a:pt x="1579" y="561"/>
                  </a:lnTo>
                  <a:lnTo>
                    <a:pt x="1807" y="1773"/>
                  </a:lnTo>
                  <a:lnTo>
                    <a:pt x="1616" y="1809"/>
                  </a:lnTo>
                  <a:lnTo>
                    <a:pt x="1388" y="596"/>
                  </a:lnTo>
                  <a:close/>
                  <a:moveTo>
                    <a:pt x="1134" y="596"/>
                  </a:moveTo>
                  <a:lnTo>
                    <a:pt x="1324" y="561"/>
                  </a:lnTo>
                  <a:lnTo>
                    <a:pt x="1551" y="1773"/>
                  </a:lnTo>
                  <a:lnTo>
                    <a:pt x="1361" y="1809"/>
                  </a:lnTo>
                  <a:lnTo>
                    <a:pt x="1134" y="596"/>
                  </a:lnTo>
                  <a:close/>
                  <a:moveTo>
                    <a:pt x="884" y="568"/>
                  </a:moveTo>
                  <a:lnTo>
                    <a:pt x="1077" y="568"/>
                  </a:lnTo>
                  <a:lnTo>
                    <a:pt x="1077" y="1802"/>
                  </a:lnTo>
                  <a:lnTo>
                    <a:pt x="884" y="1802"/>
                  </a:lnTo>
                  <a:lnTo>
                    <a:pt x="884" y="568"/>
                  </a:lnTo>
                  <a:close/>
                  <a:moveTo>
                    <a:pt x="3540" y="2418"/>
                  </a:moveTo>
                  <a:lnTo>
                    <a:pt x="3807" y="2354"/>
                  </a:lnTo>
                  <a:lnTo>
                    <a:pt x="4033" y="3306"/>
                  </a:lnTo>
                  <a:lnTo>
                    <a:pt x="3765" y="3369"/>
                  </a:lnTo>
                  <a:lnTo>
                    <a:pt x="3540" y="2418"/>
                  </a:lnTo>
                  <a:close/>
                  <a:moveTo>
                    <a:pt x="3622" y="2531"/>
                  </a:moveTo>
                  <a:lnTo>
                    <a:pt x="3639" y="2606"/>
                  </a:lnTo>
                  <a:lnTo>
                    <a:pt x="3791" y="2570"/>
                  </a:lnTo>
                  <a:lnTo>
                    <a:pt x="3773" y="2496"/>
                  </a:lnTo>
                  <a:lnTo>
                    <a:pt x="3622" y="2531"/>
                  </a:lnTo>
                  <a:close/>
                  <a:moveTo>
                    <a:pt x="3739" y="3028"/>
                  </a:moveTo>
                  <a:lnTo>
                    <a:pt x="3776" y="3184"/>
                  </a:lnTo>
                  <a:lnTo>
                    <a:pt x="3928" y="3148"/>
                  </a:lnTo>
                  <a:lnTo>
                    <a:pt x="3890" y="2991"/>
                  </a:lnTo>
                  <a:lnTo>
                    <a:pt x="3739" y="3028"/>
                  </a:lnTo>
                  <a:close/>
                  <a:moveTo>
                    <a:pt x="3193" y="2418"/>
                  </a:moveTo>
                  <a:lnTo>
                    <a:pt x="3418" y="3369"/>
                  </a:lnTo>
                  <a:lnTo>
                    <a:pt x="3687" y="3306"/>
                  </a:lnTo>
                  <a:lnTo>
                    <a:pt x="3461" y="2354"/>
                  </a:lnTo>
                  <a:lnTo>
                    <a:pt x="3193" y="2418"/>
                  </a:lnTo>
                  <a:close/>
                  <a:moveTo>
                    <a:pt x="3276" y="2531"/>
                  </a:moveTo>
                  <a:lnTo>
                    <a:pt x="3426" y="2496"/>
                  </a:lnTo>
                  <a:lnTo>
                    <a:pt x="3444" y="2570"/>
                  </a:lnTo>
                  <a:lnTo>
                    <a:pt x="3292" y="2606"/>
                  </a:lnTo>
                  <a:lnTo>
                    <a:pt x="3276" y="2531"/>
                  </a:lnTo>
                  <a:close/>
                  <a:moveTo>
                    <a:pt x="3393" y="3028"/>
                  </a:moveTo>
                  <a:lnTo>
                    <a:pt x="3429" y="3184"/>
                  </a:lnTo>
                  <a:lnTo>
                    <a:pt x="3581" y="3148"/>
                  </a:lnTo>
                  <a:lnTo>
                    <a:pt x="3544" y="2991"/>
                  </a:lnTo>
                  <a:lnTo>
                    <a:pt x="3393" y="3028"/>
                  </a:lnTo>
                  <a:close/>
                  <a:moveTo>
                    <a:pt x="2841" y="2418"/>
                  </a:moveTo>
                  <a:lnTo>
                    <a:pt x="3109" y="2354"/>
                  </a:lnTo>
                  <a:lnTo>
                    <a:pt x="3335" y="3306"/>
                  </a:lnTo>
                  <a:lnTo>
                    <a:pt x="3067" y="3369"/>
                  </a:lnTo>
                  <a:lnTo>
                    <a:pt x="2841" y="2418"/>
                  </a:lnTo>
                  <a:close/>
                  <a:moveTo>
                    <a:pt x="2923" y="2531"/>
                  </a:moveTo>
                  <a:lnTo>
                    <a:pt x="2941" y="2606"/>
                  </a:lnTo>
                  <a:lnTo>
                    <a:pt x="3092" y="2570"/>
                  </a:lnTo>
                  <a:lnTo>
                    <a:pt x="3075" y="2496"/>
                  </a:lnTo>
                  <a:lnTo>
                    <a:pt x="2923" y="2531"/>
                  </a:lnTo>
                  <a:close/>
                  <a:moveTo>
                    <a:pt x="3041" y="3028"/>
                  </a:moveTo>
                  <a:lnTo>
                    <a:pt x="3192" y="2991"/>
                  </a:lnTo>
                  <a:lnTo>
                    <a:pt x="3229" y="3148"/>
                  </a:lnTo>
                  <a:lnTo>
                    <a:pt x="3078" y="3184"/>
                  </a:lnTo>
                  <a:lnTo>
                    <a:pt x="3041" y="3028"/>
                  </a:lnTo>
                  <a:close/>
                  <a:moveTo>
                    <a:pt x="2553" y="2372"/>
                  </a:moveTo>
                  <a:lnTo>
                    <a:pt x="2828" y="2372"/>
                  </a:lnTo>
                  <a:lnTo>
                    <a:pt x="2828" y="3352"/>
                  </a:lnTo>
                  <a:lnTo>
                    <a:pt x="2553" y="3352"/>
                  </a:lnTo>
                  <a:lnTo>
                    <a:pt x="2553" y="2372"/>
                  </a:lnTo>
                  <a:close/>
                  <a:moveTo>
                    <a:pt x="2606" y="2503"/>
                  </a:moveTo>
                  <a:lnTo>
                    <a:pt x="2606" y="2579"/>
                  </a:lnTo>
                  <a:lnTo>
                    <a:pt x="2762" y="2579"/>
                  </a:lnTo>
                  <a:lnTo>
                    <a:pt x="2762" y="2503"/>
                  </a:lnTo>
                  <a:lnTo>
                    <a:pt x="2606" y="2503"/>
                  </a:lnTo>
                  <a:close/>
                  <a:moveTo>
                    <a:pt x="2606" y="3012"/>
                  </a:moveTo>
                  <a:lnTo>
                    <a:pt x="2606" y="3173"/>
                  </a:lnTo>
                  <a:lnTo>
                    <a:pt x="2762" y="3173"/>
                  </a:lnTo>
                  <a:lnTo>
                    <a:pt x="2762" y="3012"/>
                  </a:lnTo>
                  <a:lnTo>
                    <a:pt x="2606" y="3012"/>
                  </a:lnTo>
                  <a:close/>
                  <a:moveTo>
                    <a:pt x="5555" y="151"/>
                  </a:moveTo>
                  <a:lnTo>
                    <a:pt x="5555" y="374"/>
                  </a:lnTo>
                  <a:lnTo>
                    <a:pt x="5555" y="4849"/>
                  </a:lnTo>
                  <a:lnTo>
                    <a:pt x="5871" y="4849"/>
                  </a:lnTo>
                  <a:lnTo>
                    <a:pt x="5871" y="5585"/>
                  </a:lnTo>
                  <a:lnTo>
                    <a:pt x="0" y="5585"/>
                  </a:lnTo>
                  <a:lnTo>
                    <a:pt x="0" y="4849"/>
                  </a:lnTo>
                  <a:lnTo>
                    <a:pt x="326" y="4849"/>
                  </a:lnTo>
                  <a:lnTo>
                    <a:pt x="326" y="374"/>
                  </a:lnTo>
                  <a:lnTo>
                    <a:pt x="326" y="151"/>
                  </a:lnTo>
                  <a:lnTo>
                    <a:pt x="326" y="0"/>
                  </a:lnTo>
                  <a:lnTo>
                    <a:pt x="5555" y="0"/>
                  </a:lnTo>
                  <a:lnTo>
                    <a:pt x="5555" y="151"/>
                  </a:lnTo>
                  <a:close/>
                  <a:moveTo>
                    <a:pt x="2409" y="2135"/>
                  </a:moveTo>
                  <a:lnTo>
                    <a:pt x="2409" y="3385"/>
                  </a:lnTo>
                  <a:lnTo>
                    <a:pt x="5107" y="3385"/>
                  </a:lnTo>
                  <a:lnTo>
                    <a:pt x="5107" y="2135"/>
                  </a:lnTo>
                  <a:lnTo>
                    <a:pt x="2409" y="2135"/>
                  </a:lnTo>
                  <a:close/>
                  <a:moveTo>
                    <a:pt x="2409" y="3609"/>
                  </a:moveTo>
                  <a:lnTo>
                    <a:pt x="2409" y="4849"/>
                  </a:lnTo>
                  <a:lnTo>
                    <a:pt x="5107" y="4849"/>
                  </a:lnTo>
                  <a:lnTo>
                    <a:pt x="5107" y="3609"/>
                  </a:lnTo>
                  <a:lnTo>
                    <a:pt x="2409" y="3609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2489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EFD2F-0137-454A-B980-D04E15E37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069" y="202543"/>
            <a:ext cx="10855710" cy="48013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BD53BB-5E2A-4E55-A294-5E67E1592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3B62-F7C7-452F-8D27-52914EE5E6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DF3F9CA-E4E7-4D4E-AAEF-E3BEA73A105A}"/>
              </a:ext>
            </a:extLst>
          </p:cNvPr>
          <p:cNvCxnSpPr/>
          <p:nvPr userDrawn="1"/>
        </p:nvCxnSpPr>
        <p:spPr>
          <a:xfrm>
            <a:off x="0" y="798513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5">
            <a:extLst>
              <a:ext uri="{FF2B5EF4-FFF2-40B4-BE49-F238E27FC236}">
                <a16:creationId xmlns:a16="http://schemas.microsoft.com/office/drawing/2014/main" id="{F95985E1-97B1-490B-8B3A-E6F28F02AD3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98263" y="198895"/>
            <a:ext cx="467626" cy="467626"/>
            <a:chOff x="3209823" y="2234042"/>
            <a:chExt cx="1607262" cy="1607262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E0A681BF-8044-4862-A57C-292548D4BA8E}"/>
                </a:ext>
              </a:extLst>
            </p:cNvPr>
            <p:cNvSpPr/>
            <p:nvPr/>
          </p:nvSpPr>
          <p:spPr>
            <a:xfrm>
              <a:off x="3209823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noProof="1">
                <a:solidFill>
                  <a:prstClr val="white"/>
                </a:solidFill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A8064B84-7290-4E6E-A482-9B555967A458}"/>
                </a:ext>
              </a:extLst>
            </p:cNvPr>
            <p:cNvSpPr/>
            <p:nvPr/>
          </p:nvSpPr>
          <p:spPr>
            <a:xfrm>
              <a:off x="3317775" y="2341991"/>
              <a:ext cx="1391361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noProof="1">
                <a:solidFill>
                  <a:prstClr val="white"/>
                </a:solidFill>
              </a:endParaRPr>
            </a:p>
          </p:txBody>
        </p:sp>
        <p:sp>
          <p:nvSpPr>
            <p:cNvPr id="10" name="KSO_Shape">
              <a:extLst>
                <a:ext uri="{FF2B5EF4-FFF2-40B4-BE49-F238E27FC236}">
                  <a16:creationId xmlns:a16="http://schemas.microsoft.com/office/drawing/2014/main" id="{D15303FF-9D39-44B1-8365-567422F336EF}"/>
                </a:ext>
              </a:extLst>
            </p:cNvPr>
            <p:cNvSpPr/>
            <p:nvPr/>
          </p:nvSpPr>
          <p:spPr bwMode="auto">
            <a:xfrm>
              <a:off x="3549668" y="2597874"/>
              <a:ext cx="927574" cy="879596"/>
            </a:xfrm>
            <a:custGeom>
              <a:avLst/>
              <a:gdLst>
                <a:gd name="T0" fmla="*/ 2147483646 w 5871"/>
                <a:gd name="T1" fmla="*/ 2147483646 h 5585"/>
                <a:gd name="T2" fmla="*/ 2147483646 w 5871"/>
                <a:gd name="T3" fmla="*/ 2147483646 h 5585"/>
                <a:gd name="T4" fmla="*/ 2147483646 w 5871"/>
                <a:gd name="T5" fmla="*/ 2147483646 h 5585"/>
                <a:gd name="T6" fmla="*/ 2147483646 w 5871"/>
                <a:gd name="T7" fmla="*/ 2147483646 h 5585"/>
                <a:gd name="T8" fmla="*/ 2147483646 w 5871"/>
                <a:gd name="T9" fmla="*/ 2147483646 h 5585"/>
                <a:gd name="T10" fmla="*/ 2147483646 w 5871"/>
                <a:gd name="T11" fmla="*/ 2147483646 h 5585"/>
                <a:gd name="T12" fmla="*/ 2147483646 w 5871"/>
                <a:gd name="T13" fmla="*/ 2147483646 h 5585"/>
                <a:gd name="T14" fmla="*/ 2147483646 w 5871"/>
                <a:gd name="T15" fmla="*/ 2147483646 h 5585"/>
                <a:gd name="T16" fmla="*/ 2147483646 w 5871"/>
                <a:gd name="T17" fmla="*/ 2147483646 h 5585"/>
                <a:gd name="T18" fmla="*/ 2147483646 w 5871"/>
                <a:gd name="T19" fmla="*/ 2147483646 h 5585"/>
                <a:gd name="T20" fmla="*/ 2147483646 w 5871"/>
                <a:gd name="T21" fmla="*/ 2147483646 h 5585"/>
                <a:gd name="T22" fmla="*/ 2147483646 w 5871"/>
                <a:gd name="T23" fmla="*/ 2147483646 h 5585"/>
                <a:gd name="T24" fmla="*/ 2147483646 w 5871"/>
                <a:gd name="T25" fmla="*/ 2147483646 h 5585"/>
                <a:gd name="T26" fmla="*/ 2147483646 w 5871"/>
                <a:gd name="T27" fmla="*/ 2147483646 h 5585"/>
                <a:gd name="T28" fmla="*/ 2147483646 w 5871"/>
                <a:gd name="T29" fmla="*/ 2147483646 h 5585"/>
                <a:gd name="T30" fmla="*/ 2147483646 w 5871"/>
                <a:gd name="T31" fmla="*/ 2147483646 h 5585"/>
                <a:gd name="T32" fmla="*/ 2147483646 w 5871"/>
                <a:gd name="T33" fmla="*/ 2147483646 h 5585"/>
                <a:gd name="T34" fmla="*/ 2147483646 w 5871"/>
                <a:gd name="T35" fmla="*/ 2147483646 h 5585"/>
                <a:gd name="T36" fmla="*/ 2147483646 w 5871"/>
                <a:gd name="T37" fmla="*/ 2147483646 h 5585"/>
                <a:gd name="T38" fmla="*/ 2147483646 w 5871"/>
                <a:gd name="T39" fmla="*/ 2147483646 h 5585"/>
                <a:gd name="T40" fmla="*/ 2147483646 w 5871"/>
                <a:gd name="T41" fmla="*/ 2147483646 h 5585"/>
                <a:gd name="T42" fmla="*/ 2147483646 w 5871"/>
                <a:gd name="T43" fmla="*/ 2147483646 h 5585"/>
                <a:gd name="T44" fmla="*/ 2147483646 w 5871"/>
                <a:gd name="T45" fmla="*/ 2147483646 h 5585"/>
                <a:gd name="T46" fmla="*/ 2147483646 w 5871"/>
                <a:gd name="T47" fmla="*/ 2147483646 h 5585"/>
                <a:gd name="T48" fmla="*/ 2147483646 w 5871"/>
                <a:gd name="T49" fmla="*/ 2147483646 h 5585"/>
                <a:gd name="T50" fmla="*/ 2147483646 w 5871"/>
                <a:gd name="T51" fmla="*/ 2147483646 h 5585"/>
                <a:gd name="T52" fmla="*/ 2147483646 w 5871"/>
                <a:gd name="T53" fmla="*/ 2147483646 h 5585"/>
                <a:gd name="T54" fmla="*/ 2147483646 w 5871"/>
                <a:gd name="T55" fmla="*/ 2147483646 h 5585"/>
                <a:gd name="T56" fmla="*/ 2147483646 w 5871"/>
                <a:gd name="T57" fmla="*/ 2147483646 h 5585"/>
                <a:gd name="T58" fmla="*/ 2147483646 w 5871"/>
                <a:gd name="T59" fmla="*/ 2147483646 h 5585"/>
                <a:gd name="T60" fmla="*/ 2147483646 w 5871"/>
                <a:gd name="T61" fmla="*/ 2147483646 h 5585"/>
                <a:gd name="T62" fmla="*/ 2147483646 w 5871"/>
                <a:gd name="T63" fmla="*/ 2147483646 h 5585"/>
                <a:gd name="T64" fmla="*/ 2147483646 w 5871"/>
                <a:gd name="T65" fmla="*/ 2147483646 h 5585"/>
                <a:gd name="T66" fmla="*/ 2147483646 w 5871"/>
                <a:gd name="T67" fmla="*/ 2147483646 h 5585"/>
                <a:gd name="T68" fmla="*/ 2147483646 w 5871"/>
                <a:gd name="T69" fmla="*/ 2147483646 h 5585"/>
                <a:gd name="T70" fmla="*/ 2147483646 w 5871"/>
                <a:gd name="T71" fmla="*/ 2147483646 h 5585"/>
                <a:gd name="T72" fmla="*/ 2147483646 w 5871"/>
                <a:gd name="T73" fmla="*/ 2147483646 h 5585"/>
                <a:gd name="T74" fmla="*/ 2147483646 w 5871"/>
                <a:gd name="T75" fmla="*/ 2147483646 h 5585"/>
                <a:gd name="T76" fmla="*/ 2147483646 w 5871"/>
                <a:gd name="T77" fmla="*/ 2147483646 h 5585"/>
                <a:gd name="T78" fmla="*/ 2147483646 w 5871"/>
                <a:gd name="T79" fmla="*/ 2147483646 h 5585"/>
                <a:gd name="T80" fmla="*/ 2147483646 w 5871"/>
                <a:gd name="T81" fmla="*/ 2147483646 h 5585"/>
                <a:gd name="T82" fmla="*/ 2147483646 w 5871"/>
                <a:gd name="T83" fmla="*/ 2147483646 h 5585"/>
                <a:gd name="T84" fmla="*/ 2147483646 w 5871"/>
                <a:gd name="T85" fmla="*/ 2147483646 h 5585"/>
                <a:gd name="T86" fmla="*/ 2147483646 w 5871"/>
                <a:gd name="T87" fmla="*/ 2147483646 h 5585"/>
                <a:gd name="T88" fmla="*/ 2147483646 w 5871"/>
                <a:gd name="T89" fmla="*/ 2147483646 h 5585"/>
                <a:gd name="T90" fmla="*/ 2147483646 w 5871"/>
                <a:gd name="T91" fmla="*/ 2147483646 h 5585"/>
                <a:gd name="T92" fmla="*/ 2147483646 w 5871"/>
                <a:gd name="T93" fmla="*/ 2147483646 h 5585"/>
                <a:gd name="T94" fmla="*/ 2147483646 w 5871"/>
                <a:gd name="T95" fmla="*/ 2147483646 h 5585"/>
                <a:gd name="T96" fmla="*/ 2147483646 w 5871"/>
                <a:gd name="T97" fmla="*/ 2147483646 h 5585"/>
                <a:gd name="T98" fmla="*/ 2147483646 w 5871"/>
                <a:gd name="T99" fmla="*/ 2147483646 h 5585"/>
                <a:gd name="T100" fmla="*/ 2147483646 w 5871"/>
                <a:gd name="T101" fmla="*/ 2147483646 h 5585"/>
                <a:gd name="T102" fmla="*/ 2147483646 w 5871"/>
                <a:gd name="T103" fmla="*/ 2147483646 h 5585"/>
                <a:gd name="T104" fmla="*/ 0 w 5871"/>
                <a:gd name="T105" fmla="*/ 2147483646 h 5585"/>
                <a:gd name="T106" fmla="*/ 2147483646 w 5871"/>
                <a:gd name="T107" fmla="*/ 0 h 5585"/>
                <a:gd name="T108" fmla="*/ 2147483646 w 5871"/>
                <a:gd name="T109" fmla="*/ 2147483646 h 5585"/>
                <a:gd name="T110" fmla="*/ 2147483646 w 5871"/>
                <a:gd name="T111" fmla="*/ 2147483646 h 558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871" h="5585">
                  <a:moveTo>
                    <a:pt x="774" y="374"/>
                  </a:moveTo>
                  <a:lnTo>
                    <a:pt x="774" y="1910"/>
                  </a:lnTo>
                  <a:lnTo>
                    <a:pt x="5107" y="1910"/>
                  </a:lnTo>
                  <a:lnTo>
                    <a:pt x="5107" y="374"/>
                  </a:lnTo>
                  <a:lnTo>
                    <a:pt x="774" y="374"/>
                  </a:lnTo>
                  <a:close/>
                  <a:moveTo>
                    <a:pt x="1597" y="3265"/>
                  </a:moveTo>
                  <a:lnTo>
                    <a:pt x="1597" y="3265"/>
                  </a:lnTo>
                  <a:lnTo>
                    <a:pt x="1591" y="3265"/>
                  </a:lnTo>
                  <a:lnTo>
                    <a:pt x="1587" y="3265"/>
                  </a:lnTo>
                  <a:lnTo>
                    <a:pt x="1586" y="3265"/>
                  </a:lnTo>
                  <a:lnTo>
                    <a:pt x="1581" y="3265"/>
                  </a:lnTo>
                  <a:lnTo>
                    <a:pt x="1576" y="3265"/>
                  </a:lnTo>
                  <a:lnTo>
                    <a:pt x="1571" y="3265"/>
                  </a:lnTo>
                  <a:lnTo>
                    <a:pt x="1570" y="3265"/>
                  </a:lnTo>
                  <a:lnTo>
                    <a:pt x="1566" y="3265"/>
                  </a:lnTo>
                  <a:lnTo>
                    <a:pt x="1560" y="3265"/>
                  </a:lnTo>
                  <a:lnTo>
                    <a:pt x="1555" y="3265"/>
                  </a:lnTo>
                  <a:lnTo>
                    <a:pt x="1550" y="3265"/>
                  </a:lnTo>
                  <a:lnTo>
                    <a:pt x="1545" y="3265"/>
                  </a:lnTo>
                  <a:lnTo>
                    <a:pt x="1540" y="3265"/>
                  </a:lnTo>
                  <a:lnTo>
                    <a:pt x="1539" y="3265"/>
                  </a:lnTo>
                  <a:lnTo>
                    <a:pt x="1535" y="3265"/>
                  </a:lnTo>
                  <a:lnTo>
                    <a:pt x="1529" y="3265"/>
                  </a:lnTo>
                  <a:lnTo>
                    <a:pt x="1525" y="3265"/>
                  </a:lnTo>
                  <a:lnTo>
                    <a:pt x="1524" y="3265"/>
                  </a:lnTo>
                  <a:lnTo>
                    <a:pt x="1519" y="3265"/>
                  </a:lnTo>
                  <a:lnTo>
                    <a:pt x="1514" y="3265"/>
                  </a:lnTo>
                  <a:lnTo>
                    <a:pt x="1509" y="3265"/>
                  </a:lnTo>
                  <a:lnTo>
                    <a:pt x="1508" y="3265"/>
                  </a:lnTo>
                  <a:lnTo>
                    <a:pt x="1504" y="3265"/>
                  </a:lnTo>
                  <a:lnTo>
                    <a:pt x="1498" y="3265"/>
                  </a:lnTo>
                  <a:lnTo>
                    <a:pt x="1494" y="3265"/>
                  </a:lnTo>
                  <a:lnTo>
                    <a:pt x="1493" y="3265"/>
                  </a:lnTo>
                  <a:lnTo>
                    <a:pt x="1488" y="3265"/>
                  </a:lnTo>
                  <a:lnTo>
                    <a:pt x="1483" y="3265"/>
                  </a:lnTo>
                  <a:lnTo>
                    <a:pt x="1478" y="3265"/>
                  </a:lnTo>
                  <a:lnTo>
                    <a:pt x="1477" y="3265"/>
                  </a:lnTo>
                  <a:lnTo>
                    <a:pt x="1473" y="3265"/>
                  </a:lnTo>
                  <a:lnTo>
                    <a:pt x="1467" y="3265"/>
                  </a:lnTo>
                  <a:lnTo>
                    <a:pt x="1463" y="3265"/>
                  </a:lnTo>
                  <a:lnTo>
                    <a:pt x="1462" y="3265"/>
                  </a:lnTo>
                  <a:lnTo>
                    <a:pt x="1457" y="3265"/>
                  </a:lnTo>
                  <a:lnTo>
                    <a:pt x="1452" y="3265"/>
                  </a:lnTo>
                  <a:lnTo>
                    <a:pt x="1446" y="3265"/>
                  </a:lnTo>
                  <a:lnTo>
                    <a:pt x="1442" y="3265"/>
                  </a:lnTo>
                  <a:lnTo>
                    <a:pt x="1266" y="3265"/>
                  </a:lnTo>
                  <a:lnTo>
                    <a:pt x="1345" y="3830"/>
                  </a:lnTo>
                  <a:lnTo>
                    <a:pt x="1294" y="3911"/>
                  </a:lnTo>
                  <a:lnTo>
                    <a:pt x="1345" y="3977"/>
                  </a:lnTo>
                  <a:lnTo>
                    <a:pt x="1117" y="4116"/>
                  </a:lnTo>
                  <a:lnTo>
                    <a:pt x="1112" y="4144"/>
                  </a:lnTo>
                  <a:lnTo>
                    <a:pt x="1106" y="4173"/>
                  </a:lnTo>
                  <a:lnTo>
                    <a:pt x="1103" y="4201"/>
                  </a:lnTo>
                  <a:lnTo>
                    <a:pt x="1099" y="4228"/>
                  </a:lnTo>
                  <a:lnTo>
                    <a:pt x="1097" y="4255"/>
                  </a:lnTo>
                  <a:lnTo>
                    <a:pt x="1096" y="4281"/>
                  </a:lnTo>
                  <a:lnTo>
                    <a:pt x="1096" y="4308"/>
                  </a:lnTo>
                  <a:lnTo>
                    <a:pt x="1096" y="4333"/>
                  </a:lnTo>
                  <a:lnTo>
                    <a:pt x="1097" y="4359"/>
                  </a:lnTo>
                  <a:lnTo>
                    <a:pt x="1098" y="4383"/>
                  </a:lnTo>
                  <a:lnTo>
                    <a:pt x="1100" y="4407"/>
                  </a:lnTo>
                  <a:lnTo>
                    <a:pt x="1104" y="4432"/>
                  </a:lnTo>
                  <a:lnTo>
                    <a:pt x="1112" y="4478"/>
                  </a:lnTo>
                  <a:lnTo>
                    <a:pt x="1121" y="4523"/>
                  </a:lnTo>
                  <a:lnTo>
                    <a:pt x="1133" y="4568"/>
                  </a:lnTo>
                  <a:lnTo>
                    <a:pt x="1147" y="4611"/>
                  </a:lnTo>
                  <a:lnTo>
                    <a:pt x="1162" y="4653"/>
                  </a:lnTo>
                  <a:lnTo>
                    <a:pt x="1179" y="4694"/>
                  </a:lnTo>
                  <a:lnTo>
                    <a:pt x="1198" y="4733"/>
                  </a:lnTo>
                  <a:lnTo>
                    <a:pt x="1218" y="4772"/>
                  </a:lnTo>
                  <a:lnTo>
                    <a:pt x="1238" y="4812"/>
                  </a:lnTo>
                  <a:lnTo>
                    <a:pt x="1259" y="4849"/>
                  </a:lnTo>
                  <a:lnTo>
                    <a:pt x="774" y="4849"/>
                  </a:lnTo>
                  <a:lnTo>
                    <a:pt x="774" y="2135"/>
                  </a:lnTo>
                  <a:lnTo>
                    <a:pt x="2185" y="2135"/>
                  </a:lnTo>
                  <a:lnTo>
                    <a:pt x="2185" y="4849"/>
                  </a:lnTo>
                  <a:lnTo>
                    <a:pt x="1780" y="4849"/>
                  </a:lnTo>
                  <a:lnTo>
                    <a:pt x="1801" y="4812"/>
                  </a:lnTo>
                  <a:lnTo>
                    <a:pt x="1821" y="4772"/>
                  </a:lnTo>
                  <a:lnTo>
                    <a:pt x="1841" y="4733"/>
                  </a:lnTo>
                  <a:lnTo>
                    <a:pt x="1859" y="4694"/>
                  </a:lnTo>
                  <a:lnTo>
                    <a:pt x="1876" y="4653"/>
                  </a:lnTo>
                  <a:lnTo>
                    <a:pt x="1892" y="4611"/>
                  </a:lnTo>
                  <a:lnTo>
                    <a:pt x="1905" y="4568"/>
                  </a:lnTo>
                  <a:lnTo>
                    <a:pt x="1917" y="4523"/>
                  </a:lnTo>
                  <a:lnTo>
                    <a:pt x="1927" y="4478"/>
                  </a:lnTo>
                  <a:lnTo>
                    <a:pt x="1935" y="4432"/>
                  </a:lnTo>
                  <a:lnTo>
                    <a:pt x="1938" y="4407"/>
                  </a:lnTo>
                  <a:lnTo>
                    <a:pt x="1941" y="4383"/>
                  </a:lnTo>
                  <a:lnTo>
                    <a:pt x="1942" y="4359"/>
                  </a:lnTo>
                  <a:lnTo>
                    <a:pt x="1943" y="4333"/>
                  </a:lnTo>
                  <a:lnTo>
                    <a:pt x="1943" y="4308"/>
                  </a:lnTo>
                  <a:lnTo>
                    <a:pt x="1942" y="4281"/>
                  </a:lnTo>
                  <a:lnTo>
                    <a:pt x="1941" y="4255"/>
                  </a:lnTo>
                  <a:lnTo>
                    <a:pt x="1938" y="4228"/>
                  </a:lnTo>
                  <a:lnTo>
                    <a:pt x="1936" y="4201"/>
                  </a:lnTo>
                  <a:lnTo>
                    <a:pt x="1932" y="4173"/>
                  </a:lnTo>
                  <a:lnTo>
                    <a:pt x="1927" y="4144"/>
                  </a:lnTo>
                  <a:lnTo>
                    <a:pt x="1922" y="4116"/>
                  </a:lnTo>
                  <a:lnTo>
                    <a:pt x="1694" y="3977"/>
                  </a:lnTo>
                  <a:lnTo>
                    <a:pt x="1745" y="3911"/>
                  </a:lnTo>
                  <a:lnTo>
                    <a:pt x="1694" y="3830"/>
                  </a:lnTo>
                  <a:lnTo>
                    <a:pt x="1771" y="3265"/>
                  </a:lnTo>
                  <a:lnTo>
                    <a:pt x="1597" y="3265"/>
                  </a:lnTo>
                  <a:close/>
                  <a:moveTo>
                    <a:pt x="4819" y="863"/>
                  </a:moveTo>
                  <a:lnTo>
                    <a:pt x="4819" y="1057"/>
                  </a:lnTo>
                  <a:lnTo>
                    <a:pt x="3585" y="1057"/>
                  </a:lnTo>
                  <a:lnTo>
                    <a:pt x="3585" y="863"/>
                  </a:lnTo>
                  <a:lnTo>
                    <a:pt x="4819" y="863"/>
                  </a:lnTo>
                  <a:close/>
                  <a:moveTo>
                    <a:pt x="5002" y="1108"/>
                  </a:moveTo>
                  <a:lnTo>
                    <a:pt x="5002" y="1379"/>
                  </a:lnTo>
                  <a:lnTo>
                    <a:pt x="3769" y="1379"/>
                  </a:lnTo>
                  <a:lnTo>
                    <a:pt x="3769" y="1108"/>
                  </a:lnTo>
                  <a:lnTo>
                    <a:pt x="5002" y="1108"/>
                  </a:lnTo>
                  <a:close/>
                  <a:moveTo>
                    <a:pt x="4891" y="1429"/>
                  </a:moveTo>
                  <a:lnTo>
                    <a:pt x="4891" y="1623"/>
                  </a:lnTo>
                  <a:lnTo>
                    <a:pt x="3657" y="1623"/>
                  </a:lnTo>
                  <a:lnTo>
                    <a:pt x="3657" y="1429"/>
                  </a:lnTo>
                  <a:lnTo>
                    <a:pt x="4891" y="1429"/>
                  </a:lnTo>
                  <a:close/>
                  <a:moveTo>
                    <a:pt x="4977" y="1659"/>
                  </a:moveTo>
                  <a:lnTo>
                    <a:pt x="4977" y="1853"/>
                  </a:lnTo>
                  <a:lnTo>
                    <a:pt x="3743" y="1853"/>
                  </a:lnTo>
                  <a:lnTo>
                    <a:pt x="3743" y="1659"/>
                  </a:lnTo>
                  <a:lnTo>
                    <a:pt x="4977" y="1659"/>
                  </a:lnTo>
                  <a:close/>
                  <a:moveTo>
                    <a:pt x="1643" y="596"/>
                  </a:moveTo>
                  <a:lnTo>
                    <a:pt x="1833" y="561"/>
                  </a:lnTo>
                  <a:lnTo>
                    <a:pt x="2061" y="1773"/>
                  </a:lnTo>
                  <a:lnTo>
                    <a:pt x="1871" y="1809"/>
                  </a:lnTo>
                  <a:lnTo>
                    <a:pt x="1643" y="596"/>
                  </a:lnTo>
                  <a:close/>
                  <a:moveTo>
                    <a:pt x="1388" y="596"/>
                  </a:moveTo>
                  <a:lnTo>
                    <a:pt x="1579" y="561"/>
                  </a:lnTo>
                  <a:lnTo>
                    <a:pt x="1807" y="1773"/>
                  </a:lnTo>
                  <a:lnTo>
                    <a:pt x="1616" y="1809"/>
                  </a:lnTo>
                  <a:lnTo>
                    <a:pt x="1388" y="596"/>
                  </a:lnTo>
                  <a:close/>
                  <a:moveTo>
                    <a:pt x="1134" y="596"/>
                  </a:moveTo>
                  <a:lnTo>
                    <a:pt x="1324" y="561"/>
                  </a:lnTo>
                  <a:lnTo>
                    <a:pt x="1551" y="1773"/>
                  </a:lnTo>
                  <a:lnTo>
                    <a:pt x="1361" y="1809"/>
                  </a:lnTo>
                  <a:lnTo>
                    <a:pt x="1134" y="596"/>
                  </a:lnTo>
                  <a:close/>
                  <a:moveTo>
                    <a:pt x="884" y="568"/>
                  </a:moveTo>
                  <a:lnTo>
                    <a:pt x="1077" y="568"/>
                  </a:lnTo>
                  <a:lnTo>
                    <a:pt x="1077" y="1802"/>
                  </a:lnTo>
                  <a:lnTo>
                    <a:pt x="884" y="1802"/>
                  </a:lnTo>
                  <a:lnTo>
                    <a:pt x="884" y="568"/>
                  </a:lnTo>
                  <a:close/>
                  <a:moveTo>
                    <a:pt x="3540" y="2418"/>
                  </a:moveTo>
                  <a:lnTo>
                    <a:pt x="3807" y="2354"/>
                  </a:lnTo>
                  <a:lnTo>
                    <a:pt x="4033" y="3306"/>
                  </a:lnTo>
                  <a:lnTo>
                    <a:pt x="3765" y="3369"/>
                  </a:lnTo>
                  <a:lnTo>
                    <a:pt x="3540" y="2418"/>
                  </a:lnTo>
                  <a:close/>
                  <a:moveTo>
                    <a:pt x="3622" y="2531"/>
                  </a:moveTo>
                  <a:lnTo>
                    <a:pt x="3639" y="2606"/>
                  </a:lnTo>
                  <a:lnTo>
                    <a:pt x="3791" y="2570"/>
                  </a:lnTo>
                  <a:lnTo>
                    <a:pt x="3773" y="2496"/>
                  </a:lnTo>
                  <a:lnTo>
                    <a:pt x="3622" y="2531"/>
                  </a:lnTo>
                  <a:close/>
                  <a:moveTo>
                    <a:pt x="3739" y="3028"/>
                  </a:moveTo>
                  <a:lnTo>
                    <a:pt x="3776" y="3184"/>
                  </a:lnTo>
                  <a:lnTo>
                    <a:pt x="3928" y="3148"/>
                  </a:lnTo>
                  <a:lnTo>
                    <a:pt x="3890" y="2991"/>
                  </a:lnTo>
                  <a:lnTo>
                    <a:pt x="3739" y="3028"/>
                  </a:lnTo>
                  <a:close/>
                  <a:moveTo>
                    <a:pt x="3193" y="2418"/>
                  </a:moveTo>
                  <a:lnTo>
                    <a:pt x="3418" y="3369"/>
                  </a:lnTo>
                  <a:lnTo>
                    <a:pt x="3687" y="3306"/>
                  </a:lnTo>
                  <a:lnTo>
                    <a:pt x="3461" y="2354"/>
                  </a:lnTo>
                  <a:lnTo>
                    <a:pt x="3193" y="2418"/>
                  </a:lnTo>
                  <a:close/>
                  <a:moveTo>
                    <a:pt x="3276" y="2531"/>
                  </a:moveTo>
                  <a:lnTo>
                    <a:pt x="3426" y="2496"/>
                  </a:lnTo>
                  <a:lnTo>
                    <a:pt x="3444" y="2570"/>
                  </a:lnTo>
                  <a:lnTo>
                    <a:pt x="3292" y="2606"/>
                  </a:lnTo>
                  <a:lnTo>
                    <a:pt x="3276" y="2531"/>
                  </a:lnTo>
                  <a:close/>
                  <a:moveTo>
                    <a:pt x="3393" y="3028"/>
                  </a:moveTo>
                  <a:lnTo>
                    <a:pt x="3429" y="3184"/>
                  </a:lnTo>
                  <a:lnTo>
                    <a:pt x="3581" y="3148"/>
                  </a:lnTo>
                  <a:lnTo>
                    <a:pt x="3544" y="2991"/>
                  </a:lnTo>
                  <a:lnTo>
                    <a:pt x="3393" y="3028"/>
                  </a:lnTo>
                  <a:close/>
                  <a:moveTo>
                    <a:pt x="2841" y="2418"/>
                  </a:moveTo>
                  <a:lnTo>
                    <a:pt x="3109" y="2354"/>
                  </a:lnTo>
                  <a:lnTo>
                    <a:pt x="3335" y="3306"/>
                  </a:lnTo>
                  <a:lnTo>
                    <a:pt x="3067" y="3369"/>
                  </a:lnTo>
                  <a:lnTo>
                    <a:pt x="2841" y="2418"/>
                  </a:lnTo>
                  <a:close/>
                  <a:moveTo>
                    <a:pt x="2923" y="2531"/>
                  </a:moveTo>
                  <a:lnTo>
                    <a:pt x="2941" y="2606"/>
                  </a:lnTo>
                  <a:lnTo>
                    <a:pt x="3092" y="2570"/>
                  </a:lnTo>
                  <a:lnTo>
                    <a:pt x="3075" y="2496"/>
                  </a:lnTo>
                  <a:lnTo>
                    <a:pt x="2923" y="2531"/>
                  </a:lnTo>
                  <a:close/>
                  <a:moveTo>
                    <a:pt x="3041" y="3028"/>
                  </a:moveTo>
                  <a:lnTo>
                    <a:pt x="3192" y="2991"/>
                  </a:lnTo>
                  <a:lnTo>
                    <a:pt x="3229" y="3148"/>
                  </a:lnTo>
                  <a:lnTo>
                    <a:pt x="3078" y="3184"/>
                  </a:lnTo>
                  <a:lnTo>
                    <a:pt x="3041" y="3028"/>
                  </a:lnTo>
                  <a:close/>
                  <a:moveTo>
                    <a:pt x="2553" y="2372"/>
                  </a:moveTo>
                  <a:lnTo>
                    <a:pt x="2828" y="2372"/>
                  </a:lnTo>
                  <a:lnTo>
                    <a:pt x="2828" y="3352"/>
                  </a:lnTo>
                  <a:lnTo>
                    <a:pt x="2553" y="3352"/>
                  </a:lnTo>
                  <a:lnTo>
                    <a:pt x="2553" y="2372"/>
                  </a:lnTo>
                  <a:close/>
                  <a:moveTo>
                    <a:pt x="2606" y="2503"/>
                  </a:moveTo>
                  <a:lnTo>
                    <a:pt x="2606" y="2579"/>
                  </a:lnTo>
                  <a:lnTo>
                    <a:pt x="2762" y="2579"/>
                  </a:lnTo>
                  <a:lnTo>
                    <a:pt x="2762" y="2503"/>
                  </a:lnTo>
                  <a:lnTo>
                    <a:pt x="2606" y="2503"/>
                  </a:lnTo>
                  <a:close/>
                  <a:moveTo>
                    <a:pt x="2606" y="3012"/>
                  </a:moveTo>
                  <a:lnTo>
                    <a:pt x="2606" y="3173"/>
                  </a:lnTo>
                  <a:lnTo>
                    <a:pt x="2762" y="3173"/>
                  </a:lnTo>
                  <a:lnTo>
                    <a:pt x="2762" y="3012"/>
                  </a:lnTo>
                  <a:lnTo>
                    <a:pt x="2606" y="3012"/>
                  </a:lnTo>
                  <a:close/>
                  <a:moveTo>
                    <a:pt x="5555" y="151"/>
                  </a:moveTo>
                  <a:lnTo>
                    <a:pt x="5555" y="374"/>
                  </a:lnTo>
                  <a:lnTo>
                    <a:pt x="5555" y="4849"/>
                  </a:lnTo>
                  <a:lnTo>
                    <a:pt x="5871" y="4849"/>
                  </a:lnTo>
                  <a:lnTo>
                    <a:pt x="5871" y="5585"/>
                  </a:lnTo>
                  <a:lnTo>
                    <a:pt x="0" y="5585"/>
                  </a:lnTo>
                  <a:lnTo>
                    <a:pt x="0" y="4849"/>
                  </a:lnTo>
                  <a:lnTo>
                    <a:pt x="326" y="4849"/>
                  </a:lnTo>
                  <a:lnTo>
                    <a:pt x="326" y="374"/>
                  </a:lnTo>
                  <a:lnTo>
                    <a:pt x="326" y="151"/>
                  </a:lnTo>
                  <a:lnTo>
                    <a:pt x="326" y="0"/>
                  </a:lnTo>
                  <a:lnTo>
                    <a:pt x="5555" y="0"/>
                  </a:lnTo>
                  <a:lnTo>
                    <a:pt x="5555" y="151"/>
                  </a:lnTo>
                  <a:close/>
                  <a:moveTo>
                    <a:pt x="2409" y="2135"/>
                  </a:moveTo>
                  <a:lnTo>
                    <a:pt x="2409" y="3385"/>
                  </a:lnTo>
                  <a:lnTo>
                    <a:pt x="5107" y="3385"/>
                  </a:lnTo>
                  <a:lnTo>
                    <a:pt x="5107" y="2135"/>
                  </a:lnTo>
                  <a:lnTo>
                    <a:pt x="2409" y="2135"/>
                  </a:lnTo>
                  <a:close/>
                  <a:moveTo>
                    <a:pt x="2409" y="3609"/>
                  </a:moveTo>
                  <a:lnTo>
                    <a:pt x="2409" y="4849"/>
                  </a:lnTo>
                  <a:lnTo>
                    <a:pt x="5107" y="4849"/>
                  </a:lnTo>
                  <a:lnTo>
                    <a:pt x="5107" y="3609"/>
                  </a:lnTo>
                  <a:lnTo>
                    <a:pt x="2409" y="3609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4093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8ADC12-48FA-4F23-94F2-01DCE2D54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3B62-F7C7-452F-8D27-52914EE5E6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041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107D79-74A8-438F-BA6E-84095F4AEA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32377" y="6164317"/>
            <a:ext cx="981402" cy="50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FE63B62-F7C7-452F-8D27-52914EE5E6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6" name="图片 1">
            <a:extLst>
              <a:ext uri="{FF2B5EF4-FFF2-40B4-BE49-F238E27FC236}">
                <a16:creationId xmlns:a16="http://schemas.microsoft.com/office/drawing/2014/main" id="{7DD46239-9B7E-4BC0-9BA7-3EE91EAE2A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3818A0DF-DB46-4191-9560-ED0BC5CC6870}"/>
              </a:ext>
            </a:extLst>
          </p:cNvPr>
          <p:cNvSpPr/>
          <p:nvPr userDrawn="1"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0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2800" b="1" kern="1200" dirty="0">
          <a:solidFill>
            <a:srgbClr val="4B649F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zh-CN" altLang="en-US" sz="1600" b="0" kern="1200" dirty="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3" Type="http://schemas.openxmlformats.org/officeDocument/2006/relationships/image" Target="../media/image440.png"/><Relationship Id="rId7" Type="http://schemas.openxmlformats.org/officeDocument/2006/relationships/image" Target="../media/image48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0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295BB99C-3DF5-432E-8B81-DAE28E4F9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第二题</a:t>
            </a:r>
            <a:r>
              <a:rPr lang="en-US" altLang="zh-CN" dirty="0"/>
              <a:t>-</a:t>
            </a:r>
            <a:r>
              <a:rPr lang="zh-CN" altLang="en-US" dirty="0"/>
              <a:t>特征挖掘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3E9E68C-7622-4328-BCE2-D80DEC9F5902}"/>
              </a:ext>
            </a:extLst>
          </p:cNvPr>
          <p:cNvGrpSpPr/>
          <p:nvPr/>
        </p:nvGrpSpPr>
        <p:grpSpPr>
          <a:xfrm>
            <a:off x="0" y="812800"/>
            <a:ext cx="12192000" cy="5911273"/>
            <a:chOff x="0" y="812800"/>
            <a:chExt cx="12192000" cy="5911273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B692860E-B10F-4EA9-A9F4-1C7DCF115A3D}"/>
                </a:ext>
              </a:extLst>
            </p:cNvPr>
            <p:cNvSpPr/>
            <p:nvPr/>
          </p:nvSpPr>
          <p:spPr>
            <a:xfrm>
              <a:off x="0" y="812800"/>
              <a:ext cx="6096000" cy="59112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B05A037-013E-4AE8-AEBB-E3B5B0D5C7DB}"/>
                </a:ext>
              </a:extLst>
            </p:cNvPr>
            <p:cNvSpPr/>
            <p:nvPr/>
          </p:nvSpPr>
          <p:spPr>
            <a:xfrm>
              <a:off x="6096000" y="812800"/>
              <a:ext cx="6096000" cy="59112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1F231FB-2645-4BBF-B7BB-6927D3548B1B}"/>
                  </a:ext>
                </a:extLst>
              </p:cNvPr>
              <p:cNvSpPr txBox="1"/>
              <p:nvPr/>
            </p:nvSpPr>
            <p:spPr>
              <a:xfrm>
                <a:off x="1560946" y="2605471"/>
                <a:ext cx="2830079" cy="22835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200000"/>
                  </a:lnSpc>
                </a:pPr>
                <a:r>
                  <a:rPr lang="zh-CN" altLang="en-US" dirty="0">
                    <a:solidFill>
                      <a:schemeClr val="bg1"/>
                    </a:solidFill>
                  </a:rPr>
                  <a:t>东凡</a:t>
                </a:r>
                <a:endParaRPr lang="en-US" altLang="zh-CN" dirty="0">
                  <a:solidFill>
                    <a:schemeClr val="bg1"/>
                  </a:solidFill>
                </a:endParaRPr>
              </a:p>
              <a:p>
                <a:pPr algn="ctr">
                  <a:lnSpc>
                    <a:spcPct val="200000"/>
                  </a:lnSpc>
                </a:pPr>
                <a:r>
                  <a:rPr lang="zh-CN" altLang="en-US" dirty="0">
                    <a:solidFill>
                      <a:schemeClr val="bg1"/>
                    </a:solidFill>
                  </a:rPr>
                  <a:t>验证集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𝑈𝐶</m:t>
                    </m:r>
                  </m:oMath>
                </a14:m>
                <a:r>
                  <a:rPr lang="zh-CN" altLang="en-US" dirty="0">
                    <a:solidFill>
                      <a:schemeClr val="bg1"/>
                    </a:solidFill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0.7222</m:t>
                    </m:r>
                  </m:oMath>
                </a14:m>
                <a:endParaRPr lang="en-US" altLang="zh-CN" dirty="0">
                  <a:solidFill>
                    <a:schemeClr val="bg1"/>
                  </a:solidFill>
                </a:endParaRPr>
              </a:p>
              <a:p>
                <a:pPr algn="ctr">
                  <a:lnSpc>
                    <a:spcPct val="200000"/>
                  </a:lnSpc>
                </a:pPr>
                <a:r>
                  <a:rPr lang="zh-CN" altLang="en-US" dirty="0">
                    <a:solidFill>
                      <a:schemeClr val="bg1"/>
                    </a:solidFill>
                  </a:rPr>
                  <a:t>测试集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𝐴𝑈𝐶</m:t>
                    </m:r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chemeClr val="bg1"/>
                    </a:solidFill>
                  </a:rPr>
                  <a:t>：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0.7</m:t>
                    </m:r>
                    <m:r>
                      <a:rPr lang="en-US" altLang="zh-CN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053</m:t>
                    </m:r>
                  </m:oMath>
                </a14:m>
                <a:endParaRPr lang="en-US" altLang="zh-CN" dirty="0">
                  <a:solidFill>
                    <a:schemeClr val="bg1"/>
                  </a:solidFill>
                </a:endParaRPr>
              </a:p>
              <a:p>
                <a:pPr algn="ctr">
                  <a:lnSpc>
                    <a:spcPct val="200000"/>
                  </a:lnSpc>
                </a:pPr>
                <a:r>
                  <a:rPr lang="zh-CN" altLang="en-US" dirty="0">
                    <a:solidFill>
                      <a:schemeClr val="bg1"/>
                    </a:solidFill>
                  </a:rPr>
                  <a:t>单位：</a:t>
                </a:r>
                <a:r>
                  <a:rPr lang="en-US" altLang="zh-CN" dirty="0">
                    <a:solidFill>
                      <a:schemeClr val="bg1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𝑖𝑟𝑜𝑜𝑡𝑒𝑐h</m:t>
                    </m:r>
                    <m:r>
                      <a:rPr lang="en-US" altLang="zh-CN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𝐴𝐼</m:t>
                    </m:r>
                    <m:r>
                      <a:rPr lang="en-US" altLang="zh-CN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𝐿𝑎𝑏</m:t>
                    </m:r>
                  </m:oMath>
                </a14:m>
                <a:r>
                  <a:rPr lang="en-US" altLang="zh-CN" sz="2000" dirty="0">
                    <a:solidFill>
                      <a:schemeClr val="bg1"/>
                    </a:solidFill>
                  </a:rPr>
                  <a:t> 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1F231FB-2645-4BBF-B7BB-6927D3548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946" y="2605471"/>
                <a:ext cx="2830079" cy="2283574"/>
              </a:xfrm>
              <a:prstGeom prst="rect">
                <a:avLst/>
              </a:prstGeom>
              <a:blipFill>
                <a:blip r:embed="rId3"/>
                <a:stretch>
                  <a:fillRect b="-29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68C9CE6-8ADA-4DF7-ABBD-9034DBC16E31}"/>
                  </a:ext>
                </a:extLst>
              </p:cNvPr>
              <p:cNvSpPr txBox="1"/>
              <p:nvPr/>
            </p:nvSpPr>
            <p:spPr>
              <a:xfrm>
                <a:off x="6640943" y="874554"/>
                <a:ext cx="4350328" cy="5724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/>
                  <a:t>目录</a:t>
                </a:r>
                <a:endParaRPr lang="en-US" altLang="zh-CN" sz="2400" b="1" dirty="0"/>
              </a:p>
              <a:p>
                <a:endParaRPr lang="en-US" altLang="zh-CN" dirty="0"/>
              </a:p>
              <a:p>
                <a:r>
                  <a:rPr lang="en-US" altLang="zh-CN" dirty="0"/>
                  <a:t>1. </a:t>
                </a:r>
                <a:r>
                  <a:rPr lang="zh-CN" altLang="en-US" dirty="0"/>
                  <a:t>问题描述</a:t>
                </a:r>
              </a:p>
              <a:p>
                <a:r>
                  <a:rPr lang="en-US" altLang="zh-CN" dirty="0"/>
                  <a:t>2. </a:t>
                </a:r>
                <a:r>
                  <a:rPr lang="zh-CN" altLang="en-US" dirty="0"/>
                  <a:t>特征提取</a:t>
                </a:r>
                <a:endParaRPr lang="en-US" altLang="zh-CN" dirty="0"/>
              </a:p>
              <a:p>
                <a:pPr lvl="0"/>
                <a:r>
                  <a:rPr lang="en-US" altLang="zh-CN" dirty="0"/>
                  <a:t>	（1）</a:t>
                </a:r>
                <a:r>
                  <a:rPr lang="en-US" altLang="zh-CN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𝑑𝑎𝑡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𝑟𝑖𝑠𝑘</m:t>
                    </m:r>
                  </m:oMath>
                </a14:m>
                <a:endParaRPr lang="zh-CN" altLang="zh-CN" dirty="0"/>
              </a:p>
              <a:p>
                <a:pPr lvl="0"/>
                <a:r>
                  <a:rPr lang="en-US" altLang="zh-CN" dirty="0"/>
                  <a:t>	（2）</a:t>
                </a:r>
                <a:r>
                  <a:rPr lang="en-US" altLang="zh-CN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𝑑𝑎𝑡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𝑠𝑦𝑚𝑏𝑜𝑙</m:t>
                    </m:r>
                  </m:oMath>
                </a14:m>
                <a:endParaRPr lang="zh-CN" altLang="zh-CN" dirty="0"/>
              </a:p>
              <a:p>
                <a:pPr lvl="0"/>
                <a:r>
                  <a:rPr lang="en-US" altLang="zh-CN" dirty="0"/>
                  <a:t>	（3）</a:t>
                </a:r>
                <a:r>
                  <a:rPr lang="en-US" altLang="zh-CN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𝑑𝑎𝑡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𝑎𝑝𝑝</m:t>
                    </m:r>
                  </m:oMath>
                </a14:m>
                <a:endParaRPr lang="zh-CN" altLang="zh-CN" dirty="0"/>
              </a:p>
              <a:p>
                <a:pPr lvl="0"/>
                <a:r>
                  <a:rPr lang="en-US" altLang="zh-CN" dirty="0"/>
                  <a:t>	（4）</a:t>
                </a:r>
                <a:r>
                  <a:rPr lang="en-US" altLang="zh-CN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𝑑𝑎𝑡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𝑒𝑑𝑔𝑒</m:t>
                    </m:r>
                  </m:oMath>
                </a14:m>
                <a:endParaRPr lang="en-US" altLang="zh-CN" dirty="0"/>
              </a:p>
              <a:p>
                <a:pPr lvl="0"/>
                <a:r>
                  <a:rPr lang="en-US" altLang="zh-CN" dirty="0"/>
                  <a:t>3. </a:t>
                </a:r>
                <a:r>
                  <a:rPr lang="zh-CN" altLang="en-US" dirty="0"/>
                  <a:t>用户关联图特征提取</a:t>
                </a:r>
                <a:endParaRPr lang="en-US" altLang="zh-CN" dirty="0"/>
              </a:p>
              <a:p>
                <a:pPr lvl="0"/>
                <a:r>
                  <a:rPr lang="en-US" altLang="zh-CN" dirty="0"/>
                  <a:t>	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）中心度类特征</a:t>
                </a:r>
                <a:endParaRPr lang="en-US" altLang="zh-CN" dirty="0"/>
              </a:p>
              <a:p>
                <a:pPr lvl="0"/>
                <a:r>
                  <a:rPr lang="en-US" altLang="zh-CN" dirty="0"/>
                  <a:t>	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）</a:t>
                </a:r>
                <a:r>
                  <a:rPr lang="en-US" altLang="zh-CN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𝐿𝑜𝑢𝑣𝑎𝑖𝑛</m:t>
                    </m:r>
                  </m:oMath>
                </a14:m>
                <a:r>
                  <a:rPr lang="zh-CN" altLang="en-US" dirty="0"/>
                  <a:t>社区聚类</a:t>
                </a:r>
                <a:endParaRPr lang="en-US" altLang="zh-CN" dirty="0"/>
              </a:p>
              <a:p>
                <a:pPr lvl="0"/>
                <a:r>
                  <a:rPr lang="en-US" altLang="zh-CN" dirty="0"/>
                  <a:t>4. </a:t>
                </a:r>
                <a:r>
                  <a:rPr lang="zh-CN" altLang="en-US" dirty="0"/>
                  <a:t>标签传播</a:t>
                </a:r>
                <a:endParaRPr lang="en-US" altLang="zh-CN" dirty="0"/>
              </a:p>
              <a:p>
                <a:pPr lvl="0"/>
                <a:r>
                  <a:rPr lang="en-US" altLang="zh-CN" dirty="0"/>
                  <a:t>	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）一度联系人</a:t>
                </a:r>
                <a:endParaRPr lang="en-US" altLang="zh-CN" dirty="0"/>
              </a:p>
              <a:p>
                <a:pPr lvl="0"/>
                <a:r>
                  <a:rPr lang="en-US" altLang="zh-CN" dirty="0"/>
                  <a:t>	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）二度联系人</a:t>
                </a:r>
                <a:endParaRPr lang="en-US" altLang="zh-CN" dirty="0"/>
              </a:p>
              <a:p>
                <a:pPr lvl="0"/>
                <a:r>
                  <a:rPr lang="en-US" altLang="zh-CN" dirty="0"/>
                  <a:t>	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）一度路由</a:t>
                </a:r>
                <a:endParaRPr lang="en-US" altLang="zh-CN" dirty="0"/>
              </a:p>
              <a:p>
                <a:pPr lvl="0"/>
                <a:r>
                  <a:rPr lang="en-US" altLang="zh-CN" dirty="0"/>
                  <a:t>5. </a:t>
                </a:r>
                <a:r>
                  <a:rPr lang="zh-CN" altLang="en-US" dirty="0"/>
                  <a:t>特征传播</a:t>
                </a:r>
                <a:endParaRPr lang="en-US" altLang="zh-CN" dirty="0"/>
              </a:p>
              <a:p>
                <a:pPr lvl="0"/>
                <a:r>
                  <a:rPr lang="en-US" altLang="zh-CN" dirty="0"/>
                  <a:t>6. </a:t>
                </a:r>
                <a:r>
                  <a:rPr lang="zh-CN" altLang="en-US" dirty="0"/>
                  <a:t>特征评价</a:t>
                </a:r>
                <a:endParaRPr lang="en-US" altLang="zh-CN" dirty="0"/>
              </a:p>
              <a:p>
                <a:pPr lvl="0"/>
                <a:r>
                  <a:rPr lang="en-US" altLang="zh-CN" dirty="0"/>
                  <a:t>7. </a:t>
                </a:r>
                <a:r>
                  <a:rPr lang="zh-CN" altLang="en-US" dirty="0"/>
                  <a:t>特征工程及调参</a:t>
                </a:r>
                <a:endParaRPr lang="en-US" altLang="zh-CN" dirty="0"/>
              </a:p>
              <a:p>
                <a:pPr lvl="0"/>
                <a:r>
                  <a:rPr lang="en-US" altLang="zh-CN" dirty="0"/>
                  <a:t>8. </a:t>
                </a:r>
                <a:r>
                  <a:rPr lang="zh-CN" altLang="en-US" dirty="0"/>
                  <a:t>测试集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𝐴𝑈𝐶</m:t>
                    </m:r>
                  </m:oMath>
                </a14:m>
                <a:r>
                  <a:rPr lang="zh-CN" altLang="en-US" dirty="0"/>
                  <a:t>下滑分析</a:t>
                </a:r>
                <a:endParaRPr lang="en-US" altLang="zh-CN" dirty="0"/>
              </a:p>
              <a:p>
                <a:pPr lvl="0"/>
                <a:r>
                  <a:rPr lang="en-US" altLang="zh-CN" dirty="0"/>
                  <a:t>9. </a:t>
                </a:r>
                <a:r>
                  <a:rPr lang="zh-CN" altLang="en-US" dirty="0"/>
                  <a:t>改进空间</a:t>
                </a:r>
                <a:endParaRPr lang="zh-CN" altLang="zh-CN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68C9CE6-8ADA-4DF7-ABBD-9034DBC16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943" y="874554"/>
                <a:ext cx="4350328" cy="5724644"/>
              </a:xfrm>
              <a:prstGeom prst="rect">
                <a:avLst/>
              </a:prstGeom>
              <a:blipFill>
                <a:blip r:embed="rId4"/>
                <a:stretch>
                  <a:fillRect l="-2101" t="-745" b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9409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295BB99C-3DF5-432E-8B81-DAE28E4F9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/>
              <a:t>4. </a:t>
            </a:r>
            <a:r>
              <a:rPr lang="zh-CN" altLang="en-US" dirty="0"/>
              <a:t>标签传播</a:t>
            </a:r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52D56D2-28A6-4BCD-A29E-1080D7A6024B}"/>
              </a:ext>
            </a:extLst>
          </p:cNvPr>
          <p:cNvSpPr/>
          <p:nvPr/>
        </p:nvSpPr>
        <p:spPr>
          <a:xfrm>
            <a:off x="-1" y="815217"/>
            <a:ext cx="3029527" cy="1328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b="1" dirty="0">
                <a:solidFill>
                  <a:srgbClr val="FF0000"/>
                </a:solidFill>
              </a:rPr>
              <a:t>一度联系人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二度联系人</a:t>
            </a:r>
            <a:endParaRPr lang="en-US" altLang="zh-CN" dirty="0"/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）一度路由</a:t>
            </a:r>
            <a:endParaRPr lang="zh-CN" altLang="zh-CN" dirty="0"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/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表格 26">
                <a:extLst>
                  <a:ext uri="{FF2B5EF4-FFF2-40B4-BE49-F238E27FC236}">
                    <a16:creationId xmlns:a16="http://schemas.microsoft.com/office/drawing/2014/main" id="{82D4AD49-395A-42CF-B21B-EFA08FD43C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8654679"/>
                  </p:ext>
                </p:extLst>
              </p:nvPr>
            </p:nvGraphicFramePr>
            <p:xfrm>
              <a:off x="1594212" y="4662287"/>
              <a:ext cx="8586113" cy="1483360"/>
            </p:xfrm>
            <a:graphic>
              <a:graphicData uri="http://schemas.openxmlformats.org/drawingml/2006/table">
                <a:tbl>
                  <a:tblPr firstRow="1" bandRow="1">
                    <a:tableStyleId>{74C1A8A3-306A-4EB7-A6B1-4F7E0EB9C5D6}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2174752246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319914603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522088608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245251572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228245488"/>
                        </a:ext>
                      </a:extLst>
                    </a:gridCol>
                    <a:gridCol w="1812778">
                      <a:extLst>
                        <a:ext uri="{9D8B030D-6E8A-4147-A177-3AD203B41FA5}">
                          <a16:colId xmlns:a16="http://schemas.microsoft.com/office/drawing/2014/main" val="236189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𝒇𝒓𝒐𝒎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𝒊𝒅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𝒕𝒐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𝒊𝒅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𝒘𝒆𝒊𝒈𝒉𝒕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𝒕𝒊𝒎𝒆𝒔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𝒍𝒂𝒃𝒆𝒍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𝒘𝒆𝒊𝒈𝒉𝒕𝒆𝒅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𝒍𝒂𝒃𝒆𝒍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4014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67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67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47809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498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19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498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1032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5697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表格 26">
                <a:extLst>
                  <a:ext uri="{FF2B5EF4-FFF2-40B4-BE49-F238E27FC236}">
                    <a16:creationId xmlns:a16="http://schemas.microsoft.com/office/drawing/2014/main" id="{82D4AD49-395A-42CF-B21B-EFA08FD43C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8654679"/>
                  </p:ext>
                </p:extLst>
              </p:nvPr>
            </p:nvGraphicFramePr>
            <p:xfrm>
              <a:off x="1594212" y="4662287"/>
              <a:ext cx="8586113" cy="1483360"/>
            </p:xfrm>
            <a:graphic>
              <a:graphicData uri="http://schemas.openxmlformats.org/drawingml/2006/table">
                <a:tbl>
                  <a:tblPr firstRow="1" bandRow="1">
                    <a:tableStyleId>{74C1A8A3-306A-4EB7-A6B1-4F7E0EB9C5D6}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2174752246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319914603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522088608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245251572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228245488"/>
                        </a:ext>
                      </a:extLst>
                    </a:gridCol>
                    <a:gridCol w="1812778">
                      <a:extLst>
                        <a:ext uri="{9D8B030D-6E8A-4147-A177-3AD203B41FA5}">
                          <a16:colId xmlns:a16="http://schemas.microsoft.com/office/drawing/2014/main" val="236189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t="-3279" r="-536036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99552" t="-3279" r="-433632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450" t="-3279" r="-335586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99103" t="-3279" r="-234081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00901" t="-3279" r="-135135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73154" t="-3279" r="-671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4014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67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67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47809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498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19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498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1032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t="-304918" r="-53603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99552" t="-304918" r="-43363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450" t="-304918" r="-33558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99103" t="-304918" r="-234081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00901" t="-304918" r="-13513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73154" t="-304918" r="-671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56979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51" name="组合 50">
            <a:extLst>
              <a:ext uri="{FF2B5EF4-FFF2-40B4-BE49-F238E27FC236}">
                <a16:creationId xmlns:a16="http://schemas.microsoft.com/office/drawing/2014/main" id="{AD234AC0-D9A5-4F48-B08A-60F987354228}"/>
              </a:ext>
            </a:extLst>
          </p:cNvPr>
          <p:cNvGrpSpPr/>
          <p:nvPr/>
        </p:nvGrpSpPr>
        <p:grpSpPr>
          <a:xfrm>
            <a:off x="3843722" y="1170759"/>
            <a:ext cx="4087092" cy="3029164"/>
            <a:chOff x="3843722" y="1170759"/>
            <a:chExt cx="4087092" cy="3029164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38B49064-0C79-485F-9366-631BDD0F08F1}"/>
                </a:ext>
              </a:extLst>
            </p:cNvPr>
            <p:cNvSpPr/>
            <p:nvPr/>
          </p:nvSpPr>
          <p:spPr>
            <a:xfrm>
              <a:off x="5473939" y="2038856"/>
              <a:ext cx="711201" cy="2786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0E98AC63-79A8-4B67-B782-114A76A36D7F}"/>
                </a:ext>
              </a:extLst>
            </p:cNvPr>
            <p:cNvSpPr/>
            <p:nvPr/>
          </p:nvSpPr>
          <p:spPr>
            <a:xfrm>
              <a:off x="5484657" y="3289685"/>
              <a:ext cx="711201" cy="2786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9D2B3EBC-62CE-4F68-B29B-2FFB5C113D8D}"/>
                </a:ext>
              </a:extLst>
            </p:cNvPr>
            <p:cNvGrpSpPr/>
            <p:nvPr/>
          </p:nvGrpSpPr>
          <p:grpSpPr>
            <a:xfrm>
              <a:off x="3843722" y="1170759"/>
              <a:ext cx="4087092" cy="3029164"/>
              <a:chOff x="352835" y="1761771"/>
              <a:chExt cx="4087092" cy="3029164"/>
            </a:xfrm>
          </p:grpSpPr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C84B516F-F386-4DF8-925A-ED27FA50086A}"/>
                  </a:ext>
                </a:extLst>
              </p:cNvPr>
              <p:cNvGrpSpPr/>
              <p:nvPr/>
            </p:nvGrpSpPr>
            <p:grpSpPr>
              <a:xfrm>
                <a:off x="352835" y="1761771"/>
                <a:ext cx="4087092" cy="3029164"/>
                <a:chOff x="4052454" y="1033839"/>
                <a:chExt cx="4087092" cy="3029164"/>
              </a:xfrm>
            </p:grpSpPr>
            <p:grpSp>
              <p:nvGrpSpPr>
                <p:cNvPr id="29" name="组合 28">
                  <a:extLst>
                    <a:ext uri="{FF2B5EF4-FFF2-40B4-BE49-F238E27FC236}">
                      <a16:creationId xmlns:a16="http://schemas.microsoft.com/office/drawing/2014/main" id="{05BE9C06-A998-4D1B-85BE-D87ABFD5DAAB}"/>
                    </a:ext>
                  </a:extLst>
                </p:cNvPr>
                <p:cNvGrpSpPr/>
                <p:nvPr/>
              </p:nvGrpSpPr>
              <p:grpSpPr>
                <a:xfrm>
                  <a:off x="4052454" y="1348524"/>
                  <a:ext cx="4087092" cy="2714479"/>
                  <a:chOff x="4978400" y="1136072"/>
                  <a:chExt cx="4087092" cy="2714479"/>
                </a:xfrm>
              </p:grpSpPr>
              <p:sp>
                <p:nvSpPr>
                  <p:cNvPr id="33" name="椭圆 32">
                    <a:extLst>
                      <a:ext uri="{FF2B5EF4-FFF2-40B4-BE49-F238E27FC236}">
                        <a16:creationId xmlns:a16="http://schemas.microsoft.com/office/drawing/2014/main" id="{A1C5F599-20FA-4D4F-977A-CF6390860C1F}"/>
                      </a:ext>
                    </a:extLst>
                  </p:cNvPr>
                  <p:cNvSpPr/>
                  <p:nvPr/>
                </p:nvSpPr>
                <p:spPr>
                  <a:xfrm>
                    <a:off x="6294582" y="1136072"/>
                    <a:ext cx="1376218" cy="2475345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" name="文本框 33">
                        <a:extLst>
                          <a:ext uri="{FF2B5EF4-FFF2-40B4-BE49-F238E27FC236}">
                            <a16:creationId xmlns:a16="http://schemas.microsoft.com/office/drawing/2014/main" id="{41402F50-9C5B-402A-B838-8243E18DFE9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525491" y="1542227"/>
                        <a:ext cx="914400" cy="230832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lnSpc>
                            <a:spcPct val="150000"/>
                          </a:lnSpc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𝑎𝑙𝑙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m:oMathPara>
                        </a14:m>
                        <a:endParaRPr lang="en-US" altLang="zh-CN" dirty="0"/>
                      </a:p>
                      <a:p>
                        <a:pPr>
                          <a:lnSpc>
                            <a:spcPct val="150000"/>
                          </a:lnSpc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𝑎𝑙𝑙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m:oMathPara>
                        </a14:m>
                        <a:endParaRPr lang="en-US" altLang="zh-CN" i="1" dirty="0">
                          <a:latin typeface="Cambria Math" panose="02040503050406030204" pitchFamily="18" charset="0"/>
                        </a:endParaRPr>
                      </a:p>
                      <a:p>
                        <a:pPr>
                          <a:lnSpc>
                            <a:spcPct val="150000"/>
                          </a:lnSpc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zh-CN" altLang="en-US" dirty="0"/>
                      </a:p>
                      <a:p>
                        <a:pPr>
                          <a:lnSpc>
                            <a:spcPct val="150000"/>
                          </a:lnSpc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𝑎𝑙𝑙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altLang="zh-CN" dirty="0"/>
                      </a:p>
                      <a:p>
                        <a:endParaRPr lang="zh-CN" altLang="en-US" dirty="0"/>
                      </a:p>
                      <a:p>
                        <a:endParaRPr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34" name="文本框 33">
                        <a:extLst>
                          <a:ext uri="{FF2B5EF4-FFF2-40B4-BE49-F238E27FC236}">
                            <a16:creationId xmlns:a16="http://schemas.microsoft.com/office/drawing/2014/main" id="{41402F50-9C5B-402A-B838-8243E18DFE9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25491" y="1542227"/>
                        <a:ext cx="914400" cy="230832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35" name="组合 34">
                    <a:extLst>
                      <a:ext uri="{FF2B5EF4-FFF2-40B4-BE49-F238E27FC236}">
                        <a16:creationId xmlns:a16="http://schemas.microsoft.com/office/drawing/2014/main" id="{EA1F482F-4A99-4EC2-A771-49695097BB8E}"/>
                      </a:ext>
                    </a:extLst>
                  </p:cNvPr>
                  <p:cNvGrpSpPr/>
                  <p:nvPr/>
                </p:nvGrpSpPr>
                <p:grpSpPr>
                  <a:xfrm>
                    <a:off x="4978400" y="1292999"/>
                    <a:ext cx="711201" cy="1200329"/>
                    <a:chOff x="4581236" y="1016000"/>
                    <a:chExt cx="711201" cy="1200329"/>
                  </a:xfrm>
                </p:grpSpPr>
                <p:sp>
                  <p:nvSpPr>
                    <p:cNvPr id="45" name="矩形 44">
                      <a:extLst>
                        <a:ext uri="{FF2B5EF4-FFF2-40B4-BE49-F238E27FC236}">
                          <a16:creationId xmlns:a16="http://schemas.microsoft.com/office/drawing/2014/main" id="{39177059-F9A1-4793-AA36-8CAAD282A4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45891" y="1016000"/>
                      <a:ext cx="637309" cy="1200329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6" name="文本框 45">
                          <a:extLst>
                            <a:ext uri="{FF2B5EF4-FFF2-40B4-BE49-F238E27FC236}">
                              <a16:creationId xmlns:a16="http://schemas.microsoft.com/office/drawing/2014/main" id="{4BE18873-6A14-491E-A47C-D9ECB765E6D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581236" y="1016000"/>
                          <a:ext cx="711201" cy="120032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altLang="zh-CN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altLang="zh-CN" i="1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46" name="文本框 45">
                          <a:extLst>
                            <a:ext uri="{FF2B5EF4-FFF2-40B4-BE49-F238E27FC236}">
                              <a16:creationId xmlns:a16="http://schemas.microsoft.com/office/drawing/2014/main" id="{4BE18873-6A14-491E-A47C-D9ECB765E6DA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581236" y="1016000"/>
                          <a:ext cx="711201" cy="1200329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36" name="直接箭头连接符 35">
                    <a:extLst>
                      <a:ext uri="{FF2B5EF4-FFF2-40B4-BE49-F238E27FC236}">
                        <a16:creationId xmlns:a16="http://schemas.microsoft.com/office/drawing/2014/main" id="{A3035DED-80C4-460A-80E4-BD43EA1931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89601" y="1542227"/>
                    <a:ext cx="835890" cy="25886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箭头连接符 36">
                    <a:extLst>
                      <a:ext uri="{FF2B5EF4-FFF2-40B4-BE49-F238E27FC236}">
                        <a16:creationId xmlns:a16="http://schemas.microsoft.com/office/drawing/2014/main" id="{4E04B31C-0CCA-4330-8F10-10D5F652B7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89601" y="1828800"/>
                    <a:ext cx="822037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接箭头连接符 37">
                    <a:extLst>
                      <a:ext uri="{FF2B5EF4-FFF2-40B4-BE49-F238E27FC236}">
                        <a16:creationId xmlns:a16="http://schemas.microsoft.com/office/drawing/2014/main" id="{C2234353-F00F-4821-A60F-F02A4C52F0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689601" y="1856510"/>
                    <a:ext cx="822037" cy="35073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9" name="组合 38">
                    <a:extLst>
                      <a:ext uri="{FF2B5EF4-FFF2-40B4-BE49-F238E27FC236}">
                        <a16:creationId xmlns:a16="http://schemas.microsoft.com/office/drawing/2014/main" id="{EC727B3C-968A-4FBC-A6BE-3BAED5737E15}"/>
                      </a:ext>
                    </a:extLst>
                  </p:cNvPr>
                  <p:cNvGrpSpPr/>
                  <p:nvPr/>
                </p:nvGrpSpPr>
                <p:grpSpPr>
                  <a:xfrm>
                    <a:off x="8354291" y="1228635"/>
                    <a:ext cx="711201" cy="1200329"/>
                    <a:chOff x="4581236" y="1016000"/>
                    <a:chExt cx="711201" cy="1200329"/>
                  </a:xfrm>
                </p:grpSpPr>
                <p:sp>
                  <p:nvSpPr>
                    <p:cNvPr id="43" name="矩形 42">
                      <a:extLst>
                        <a:ext uri="{FF2B5EF4-FFF2-40B4-BE49-F238E27FC236}">
                          <a16:creationId xmlns:a16="http://schemas.microsoft.com/office/drawing/2014/main" id="{132651F3-1314-449D-9D9A-5B9A48DBB5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45891" y="1016000"/>
                      <a:ext cx="637309" cy="1200329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4" name="文本框 43">
                          <a:extLst>
                            <a:ext uri="{FF2B5EF4-FFF2-40B4-BE49-F238E27FC236}">
                              <a16:creationId xmlns:a16="http://schemas.microsoft.com/office/drawing/2014/main" id="{FEE6C1D6-C3B1-45D3-9015-38F583D0DF9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581236" y="1016000"/>
                          <a:ext cx="711201" cy="120032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altLang="zh-CN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altLang="zh-CN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44" name="文本框 43">
                          <a:extLst>
                            <a:ext uri="{FF2B5EF4-FFF2-40B4-BE49-F238E27FC236}">
                              <a16:creationId xmlns:a16="http://schemas.microsoft.com/office/drawing/2014/main" id="{FEE6C1D6-C3B1-45D3-9015-38F583D0DF9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581236" y="1016000"/>
                          <a:ext cx="711201" cy="1200329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40" name="直接箭头连接符 39">
                    <a:extLst>
                      <a:ext uri="{FF2B5EF4-FFF2-40B4-BE49-F238E27FC236}">
                        <a16:creationId xmlns:a16="http://schemas.microsoft.com/office/drawing/2014/main" id="{16BE137B-2B20-47B0-93B7-B90CF807B3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439891" y="1422400"/>
                    <a:ext cx="979055" cy="37869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接箭头连接符 40">
                    <a:extLst>
                      <a:ext uri="{FF2B5EF4-FFF2-40B4-BE49-F238E27FC236}">
                        <a16:creationId xmlns:a16="http://schemas.microsoft.com/office/drawing/2014/main" id="{211D398C-D5CF-444F-AE01-C1AEBD716BE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439891" y="1727200"/>
                    <a:ext cx="969818" cy="7389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接箭头连接符 41">
                    <a:extLst>
                      <a:ext uri="{FF2B5EF4-FFF2-40B4-BE49-F238E27FC236}">
                        <a16:creationId xmlns:a16="http://schemas.microsoft.com/office/drawing/2014/main" id="{3C1D7C1D-F3A2-43E0-BBFE-B481652D27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449128" y="1801091"/>
                    <a:ext cx="960581" cy="40615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" name="组合 29">
                  <a:extLst>
                    <a:ext uri="{FF2B5EF4-FFF2-40B4-BE49-F238E27FC236}">
                      <a16:creationId xmlns:a16="http://schemas.microsoft.com/office/drawing/2014/main" id="{B0387C4F-3EB5-4A2F-A9A0-4652AB896340}"/>
                    </a:ext>
                  </a:extLst>
                </p:cNvPr>
                <p:cNvGrpSpPr/>
                <p:nvPr/>
              </p:nvGrpSpPr>
              <p:grpSpPr>
                <a:xfrm>
                  <a:off x="4088245" y="1033839"/>
                  <a:ext cx="4031672" cy="370197"/>
                  <a:chOff x="4088245" y="1033839"/>
                  <a:chExt cx="4031672" cy="370197"/>
                </a:xfrm>
              </p:grpSpPr>
              <p:sp>
                <p:nvSpPr>
                  <p:cNvPr id="31" name="文本框 30">
                    <a:extLst>
                      <a:ext uri="{FF2B5EF4-FFF2-40B4-BE49-F238E27FC236}">
                        <a16:creationId xmlns:a16="http://schemas.microsoft.com/office/drawing/2014/main" id="{6472D774-C99D-4044-8C03-9D93C50EB0F7}"/>
                      </a:ext>
                    </a:extLst>
                  </p:cNvPr>
                  <p:cNvSpPr txBox="1"/>
                  <p:nvPr/>
                </p:nvSpPr>
                <p:spPr>
                  <a:xfrm>
                    <a:off x="4088245" y="1034704"/>
                    <a:ext cx="69503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dirty="0"/>
                      <a:t>父亲</a:t>
                    </a:r>
                  </a:p>
                </p:txBody>
              </p:sp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5D9FB855-1A5D-49AE-ADBC-0F702EFE0B89}"/>
                      </a:ext>
                    </a:extLst>
                  </p:cNvPr>
                  <p:cNvSpPr txBox="1"/>
                  <p:nvPr/>
                </p:nvSpPr>
                <p:spPr>
                  <a:xfrm>
                    <a:off x="7424882" y="1033839"/>
                    <a:ext cx="69503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dirty="0"/>
                      <a:t>儿子</a:t>
                    </a:r>
                  </a:p>
                </p:txBody>
              </p:sp>
            </p:grpSp>
          </p:grpSp>
          <p:sp>
            <p:nvSpPr>
              <p:cNvPr id="49" name="箭头: 右弧形 48">
                <a:extLst>
                  <a:ext uri="{FF2B5EF4-FFF2-40B4-BE49-F238E27FC236}">
                    <a16:creationId xmlns:a16="http://schemas.microsoft.com/office/drawing/2014/main" id="{2664F336-6B8A-43F2-863B-528923F5032B}"/>
                  </a:ext>
                </a:extLst>
              </p:cNvPr>
              <p:cNvSpPr/>
              <p:nvPr/>
            </p:nvSpPr>
            <p:spPr>
              <a:xfrm>
                <a:off x="2697488" y="2740334"/>
                <a:ext cx="695493" cy="1466477"/>
              </a:xfrm>
              <a:prstGeom prst="curved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3826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295BB99C-3DF5-432E-8B81-DAE28E4F9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/>
              <a:t>4. </a:t>
            </a:r>
            <a:r>
              <a:rPr lang="zh-CN" altLang="en-US" dirty="0"/>
              <a:t>标签传播</a:t>
            </a:r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52D56D2-28A6-4BCD-A29E-1080D7A6024B}"/>
              </a:ext>
            </a:extLst>
          </p:cNvPr>
          <p:cNvSpPr/>
          <p:nvPr/>
        </p:nvSpPr>
        <p:spPr>
          <a:xfrm>
            <a:off x="-1" y="815217"/>
            <a:ext cx="3029527" cy="1328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dirty="0"/>
              <a:t>一度联系人</a:t>
            </a:r>
            <a:endParaRPr lang="en-US" altLang="zh-CN" dirty="0"/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二度联系人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）一度路由</a:t>
            </a:r>
            <a:endParaRPr lang="zh-CN" altLang="zh-CN" dirty="0"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/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76705B08-CABC-41C2-A3AB-22EABFE085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344640"/>
                  </p:ext>
                </p:extLst>
              </p:nvPr>
            </p:nvGraphicFramePr>
            <p:xfrm>
              <a:off x="2310226" y="4456081"/>
              <a:ext cx="8101907" cy="1551868"/>
            </p:xfrm>
            <a:graphic>
              <a:graphicData uri="http://schemas.openxmlformats.org/drawingml/2006/table">
                <a:tbl>
                  <a:tblPr firstRow="1" bandRow="1">
                    <a:tableStyleId>{74C1A8A3-306A-4EB7-A6B1-4F7E0EB9C5D6}</a:tableStyleId>
                  </a:tblPr>
                  <a:tblGrid>
                    <a:gridCol w="1337501">
                      <a:extLst>
                        <a:ext uri="{9D8B030D-6E8A-4147-A177-3AD203B41FA5}">
                          <a16:colId xmlns:a16="http://schemas.microsoft.com/office/drawing/2014/main" val="2618394028"/>
                        </a:ext>
                      </a:extLst>
                    </a:gridCol>
                    <a:gridCol w="1697960">
                      <a:extLst>
                        <a:ext uri="{9D8B030D-6E8A-4147-A177-3AD203B41FA5}">
                          <a16:colId xmlns:a16="http://schemas.microsoft.com/office/drawing/2014/main" val="802499959"/>
                        </a:ext>
                      </a:extLst>
                    </a:gridCol>
                    <a:gridCol w="2079117">
                      <a:extLst>
                        <a:ext uri="{9D8B030D-6E8A-4147-A177-3AD203B41FA5}">
                          <a16:colId xmlns:a16="http://schemas.microsoft.com/office/drawing/2014/main" val="3871359406"/>
                        </a:ext>
                      </a:extLst>
                    </a:gridCol>
                    <a:gridCol w="956344">
                      <a:extLst>
                        <a:ext uri="{9D8B030D-6E8A-4147-A177-3AD203B41FA5}">
                          <a16:colId xmlns:a16="http://schemas.microsoft.com/office/drawing/2014/main" val="119726475"/>
                        </a:ext>
                      </a:extLst>
                    </a:gridCol>
                    <a:gridCol w="2030985">
                      <a:extLst>
                        <a:ext uri="{9D8B030D-6E8A-4147-A177-3AD203B41FA5}">
                          <a16:colId xmlns:a16="http://schemas.microsoft.com/office/drawing/2014/main" val="2158973634"/>
                        </a:ext>
                      </a:extLst>
                    </a:gridCol>
                  </a:tblGrid>
                  <a:tr h="3879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𝒊𝒅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𝒔𝒕𝒆𝒑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𝒊𝒅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𝒑𝒓𝒐𝒅𝒖𝒄𝒕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𝒘𝒆𝒊𝒈𝒉𝒕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𝒍𝒂𝒃𝒆𝒍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𝒘𝒆𝒊𝒈𝒉𝒕𝒆𝒅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𝒍𝒂𝒃𝒆𝒍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5974606"/>
                      </a:ext>
                    </a:extLst>
                  </a:tr>
                  <a:tr h="3879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789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5240132"/>
                      </a:ext>
                    </a:extLst>
                  </a:tr>
                  <a:tr h="3879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34550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34550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1429569"/>
                      </a:ext>
                    </a:extLst>
                  </a:tr>
                  <a:tr h="38796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999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76705B08-CABC-41C2-A3AB-22EABFE085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344640"/>
                  </p:ext>
                </p:extLst>
              </p:nvPr>
            </p:nvGraphicFramePr>
            <p:xfrm>
              <a:off x="2310226" y="4456081"/>
              <a:ext cx="8101907" cy="1551868"/>
            </p:xfrm>
            <a:graphic>
              <a:graphicData uri="http://schemas.openxmlformats.org/drawingml/2006/table">
                <a:tbl>
                  <a:tblPr firstRow="1" bandRow="1">
                    <a:tableStyleId>{74C1A8A3-306A-4EB7-A6B1-4F7E0EB9C5D6}</a:tableStyleId>
                  </a:tblPr>
                  <a:tblGrid>
                    <a:gridCol w="1337501">
                      <a:extLst>
                        <a:ext uri="{9D8B030D-6E8A-4147-A177-3AD203B41FA5}">
                          <a16:colId xmlns:a16="http://schemas.microsoft.com/office/drawing/2014/main" val="2618394028"/>
                        </a:ext>
                      </a:extLst>
                    </a:gridCol>
                    <a:gridCol w="1697960">
                      <a:extLst>
                        <a:ext uri="{9D8B030D-6E8A-4147-A177-3AD203B41FA5}">
                          <a16:colId xmlns:a16="http://schemas.microsoft.com/office/drawing/2014/main" val="802499959"/>
                        </a:ext>
                      </a:extLst>
                    </a:gridCol>
                    <a:gridCol w="2079117">
                      <a:extLst>
                        <a:ext uri="{9D8B030D-6E8A-4147-A177-3AD203B41FA5}">
                          <a16:colId xmlns:a16="http://schemas.microsoft.com/office/drawing/2014/main" val="3871359406"/>
                        </a:ext>
                      </a:extLst>
                    </a:gridCol>
                    <a:gridCol w="956344">
                      <a:extLst>
                        <a:ext uri="{9D8B030D-6E8A-4147-A177-3AD203B41FA5}">
                          <a16:colId xmlns:a16="http://schemas.microsoft.com/office/drawing/2014/main" val="119726475"/>
                        </a:ext>
                      </a:extLst>
                    </a:gridCol>
                    <a:gridCol w="2030985">
                      <a:extLst>
                        <a:ext uri="{9D8B030D-6E8A-4147-A177-3AD203B41FA5}">
                          <a16:colId xmlns:a16="http://schemas.microsoft.com/office/drawing/2014/main" val="2158973634"/>
                        </a:ext>
                      </a:extLst>
                    </a:gridCol>
                  </a:tblGrid>
                  <a:tr h="38796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t="-3125" r="-505909" b="-3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78853" t="-3125" r="-298925" b="-3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46334" t="-3125" r="-144575" b="-3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35032" t="-3125" r="-214013" b="-3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98503" t="-3125" r="-599" b="-3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5974606"/>
                      </a:ext>
                    </a:extLst>
                  </a:tr>
                  <a:tr h="3879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789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5240132"/>
                      </a:ext>
                    </a:extLst>
                  </a:tr>
                  <a:tr h="3879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34550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34550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1429569"/>
                      </a:ext>
                    </a:extLst>
                  </a:tr>
                  <a:tr h="38796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t="-303125" r="-505909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78853" t="-303125" r="-298925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46334" t="-303125" r="-144575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35032" t="-303125" r="-214013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98503" t="-303125" r="-599" b="-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9996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9" name="组合 18">
            <a:extLst>
              <a:ext uri="{FF2B5EF4-FFF2-40B4-BE49-F238E27FC236}">
                <a16:creationId xmlns:a16="http://schemas.microsoft.com/office/drawing/2014/main" id="{B4B7D452-C771-427D-9F3E-4AA5F2400477}"/>
              </a:ext>
            </a:extLst>
          </p:cNvPr>
          <p:cNvGrpSpPr/>
          <p:nvPr/>
        </p:nvGrpSpPr>
        <p:grpSpPr>
          <a:xfrm>
            <a:off x="3728816" y="1144074"/>
            <a:ext cx="4886037" cy="2714479"/>
            <a:chOff x="646544" y="3431958"/>
            <a:chExt cx="4886037" cy="2714479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EAABE284-FA2E-4F56-9C5E-612DCBE884CE}"/>
                </a:ext>
              </a:extLst>
            </p:cNvPr>
            <p:cNvGrpSpPr/>
            <p:nvPr/>
          </p:nvGrpSpPr>
          <p:grpSpPr>
            <a:xfrm>
              <a:off x="646544" y="3431958"/>
              <a:ext cx="1376218" cy="2714479"/>
              <a:chOff x="6294582" y="1136072"/>
              <a:chExt cx="1376218" cy="2714479"/>
            </a:xfrm>
          </p:grpSpPr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38D4AEF9-FB57-475F-98CA-1D86C9F58BD5}"/>
                  </a:ext>
                </a:extLst>
              </p:cNvPr>
              <p:cNvSpPr/>
              <p:nvPr/>
            </p:nvSpPr>
            <p:spPr>
              <a:xfrm>
                <a:off x="6294582" y="1136072"/>
                <a:ext cx="1376218" cy="2475345"/>
              </a:xfrm>
              <a:prstGeom prst="ellipse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00973C3B-5E46-4235-A850-3A01F29EFEC4}"/>
                      </a:ext>
                    </a:extLst>
                  </p:cNvPr>
                  <p:cNvSpPr txBox="1"/>
                  <p:nvPr/>
                </p:nvSpPr>
                <p:spPr>
                  <a:xfrm>
                    <a:off x="6525491" y="1542227"/>
                    <a:ext cx="914400" cy="23083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altLang="zh-CN" dirty="0"/>
                  </a:p>
                  <a:p>
                    <a:pPr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altLang="zh-CN" i="1" dirty="0">
                      <a:latin typeface="Cambria Math" panose="02040503050406030204" pitchFamily="18" charset="0"/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zh-CN" altLang="en-US" dirty="0"/>
                  </a:p>
                  <a:p>
                    <a:pPr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dirty="0"/>
                  </a:p>
                  <a:p>
                    <a:endParaRPr lang="zh-CN" altLang="en-US" dirty="0"/>
                  </a:p>
                  <a:p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00973C3B-5E46-4235-A850-3A01F29EFE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25491" y="1542227"/>
                    <a:ext cx="914400" cy="230832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A0A6627B-0269-4F43-AFDA-3D76A72E1F4A}"/>
                </a:ext>
              </a:extLst>
            </p:cNvPr>
            <p:cNvCxnSpPr>
              <a:cxnSpLocks/>
            </p:cNvCxnSpPr>
            <p:nvPr/>
          </p:nvCxnSpPr>
          <p:spPr>
            <a:xfrm>
              <a:off x="1690255" y="4131777"/>
              <a:ext cx="1154545" cy="44533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71EC77AA-FA19-4BDD-B82B-96863090B85D}"/>
                </a:ext>
              </a:extLst>
            </p:cNvPr>
            <p:cNvGrpSpPr/>
            <p:nvPr/>
          </p:nvGrpSpPr>
          <p:grpSpPr>
            <a:xfrm>
              <a:off x="2844800" y="4577110"/>
              <a:ext cx="642832" cy="369332"/>
              <a:chOff x="2844800" y="4577110"/>
              <a:chExt cx="642832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4A5C77E8-07F9-465F-A140-4D7925916CFD}"/>
                      </a:ext>
                    </a:extLst>
                  </p:cNvPr>
                  <p:cNvSpPr txBox="1"/>
                  <p:nvPr/>
                </p:nvSpPr>
                <p:spPr>
                  <a:xfrm>
                    <a:off x="2925127" y="4577110"/>
                    <a:ext cx="56250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altLang="zh-CN" i="1" dirty="0"/>
                  </a:p>
                </p:txBody>
              </p:sp>
            </mc:Choice>
            <mc:Fallback xmlns=""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4A5C77E8-07F9-465F-A140-4D7925916C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5127" y="4577110"/>
                    <a:ext cx="562505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22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B1480C04-3806-4677-99D4-20EAF14BEBC2}"/>
                  </a:ext>
                </a:extLst>
              </p:cNvPr>
              <p:cNvSpPr/>
              <p:nvPr/>
            </p:nvSpPr>
            <p:spPr>
              <a:xfrm>
                <a:off x="2844800" y="4577110"/>
                <a:ext cx="591128" cy="3693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3D5DFEE9-D083-4B62-8F2E-274A469CE7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0254" y="4946442"/>
              <a:ext cx="1154546" cy="47205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F79D4B00-5C90-4D2B-93F2-CF493145AF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5928" y="4131777"/>
              <a:ext cx="757381" cy="4531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70CC1811-9BA4-4372-9B4F-1939394B1C9B}"/>
                </a:ext>
              </a:extLst>
            </p:cNvPr>
            <p:cNvGrpSpPr/>
            <p:nvPr/>
          </p:nvGrpSpPr>
          <p:grpSpPr>
            <a:xfrm>
              <a:off x="4187537" y="3762445"/>
              <a:ext cx="591128" cy="369332"/>
              <a:chOff x="2844800" y="4577110"/>
              <a:chExt cx="591128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文本框 26">
                    <a:extLst>
                      <a:ext uri="{FF2B5EF4-FFF2-40B4-BE49-F238E27FC236}">
                        <a16:creationId xmlns:a16="http://schemas.microsoft.com/office/drawing/2014/main" id="{76285BDD-781C-4FDF-B06A-403C89E7C85D}"/>
                      </a:ext>
                    </a:extLst>
                  </p:cNvPr>
                  <p:cNvSpPr txBox="1"/>
                  <p:nvPr/>
                </p:nvSpPr>
                <p:spPr>
                  <a:xfrm>
                    <a:off x="2844800" y="4577110"/>
                    <a:ext cx="5911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altLang="zh-CN" i="1" dirty="0"/>
                  </a:p>
                </p:txBody>
              </p:sp>
            </mc:Choice>
            <mc:Fallback xmlns="">
              <p:sp>
                <p:nvSpPr>
                  <p:cNvPr id="27" name="文本框 26">
                    <a:extLst>
                      <a:ext uri="{FF2B5EF4-FFF2-40B4-BE49-F238E27FC236}">
                        <a16:creationId xmlns:a16="http://schemas.microsoft.com/office/drawing/2014/main" id="{76285BDD-781C-4FDF-B06A-403C89E7C8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4800" y="4577110"/>
                    <a:ext cx="591128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6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75C937AA-D4A4-42DB-A511-6029B82BE434}"/>
                  </a:ext>
                </a:extLst>
              </p:cNvPr>
              <p:cNvSpPr/>
              <p:nvPr/>
            </p:nvSpPr>
            <p:spPr>
              <a:xfrm>
                <a:off x="2844800" y="4577110"/>
                <a:ext cx="591128" cy="3693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12460F25-CEAE-4303-A2E9-857656135D45}"/>
                    </a:ext>
                  </a:extLst>
                </p:cNvPr>
                <p:cNvSpPr txBox="1"/>
                <p:nvPr/>
              </p:nvSpPr>
              <p:spPr>
                <a:xfrm>
                  <a:off x="3278908" y="5182471"/>
                  <a:ext cx="225367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CN" altLang="en-US" dirty="0"/>
                    <a:t>，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zh-CN" altLang="en-US" dirty="0"/>
                    <a:t>互为彼此的二度联系人</a:t>
                  </a:r>
                  <a:endParaRPr lang="en-US" altLang="zh-CN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12460F25-CEAE-4303-A2E9-857656135D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8908" y="5182471"/>
                  <a:ext cx="2253673" cy="646331"/>
                </a:xfrm>
                <a:prstGeom prst="rect">
                  <a:avLst/>
                </a:prstGeom>
                <a:blipFill>
                  <a:blip r:embed="rId7"/>
                  <a:stretch>
                    <a:fillRect l="-2439" t="-5660" r="-2439" b="-141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76453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295BB99C-3DF5-432E-8B81-DAE28E4F9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/>
              <a:t>4. </a:t>
            </a:r>
            <a:r>
              <a:rPr lang="zh-CN" altLang="en-US" dirty="0"/>
              <a:t>标签传播</a:t>
            </a:r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52D56D2-28A6-4BCD-A29E-1080D7A6024B}"/>
              </a:ext>
            </a:extLst>
          </p:cNvPr>
          <p:cNvSpPr/>
          <p:nvPr/>
        </p:nvSpPr>
        <p:spPr>
          <a:xfrm>
            <a:off x="-1" y="815217"/>
            <a:ext cx="3029527" cy="1328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dirty="0"/>
              <a:t>一度联系人</a:t>
            </a:r>
            <a:endParaRPr lang="en-US" altLang="zh-CN" dirty="0"/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二度联系人</a:t>
            </a:r>
            <a:endParaRPr lang="en-US" altLang="zh-CN" dirty="0"/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FF000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rgbClr val="FF000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）一度路由</a:t>
            </a:r>
            <a:endParaRPr lang="zh-CN" altLang="zh-CN" b="1" dirty="0">
              <a:solidFill>
                <a:srgbClr val="FF0000"/>
              </a:solidFill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/>
            <a:endParaRPr lang="en-US" altLang="zh-CN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C1D79DDD-88DD-4623-8B53-CE02FDF28872}"/>
              </a:ext>
            </a:extLst>
          </p:cNvPr>
          <p:cNvGrpSpPr/>
          <p:nvPr/>
        </p:nvGrpSpPr>
        <p:grpSpPr>
          <a:xfrm>
            <a:off x="3355954" y="2386948"/>
            <a:ext cx="4158754" cy="2714479"/>
            <a:chOff x="3355954" y="2386948"/>
            <a:chExt cx="4158754" cy="2714479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6F184071-90A4-455B-A6DB-FEAC89BB54EB}"/>
                </a:ext>
              </a:extLst>
            </p:cNvPr>
            <p:cNvGrpSpPr/>
            <p:nvPr/>
          </p:nvGrpSpPr>
          <p:grpSpPr>
            <a:xfrm>
              <a:off x="3355954" y="2386948"/>
              <a:ext cx="4158754" cy="2714479"/>
              <a:chOff x="646544" y="3431958"/>
              <a:chExt cx="4158754" cy="2714479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4F8779EE-4B04-45A4-97F0-0BE085C33DDE}"/>
                  </a:ext>
                </a:extLst>
              </p:cNvPr>
              <p:cNvGrpSpPr/>
              <p:nvPr/>
            </p:nvGrpSpPr>
            <p:grpSpPr>
              <a:xfrm>
                <a:off x="646544" y="3431958"/>
                <a:ext cx="1376218" cy="2714479"/>
                <a:chOff x="6294582" y="1136072"/>
                <a:chExt cx="1376218" cy="2714479"/>
              </a:xfrm>
            </p:grpSpPr>
            <p:sp>
              <p:nvSpPr>
                <p:cNvPr id="17" name="椭圆 16">
                  <a:extLst>
                    <a:ext uri="{FF2B5EF4-FFF2-40B4-BE49-F238E27FC236}">
                      <a16:creationId xmlns:a16="http://schemas.microsoft.com/office/drawing/2014/main" id="{348EC769-F4AA-4817-8E43-C18F7AED95BD}"/>
                    </a:ext>
                  </a:extLst>
                </p:cNvPr>
                <p:cNvSpPr/>
                <p:nvPr/>
              </p:nvSpPr>
              <p:spPr>
                <a:xfrm>
                  <a:off x="6294582" y="1136072"/>
                  <a:ext cx="1376218" cy="247534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文本框 17">
                      <a:extLst>
                        <a:ext uri="{FF2B5EF4-FFF2-40B4-BE49-F238E27FC236}">
                          <a16:creationId xmlns:a16="http://schemas.microsoft.com/office/drawing/2014/main" id="{C6CC8301-B5F2-454C-B822-CEFB0DE1ED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25491" y="1542227"/>
                      <a:ext cx="914400" cy="230832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𝑎𝑙𝑙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en-US" altLang="zh-CN" dirty="0"/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𝑎𝑙𝑙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en-US" altLang="zh-CN" i="1" dirty="0">
                        <a:latin typeface="Cambria Math" panose="020405030504060302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zh-CN" altLang="en-US" dirty="0"/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𝑎𝑙𝑙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zh-CN" dirty="0"/>
                    </a:p>
                    <a:p>
                      <a:endParaRPr lang="zh-CN" altLang="en-US" dirty="0"/>
                    </a:p>
                    <a:p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32" name="文本框 31">
                      <a:extLst>
                        <a:ext uri="{FF2B5EF4-FFF2-40B4-BE49-F238E27FC236}">
                          <a16:creationId xmlns:a16="http://schemas.microsoft.com/office/drawing/2014/main" id="{00973C3B-5E46-4235-A850-3A01F29EFEC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491" y="1542227"/>
                      <a:ext cx="914400" cy="230832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6E014EB9-D51B-40B5-A05A-4DC76DFF68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0255" y="4131777"/>
                <a:ext cx="10841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C1AB1BDA-25CF-4535-80B6-80D2394885AA}"/>
                  </a:ext>
                </a:extLst>
              </p:cNvPr>
              <p:cNvGrpSpPr/>
              <p:nvPr/>
            </p:nvGrpSpPr>
            <p:grpSpPr>
              <a:xfrm>
                <a:off x="2771485" y="3947111"/>
                <a:ext cx="638706" cy="369332"/>
                <a:chOff x="2771485" y="3947111"/>
                <a:chExt cx="638706" cy="36933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文本框 14">
                      <a:extLst>
                        <a:ext uri="{FF2B5EF4-FFF2-40B4-BE49-F238E27FC236}">
                          <a16:creationId xmlns:a16="http://schemas.microsoft.com/office/drawing/2014/main" id="{3DAA3B58-DBCD-47FF-AE82-0368BB28AAC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47686" y="3947111"/>
                      <a:ext cx="56250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en-US" altLang="zh-CN" i="1" dirty="0"/>
                    </a:p>
                  </p:txBody>
                </p:sp>
              </mc:Choice>
              <mc:Fallback xmlns="">
                <p:sp>
                  <p:nvSpPr>
                    <p:cNvPr id="15" name="文本框 14">
                      <a:extLst>
                        <a:ext uri="{FF2B5EF4-FFF2-40B4-BE49-F238E27FC236}">
                          <a16:creationId xmlns:a16="http://schemas.microsoft.com/office/drawing/2014/main" id="{3DAA3B58-DBCD-47FF-AE82-0368BB28AAC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47686" y="3947111"/>
                      <a:ext cx="562505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32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80FC858E-0314-4B4C-BC77-335202D95679}"/>
                    </a:ext>
                  </a:extLst>
                </p:cNvPr>
                <p:cNvSpPr/>
                <p:nvPr/>
              </p:nvSpPr>
              <p:spPr>
                <a:xfrm>
                  <a:off x="2771485" y="3947111"/>
                  <a:ext cx="591128" cy="36933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50FE923E-01DB-4684-B8E0-2A4CF3EE687D}"/>
                  </a:ext>
                </a:extLst>
              </p:cNvPr>
              <p:cNvCxnSpPr>
                <a:cxnSpLocks/>
                <a:stCxn id="15" idx="3"/>
                <a:endCxn id="14" idx="1"/>
              </p:cNvCxnSpPr>
              <p:nvPr/>
            </p:nvCxnSpPr>
            <p:spPr>
              <a:xfrm flipV="1">
                <a:off x="3410191" y="3663922"/>
                <a:ext cx="721110" cy="4678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A820CAF5-2BCA-43A8-B5D9-75B1E9CFD884}"/>
                  </a:ext>
                </a:extLst>
              </p:cNvPr>
              <p:cNvGrpSpPr/>
              <p:nvPr/>
            </p:nvGrpSpPr>
            <p:grpSpPr>
              <a:xfrm>
                <a:off x="4131301" y="3468781"/>
                <a:ext cx="673997" cy="379807"/>
                <a:chOff x="2788564" y="4283446"/>
                <a:chExt cx="673997" cy="37980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文本框 12">
                      <a:extLst>
                        <a:ext uri="{FF2B5EF4-FFF2-40B4-BE49-F238E27FC236}">
                          <a16:creationId xmlns:a16="http://schemas.microsoft.com/office/drawing/2014/main" id="{4031DEAC-10C4-4F22-8602-7B88945ED27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71433" y="4283446"/>
                      <a:ext cx="59112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en-US" altLang="zh-CN" i="1" dirty="0"/>
                    </a:p>
                  </p:txBody>
                </p:sp>
              </mc:Choice>
              <mc:Fallback xmlns="">
                <p:sp>
                  <p:nvSpPr>
                    <p:cNvPr id="13" name="文本框 12">
                      <a:extLst>
                        <a:ext uri="{FF2B5EF4-FFF2-40B4-BE49-F238E27FC236}">
                          <a16:creationId xmlns:a16="http://schemas.microsoft.com/office/drawing/2014/main" id="{4031DEAC-10C4-4F22-8602-7B88945ED27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71433" y="4283446"/>
                      <a:ext cx="591128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03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495C69B1-A0C7-4FE5-A7F9-8E195A3F6676}"/>
                    </a:ext>
                  </a:extLst>
                </p:cNvPr>
                <p:cNvSpPr/>
                <p:nvPr/>
              </p:nvSpPr>
              <p:spPr>
                <a:xfrm>
                  <a:off x="2788564" y="4293921"/>
                  <a:ext cx="591128" cy="36933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569A3446-318E-467F-94DF-5BE07D7EF02E}"/>
                </a:ext>
              </a:extLst>
            </p:cNvPr>
            <p:cNvCxnSpPr>
              <a:cxnSpLocks/>
              <a:stCxn id="15" idx="3"/>
              <a:endCxn id="24" idx="1"/>
            </p:cNvCxnSpPr>
            <p:nvPr/>
          </p:nvCxnSpPr>
          <p:spPr>
            <a:xfrm flipV="1">
              <a:off x="6119601" y="3076292"/>
              <a:ext cx="729768" cy="104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2C28A3C-B8C0-4976-A22A-1EB6844A95D9}"/>
                </a:ext>
              </a:extLst>
            </p:cNvPr>
            <p:cNvSpPr/>
            <p:nvPr/>
          </p:nvSpPr>
          <p:spPr>
            <a:xfrm>
              <a:off x="6849369" y="2891626"/>
              <a:ext cx="591128" cy="3693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AF058620-B186-4C08-A6A1-7E1771CFFD63}"/>
                    </a:ext>
                  </a:extLst>
                </p:cNvPr>
                <p:cNvSpPr txBox="1"/>
                <p:nvPr/>
              </p:nvSpPr>
              <p:spPr>
                <a:xfrm>
                  <a:off x="6923580" y="2891626"/>
                  <a:ext cx="5911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altLang="zh-CN" i="1" dirty="0"/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AF058620-B186-4C08-A6A1-7E1771CFFD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3580" y="2891626"/>
                  <a:ext cx="59112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BA6E3FED-A91F-4050-9260-FDA5D4DFB87A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6119601" y="3086767"/>
              <a:ext cx="721110" cy="5102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E2FD6711-E50E-44A8-B95A-8E4FFE216E6B}"/>
                    </a:ext>
                  </a:extLst>
                </p:cNvPr>
                <p:cNvSpPr/>
                <p:nvPr/>
              </p:nvSpPr>
              <p:spPr>
                <a:xfrm>
                  <a:off x="7009098" y="3440731"/>
                  <a:ext cx="254354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E2FD6711-E50E-44A8-B95A-8E4FFE216E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9098" y="3440731"/>
                  <a:ext cx="254354" cy="58477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66390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295BB99C-3DF5-432E-8B81-DAE28E4F9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/>
              <a:t>5. </a:t>
            </a:r>
            <a:r>
              <a:rPr lang="zh-CN" altLang="en-US" dirty="0"/>
              <a:t>特征传播</a:t>
            </a:r>
            <a:endParaRPr lang="en-US" altLang="zh-CN" dirty="0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E24A13A8-D380-4929-A10C-61492A21E52B}"/>
              </a:ext>
            </a:extLst>
          </p:cNvPr>
          <p:cNvGrpSpPr/>
          <p:nvPr/>
        </p:nvGrpSpPr>
        <p:grpSpPr>
          <a:xfrm>
            <a:off x="5032592" y="1374401"/>
            <a:ext cx="5183538" cy="1836400"/>
            <a:chOff x="5286793" y="1592600"/>
            <a:chExt cx="5183538" cy="18364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8C94A449-FA46-4FB7-8F2A-C1399DE379C2}"/>
                    </a:ext>
                  </a:extLst>
                </p:cNvPr>
                <p:cNvSpPr/>
                <p:nvPr/>
              </p:nvSpPr>
              <p:spPr>
                <a:xfrm>
                  <a:off x="7727131" y="1592600"/>
                  <a:ext cx="2743200" cy="183640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342900" lvl="0" indent="-342900">
                    <a:spcBef>
                      <a:spcPts val="180"/>
                    </a:spcBef>
                    <a:spcAft>
                      <a:spcPts val="180"/>
                    </a:spcAft>
                    <a:buFont typeface="Arial" panose="020B0604020202020204" pitchFamily="34" charset="0"/>
                    <a:buChar char="•"/>
                  </a:pPr>
                  <a:r>
                    <a:rPr lang="en-US" altLang="zh-CN" sz="2000" dirty="0"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（</a:t>
                  </a:r>
                  <a:r>
                    <a:rPr lang="en-US" altLang="zh-CN" sz="2000" dirty="0">
                      <a:latin typeface="Cambria" panose="020405030504060302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1</a:t>
                  </a:r>
                  <a:r>
                    <a:rPr lang="en-US" altLang="zh-CN" sz="2000" dirty="0"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）</a:t>
                  </a:r>
                  <a:r>
                    <a:rPr lang="en-US" altLang="zh-CN" dirty="0"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𝑑𝑎𝑡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_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𝑟𝑖𝑠𝑘</m:t>
                      </m:r>
                    </m:oMath>
                  </a14:m>
                  <a:endParaRPr lang="zh-CN" altLang="zh-CN" sz="2000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marL="342900" lvl="0" indent="-342900">
                    <a:spcBef>
                      <a:spcPts val="180"/>
                    </a:spcBef>
                    <a:spcAft>
                      <a:spcPts val="180"/>
                    </a:spcAft>
                    <a:buFont typeface="Arial" panose="020B0604020202020204" pitchFamily="34" charset="0"/>
                    <a:buChar char="•"/>
                  </a:pPr>
                  <a:r>
                    <a:rPr lang="en-US" altLang="zh-CN" sz="2000" dirty="0"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（</a:t>
                  </a:r>
                  <a:r>
                    <a:rPr lang="en-US" altLang="zh-CN" sz="2000" dirty="0">
                      <a:latin typeface="Cambria" panose="020405030504060302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2</a:t>
                  </a:r>
                  <a:r>
                    <a:rPr lang="en-US" altLang="zh-CN" sz="2000" dirty="0"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）</a:t>
                  </a:r>
                  <a:r>
                    <a:rPr lang="en-US" altLang="zh-CN" dirty="0"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𝑑𝑎𝑡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_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𝑠𝑦𝑚𝑏𝑜𝑙</m:t>
                      </m:r>
                    </m:oMath>
                  </a14:m>
                  <a:endParaRPr lang="zh-CN" altLang="zh-CN" sz="2000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marL="342900" lvl="0" indent="-342900">
                    <a:spcBef>
                      <a:spcPts val="180"/>
                    </a:spcBef>
                    <a:spcAft>
                      <a:spcPts val="180"/>
                    </a:spcAft>
                    <a:buFont typeface="Arial" panose="020B0604020202020204" pitchFamily="34" charset="0"/>
                    <a:buChar char="•"/>
                  </a:pPr>
                  <a:r>
                    <a:rPr lang="en-US" altLang="zh-CN" sz="2000" dirty="0"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（</a:t>
                  </a:r>
                  <a:r>
                    <a:rPr lang="en-US" altLang="zh-CN" sz="2000" dirty="0">
                      <a:latin typeface="Cambria" panose="020405030504060302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3</a:t>
                  </a:r>
                  <a:r>
                    <a:rPr lang="en-US" altLang="zh-CN" sz="2000" dirty="0"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）</a:t>
                  </a:r>
                  <a:r>
                    <a:rPr lang="en-US" altLang="zh-CN" dirty="0"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𝑑𝑎𝑡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_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𝑎𝑝𝑝</m:t>
                      </m:r>
                    </m:oMath>
                  </a14:m>
                  <a:endParaRPr lang="zh-CN" altLang="zh-CN" sz="2000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marL="342900" lvl="0" indent="-342900">
                    <a:spcBef>
                      <a:spcPts val="180"/>
                    </a:spcBef>
                    <a:spcAft>
                      <a:spcPts val="180"/>
                    </a:spcAft>
                    <a:buFont typeface="Arial" panose="020B0604020202020204" pitchFamily="34" charset="0"/>
                    <a:buChar char="•"/>
                  </a:pPr>
                  <a:r>
                    <a:rPr lang="en-US" altLang="zh-CN" sz="2000" dirty="0"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（</a:t>
                  </a:r>
                  <a:r>
                    <a:rPr lang="en-US" altLang="zh-CN" sz="2000" dirty="0">
                      <a:latin typeface="Cambria" panose="020405030504060302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4</a:t>
                  </a:r>
                  <a:r>
                    <a:rPr lang="en-US" altLang="zh-CN" sz="2000" dirty="0"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）</a:t>
                  </a:r>
                  <a:r>
                    <a:rPr lang="en-US" altLang="zh-CN" dirty="0"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𝑑𝑎𝑡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_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𝑒𝑑𝑔𝑒</m:t>
                      </m:r>
                    </m:oMath>
                  </a14:m>
                  <a:endParaRPr lang="en-US" altLang="zh-CN" dirty="0"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marL="342900" lvl="0" indent="-342900">
                    <a:spcBef>
                      <a:spcPts val="180"/>
                    </a:spcBef>
                    <a:spcAft>
                      <a:spcPts val="180"/>
                    </a:spcAft>
                    <a:buFont typeface="Arial" panose="020B0604020202020204" pitchFamily="34" charset="0"/>
                    <a:buChar char="•"/>
                  </a:pPr>
                  <a:r>
                    <a:rPr lang="zh-CN" altLang="en-US" dirty="0">
                      <a:latin typeface="Consolas" panose="020B0609020204030204" pitchFamily="49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（</a:t>
                  </a:r>
                  <a:r>
                    <a:rPr lang="en-US" altLang="zh-CN" sz="2000" dirty="0">
                      <a:latin typeface="Consolas" panose="020B0609020204030204" pitchFamily="49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5</a:t>
                  </a:r>
                  <a:r>
                    <a:rPr lang="zh-CN" altLang="en-US" dirty="0">
                      <a:latin typeface="Consolas" panose="020B0609020204030204" pitchFamily="49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）</a:t>
                  </a:r>
                  <a:r>
                    <a:rPr lang="zh-CN" altLang="en-US" dirty="0"/>
                    <a:t>中心度类特征</a:t>
                  </a:r>
                  <a:endParaRPr lang="zh-CN" altLang="zh-CN" dirty="0">
                    <a:effectLst/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8C94A449-FA46-4FB7-8F2A-C1399DE379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7131" y="1592600"/>
                  <a:ext cx="2743200" cy="1836400"/>
                </a:xfrm>
                <a:prstGeom prst="rect">
                  <a:avLst/>
                </a:prstGeom>
                <a:blipFill>
                  <a:blip r:embed="rId3"/>
                  <a:stretch>
                    <a:fillRect l="-2000" t="-2318" b="-49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3D05F7FF-6391-426E-A652-B041B90CEE05}"/>
                </a:ext>
              </a:extLst>
            </p:cNvPr>
            <p:cNvGrpSpPr/>
            <p:nvPr/>
          </p:nvGrpSpPr>
          <p:grpSpPr>
            <a:xfrm>
              <a:off x="5286793" y="2301379"/>
              <a:ext cx="1942450" cy="369332"/>
              <a:chOff x="5006219" y="3214184"/>
              <a:chExt cx="1942450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矩形 2">
                    <a:extLst>
                      <a:ext uri="{FF2B5EF4-FFF2-40B4-BE49-F238E27FC236}">
                        <a16:creationId xmlns:a16="http://schemas.microsoft.com/office/drawing/2014/main" id="{3DA4837A-F86E-41A4-8851-0FEE214F77DB}"/>
                      </a:ext>
                    </a:extLst>
                  </p:cNvPr>
                  <p:cNvSpPr/>
                  <p:nvPr/>
                </p:nvSpPr>
                <p:spPr>
                  <a:xfrm>
                    <a:off x="5006219" y="3214184"/>
                    <a:ext cx="1942450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𝑜𝑛𝑒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𝑠𝑡𝑒𝑝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" name="矩形 2">
                    <a:extLst>
                      <a:ext uri="{FF2B5EF4-FFF2-40B4-BE49-F238E27FC236}">
                        <a16:creationId xmlns:a16="http://schemas.microsoft.com/office/drawing/2014/main" id="{3DA4837A-F86E-41A4-8851-0FEE214F77D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06219" y="3214184"/>
                    <a:ext cx="194245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751871BE-535D-48AF-83AB-76EDD2C577EF}"/>
                  </a:ext>
                </a:extLst>
              </p:cNvPr>
              <p:cNvSpPr/>
              <p:nvPr/>
            </p:nvSpPr>
            <p:spPr>
              <a:xfrm>
                <a:off x="5294531" y="3244334"/>
                <a:ext cx="1365826" cy="339182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左大括号 27">
              <a:extLst>
                <a:ext uri="{FF2B5EF4-FFF2-40B4-BE49-F238E27FC236}">
                  <a16:creationId xmlns:a16="http://schemas.microsoft.com/office/drawing/2014/main" id="{FCBD7B7A-41C2-4781-A137-B16B48C8726D}"/>
                </a:ext>
              </a:extLst>
            </p:cNvPr>
            <p:cNvSpPr/>
            <p:nvPr/>
          </p:nvSpPr>
          <p:spPr>
            <a:xfrm>
              <a:off x="7071348" y="1745061"/>
              <a:ext cx="502470" cy="1531478"/>
            </a:xfrm>
            <a:prstGeom prst="leftBrac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表格 29">
                <a:extLst>
                  <a:ext uri="{FF2B5EF4-FFF2-40B4-BE49-F238E27FC236}">
                    <a16:creationId xmlns:a16="http://schemas.microsoft.com/office/drawing/2014/main" id="{B8BF331F-5986-4589-957A-9F97E115B2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401123"/>
                  </p:ext>
                </p:extLst>
              </p:nvPr>
            </p:nvGraphicFramePr>
            <p:xfrm>
              <a:off x="2178869" y="4405488"/>
              <a:ext cx="8720039" cy="1612672"/>
            </p:xfrm>
            <a:graphic>
              <a:graphicData uri="http://schemas.openxmlformats.org/drawingml/2006/table">
                <a:tbl>
                  <a:tblPr firstRow="1" bandRow="1">
                    <a:tableStyleId>{74C1A8A3-306A-4EB7-A6B1-4F7E0EB9C5D6}</a:tableStyleId>
                  </a:tblPr>
                  <a:tblGrid>
                    <a:gridCol w="1151010">
                      <a:extLst>
                        <a:ext uri="{9D8B030D-6E8A-4147-A177-3AD203B41FA5}">
                          <a16:colId xmlns:a16="http://schemas.microsoft.com/office/drawing/2014/main" val="1853394863"/>
                        </a:ext>
                      </a:extLst>
                    </a:gridCol>
                    <a:gridCol w="1461210">
                      <a:extLst>
                        <a:ext uri="{9D8B030D-6E8A-4147-A177-3AD203B41FA5}">
                          <a16:colId xmlns:a16="http://schemas.microsoft.com/office/drawing/2014/main" val="436384053"/>
                        </a:ext>
                      </a:extLst>
                    </a:gridCol>
                    <a:gridCol w="1396041">
                      <a:extLst>
                        <a:ext uri="{9D8B030D-6E8A-4147-A177-3AD203B41FA5}">
                          <a16:colId xmlns:a16="http://schemas.microsoft.com/office/drawing/2014/main" val="348120685"/>
                        </a:ext>
                      </a:extLst>
                    </a:gridCol>
                    <a:gridCol w="1216178">
                      <a:extLst>
                        <a:ext uri="{9D8B030D-6E8A-4147-A177-3AD203B41FA5}">
                          <a16:colId xmlns:a16="http://schemas.microsoft.com/office/drawing/2014/main" val="495993671"/>
                        </a:ext>
                      </a:extLst>
                    </a:gridCol>
                    <a:gridCol w="1747800">
                      <a:extLst>
                        <a:ext uri="{9D8B030D-6E8A-4147-A177-3AD203B41FA5}">
                          <a16:colId xmlns:a16="http://schemas.microsoft.com/office/drawing/2014/main" val="1095409833"/>
                        </a:ext>
                      </a:extLst>
                    </a:gridCol>
                    <a:gridCol w="1747800">
                      <a:extLst>
                        <a:ext uri="{9D8B030D-6E8A-4147-A177-3AD203B41FA5}">
                          <a16:colId xmlns:a16="http://schemas.microsoft.com/office/drawing/2014/main" val="2644762684"/>
                        </a:ext>
                      </a:extLst>
                    </a:gridCol>
                  </a:tblGrid>
                  <a:tr h="45283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𝒊𝒅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𝒔𝒕𝒆𝒑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𝒊𝒅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𝒘𝒆𝒊𝒈𝒉𝒕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zh-CN" sz="1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1" i="1" kern="1200" smtClean="0">
                                  <a:solidFill>
                                    <a:srgbClr val="FFFF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𝑓𝑒𝑎𝑡𝑢𝑟</m:t>
                              </m:r>
                              <m:sSub>
                                <m:sSubPr>
                                  <m:ctrlPr>
                                    <a:rPr lang="zh-CN" altLang="zh-CN" sz="1800" b="1" i="1" kern="1200">
                                      <a:solidFill>
                                        <a:srgbClr val="FFFF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i="1" kern="1200">
                                      <a:solidFill>
                                        <a:srgbClr val="FFFF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sz="1800" b="1" i="1" kern="1200">
                                      <a:solidFill>
                                        <a:srgbClr val="FFFF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zh-CN" sz="1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1" i="1" kern="1200" smtClean="0">
                                  <a:solidFill>
                                    <a:srgbClr val="FFFF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𝑓𝑒𝑎𝑡𝑢𝑟</m:t>
                              </m:r>
                              <m:sSub>
                                <m:sSubPr>
                                  <m:ctrlPr>
                                    <a:rPr lang="zh-CN" altLang="zh-CN" sz="1800" b="1" i="1" kern="1200">
                                      <a:solidFill>
                                        <a:srgbClr val="FFFF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i="1" kern="1200">
                                      <a:solidFill>
                                        <a:srgbClr val="FFFF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sz="1800" b="1" i="1" kern="1200" smtClean="0">
                                      <a:solidFill>
                                        <a:srgbClr val="FFFF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kern="1200" smtClean="0">
                                    <a:solidFill>
                                      <a:srgbClr val="FFFF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FFFF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93455135"/>
                      </a:ext>
                    </a:extLst>
                  </a:tr>
                  <a:tr h="3866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78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3016035"/>
                      </a:ext>
                    </a:extLst>
                  </a:tr>
                  <a:tr h="3866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5808748"/>
                      </a:ext>
                    </a:extLst>
                  </a:tr>
                  <a:tr h="38661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80322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表格 29">
                <a:extLst>
                  <a:ext uri="{FF2B5EF4-FFF2-40B4-BE49-F238E27FC236}">
                    <a16:creationId xmlns:a16="http://schemas.microsoft.com/office/drawing/2014/main" id="{B8BF331F-5986-4589-957A-9F97E115B2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401123"/>
                  </p:ext>
                </p:extLst>
              </p:nvPr>
            </p:nvGraphicFramePr>
            <p:xfrm>
              <a:off x="2178869" y="4405488"/>
              <a:ext cx="8720039" cy="1612672"/>
            </p:xfrm>
            <a:graphic>
              <a:graphicData uri="http://schemas.openxmlformats.org/drawingml/2006/table">
                <a:tbl>
                  <a:tblPr firstRow="1" bandRow="1">
                    <a:tableStyleId>{74C1A8A3-306A-4EB7-A6B1-4F7E0EB9C5D6}</a:tableStyleId>
                  </a:tblPr>
                  <a:tblGrid>
                    <a:gridCol w="1151010">
                      <a:extLst>
                        <a:ext uri="{9D8B030D-6E8A-4147-A177-3AD203B41FA5}">
                          <a16:colId xmlns:a16="http://schemas.microsoft.com/office/drawing/2014/main" val="1853394863"/>
                        </a:ext>
                      </a:extLst>
                    </a:gridCol>
                    <a:gridCol w="1461210">
                      <a:extLst>
                        <a:ext uri="{9D8B030D-6E8A-4147-A177-3AD203B41FA5}">
                          <a16:colId xmlns:a16="http://schemas.microsoft.com/office/drawing/2014/main" val="436384053"/>
                        </a:ext>
                      </a:extLst>
                    </a:gridCol>
                    <a:gridCol w="1396041">
                      <a:extLst>
                        <a:ext uri="{9D8B030D-6E8A-4147-A177-3AD203B41FA5}">
                          <a16:colId xmlns:a16="http://schemas.microsoft.com/office/drawing/2014/main" val="348120685"/>
                        </a:ext>
                      </a:extLst>
                    </a:gridCol>
                    <a:gridCol w="1216178">
                      <a:extLst>
                        <a:ext uri="{9D8B030D-6E8A-4147-A177-3AD203B41FA5}">
                          <a16:colId xmlns:a16="http://schemas.microsoft.com/office/drawing/2014/main" val="495993671"/>
                        </a:ext>
                      </a:extLst>
                    </a:gridCol>
                    <a:gridCol w="1747800">
                      <a:extLst>
                        <a:ext uri="{9D8B030D-6E8A-4147-A177-3AD203B41FA5}">
                          <a16:colId xmlns:a16="http://schemas.microsoft.com/office/drawing/2014/main" val="1095409833"/>
                        </a:ext>
                      </a:extLst>
                    </a:gridCol>
                    <a:gridCol w="1747800">
                      <a:extLst>
                        <a:ext uri="{9D8B030D-6E8A-4147-A177-3AD203B41FA5}">
                          <a16:colId xmlns:a16="http://schemas.microsoft.com/office/drawing/2014/main" val="2644762684"/>
                        </a:ext>
                      </a:extLst>
                    </a:gridCol>
                  </a:tblGrid>
                  <a:tr h="45283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t="-2667" r="-658201" b="-25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78750" t="-2667" r="-418333" b="-25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87336" t="-2667" r="-338428" b="-25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330653" t="-2667" r="-289447" b="-25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98606" t="-2667" r="-100697" b="-25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398606" t="-2667" r="-697" b="-257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3455135"/>
                      </a:ext>
                    </a:extLst>
                  </a:tr>
                  <a:tr h="3866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78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398606" t="-122222" r="-697" b="-2063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3016035"/>
                      </a:ext>
                    </a:extLst>
                  </a:tr>
                  <a:tr h="3866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398606" t="-218750" r="-697" b="-1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5808748"/>
                      </a:ext>
                    </a:extLst>
                  </a:tr>
                  <a:tr h="38661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t="-318750" r="-658201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78750" t="-318750" r="-418333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87336" t="-318750" r="-338428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330653" t="-318750" r="-289447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98606" t="-318750" r="-100697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398606" t="-318750" r="-697" b="-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803229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2" name="组合 31">
            <a:extLst>
              <a:ext uri="{FF2B5EF4-FFF2-40B4-BE49-F238E27FC236}">
                <a16:creationId xmlns:a16="http://schemas.microsoft.com/office/drawing/2014/main" id="{1D6C98BC-CEDF-430F-9EB5-EEAA0FEB1069}"/>
              </a:ext>
            </a:extLst>
          </p:cNvPr>
          <p:cNvGrpSpPr/>
          <p:nvPr/>
        </p:nvGrpSpPr>
        <p:grpSpPr>
          <a:xfrm>
            <a:off x="423063" y="1303872"/>
            <a:ext cx="4087092" cy="3029164"/>
            <a:chOff x="4052454" y="1033839"/>
            <a:chExt cx="4087092" cy="3029164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B1E41353-F60D-417F-9A32-492DF9BF1FEB}"/>
                </a:ext>
              </a:extLst>
            </p:cNvPr>
            <p:cNvGrpSpPr/>
            <p:nvPr/>
          </p:nvGrpSpPr>
          <p:grpSpPr>
            <a:xfrm>
              <a:off x="4052454" y="1348524"/>
              <a:ext cx="4087092" cy="2714479"/>
              <a:chOff x="4978400" y="1136072"/>
              <a:chExt cx="4087092" cy="2714479"/>
            </a:xfrm>
          </p:grpSpPr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8950D8C4-0B69-4F94-BCA0-F78761AD7083}"/>
                  </a:ext>
                </a:extLst>
              </p:cNvPr>
              <p:cNvSpPr/>
              <p:nvPr/>
            </p:nvSpPr>
            <p:spPr>
              <a:xfrm>
                <a:off x="6294582" y="1136072"/>
                <a:ext cx="1376218" cy="2475345"/>
              </a:xfrm>
              <a:prstGeom prst="ellipse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文本框 37">
                    <a:extLst>
                      <a:ext uri="{FF2B5EF4-FFF2-40B4-BE49-F238E27FC236}">
                        <a16:creationId xmlns:a16="http://schemas.microsoft.com/office/drawing/2014/main" id="{1720D186-6E18-41AA-AA14-E19AFCE5B82F}"/>
                      </a:ext>
                    </a:extLst>
                  </p:cNvPr>
                  <p:cNvSpPr txBox="1"/>
                  <p:nvPr/>
                </p:nvSpPr>
                <p:spPr>
                  <a:xfrm>
                    <a:off x="6525491" y="1542227"/>
                    <a:ext cx="914400" cy="23083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altLang="zh-CN" dirty="0"/>
                  </a:p>
                  <a:p>
                    <a:pPr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altLang="zh-CN" i="1" dirty="0">
                      <a:latin typeface="Cambria Math" panose="02040503050406030204" pitchFamily="18" charset="0"/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zh-CN" altLang="en-US" dirty="0"/>
                  </a:p>
                  <a:p>
                    <a:pPr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dirty="0"/>
                  </a:p>
                  <a:p>
                    <a:endParaRPr lang="zh-CN" altLang="en-US" dirty="0"/>
                  </a:p>
                  <a:p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8" name="文本框 37">
                    <a:extLst>
                      <a:ext uri="{FF2B5EF4-FFF2-40B4-BE49-F238E27FC236}">
                        <a16:creationId xmlns:a16="http://schemas.microsoft.com/office/drawing/2014/main" id="{1720D186-6E18-41AA-AA14-E19AFCE5B8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25491" y="1542227"/>
                    <a:ext cx="914400" cy="230832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0828D7FF-ED96-406E-AFCB-D64207E23748}"/>
                  </a:ext>
                </a:extLst>
              </p:cNvPr>
              <p:cNvGrpSpPr/>
              <p:nvPr/>
            </p:nvGrpSpPr>
            <p:grpSpPr>
              <a:xfrm>
                <a:off x="4978400" y="1292999"/>
                <a:ext cx="711201" cy="1200329"/>
                <a:chOff x="4581236" y="1016000"/>
                <a:chExt cx="711201" cy="1200329"/>
              </a:xfrm>
            </p:grpSpPr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1B9B186E-6F32-4F54-B228-15F5EE5777AB}"/>
                    </a:ext>
                  </a:extLst>
                </p:cNvPr>
                <p:cNvSpPr/>
                <p:nvPr/>
              </p:nvSpPr>
              <p:spPr>
                <a:xfrm>
                  <a:off x="4645891" y="1016000"/>
                  <a:ext cx="637309" cy="120032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文本框 49">
                      <a:extLst>
                        <a:ext uri="{FF2B5EF4-FFF2-40B4-BE49-F238E27FC236}">
                          <a16:creationId xmlns:a16="http://schemas.microsoft.com/office/drawing/2014/main" id="{1A9334BB-29DC-4435-91CC-4E63D166AC0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81236" y="1016000"/>
                      <a:ext cx="711201" cy="12003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en-US" altLang="zh-CN" dirty="0"/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en-US" altLang="zh-CN" i="1" dirty="0"/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zh-CN" altLang="en-US" dirty="0"/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50" name="文本框 49">
                      <a:extLst>
                        <a:ext uri="{FF2B5EF4-FFF2-40B4-BE49-F238E27FC236}">
                          <a16:creationId xmlns:a16="http://schemas.microsoft.com/office/drawing/2014/main" id="{1A9334BB-29DC-4435-91CC-4E63D166AC0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81236" y="1016000"/>
                      <a:ext cx="711201" cy="120032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205B3A6F-C251-48F9-89F4-52257D5222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9601" y="1542227"/>
                <a:ext cx="835890" cy="2588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7FFFFB05-5263-4154-92AA-C081D3CBEC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9601" y="1828800"/>
                <a:ext cx="82203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F634242C-FB50-4F6C-B0D6-6A19228D2B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89601" y="1856510"/>
                <a:ext cx="822037" cy="3507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4572B825-F35F-4067-A78D-191FA0D23E20}"/>
                  </a:ext>
                </a:extLst>
              </p:cNvPr>
              <p:cNvGrpSpPr/>
              <p:nvPr/>
            </p:nvGrpSpPr>
            <p:grpSpPr>
              <a:xfrm>
                <a:off x="8354291" y="1228635"/>
                <a:ext cx="711201" cy="1200329"/>
                <a:chOff x="4581236" y="1016000"/>
                <a:chExt cx="711201" cy="1200329"/>
              </a:xfrm>
            </p:grpSpPr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AB98C4C1-8CDA-43B8-B813-3DF6972DA06E}"/>
                    </a:ext>
                  </a:extLst>
                </p:cNvPr>
                <p:cNvSpPr/>
                <p:nvPr/>
              </p:nvSpPr>
              <p:spPr>
                <a:xfrm>
                  <a:off x="4645891" y="1016000"/>
                  <a:ext cx="637309" cy="120032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文本框 47">
                      <a:extLst>
                        <a:ext uri="{FF2B5EF4-FFF2-40B4-BE49-F238E27FC236}">
                          <a16:creationId xmlns:a16="http://schemas.microsoft.com/office/drawing/2014/main" id="{D2A4BD44-4C10-4078-94CE-3C2289E1DC6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81236" y="1016000"/>
                      <a:ext cx="711201" cy="12003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en-US" altLang="zh-CN" dirty="0"/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en-US" altLang="zh-CN" i="1" dirty="0">
                        <a:latin typeface="Cambria Math" panose="02040503050406030204" pitchFamily="18" charset="0"/>
                      </a:endParaRP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zh-CN" altLang="en-US" dirty="0"/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48" name="文本框 47">
                      <a:extLst>
                        <a:ext uri="{FF2B5EF4-FFF2-40B4-BE49-F238E27FC236}">
                          <a16:creationId xmlns:a16="http://schemas.microsoft.com/office/drawing/2014/main" id="{D2A4BD44-4C10-4078-94CE-3C2289E1DC6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81236" y="1016000"/>
                      <a:ext cx="711201" cy="120032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2AA25F9C-71CC-4273-86D0-5D0E85A622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39891" y="1422400"/>
                <a:ext cx="979055" cy="3786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>
                <a:extLst>
                  <a:ext uri="{FF2B5EF4-FFF2-40B4-BE49-F238E27FC236}">
                    <a16:creationId xmlns:a16="http://schemas.microsoft.com/office/drawing/2014/main" id="{36A2EC25-31F8-4F2D-A16E-4196CB479A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39891" y="1727200"/>
                <a:ext cx="969818" cy="738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>
                <a:extLst>
                  <a:ext uri="{FF2B5EF4-FFF2-40B4-BE49-F238E27FC236}">
                    <a16:creationId xmlns:a16="http://schemas.microsoft.com/office/drawing/2014/main" id="{61EA083F-99B2-43C2-A407-403786B8A6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49128" y="1801091"/>
                <a:ext cx="960581" cy="4061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B81A0800-D0EC-4E77-BA04-F9EA7B04154C}"/>
                </a:ext>
              </a:extLst>
            </p:cNvPr>
            <p:cNvGrpSpPr/>
            <p:nvPr/>
          </p:nvGrpSpPr>
          <p:grpSpPr>
            <a:xfrm>
              <a:off x="4088245" y="1033839"/>
              <a:ext cx="4031672" cy="370197"/>
              <a:chOff x="4088245" y="1033839"/>
              <a:chExt cx="4031672" cy="370197"/>
            </a:xfrm>
          </p:grpSpPr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F973956-1B96-47D3-8252-79FB2EB0AD4B}"/>
                  </a:ext>
                </a:extLst>
              </p:cNvPr>
              <p:cNvSpPr txBox="1"/>
              <p:nvPr/>
            </p:nvSpPr>
            <p:spPr>
              <a:xfrm>
                <a:off x="4088245" y="1034704"/>
                <a:ext cx="6950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父亲</a:t>
                </a: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C0FEBCED-8947-4525-A852-5C7C584E2824}"/>
                  </a:ext>
                </a:extLst>
              </p:cNvPr>
              <p:cNvSpPr txBox="1"/>
              <p:nvPr/>
            </p:nvSpPr>
            <p:spPr>
              <a:xfrm>
                <a:off x="7424882" y="1033839"/>
                <a:ext cx="6950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儿子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5865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295BB99C-3DF5-432E-8B81-DAE28E4F9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/>
              <a:t>6. </a:t>
            </a:r>
            <a:r>
              <a:rPr lang="zh-CN" altLang="en-US" dirty="0"/>
              <a:t>特征评价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89BDF677-E974-465C-BA13-56B21F9C68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458767"/>
                  </p:ext>
                </p:extLst>
              </p:nvPr>
            </p:nvGraphicFramePr>
            <p:xfrm>
              <a:off x="646545" y="1643302"/>
              <a:ext cx="10898910" cy="4079240"/>
            </p:xfrm>
            <a:graphic>
              <a:graphicData uri="http://schemas.openxmlformats.org/drawingml/2006/table">
                <a:tbl>
                  <a:tblPr firstRow="1" bandRow="1">
                    <a:tableStyleId>{74C1A8A3-306A-4EB7-A6B1-4F7E0EB9C5D6}</a:tableStyleId>
                  </a:tblPr>
                  <a:tblGrid>
                    <a:gridCol w="2142837">
                      <a:extLst>
                        <a:ext uri="{9D8B030D-6E8A-4147-A177-3AD203B41FA5}">
                          <a16:colId xmlns:a16="http://schemas.microsoft.com/office/drawing/2014/main" val="755941703"/>
                        </a:ext>
                      </a:extLst>
                    </a:gridCol>
                    <a:gridCol w="5080000">
                      <a:extLst>
                        <a:ext uri="{9D8B030D-6E8A-4147-A177-3AD203B41FA5}">
                          <a16:colId xmlns:a16="http://schemas.microsoft.com/office/drawing/2014/main" val="1005170123"/>
                        </a:ext>
                      </a:extLst>
                    </a:gridCol>
                    <a:gridCol w="1459345">
                      <a:extLst>
                        <a:ext uri="{9D8B030D-6E8A-4147-A177-3AD203B41FA5}">
                          <a16:colId xmlns:a16="http://schemas.microsoft.com/office/drawing/2014/main" val="317385730"/>
                        </a:ext>
                      </a:extLst>
                    </a:gridCol>
                    <a:gridCol w="1203437">
                      <a:extLst>
                        <a:ext uri="{9D8B030D-6E8A-4147-A177-3AD203B41FA5}">
                          <a16:colId xmlns:a16="http://schemas.microsoft.com/office/drawing/2014/main" val="3797951793"/>
                        </a:ext>
                      </a:extLst>
                    </a:gridCol>
                    <a:gridCol w="1013291">
                      <a:extLst>
                        <a:ext uri="{9D8B030D-6E8A-4147-A177-3AD203B41FA5}">
                          <a16:colId xmlns:a16="http://schemas.microsoft.com/office/drawing/2014/main" val="6798255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特征类别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特征描述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特征数量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缺失率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𝑨𝑼𝑪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06238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𝑑𝑎𝑡</m:t>
                                </m:r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_</m:t>
                                </m:r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𝑟𝑖𝑠𝑘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用户风险行为数据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18.4%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0.543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37741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𝑑𝑎𝑡</m:t>
                                </m:r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_</m:t>
                                </m:r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𝑠𝑦𝑚𝑏𝑜𝑙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zh-CN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用户分类数据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93.2%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0.545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9802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𝑑𝑎𝑡</m:t>
                                </m:r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_</m:t>
                                </m:r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𝑎𝑝𝑝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zh-CN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用户安装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𝑎𝑝𝑝</m:t>
                              </m:r>
                            </m:oMath>
                          </a14:m>
                          <a:r>
                            <a:rPr lang="zh-CN" altLang="zh-CN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情况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66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69.9%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0.655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09418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𝑑𝑎𝑡</m:t>
                                </m:r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_</m:t>
                                </m:r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𝑒𝑑𝑔𝑒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zh-CN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用户关联数据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173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17.9%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0.637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19700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𝑐𝑒𝑛𝑡𝑟𝑎𝑙𝑖𝑡𝑦</m:t>
                                </m:r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_</m:t>
                                </m:r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𝑑𝑓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zh-CN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根据用户关联图计算出的用户特征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17.85%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0.585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48756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𝑐𝑙𝑢𝑠𝑡𝑒𝑟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zh-CN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利用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𝐿𝑜𝑢𝑣𝑎𝑖𝑛</m:t>
                              </m:r>
                            </m:oMath>
                          </a14:m>
                          <a:r>
                            <a:rPr lang="zh-CN" altLang="zh-CN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社区聚类得到的结果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82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1.8%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0.556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20839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𝑜𝑛𝑒</m:t>
                                </m:r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_</m:t>
                                </m:r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𝑠𝑡𝑒𝑝</m:t>
                                </m:r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_</m:t>
                                </m:r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𝑙𝑎𝑏𝑒𝑙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zh-CN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一度联系人的标签信息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99.4%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0.608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16671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𝑡𝑤𝑜</m:t>
                                </m:r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_</m:t>
                                </m:r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𝑠𝑡𝑒𝑝</m:t>
                                </m:r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_</m:t>
                                </m:r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𝑙𝑎𝑏𝑒𝑙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zh-CN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二度联系人的标签信息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17.1%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0.602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97954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𝑜𝑛𝑒</m:t>
                                </m:r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_</m:t>
                                </m:r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𝑠𝑝𝑟𝑒𝑎𝑑</m:t>
                                </m:r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_</m:t>
                                </m:r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𝑙𝑎𝑏𝑒𝑙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zh-CN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考虑了联系方向一度路由的标签信息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71.4%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0.625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72477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𝑜𝑛𝑒</m:t>
                                </m:r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_</m:t>
                                </m:r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𝑠𝑡𝑒𝑝</m:t>
                                </m:r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_</m:t>
                                </m:r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𝑓𝑒𝑎𝑡𝑢𝑟𝑒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zh-CN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一度联系人的加权平均特征信息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136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17.9%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0.646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69453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89BDF677-E974-465C-BA13-56B21F9C68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458767"/>
                  </p:ext>
                </p:extLst>
              </p:nvPr>
            </p:nvGraphicFramePr>
            <p:xfrm>
              <a:off x="646545" y="1643302"/>
              <a:ext cx="10898910" cy="4079240"/>
            </p:xfrm>
            <a:graphic>
              <a:graphicData uri="http://schemas.openxmlformats.org/drawingml/2006/table">
                <a:tbl>
                  <a:tblPr firstRow="1" bandRow="1">
                    <a:tableStyleId>{74C1A8A3-306A-4EB7-A6B1-4F7E0EB9C5D6}</a:tableStyleId>
                  </a:tblPr>
                  <a:tblGrid>
                    <a:gridCol w="2142837">
                      <a:extLst>
                        <a:ext uri="{9D8B030D-6E8A-4147-A177-3AD203B41FA5}">
                          <a16:colId xmlns:a16="http://schemas.microsoft.com/office/drawing/2014/main" val="755941703"/>
                        </a:ext>
                      </a:extLst>
                    </a:gridCol>
                    <a:gridCol w="5080000">
                      <a:extLst>
                        <a:ext uri="{9D8B030D-6E8A-4147-A177-3AD203B41FA5}">
                          <a16:colId xmlns:a16="http://schemas.microsoft.com/office/drawing/2014/main" val="1005170123"/>
                        </a:ext>
                      </a:extLst>
                    </a:gridCol>
                    <a:gridCol w="1459345">
                      <a:extLst>
                        <a:ext uri="{9D8B030D-6E8A-4147-A177-3AD203B41FA5}">
                          <a16:colId xmlns:a16="http://schemas.microsoft.com/office/drawing/2014/main" val="317385730"/>
                        </a:ext>
                      </a:extLst>
                    </a:gridCol>
                    <a:gridCol w="1203437">
                      <a:extLst>
                        <a:ext uri="{9D8B030D-6E8A-4147-A177-3AD203B41FA5}">
                          <a16:colId xmlns:a16="http://schemas.microsoft.com/office/drawing/2014/main" val="3797951793"/>
                        </a:ext>
                      </a:extLst>
                    </a:gridCol>
                    <a:gridCol w="1013291">
                      <a:extLst>
                        <a:ext uri="{9D8B030D-6E8A-4147-A177-3AD203B41FA5}">
                          <a16:colId xmlns:a16="http://schemas.microsoft.com/office/drawing/2014/main" val="6798255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特征类别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特征描述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特征数量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缺失率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977108" t="-8197" r="-1807" b="-10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06238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t="-108197" r="-408807" b="-9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用户风险行为数据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18.4%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0.543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37741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t="-208197" r="-408807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zh-CN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用户分类数据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93.2%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0.545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9802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t="-308197" r="-408807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2257" t="-308197" r="-72749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66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69.9%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0.655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09418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t="-408197" r="-408807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zh-CN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用户关联数据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173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17.9%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0.637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19700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t="-516667" r="-408807" b="-5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zh-CN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根据用户关联图计算出的用户特征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17.85%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0.585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48756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t="-606557" r="-40880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2257" t="-606557" r="-72749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82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1.8%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0.556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20839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t="-706557" r="-40880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zh-CN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一度联系人的标签信息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99.4%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0.608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16671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t="-806557" r="-40880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zh-CN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二度联系人的标签信息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17.1%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0.602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97954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t="-906557" r="-40880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zh-CN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考虑了联系方向一度路由的标签信息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71.4%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0.625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72477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t="-1006557" r="-40880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zh-CN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一度联系人的加权平均特征信息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136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17.9%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0.646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694531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24579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295BB99C-3DF5-432E-8B81-DAE28E4F9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/>
              <a:t>7. </a:t>
            </a:r>
            <a:r>
              <a:rPr lang="zh-CN" altLang="en-US" dirty="0"/>
              <a:t>特征工程及调参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F33FFC6-F0DE-49DD-AEEB-B49BBFD4B25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870" y="894727"/>
            <a:ext cx="7164280" cy="4164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8726053-8907-4292-B3A1-BAF931EC5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1747" y="5330733"/>
            <a:ext cx="6488354" cy="111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333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295BB99C-3DF5-432E-8B81-DAE28E4F9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/>
              <a:t>8. </a:t>
            </a:r>
            <a:r>
              <a:rPr lang="zh-CN" altLang="en-US" dirty="0"/>
              <a:t>测试集</a:t>
            </a:r>
            <a:r>
              <a:rPr lang="en-US" altLang="zh-CN" dirty="0"/>
              <a:t>AUC</a:t>
            </a:r>
            <a:r>
              <a:rPr lang="zh-CN" altLang="en-US" dirty="0"/>
              <a:t>下滑分析</a:t>
            </a:r>
            <a:endParaRPr lang="en-US" altLang="zh-CN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4563922-C494-4BDA-A840-B2009B0EF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380622"/>
              </p:ext>
            </p:extLst>
          </p:nvPr>
        </p:nvGraphicFramePr>
        <p:xfrm>
          <a:off x="1108651" y="3407834"/>
          <a:ext cx="5694387" cy="3339135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4074033">
                  <a:extLst>
                    <a:ext uri="{9D8B030D-6E8A-4147-A177-3AD203B41FA5}">
                      <a16:colId xmlns:a16="http://schemas.microsoft.com/office/drawing/2014/main" val="3029688168"/>
                    </a:ext>
                  </a:extLst>
                </a:gridCol>
                <a:gridCol w="1620354">
                  <a:extLst>
                    <a:ext uri="{9D8B030D-6E8A-4147-A177-3AD203B41FA5}">
                      <a16:colId xmlns:a16="http://schemas.microsoft.com/office/drawing/2014/main" val="1293044954"/>
                    </a:ext>
                  </a:extLst>
                </a:gridCol>
              </a:tblGrid>
              <a:tr h="37101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验证集缺失率 </a:t>
                      </a:r>
                      <a:r>
                        <a:rPr lang="en-US" altLang="zh-CN" dirty="0"/>
                        <a:t>- </a:t>
                      </a:r>
                      <a:r>
                        <a:rPr lang="zh-CN" altLang="en-US" dirty="0"/>
                        <a:t>测试集缺失率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352895"/>
                  </a:ext>
                </a:extLst>
              </a:tr>
              <a:tr h="37101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-0.0030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468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268910"/>
                  </a:ext>
                </a:extLst>
              </a:tr>
              <a:tr h="37101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-0.1633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69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527229"/>
                  </a:ext>
                </a:extLst>
              </a:tr>
              <a:tr h="37101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-0.0057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041752"/>
                  </a:ext>
                </a:extLst>
              </a:tr>
              <a:tr h="37101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-0.0098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831170"/>
                  </a:ext>
                </a:extLst>
              </a:tr>
              <a:tr h="37101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-0.0042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573907"/>
                  </a:ext>
                </a:extLst>
              </a:tr>
              <a:tr h="37101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569181"/>
                  </a:ext>
                </a:extLst>
              </a:tr>
              <a:tr h="37101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0.0047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966494"/>
                  </a:ext>
                </a:extLst>
              </a:tr>
              <a:tr h="37101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-0.0088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18528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BDE969F1-1082-48F1-999D-EDB5D7EBDF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8445498"/>
                  </p:ext>
                </p:extLst>
              </p:nvPr>
            </p:nvGraphicFramePr>
            <p:xfrm>
              <a:off x="203200" y="822036"/>
              <a:ext cx="7500839" cy="2606965"/>
            </p:xfrm>
            <a:graphic>
              <a:graphicData uri="http://schemas.openxmlformats.org/drawingml/2006/table">
                <a:tbl>
                  <a:tblPr firstRow="1" bandRow="1">
                    <a:tableStyleId>{74C1A8A3-306A-4EB7-A6B1-4F7E0EB9C5D6}</a:tableStyleId>
                  </a:tblPr>
                  <a:tblGrid>
                    <a:gridCol w="1167571">
                      <a:extLst>
                        <a:ext uri="{9D8B030D-6E8A-4147-A177-3AD203B41FA5}">
                          <a16:colId xmlns:a16="http://schemas.microsoft.com/office/drawing/2014/main" val="3370275971"/>
                        </a:ext>
                      </a:extLst>
                    </a:gridCol>
                    <a:gridCol w="1574057">
                      <a:extLst>
                        <a:ext uri="{9D8B030D-6E8A-4147-A177-3AD203B41FA5}">
                          <a16:colId xmlns:a16="http://schemas.microsoft.com/office/drawing/2014/main" val="3989684822"/>
                        </a:ext>
                      </a:extLst>
                    </a:gridCol>
                    <a:gridCol w="1574058">
                      <a:extLst>
                        <a:ext uri="{9D8B030D-6E8A-4147-A177-3AD203B41FA5}">
                          <a16:colId xmlns:a16="http://schemas.microsoft.com/office/drawing/2014/main" val="2859655053"/>
                        </a:ext>
                      </a:extLst>
                    </a:gridCol>
                    <a:gridCol w="3185153">
                      <a:extLst>
                        <a:ext uri="{9D8B030D-6E8A-4147-A177-3AD203B41FA5}">
                          <a16:colId xmlns:a16="http://schemas.microsoft.com/office/drawing/2014/main" val="1790967285"/>
                        </a:ext>
                      </a:extLst>
                    </a:gridCol>
                  </a:tblGrid>
                  <a:tr h="3808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特征名称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验证集缺失率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测试集缺失率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验证集缺失率 </a:t>
                          </a:r>
                          <a:r>
                            <a:rPr lang="en-US" altLang="zh-CN" dirty="0"/>
                            <a:t>- </a:t>
                          </a:r>
                          <a:r>
                            <a:rPr lang="zh-CN" altLang="en-US" dirty="0"/>
                            <a:t>测试集缺失率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3487605"/>
                      </a:ext>
                    </a:extLst>
                  </a:tr>
                  <a:tr h="37101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𝑓𝑒𝑎𝑡𝑢𝑟</m:t>
                                </m:r>
                                <m:sSub>
                                  <m:sSubPr>
                                    <m:ctrlPr>
                                      <a:rPr lang="zh-CN" altLang="zh-CN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0.53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-0.03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656616"/>
                      </a:ext>
                    </a:extLst>
                  </a:tr>
                  <a:tr h="37101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𝑓𝑒𝑎𝑡𝑢𝑟</m:t>
                                </m:r>
                                <m:sSub>
                                  <m:sSubPr>
                                    <m:ctrlPr>
                                      <a:rPr lang="zh-CN" altLang="zh-CN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sz="18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-0.03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7457073"/>
                      </a:ext>
                    </a:extLst>
                  </a:tr>
                  <a:tr h="37101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𝑓𝑒𝑎𝑡𝑢𝑟</m:t>
                                </m:r>
                                <m:sSub>
                                  <m:sSubPr>
                                    <m:ctrlPr>
                                      <a:rPr lang="zh-CN" altLang="zh-CN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sz="18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0.13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0.14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-0.01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7328347"/>
                      </a:ext>
                    </a:extLst>
                  </a:tr>
                  <a:tr h="37101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𝑓𝑒𝑎𝑡𝑢𝑟</m:t>
                                </m:r>
                                <m:sSub>
                                  <m:sSubPr>
                                    <m:ctrlPr>
                                      <a:rPr lang="zh-CN" altLang="zh-CN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sz="18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0.13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0.14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-0.01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0730639"/>
                      </a:ext>
                    </a:extLst>
                  </a:tr>
                  <a:tr h="37101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𝑓𝑒𝑎𝑡𝑢𝑟</m:t>
                                </m:r>
                                <m:sSub>
                                  <m:sSubPr>
                                    <m:ctrlPr>
                                      <a:rPr lang="zh-CN" altLang="zh-CN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sz="18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0.13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0.14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-0.01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0655952"/>
                      </a:ext>
                    </a:extLst>
                  </a:tr>
                  <a:tr h="37101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65140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BDE969F1-1082-48F1-999D-EDB5D7EBDF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8445498"/>
                  </p:ext>
                </p:extLst>
              </p:nvPr>
            </p:nvGraphicFramePr>
            <p:xfrm>
              <a:off x="203200" y="822036"/>
              <a:ext cx="7500839" cy="2606965"/>
            </p:xfrm>
            <a:graphic>
              <a:graphicData uri="http://schemas.openxmlformats.org/drawingml/2006/table">
                <a:tbl>
                  <a:tblPr firstRow="1" bandRow="1">
                    <a:tableStyleId>{74C1A8A3-306A-4EB7-A6B1-4F7E0EB9C5D6}</a:tableStyleId>
                  </a:tblPr>
                  <a:tblGrid>
                    <a:gridCol w="1167571">
                      <a:extLst>
                        <a:ext uri="{9D8B030D-6E8A-4147-A177-3AD203B41FA5}">
                          <a16:colId xmlns:a16="http://schemas.microsoft.com/office/drawing/2014/main" val="3370275971"/>
                        </a:ext>
                      </a:extLst>
                    </a:gridCol>
                    <a:gridCol w="1574057">
                      <a:extLst>
                        <a:ext uri="{9D8B030D-6E8A-4147-A177-3AD203B41FA5}">
                          <a16:colId xmlns:a16="http://schemas.microsoft.com/office/drawing/2014/main" val="3989684822"/>
                        </a:ext>
                      </a:extLst>
                    </a:gridCol>
                    <a:gridCol w="1574058">
                      <a:extLst>
                        <a:ext uri="{9D8B030D-6E8A-4147-A177-3AD203B41FA5}">
                          <a16:colId xmlns:a16="http://schemas.microsoft.com/office/drawing/2014/main" val="2859655053"/>
                        </a:ext>
                      </a:extLst>
                    </a:gridCol>
                    <a:gridCol w="3185153">
                      <a:extLst>
                        <a:ext uri="{9D8B030D-6E8A-4147-A177-3AD203B41FA5}">
                          <a16:colId xmlns:a16="http://schemas.microsoft.com/office/drawing/2014/main" val="1790967285"/>
                        </a:ext>
                      </a:extLst>
                    </a:gridCol>
                  </a:tblGrid>
                  <a:tr h="3808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特征名称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验证集缺失率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测试集缺失率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验证集缺失率 </a:t>
                          </a:r>
                          <a:r>
                            <a:rPr lang="en-US" altLang="zh-CN" dirty="0"/>
                            <a:t>- </a:t>
                          </a:r>
                          <a:r>
                            <a:rPr lang="zh-CN" altLang="en-US" dirty="0"/>
                            <a:t>测试集缺失率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3487605"/>
                      </a:ext>
                    </a:extLst>
                  </a:tr>
                  <a:tr h="37101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t="-111475" r="-542188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0.53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-0.03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3656616"/>
                      </a:ext>
                    </a:extLst>
                  </a:tr>
                  <a:tr h="37101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t="-211475" r="-542188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-0.03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7457073"/>
                      </a:ext>
                    </a:extLst>
                  </a:tr>
                  <a:tr h="37101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t="-311475" r="-542188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0.13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0.14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-0.01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7328347"/>
                      </a:ext>
                    </a:extLst>
                  </a:tr>
                  <a:tr h="37101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t="-411475" r="-542188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0.13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0.14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-0.01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0730639"/>
                      </a:ext>
                    </a:extLst>
                  </a:tr>
                  <a:tr h="37101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t="-511475" r="-542188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0.13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0.14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-0.01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0655952"/>
                      </a:ext>
                    </a:extLst>
                  </a:tr>
                  <a:tr h="37101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t="-611475" r="-54218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74419" t="-611475" r="-30348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74419" t="-611475" r="-20348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35373" t="-611475" r="-382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651409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E5061179-FB1C-449D-AA70-06DDDECC02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045" y="3553030"/>
            <a:ext cx="4700790" cy="29446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E1E7A87-062A-4284-868B-D501ABAC8B6A}"/>
                  </a:ext>
                </a:extLst>
              </p:cNvPr>
              <p:cNvSpPr txBox="1"/>
              <p:nvPr/>
            </p:nvSpPr>
            <p:spPr>
              <a:xfrm>
                <a:off x="8187810" y="1625409"/>
                <a:ext cx="3409025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1. </a:t>
                </a:r>
                <a:r>
                  <a:rPr lang="zh-CN" altLang="en-US" dirty="0"/>
                  <a:t>测试集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𝑑𝑎𝑡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𝑎𝑝𝑝</m:t>
                    </m:r>
                  </m:oMath>
                </a14:m>
                <a:r>
                  <a:rPr lang="zh-CN" altLang="en-US" dirty="0"/>
                  <a:t>缺失率高</a:t>
                </a:r>
                <a:endParaRPr lang="en-US" altLang="zh-CN" dirty="0"/>
              </a:p>
              <a:p>
                <a:r>
                  <a:rPr lang="en-US" altLang="zh-CN" sz="2000" b="1" dirty="0"/>
                  <a:t>2. </a:t>
                </a:r>
                <a:r>
                  <a:rPr lang="zh-CN" altLang="en-US" dirty="0"/>
                  <a:t>测试集这个“社区”与训练集“社区”的距离更远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E1E7A87-062A-4284-868B-D501ABAC8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810" y="1625409"/>
                <a:ext cx="3409025" cy="984885"/>
              </a:xfrm>
              <a:prstGeom prst="rect">
                <a:avLst/>
              </a:prstGeom>
              <a:blipFill>
                <a:blip r:embed="rId5"/>
                <a:stretch>
                  <a:fillRect l="-1789" t="-3727" b="-9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9799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295BB99C-3DF5-432E-8B81-DAE28E4F9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/>
              <a:t>9. </a:t>
            </a:r>
            <a:r>
              <a:rPr lang="zh-CN" altLang="en-US" dirty="0"/>
              <a:t>改进空间</a:t>
            </a:r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27898B7-4C4E-4479-B02D-7DD6744D4E1F}"/>
              </a:ext>
            </a:extLst>
          </p:cNvPr>
          <p:cNvSpPr/>
          <p:nvPr/>
        </p:nvSpPr>
        <p:spPr>
          <a:xfrm>
            <a:off x="1690255" y="2354728"/>
            <a:ext cx="8100291" cy="2035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zh-CN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针对不平衡数据的</a:t>
            </a:r>
            <a:r>
              <a:rPr lang="zh-CN" altLang="zh-CN" b="1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过采样</a:t>
            </a:r>
            <a:r>
              <a:rPr lang="zh-CN" altLang="zh-CN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zh-CN" b="1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降采样</a:t>
            </a:r>
          </a:p>
          <a:p>
            <a:pPr marL="342900" lvl="0" indent="-342900">
              <a:lnSpc>
                <a:spcPct val="150000"/>
              </a:lnSpc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zh-CN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利用其他没有标签的数据进行</a:t>
            </a:r>
            <a:r>
              <a:rPr lang="zh-CN" altLang="zh-CN" b="1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半监督学习</a:t>
            </a:r>
          </a:p>
          <a:p>
            <a:pPr marL="342900" lvl="0" indent="-342900">
              <a:lnSpc>
                <a:spcPct val="150000"/>
              </a:lnSpc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zh-CN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特征和标签在用户关联图上</a:t>
            </a:r>
            <a:r>
              <a:rPr lang="zh-CN" altLang="zh-CN" b="1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传播的方式以及远近</a:t>
            </a:r>
            <a:r>
              <a:rPr lang="zh-CN" altLang="zh-CN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有待进一步的研究和实验</a:t>
            </a:r>
          </a:p>
          <a:p>
            <a:pPr marL="342900" lvl="0" indent="-342900">
              <a:lnSpc>
                <a:spcPct val="150000"/>
              </a:lnSpc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zh-CN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针对</a:t>
            </a:r>
            <a:r>
              <a:rPr lang="zh-CN" altLang="zh-CN" b="1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缺失数据的填充</a:t>
            </a:r>
            <a:r>
              <a:rPr lang="zh-CN" altLang="zh-CN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或许也可以提高学习器的性能</a:t>
            </a:r>
          </a:p>
        </p:txBody>
      </p:sp>
    </p:spTree>
    <p:extLst>
      <p:ext uri="{BB962C8B-B14F-4D97-AF65-F5344CB8AC3E}">
        <p14:creationId xmlns:p14="http://schemas.microsoft.com/office/powerpoint/2010/main" val="1772857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295BB99C-3DF5-432E-8B81-DAE28E4F9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问题描述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6E0BD2C-753E-45AC-90E4-3C7906C8449D}"/>
                  </a:ext>
                </a:extLst>
              </p:cNvPr>
              <p:cNvSpPr/>
              <p:nvPr/>
            </p:nvSpPr>
            <p:spPr>
              <a:xfrm>
                <a:off x="1281344" y="1310754"/>
                <a:ext cx="7658470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本题要求参赛者根据题目中提供的用户数据（包括</a:t>
                </a:r>
                <a:r>
                  <a:rPr lang="zh-CN" altLang="en-US" b="1" dirty="0"/>
                  <a:t>关联关系</a:t>
                </a:r>
                <a:r>
                  <a:rPr lang="zh-CN" altLang="en-US" dirty="0"/>
                  <a:t>、</a:t>
                </a:r>
                <a:r>
                  <a:rPr lang="zh-CN" altLang="en-US" b="1" dirty="0"/>
                  <a:t>危险行为</a:t>
                </a:r>
                <a:r>
                  <a:rPr lang="zh-CN" altLang="en-US" dirty="0"/>
                  <a:t>、</a:t>
                </a:r>
                <a:r>
                  <a:rPr lang="zh-CN" altLang="en-US" b="1" dirty="0"/>
                  <a:t>标签类型</a:t>
                </a:r>
                <a:r>
                  <a:rPr lang="zh-CN" altLang="en-US" dirty="0"/>
                  <a:t>、</a:t>
                </a:r>
                <a:r>
                  <a:rPr lang="en-US" altLang="zh-CN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𝒂𝒑𝒑</m:t>
                    </m:r>
                  </m:oMath>
                </a14:m>
                <a:r>
                  <a:rPr lang="zh-CN" altLang="en-US" b="1" dirty="0"/>
                  <a:t>情况</a:t>
                </a:r>
                <a:r>
                  <a:rPr lang="zh-CN" altLang="en-US" dirty="0"/>
                  <a:t>， 均已脱敏），通过数据挖掘技术，组合出有显著效果的特征，并利用这些特征构建模型预测用户的逾期情况。</a:t>
                </a: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6E0BD2C-753E-45AC-90E4-3C7906C844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344" y="1310754"/>
                <a:ext cx="7658470" cy="954107"/>
              </a:xfrm>
              <a:prstGeom prst="rect">
                <a:avLst/>
              </a:prstGeom>
              <a:blipFill>
                <a:blip r:embed="rId3"/>
                <a:stretch>
                  <a:fillRect l="-636" t="-3185" b="-5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26E9CFA9-9D52-4CAC-8738-1BFC32433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988" y="3354890"/>
            <a:ext cx="860107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7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295BB99C-3DF5-432E-8B81-DAE28E4F9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特征提取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320B5961-7126-4E3E-AC9F-EDD042AA6C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2634106"/>
                  </p:ext>
                </p:extLst>
              </p:nvPr>
            </p:nvGraphicFramePr>
            <p:xfrm>
              <a:off x="2096654" y="2872047"/>
              <a:ext cx="8128002" cy="1483360"/>
            </p:xfrm>
            <a:graphic>
              <a:graphicData uri="http://schemas.openxmlformats.org/drawingml/2006/table">
                <a:tbl>
                  <a:tblPr firstRow="1" bandRow="1">
                    <a:tableStyleId>{74C1A8A3-306A-4EB7-A6B1-4F7E0EB9C5D6}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4142970937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849022432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469710405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700540615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533050576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1586075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id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𝒄𝒏𝒕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𝒄𝒏𝒕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𝒄𝒏𝒕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𝒄𝒏𝒕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𝒄𝒏𝒕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61129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8592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29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7097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9384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320B5961-7126-4E3E-AC9F-EDD042AA6C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2634106"/>
                  </p:ext>
                </p:extLst>
              </p:nvPr>
            </p:nvGraphicFramePr>
            <p:xfrm>
              <a:off x="2096654" y="2872047"/>
              <a:ext cx="8128002" cy="1483360"/>
            </p:xfrm>
            <a:graphic>
              <a:graphicData uri="http://schemas.openxmlformats.org/drawingml/2006/table">
                <a:tbl>
                  <a:tblPr firstRow="1" bandRow="1">
                    <a:tableStyleId>{74C1A8A3-306A-4EB7-A6B1-4F7E0EB9C5D6}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4142970937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849022432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469710405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700540615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533050576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1586075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t="-3279" r="-499552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450" t="-3279" r="-401802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99552" t="-3279" r="-30000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0901" t="-3279" r="-201351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99103" t="-3279" r="-100448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01351" t="-3279" r="-901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61129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8592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29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7097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t="-303279" r="-49955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450" t="-303279" r="-40180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99552" t="-303279" r="-300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0901" t="-303279" r="-201351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99103" t="-303279" r="-10044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01351" t="-303279" r="-901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993843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1999BD7-4357-4A80-B6E6-B2D673511338}"/>
                  </a:ext>
                </a:extLst>
              </p:cNvPr>
              <p:cNvSpPr/>
              <p:nvPr/>
            </p:nvSpPr>
            <p:spPr>
              <a:xfrm>
                <a:off x="0" y="803563"/>
                <a:ext cx="2643618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𝒅𝒂𝒕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𝒓𝒊𝒔𝒌</m:t>
                    </m:r>
                  </m:oMath>
                </a14:m>
                <a:endParaRPr lang="zh-CN" altLang="zh-CN" sz="2000" b="1" dirty="0">
                  <a:solidFill>
                    <a:srgbClr val="FF0000"/>
                  </a:solidFill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𝑑𝑎𝑡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𝑠𝑦𝑚𝑏𝑜𝑙</m:t>
                    </m:r>
                  </m:oMath>
                </a14:m>
                <a:endParaRPr lang="zh-CN" altLang="zh-CN" sz="2000" dirty="0">
                  <a:solidFill>
                    <a:schemeClr val="tx1"/>
                  </a:solidFill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𝑑𝑎𝑡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𝑎𝑝𝑝</m:t>
                    </m:r>
                  </m:oMath>
                </a14:m>
                <a:endParaRPr lang="zh-CN" altLang="zh-CN" sz="2000" dirty="0">
                  <a:solidFill>
                    <a:schemeClr val="tx1"/>
                  </a:solidFill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𝑑𝑎𝑡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𝑒𝑑𝑔𝑒</m:t>
                    </m:r>
                  </m:oMath>
                </a14:m>
                <a:endParaRPr lang="zh-CN" altLang="zh-CN" sz="2000" dirty="0">
                  <a:effectLst/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1999BD7-4357-4A80-B6E6-B2D6735113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03563"/>
                <a:ext cx="2643618" cy="1477328"/>
              </a:xfrm>
              <a:prstGeom prst="rect">
                <a:avLst/>
              </a:prstGeom>
              <a:blipFill>
                <a:blip r:embed="rId4"/>
                <a:stretch>
                  <a:fillRect l="-2074" t="-3306" b="-66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6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295BB99C-3DF5-432E-8B81-DAE28E4F9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特征提取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C81E2767-26CC-4984-B6B5-2FD52FB0A9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6513657"/>
                  </p:ext>
                </p:extLst>
              </p:nvPr>
            </p:nvGraphicFramePr>
            <p:xfrm>
              <a:off x="2844799" y="1444567"/>
              <a:ext cx="3971637" cy="2194560"/>
            </p:xfrm>
            <a:graphic>
              <a:graphicData uri="http://schemas.openxmlformats.org/drawingml/2006/table">
                <a:tbl>
                  <a:tblPr firstRow="1" bandRow="1">
                    <a:tableStyleId>{74C1A8A3-306A-4EB7-A6B1-4F7E0EB9C5D6}</a:tableStyleId>
                  </a:tblPr>
                  <a:tblGrid>
                    <a:gridCol w="758896">
                      <a:extLst>
                        <a:ext uri="{9D8B030D-6E8A-4147-A177-3AD203B41FA5}">
                          <a16:colId xmlns:a16="http://schemas.microsoft.com/office/drawing/2014/main" val="4232922939"/>
                        </a:ext>
                      </a:extLst>
                    </a:gridCol>
                    <a:gridCol w="3212741">
                      <a:extLst>
                        <a:ext uri="{9D8B030D-6E8A-4147-A177-3AD203B41FA5}">
                          <a16:colId xmlns:a16="http://schemas.microsoft.com/office/drawing/2014/main" val="3624275543"/>
                        </a:ext>
                      </a:extLst>
                    </a:gridCol>
                  </a:tblGrid>
                  <a:tr h="3571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𝒊𝒅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𝒔𝒚𝒎𝒃𝒐𝒍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2164997"/>
                      </a:ext>
                    </a:extLst>
                  </a:tr>
                  <a:tr h="3571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其他公司类</a:t>
                          </a:r>
                          <a:r>
                            <a:rPr lang="en-US" altLang="zh-CN" dirty="0"/>
                            <a:t>_</a:t>
                          </a:r>
                          <a:r>
                            <a:rPr lang="zh-CN" altLang="en-US" dirty="0"/>
                            <a:t>其他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9130292"/>
                      </a:ext>
                    </a:extLst>
                  </a:tr>
                  <a:tr h="3571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其他公司类</a:t>
                          </a:r>
                          <a:r>
                            <a:rPr lang="en-US" altLang="zh-CN" dirty="0"/>
                            <a:t>_</a:t>
                          </a:r>
                          <a:r>
                            <a:rPr lang="zh-CN" altLang="en-US" dirty="0"/>
                            <a:t>其他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4404461"/>
                      </a:ext>
                    </a:extLst>
                  </a:tr>
                  <a:tr h="3571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其他公司类</a:t>
                          </a:r>
                          <a:r>
                            <a:rPr lang="en-US" altLang="zh-CN" dirty="0"/>
                            <a:t>_</a:t>
                          </a:r>
                          <a:r>
                            <a:rPr lang="zh-CN" altLang="en-US" dirty="0"/>
                            <a:t>其他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3487949"/>
                      </a:ext>
                    </a:extLst>
                  </a:tr>
                  <a:tr h="3571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53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互金公司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_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， 贷款类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_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其他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730983"/>
                      </a:ext>
                    </a:extLst>
                  </a:tr>
                  <a:tr h="3571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60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其他公司类</a:t>
                          </a:r>
                          <a:r>
                            <a:rPr lang="en-US" altLang="zh-CN" dirty="0"/>
                            <a:t>_</a:t>
                          </a:r>
                          <a:r>
                            <a:rPr lang="zh-CN" altLang="en-US" dirty="0"/>
                            <a:t>其他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08867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C81E2767-26CC-4984-B6B5-2FD52FB0A9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6513657"/>
                  </p:ext>
                </p:extLst>
              </p:nvPr>
            </p:nvGraphicFramePr>
            <p:xfrm>
              <a:off x="2844799" y="1444567"/>
              <a:ext cx="3971637" cy="2194560"/>
            </p:xfrm>
            <a:graphic>
              <a:graphicData uri="http://schemas.openxmlformats.org/drawingml/2006/table">
                <a:tbl>
                  <a:tblPr firstRow="1" bandRow="1">
                    <a:tableStyleId>{74C1A8A3-306A-4EB7-A6B1-4F7E0EB9C5D6}</a:tableStyleId>
                  </a:tblPr>
                  <a:tblGrid>
                    <a:gridCol w="758896">
                      <a:extLst>
                        <a:ext uri="{9D8B030D-6E8A-4147-A177-3AD203B41FA5}">
                          <a16:colId xmlns:a16="http://schemas.microsoft.com/office/drawing/2014/main" val="4232922939"/>
                        </a:ext>
                      </a:extLst>
                    </a:gridCol>
                    <a:gridCol w="3212741">
                      <a:extLst>
                        <a:ext uri="{9D8B030D-6E8A-4147-A177-3AD203B41FA5}">
                          <a16:colId xmlns:a16="http://schemas.microsoft.com/office/drawing/2014/main" val="362427554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t="-3333" r="-424000" b="-5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3674" t="-3333" r="-379" b="-5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21649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其他公司类</a:t>
                          </a:r>
                          <a:r>
                            <a:rPr lang="en-US" altLang="zh-CN" dirty="0"/>
                            <a:t>_</a:t>
                          </a:r>
                          <a:r>
                            <a:rPr lang="zh-CN" altLang="en-US" dirty="0"/>
                            <a:t>其他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913029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其他公司类</a:t>
                          </a:r>
                          <a:r>
                            <a:rPr lang="en-US" altLang="zh-CN" dirty="0"/>
                            <a:t>_</a:t>
                          </a:r>
                          <a:r>
                            <a:rPr lang="zh-CN" altLang="en-US" dirty="0"/>
                            <a:t>其他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440446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其他公司类</a:t>
                          </a:r>
                          <a:r>
                            <a:rPr lang="en-US" altLang="zh-CN" dirty="0"/>
                            <a:t>_</a:t>
                          </a:r>
                          <a:r>
                            <a:rPr lang="zh-CN" altLang="en-US" dirty="0"/>
                            <a:t>其他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34879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53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3674" t="-405000" r="-379" b="-1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73098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60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其他公司类</a:t>
                          </a:r>
                          <a:r>
                            <a:rPr lang="en-US" altLang="zh-CN" dirty="0"/>
                            <a:t>_</a:t>
                          </a:r>
                          <a:r>
                            <a:rPr lang="zh-CN" altLang="en-US" dirty="0"/>
                            <a:t>其他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088675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93B723F1-9456-45C2-9A1E-53B7A2A29D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3304810"/>
                  </p:ext>
                </p:extLst>
              </p:nvPr>
            </p:nvGraphicFramePr>
            <p:xfrm>
              <a:off x="8160906" y="1261688"/>
              <a:ext cx="3689349" cy="2560320"/>
            </p:xfrm>
            <a:graphic>
              <a:graphicData uri="http://schemas.openxmlformats.org/drawingml/2006/table">
                <a:tbl>
                  <a:tblPr firstRow="1" bandRow="1">
                    <a:tableStyleId>{74C1A8A3-306A-4EB7-A6B1-4F7E0EB9C5D6}</a:tableStyleId>
                  </a:tblPr>
                  <a:tblGrid>
                    <a:gridCol w="704956">
                      <a:extLst>
                        <a:ext uri="{9D8B030D-6E8A-4147-A177-3AD203B41FA5}">
                          <a16:colId xmlns:a16="http://schemas.microsoft.com/office/drawing/2014/main" val="4232922939"/>
                        </a:ext>
                      </a:extLst>
                    </a:gridCol>
                    <a:gridCol w="2984393">
                      <a:extLst>
                        <a:ext uri="{9D8B030D-6E8A-4147-A177-3AD203B41FA5}">
                          <a16:colId xmlns:a16="http://schemas.microsoft.com/office/drawing/2014/main" val="3624275543"/>
                        </a:ext>
                      </a:extLst>
                    </a:gridCol>
                  </a:tblGrid>
                  <a:tr h="30873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𝒊𝒅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𝒔𝒚𝒎𝒃𝒐𝒍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2164997"/>
                      </a:ext>
                    </a:extLst>
                  </a:tr>
                  <a:tr h="3087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其他公司类</a:t>
                          </a:r>
                          <a:r>
                            <a:rPr lang="en-US" altLang="zh-CN" dirty="0"/>
                            <a:t>_</a:t>
                          </a:r>
                          <a:r>
                            <a:rPr lang="zh-CN" altLang="en-US" dirty="0"/>
                            <a:t>其他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9130292"/>
                      </a:ext>
                    </a:extLst>
                  </a:tr>
                  <a:tr h="3087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其他公司类</a:t>
                          </a:r>
                          <a:r>
                            <a:rPr lang="en-US" altLang="zh-CN" dirty="0"/>
                            <a:t>_</a:t>
                          </a:r>
                          <a:r>
                            <a:rPr lang="zh-CN" altLang="en-US" dirty="0"/>
                            <a:t>其他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4404461"/>
                      </a:ext>
                    </a:extLst>
                  </a:tr>
                  <a:tr h="3087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其他公司类</a:t>
                          </a:r>
                          <a:r>
                            <a:rPr lang="en-US" altLang="zh-CN" dirty="0"/>
                            <a:t>_</a:t>
                          </a:r>
                          <a:r>
                            <a:rPr lang="zh-CN" altLang="en-US" dirty="0"/>
                            <a:t>其他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3487949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53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互金公司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_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730983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53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贷款类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_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其他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4473860"/>
                      </a:ext>
                    </a:extLst>
                  </a:tr>
                  <a:tr h="3087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60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其他公司类</a:t>
                          </a:r>
                          <a:r>
                            <a:rPr lang="en-US" altLang="zh-CN" dirty="0"/>
                            <a:t>_</a:t>
                          </a:r>
                          <a:r>
                            <a:rPr lang="zh-CN" altLang="en-US" dirty="0"/>
                            <a:t>其他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08867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93B723F1-9456-45C2-9A1E-53B7A2A29D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3304810"/>
                  </p:ext>
                </p:extLst>
              </p:nvPr>
            </p:nvGraphicFramePr>
            <p:xfrm>
              <a:off x="8160906" y="1261688"/>
              <a:ext cx="3689349" cy="2560320"/>
            </p:xfrm>
            <a:graphic>
              <a:graphicData uri="http://schemas.openxmlformats.org/drawingml/2006/table">
                <a:tbl>
                  <a:tblPr firstRow="1" bandRow="1">
                    <a:tableStyleId>{74C1A8A3-306A-4EB7-A6B1-4F7E0EB9C5D6}</a:tableStyleId>
                  </a:tblPr>
                  <a:tblGrid>
                    <a:gridCol w="704956">
                      <a:extLst>
                        <a:ext uri="{9D8B030D-6E8A-4147-A177-3AD203B41FA5}">
                          <a16:colId xmlns:a16="http://schemas.microsoft.com/office/drawing/2014/main" val="4232922939"/>
                        </a:ext>
                      </a:extLst>
                    </a:gridCol>
                    <a:gridCol w="2984393">
                      <a:extLst>
                        <a:ext uri="{9D8B030D-6E8A-4147-A177-3AD203B41FA5}">
                          <a16:colId xmlns:a16="http://schemas.microsoft.com/office/drawing/2014/main" val="362427554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t="-3333" r="-425000" b="-6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3673" t="-3333" r="-612" b="-6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21649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其他公司类</a:t>
                          </a:r>
                          <a:r>
                            <a:rPr lang="en-US" altLang="zh-CN" dirty="0"/>
                            <a:t>_</a:t>
                          </a:r>
                          <a:r>
                            <a:rPr lang="zh-CN" altLang="en-US" dirty="0"/>
                            <a:t>其他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913029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其他公司类</a:t>
                          </a:r>
                          <a:r>
                            <a:rPr lang="en-US" altLang="zh-CN" dirty="0"/>
                            <a:t>_</a:t>
                          </a:r>
                          <a:r>
                            <a:rPr lang="zh-CN" altLang="en-US" dirty="0"/>
                            <a:t>其他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440446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其他公司类</a:t>
                          </a:r>
                          <a:r>
                            <a:rPr lang="en-US" altLang="zh-CN" dirty="0"/>
                            <a:t>_</a:t>
                          </a:r>
                          <a:r>
                            <a:rPr lang="zh-CN" altLang="en-US" dirty="0"/>
                            <a:t>其他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34879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53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3673" t="-405000" r="-612" b="-2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73098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53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贷款类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_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其他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44738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60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其他公司类</a:t>
                          </a:r>
                          <a:r>
                            <a:rPr lang="en-US" altLang="zh-CN" dirty="0"/>
                            <a:t>_</a:t>
                          </a:r>
                          <a:r>
                            <a:rPr lang="zh-CN" altLang="en-US" dirty="0"/>
                            <a:t>其他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08867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5CA7D072-FEDD-4342-B41D-FFED1A013448}"/>
              </a:ext>
            </a:extLst>
          </p:cNvPr>
          <p:cNvSpPr/>
          <p:nvPr/>
        </p:nvSpPr>
        <p:spPr>
          <a:xfrm>
            <a:off x="2844799" y="2909455"/>
            <a:ext cx="3971637" cy="3509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0B2D05A-6299-4C4A-A440-CF764B9F7820}"/>
              </a:ext>
            </a:extLst>
          </p:cNvPr>
          <p:cNvSpPr/>
          <p:nvPr/>
        </p:nvSpPr>
        <p:spPr>
          <a:xfrm>
            <a:off x="8174182" y="2733964"/>
            <a:ext cx="3676074" cy="695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FD50EF14-06ED-42FF-9487-FEC85D5F205F}"/>
              </a:ext>
            </a:extLst>
          </p:cNvPr>
          <p:cNvSpPr/>
          <p:nvPr/>
        </p:nvSpPr>
        <p:spPr>
          <a:xfrm>
            <a:off x="7017616" y="2563882"/>
            <a:ext cx="942109" cy="34557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C7BFACE3-885E-439D-948F-6D4A3FB137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2886246"/>
                  </p:ext>
                </p:extLst>
              </p:nvPr>
            </p:nvGraphicFramePr>
            <p:xfrm>
              <a:off x="138547" y="3977870"/>
              <a:ext cx="11711708" cy="1483360"/>
            </p:xfrm>
            <a:graphic>
              <a:graphicData uri="http://schemas.openxmlformats.org/drawingml/2006/table">
                <a:tbl>
                  <a:tblPr firstRow="1" bandRow="1">
                    <a:tableStyleId>{74C1A8A3-306A-4EB7-A6B1-4F7E0EB9C5D6}</a:tableStyleId>
                  </a:tblPr>
                  <a:tblGrid>
                    <a:gridCol w="903111">
                      <a:extLst>
                        <a:ext uri="{9D8B030D-6E8A-4147-A177-3AD203B41FA5}">
                          <a16:colId xmlns:a16="http://schemas.microsoft.com/office/drawing/2014/main" val="1689979538"/>
                        </a:ext>
                      </a:extLst>
                    </a:gridCol>
                    <a:gridCol w="1359797">
                      <a:extLst>
                        <a:ext uri="{9D8B030D-6E8A-4147-A177-3AD203B41FA5}">
                          <a16:colId xmlns:a16="http://schemas.microsoft.com/office/drawing/2014/main" val="2942944161"/>
                        </a:ext>
                      </a:extLst>
                    </a:gridCol>
                    <a:gridCol w="1141256">
                      <a:extLst>
                        <a:ext uri="{9D8B030D-6E8A-4147-A177-3AD203B41FA5}">
                          <a16:colId xmlns:a16="http://schemas.microsoft.com/office/drawing/2014/main" val="334624208"/>
                        </a:ext>
                      </a:extLst>
                    </a:gridCol>
                    <a:gridCol w="881508">
                      <a:extLst>
                        <a:ext uri="{9D8B030D-6E8A-4147-A177-3AD203B41FA5}">
                          <a16:colId xmlns:a16="http://schemas.microsoft.com/office/drawing/2014/main" val="1339842044"/>
                        </a:ext>
                      </a:extLst>
                    </a:gridCol>
                    <a:gridCol w="692727">
                      <a:extLst>
                        <a:ext uri="{9D8B030D-6E8A-4147-A177-3AD203B41FA5}">
                          <a16:colId xmlns:a16="http://schemas.microsoft.com/office/drawing/2014/main" val="563292902"/>
                        </a:ext>
                      </a:extLst>
                    </a:gridCol>
                    <a:gridCol w="646545">
                      <a:extLst>
                        <a:ext uri="{9D8B030D-6E8A-4147-A177-3AD203B41FA5}">
                          <a16:colId xmlns:a16="http://schemas.microsoft.com/office/drawing/2014/main" val="2394680427"/>
                        </a:ext>
                      </a:extLst>
                    </a:gridCol>
                    <a:gridCol w="1930401">
                      <a:extLst>
                        <a:ext uri="{9D8B030D-6E8A-4147-A177-3AD203B41FA5}">
                          <a16:colId xmlns:a16="http://schemas.microsoft.com/office/drawing/2014/main" val="2164665565"/>
                        </a:ext>
                      </a:extLst>
                    </a:gridCol>
                    <a:gridCol w="1653309">
                      <a:extLst>
                        <a:ext uri="{9D8B030D-6E8A-4147-A177-3AD203B41FA5}">
                          <a16:colId xmlns:a16="http://schemas.microsoft.com/office/drawing/2014/main" val="3998741618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227407888"/>
                        </a:ext>
                      </a:extLst>
                    </a:gridCol>
                    <a:gridCol w="877454">
                      <a:extLst>
                        <a:ext uri="{9D8B030D-6E8A-4147-A177-3AD203B41FA5}">
                          <a16:colId xmlns:a16="http://schemas.microsoft.com/office/drawing/2014/main" val="60958903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𝒊𝒅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其他公司类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互金公司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贷款类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其他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其他公司类</a:t>
                          </a:r>
                          <a:r>
                            <a:rPr lang="en-US" altLang="zh-CN" dirty="0"/>
                            <a:t>_</a:t>
                          </a:r>
                          <a:r>
                            <a:rPr lang="zh-CN" altLang="en-US" dirty="0"/>
                            <a:t>其他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互金公司</a:t>
                          </a:r>
                          <a:r>
                            <a:rPr lang="en-US" altLang="zh-CN" dirty="0"/>
                            <a:t>_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贷款类</a:t>
                          </a:r>
                          <a:r>
                            <a:rPr lang="en-US" altLang="zh-CN" dirty="0"/>
                            <a:t>_</a:t>
                          </a:r>
                          <a:r>
                            <a:rPr lang="zh-CN" altLang="en-US" dirty="0"/>
                            <a:t>其他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42407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8326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43473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20181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C7BFACE3-885E-439D-948F-6D4A3FB137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2886246"/>
                  </p:ext>
                </p:extLst>
              </p:nvPr>
            </p:nvGraphicFramePr>
            <p:xfrm>
              <a:off x="138547" y="3977870"/>
              <a:ext cx="11711708" cy="1483360"/>
            </p:xfrm>
            <a:graphic>
              <a:graphicData uri="http://schemas.openxmlformats.org/drawingml/2006/table">
                <a:tbl>
                  <a:tblPr firstRow="1" bandRow="1">
                    <a:tableStyleId>{74C1A8A3-306A-4EB7-A6B1-4F7E0EB9C5D6}</a:tableStyleId>
                  </a:tblPr>
                  <a:tblGrid>
                    <a:gridCol w="903111">
                      <a:extLst>
                        <a:ext uri="{9D8B030D-6E8A-4147-A177-3AD203B41FA5}">
                          <a16:colId xmlns:a16="http://schemas.microsoft.com/office/drawing/2014/main" val="1689979538"/>
                        </a:ext>
                      </a:extLst>
                    </a:gridCol>
                    <a:gridCol w="1359797">
                      <a:extLst>
                        <a:ext uri="{9D8B030D-6E8A-4147-A177-3AD203B41FA5}">
                          <a16:colId xmlns:a16="http://schemas.microsoft.com/office/drawing/2014/main" val="2942944161"/>
                        </a:ext>
                      </a:extLst>
                    </a:gridCol>
                    <a:gridCol w="1141256">
                      <a:extLst>
                        <a:ext uri="{9D8B030D-6E8A-4147-A177-3AD203B41FA5}">
                          <a16:colId xmlns:a16="http://schemas.microsoft.com/office/drawing/2014/main" val="334624208"/>
                        </a:ext>
                      </a:extLst>
                    </a:gridCol>
                    <a:gridCol w="881508">
                      <a:extLst>
                        <a:ext uri="{9D8B030D-6E8A-4147-A177-3AD203B41FA5}">
                          <a16:colId xmlns:a16="http://schemas.microsoft.com/office/drawing/2014/main" val="1339842044"/>
                        </a:ext>
                      </a:extLst>
                    </a:gridCol>
                    <a:gridCol w="692727">
                      <a:extLst>
                        <a:ext uri="{9D8B030D-6E8A-4147-A177-3AD203B41FA5}">
                          <a16:colId xmlns:a16="http://schemas.microsoft.com/office/drawing/2014/main" val="563292902"/>
                        </a:ext>
                      </a:extLst>
                    </a:gridCol>
                    <a:gridCol w="646545">
                      <a:extLst>
                        <a:ext uri="{9D8B030D-6E8A-4147-A177-3AD203B41FA5}">
                          <a16:colId xmlns:a16="http://schemas.microsoft.com/office/drawing/2014/main" val="2394680427"/>
                        </a:ext>
                      </a:extLst>
                    </a:gridCol>
                    <a:gridCol w="1930401">
                      <a:extLst>
                        <a:ext uri="{9D8B030D-6E8A-4147-A177-3AD203B41FA5}">
                          <a16:colId xmlns:a16="http://schemas.microsoft.com/office/drawing/2014/main" val="2164665565"/>
                        </a:ext>
                      </a:extLst>
                    </a:gridCol>
                    <a:gridCol w="1653309">
                      <a:extLst>
                        <a:ext uri="{9D8B030D-6E8A-4147-A177-3AD203B41FA5}">
                          <a16:colId xmlns:a16="http://schemas.microsoft.com/office/drawing/2014/main" val="3998741618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227407888"/>
                        </a:ext>
                      </a:extLst>
                    </a:gridCol>
                    <a:gridCol w="877454">
                      <a:extLst>
                        <a:ext uri="{9D8B030D-6E8A-4147-A177-3AD203B41FA5}">
                          <a16:colId xmlns:a16="http://schemas.microsoft.com/office/drawing/2014/main" val="60958903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t="-8197" r="-1200676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其他公司类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互金公司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贷款类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其他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770755" t="-8197" r="-945283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其他公司类</a:t>
                          </a:r>
                          <a:r>
                            <a:rPr lang="en-US" altLang="zh-CN" dirty="0"/>
                            <a:t>_</a:t>
                          </a:r>
                          <a:r>
                            <a:rPr lang="zh-CN" altLang="en-US" dirty="0"/>
                            <a:t>其他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457565" t="-8197" r="-152768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贷款类</a:t>
                          </a:r>
                          <a:r>
                            <a:rPr lang="en-US" altLang="zh-CN" dirty="0"/>
                            <a:t>_</a:t>
                          </a:r>
                          <a:r>
                            <a:rPr lang="zh-CN" altLang="en-US" dirty="0"/>
                            <a:t>其他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234722" t="-8197" r="-2083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42407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234722" t="-108197" r="-2083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8326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234722" t="-208197" r="-2083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43473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t="-308197" r="-120067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66368" t="-308197" r="-696861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97340" t="-308197" r="-72659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388194" t="-308197" r="-848611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616667" t="-308197" r="-97193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770755" t="-308197" r="-94528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91167" t="-308197" r="-21608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457565" t="-308197" r="-15276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565918" t="-308197" r="-5505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234722" t="-308197" r="-2083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2018185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3" name="组合 12">
            <a:extLst>
              <a:ext uri="{FF2B5EF4-FFF2-40B4-BE49-F238E27FC236}">
                <a16:creationId xmlns:a16="http://schemas.microsoft.com/office/drawing/2014/main" id="{A58DD3BB-A58F-480B-BAF6-C822DACCA32E}"/>
              </a:ext>
            </a:extLst>
          </p:cNvPr>
          <p:cNvGrpSpPr/>
          <p:nvPr/>
        </p:nvGrpSpPr>
        <p:grpSpPr>
          <a:xfrm>
            <a:off x="1020618" y="3977870"/>
            <a:ext cx="9906000" cy="1508530"/>
            <a:chOff x="1020618" y="3977868"/>
            <a:chExt cx="9906000" cy="1435565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85803E6-DF29-4F5E-843D-E26C1BC6E84C}"/>
                </a:ext>
              </a:extLst>
            </p:cNvPr>
            <p:cNvSpPr/>
            <p:nvPr/>
          </p:nvSpPr>
          <p:spPr>
            <a:xfrm>
              <a:off x="1020618" y="3977870"/>
              <a:ext cx="3375891" cy="143556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1F25A33-35B2-4B38-8376-FA59535EED77}"/>
                </a:ext>
              </a:extLst>
            </p:cNvPr>
            <p:cNvSpPr/>
            <p:nvPr/>
          </p:nvSpPr>
          <p:spPr>
            <a:xfrm>
              <a:off x="4396510" y="3977869"/>
              <a:ext cx="1311564" cy="143556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187B53A-5DC3-44B9-93B5-56464C7D8B02}"/>
                </a:ext>
              </a:extLst>
            </p:cNvPr>
            <p:cNvSpPr/>
            <p:nvPr/>
          </p:nvSpPr>
          <p:spPr>
            <a:xfrm>
              <a:off x="5708074" y="3977868"/>
              <a:ext cx="5218544" cy="14355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A4EF5B0-A9E0-4BFE-8AFF-6EEE51826300}"/>
                  </a:ext>
                </a:extLst>
              </p:cNvPr>
              <p:cNvSpPr txBox="1"/>
              <p:nvPr/>
            </p:nvSpPr>
            <p:spPr>
              <a:xfrm>
                <a:off x="2225465" y="5617092"/>
                <a:ext cx="714971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对</a:t>
                </a:r>
                <a:r>
                  <a:rPr lang="en-US" altLang="zh-CN" b="1" dirty="0"/>
                  <a:t>98</a:t>
                </a:r>
                <a:r>
                  <a:rPr lang="zh-CN" altLang="en-US" dirty="0"/>
                  <a:t>列特征进行特征选择，选择基于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𝒘𝒂𝒓𝒑𝒑𝒆𝒓</m:t>
                    </m:r>
                  </m:oMath>
                </a14:m>
                <a:r>
                  <a:rPr lang="zh-CN" altLang="en-US" dirty="0"/>
                  <a:t>的方法，用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𝒙𝒈𝒃𝒐𝒐𝒔𝒕</m:t>
                    </m:r>
                  </m:oMath>
                </a14:m>
                <a:endParaRPr lang="en-US" altLang="zh-CN" b="1" dirty="0"/>
              </a:p>
              <a:p>
                <a:r>
                  <a:rPr lang="zh-CN" altLang="en-US" dirty="0"/>
                  <a:t>对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𝒍𝒂𝒃𝒆𝒍</m:t>
                    </m:r>
                  </m:oMath>
                </a14:m>
                <a:r>
                  <a:rPr lang="zh-CN" altLang="en-US" dirty="0"/>
                  <a:t>进行一次预测，然后选择特征重要性大于</a:t>
                </a:r>
                <a:r>
                  <a:rPr lang="en-US" altLang="zh-CN" b="1" dirty="0"/>
                  <a:t>0</a:t>
                </a:r>
                <a:r>
                  <a:rPr lang="zh-CN" altLang="en-US" dirty="0"/>
                  <a:t>的特征，一共</a:t>
                </a:r>
                <a:r>
                  <a:rPr lang="en-US" altLang="zh-CN" b="1" dirty="0"/>
                  <a:t>28</a:t>
                </a:r>
                <a:r>
                  <a:rPr lang="zh-CN" altLang="en-US" dirty="0"/>
                  <a:t>个</a:t>
                </a: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A4EF5B0-A9E0-4BFE-8AFF-6EEE51826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465" y="5617092"/>
                <a:ext cx="7149714" cy="646331"/>
              </a:xfrm>
              <a:prstGeom prst="rect">
                <a:avLst/>
              </a:prstGeom>
              <a:blipFill>
                <a:blip r:embed="rId6"/>
                <a:stretch>
                  <a:fillRect l="-682" t="-4717" r="-85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8EB82572-3691-42A1-AE65-9E936665A17E}"/>
                  </a:ext>
                </a:extLst>
              </p:cNvPr>
              <p:cNvSpPr/>
              <p:nvPr/>
            </p:nvSpPr>
            <p:spPr>
              <a:xfrm>
                <a:off x="0" y="803563"/>
                <a:ext cx="2643618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𝑑𝑎𝑡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𝑟𝑖𝑠𝑘</m:t>
                    </m:r>
                  </m:oMath>
                </a14:m>
                <a:endParaRPr lang="zh-CN" altLang="zh-CN" sz="2000" dirty="0"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𝒅𝒂𝒕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𝒔𝒚𝒎𝒃𝒐𝒍</m:t>
                    </m:r>
                  </m:oMath>
                </a14:m>
                <a:endParaRPr lang="zh-CN" altLang="zh-CN" sz="2000" b="1" dirty="0">
                  <a:solidFill>
                    <a:srgbClr val="FF0000"/>
                  </a:solidFill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𝑑𝑎𝑡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𝑎𝑝𝑝</m:t>
                    </m:r>
                  </m:oMath>
                </a14:m>
                <a:endParaRPr lang="zh-CN" altLang="zh-CN" sz="2000" dirty="0">
                  <a:solidFill>
                    <a:schemeClr val="tx1"/>
                  </a:solidFill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𝑑𝑎𝑡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𝑒𝑑𝑔𝑒</m:t>
                    </m:r>
                  </m:oMath>
                </a14:m>
                <a:endParaRPr lang="zh-CN" altLang="zh-CN" sz="2000" dirty="0">
                  <a:effectLst/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8EB82572-3691-42A1-AE65-9E936665A1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03563"/>
                <a:ext cx="2643618" cy="1477328"/>
              </a:xfrm>
              <a:prstGeom prst="rect">
                <a:avLst/>
              </a:prstGeom>
              <a:blipFill>
                <a:blip r:embed="rId7"/>
                <a:stretch>
                  <a:fillRect l="-2074" t="-3306" r="-691" b="-66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113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295BB99C-3DF5-432E-8B81-DAE28E4F9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特征提取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9359BE7B-63E6-4F15-9612-0ABA86445369}"/>
                  </a:ext>
                </a:extLst>
              </p:cNvPr>
              <p:cNvSpPr/>
              <p:nvPr/>
            </p:nvSpPr>
            <p:spPr>
              <a:xfrm>
                <a:off x="0" y="803563"/>
                <a:ext cx="2530764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𝑑𝑎𝑡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𝑟𝑖𝑠𝑘</m:t>
                    </m:r>
                  </m:oMath>
                </a14:m>
                <a:endParaRPr lang="zh-CN" altLang="zh-CN" sz="2000" dirty="0"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𝑑𝑎𝑡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𝑠𝑦𝑚𝑏𝑜𝑙</m:t>
                    </m:r>
                  </m:oMath>
                </a14:m>
                <a:endParaRPr lang="zh-CN" altLang="zh-CN" sz="2000" dirty="0"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𝒅𝒂𝒕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𝒂𝒑𝒑</m:t>
                    </m:r>
                  </m:oMath>
                </a14:m>
                <a:endParaRPr lang="zh-CN" altLang="zh-CN" sz="2000" b="1" dirty="0">
                  <a:solidFill>
                    <a:srgbClr val="FF0000"/>
                  </a:solidFill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𝑑𝑎𝑡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𝑒𝑑𝑔𝑒</m:t>
                    </m:r>
                  </m:oMath>
                </a14:m>
                <a:endParaRPr lang="zh-CN" altLang="zh-CN" sz="2000" dirty="0">
                  <a:effectLst/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9359BE7B-63E6-4F15-9612-0ABA864453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03563"/>
                <a:ext cx="2530764" cy="1477328"/>
              </a:xfrm>
              <a:prstGeom prst="rect">
                <a:avLst/>
              </a:prstGeom>
              <a:blipFill>
                <a:blip r:embed="rId3"/>
                <a:stretch>
                  <a:fillRect l="-2169" t="-3306" b="-66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3CC85520-4C60-4FCA-8993-8495C82746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3572931"/>
                  </p:ext>
                </p:extLst>
              </p:nvPr>
            </p:nvGraphicFramePr>
            <p:xfrm>
              <a:off x="2711451" y="896252"/>
              <a:ext cx="3574473" cy="1854200"/>
            </p:xfrm>
            <a:graphic>
              <a:graphicData uri="http://schemas.openxmlformats.org/drawingml/2006/table">
                <a:tbl>
                  <a:tblPr firstRow="1" bandRow="1">
                    <a:tableStyleId>{74C1A8A3-306A-4EB7-A6B1-4F7E0EB9C5D6}</a:tableStyleId>
                  </a:tblPr>
                  <a:tblGrid>
                    <a:gridCol w="1043709">
                      <a:extLst>
                        <a:ext uri="{9D8B030D-6E8A-4147-A177-3AD203B41FA5}">
                          <a16:colId xmlns:a16="http://schemas.microsoft.com/office/drawing/2014/main" val="3139101961"/>
                        </a:ext>
                      </a:extLst>
                    </a:gridCol>
                    <a:gridCol w="2530764">
                      <a:extLst>
                        <a:ext uri="{9D8B030D-6E8A-4147-A177-3AD203B41FA5}">
                          <a16:colId xmlns:a16="http://schemas.microsoft.com/office/drawing/2014/main" val="367439223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𝒊𝒅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𝒂𝒑𝒑𝒔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01426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155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234884,404900,</a:t>
                          </a:r>
                          <a:r>
                            <a:rPr lang="en-US" altLang="zh-CN" sz="1800" kern="12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kern="1200">
                                  <a:effectLst/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43388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295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374989,224028,</a:t>
                          </a:r>
                          <a:r>
                            <a:rPr lang="en-US" altLang="zh-CN" sz="1800" kern="12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kern="1200">
                                  <a:effectLst/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88311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390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365633,247448,</a:t>
                          </a:r>
                          <a:r>
                            <a:rPr lang="en-US" altLang="zh-CN" sz="1800" kern="12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kern="1200">
                                  <a:effectLst/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00291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9762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3CC85520-4C60-4FCA-8993-8495C82746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3572931"/>
                  </p:ext>
                </p:extLst>
              </p:nvPr>
            </p:nvGraphicFramePr>
            <p:xfrm>
              <a:off x="2711451" y="896252"/>
              <a:ext cx="3574473" cy="1854200"/>
            </p:xfrm>
            <a:graphic>
              <a:graphicData uri="http://schemas.openxmlformats.org/drawingml/2006/table">
                <a:tbl>
                  <a:tblPr firstRow="1" bandRow="1">
                    <a:tableStyleId>{74C1A8A3-306A-4EB7-A6B1-4F7E0EB9C5D6}</a:tableStyleId>
                  </a:tblPr>
                  <a:tblGrid>
                    <a:gridCol w="1043709">
                      <a:extLst>
                        <a:ext uri="{9D8B030D-6E8A-4147-A177-3AD203B41FA5}">
                          <a16:colId xmlns:a16="http://schemas.microsoft.com/office/drawing/2014/main" val="3139101961"/>
                        </a:ext>
                      </a:extLst>
                    </a:gridCol>
                    <a:gridCol w="2530764">
                      <a:extLst>
                        <a:ext uri="{9D8B030D-6E8A-4147-A177-3AD203B41FA5}">
                          <a16:colId xmlns:a16="http://schemas.microsoft.com/office/drawing/2014/main" val="367439223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t="-4918" r="-243023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1346" t="-4918" r="-481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01426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155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1346" t="-104918" r="-481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43388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295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1346" t="-204918" r="-481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88311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390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1346" t="-304918" r="-481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00291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t="-404918" r="-24302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1346" t="-404918" r="-481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97626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B2DFE919-C668-4528-9A25-122F46149E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1028578"/>
                  </p:ext>
                </p:extLst>
              </p:nvPr>
            </p:nvGraphicFramePr>
            <p:xfrm>
              <a:off x="434682" y="4395739"/>
              <a:ext cx="8128001" cy="1854200"/>
            </p:xfrm>
            <a:graphic>
              <a:graphicData uri="http://schemas.openxmlformats.org/drawingml/2006/table">
                <a:tbl>
                  <a:tblPr firstRow="1" bandRow="1">
                    <a:tableStyleId>{74C1A8A3-306A-4EB7-A6B1-4F7E0EB9C5D6}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4077963298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216849905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936893619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849764412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045263080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681215031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1011359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𝒊𝒅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234884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404900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374989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224028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365633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54050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155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40409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295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03048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390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48524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73990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B2DFE919-C668-4528-9A25-122F46149E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1028578"/>
                  </p:ext>
                </p:extLst>
              </p:nvPr>
            </p:nvGraphicFramePr>
            <p:xfrm>
              <a:off x="434682" y="4395739"/>
              <a:ext cx="8128001" cy="1854200"/>
            </p:xfrm>
            <a:graphic>
              <a:graphicData uri="http://schemas.openxmlformats.org/drawingml/2006/table">
                <a:tbl>
                  <a:tblPr firstRow="1" bandRow="1">
                    <a:tableStyleId>{74C1A8A3-306A-4EB7-A6B1-4F7E0EB9C5D6}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4077963298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216849905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936893619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849764412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045263080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681215031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1011359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t="-8197" r="-599476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234884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404900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374989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224028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365633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598429" t="-8197" r="-1047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54050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155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598429" t="-108197" r="-1047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40409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295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598429" t="-208197" r="-1047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03048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390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598429" t="-308197" r="-1047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48524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t="-408197" r="-59947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0526" t="-408197" r="-50263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99476" t="-408197" r="-400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301053" t="-408197" r="-30210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398953" t="-408197" r="-200524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501579" t="-408197" r="-10157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598429" t="-408197" r="-1047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739909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箭头: 右 7">
            <a:extLst>
              <a:ext uri="{FF2B5EF4-FFF2-40B4-BE49-F238E27FC236}">
                <a16:creationId xmlns:a16="http://schemas.microsoft.com/office/drawing/2014/main" id="{7A77D3B9-99FF-40B2-8EAB-77DF11E7F4E6}"/>
              </a:ext>
            </a:extLst>
          </p:cNvPr>
          <p:cNvSpPr/>
          <p:nvPr/>
        </p:nvSpPr>
        <p:spPr>
          <a:xfrm rot="5400000">
            <a:off x="3958051" y="3411428"/>
            <a:ext cx="1081261" cy="29712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A1D91A6-BC6D-4570-ACA5-79306D82F13B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925" y="883554"/>
            <a:ext cx="5704032" cy="33928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4098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295BB99C-3DF5-432E-8B81-DAE28E4F9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特征提取</a:t>
            </a: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75CDE1F8-E20A-494C-ADDF-3471A2BDCC29}"/>
              </a:ext>
            </a:extLst>
          </p:cNvPr>
          <p:cNvGrpSpPr/>
          <p:nvPr/>
        </p:nvGrpSpPr>
        <p:grpSpPr>
          <a:xfrm>
            <a:off x="858069" y="2449092"/>
            <a:ext cx="4087092" cy="3029164"/>
            <a:chOff x="4052454" y="1033839"/>
            <a:chExt cx="4087092" cy="3029164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736DA08D-1554-4B14-80E3-5AE898FF8D47}"/>
                </a:ext>
              </a:extLst>
            </p:cNvPr>
            <p:cNvGrpSpPr/>
            <p:nvPr/>
          </p:nvGrpSpPr>
          <p:grpSpPr>
            <a:xfrm>
              <a:off x="4052454" y="1348524"/>
              <a:ext cx="4087092" cy="2714479"/>
              <a:chOff x="4978400" y="1136072"/>
              <a:chExt cx="4087092" cy="2714479"/>
            </a:xfrm>
          </p:grpSpPr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38D9969E-123E-46CF-A3CF-FAE871F45481}"/>
                  </a:ext>
                </a:extLst>
              </p:cNvPr>
              <p:cNvSpPr/>
              <p:nvPr/>
            </p:nvSpPr>
            <p:spPr>
              <a:xfrm>
                <a:off x="6294582" y="1136072"/>
                <a:ext cx="1376218" cy="2475345"/>
              </a:xfrm>
              <a:prstGeom prst="ellipse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文本框 3">
                    <a:extLst>
                      <a:ext uri="{FF2B5EF4-FFF2-40B4-BE49-F238E27FC236}">
                        <a16:creationId xmlns:a16="http://schemas.microsoft.com/office/drawing/2014/main" id="{BDB38920-E6D5-4DF4-866B-BE43CA14CD32}"/>
                      </a:ext>
                    </a:extLst>
                  </p:cNvPr>
                  <p:cNvSpPr txBox="1"/>
                  <p:nvPr/>
                </p:nvSpPr>
                <p:spPr>
                  <a:xfrm>
                    <a:off x="6525491" y="1542227"/>
                    <a:ext cx="914400" cy="23083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altLang="zh-CN" dirty="0"/>
                  </a:p>
                  <a:p>
                    <a:pPr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altLang="zh-CN" i="1" dirty="0">
                      <a:latin typeface="Cambria Math" panose="02040503050406030204" pitchFamily="18" charset="0"/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zh-CN" altLang="en-US" dirty="0"/>
                  </a:p>
                  <a:p>
                    <a:pPr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dirty="0"/>
                  </a:p>
                  <a:p>
                    <a:endParaRPr lang="zh-CN" altLang="en-US" dirty="0"/>
                  </a:p>
                  <a:p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" name="文本框 3">
                    <a:extLst>
                      <a:ext uri="{FF2B5EF4-FFF2-40B4-BE49-F238E27FC236}">
                        <a16:creationId xmlns:a16="http://schemas.microsoft.com/office/drawing/2014/main" id="{BDB38920-E6D5-4DF4-866B-BE43CA14CD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25491" y="1542227"/>
                    <a:ext cx="914400" cy="230832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1B8B66A3-9501-4BBF-B4D7-DAF5E8B1301C}"/>
                  </a:ext>
                </a:extLst>
              </p:cNvPr>
              <p:cNvGrpSpPr/>
              <p:nvPr/>
            </p:nvGrpSpPr>
            <p:grpSpPr>
              <a:xfrm>
                <a:off x="4978400" y="1292999"/>
                <a:ext cx="711201" cy="1200329"/>
                <a:chOff x="4581236" y="1016000"/>
                <a:chExt cx="711201" cy="1200329"/>
              </a:xfrm>
            </p:grpSpPr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50B28FA7-D855-4FF2-872F-DE13CF4504B9}"/>
                    </a:ext>
                  </a:extLst>
                </p:cNvPr>
                <p:cNvSpPr/>
                <p:nvPr/>
              </p:nvSpPr>
              <p:spPr>
                <a:xfrm>
                  <a:off x="4645891" y="1016000"/>
                  <a:ext cx="637309" cy="120032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文本框 5">
                      <a:extLst>
                        <a:ext uri="{FF2B5EF4-FFF2-40B4-BE49-F238E27FC236}">
                          <a16:creationId xmlns:a16="http://schemas.microsoft.com/office/drawing/2014/main" id="{A3CE4A2B-FC2D-4665-85F8-C2F2D68AC43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81236" y="1016000"/>
                      <a:ext cx="711201" cy="12003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en-US" altLang="zh-CN" dirty="0"/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en-US" altLang="zh-CN" i="1" dirty="0"/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zh-CN" altLang="en-US" dirty="0"/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6" name="文本框 5">
                      <a:extLst>
                        <a:ext uri="{FF2B5EF4-FFF2-40B4-BE49-F238E27FC236}">
                          <a16:creationId xmlns:a16="http://schemas.microsoft.com/office/drawing/2014/main" id="{A3CE4A2B-FC2D-4665-85F8-C2F2D68AC43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81236" y="1016000"/>
                      <a:ext cx="711201" cy="120032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93CF9EC9-3F00-4C15-AB75-97323815EA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9601" y="1542227"/>
                <a:ext cx="835890" cy="2588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F70E0F29-7C95-413E-BBDD-B287C26BFF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9601" y="1828800"/>
                <a:ext cx="82203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21DD8A32-D9A3-418C-AA0F-A1024DA063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89601" y="1856510"/>
                <a:ext cx="822037" cy="3507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144BFA78-7438-42B6-9E51-85A14BC401CA}"/>
                  </a:ext>
                </a:extLst>
              </p:cNvPr>
              <p:cNvGrpSpPr/>
              <p:nvPr/>
            </p:nvGrpSpPr>
            <p:grpSpPr>
              <a:xfrm>
                <a:off x="8354291" y="1228635"/>
                <a:ext cx="711201" cy="1200329"/>
                <a:chOff x="4581236" y="1016000"/>
                <a:chExt cx="711201" cy="1200329"/>
              </a:xfrm>
            </p:grpSpPr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A326A964-A4B4-42CC-97FA-3A7F7BD3990B}"/>
                    </a:ext>
                  </a:extLst>
                </p:cNvPr>
                <p:cNvSpPr/>
                <p:nvPr/>
              </p:nvSpPr>
              <p:spPr>
                <a:xfrm>
                  <a:off x="4645891" y="1016000"/>
                  <a:ext cx="637309" cy="120032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文本框 26">
                      <a:extLst>
                        <a:ext uri="{FF2B5EF4-FFF2-40B4-BE49-F238E27FC236}">
                          <a16:creationId xmlns:a16="http://schemas.microsoft.com/office/drawing/2014/main" id="{8A5EBA98-6EEA-4926-A13E-2C76B0C01B3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81236" y="1016000"/>
                      <a:ext cx="711201" cy="12003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en-US" altLang="zh-CN" dirty="0"/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en-US" altLang="zh-CN" i="1" dirty="0">
                        <a:latin typeface="Cambria Math" panose="02040503050406030204" pitchFamily="18" charset="0"/>
                      </a:endParaRP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zh-CN" altLang="en-US" dirty="0"/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27" name="文本框 26">
                      <a:extLst>
                        <a:ext uri="{FF2B5EF4-FFF2-40B4-BE49-F238E27FC236}">
                          <a16:creationId xmlns:a16="http://schemas.microsoft.com/office/drawing/2014/main" id="{8A5EBA98-6EEA-4926-A13E-2C76B0C01B3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81236" y="1016000"/>
                      <a:ext cx="711201" cy="120032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241E0276-98F1-4365-AE64-46A36525CB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39891" y="1422400"/>
                <a:ext cx="979055" cy="3786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E7E3112C-8E1F-4D62-812D-8B0AFB52CB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39891" y="1727200"/>
                <a:ext cx="969818" cy="738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>
                <a:extLst>
                  <a:ext uri="{FF2B5EF4-FFF2-40B4-BE49-F238E27FC236}">
                    <a16:creationId xmlns:a16="http://schemas.microsoft.com/office/drawing/2014/main" id="{989F0C87-7F8F-4791-91A3-E4AF7861F5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49128" y="1801091"/>
                <a:ext cx="960581" cy="4061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74844085-A612-4290-BE1F-A333FDC3BF14}"/>
                </a:ext>
              </a:extLst>
            </p:cNvPr>
            <p:cNvGrpSpPr/>
            <p:nvPr/>
          </p:nvGrpSpPr>
          <p:grpSpPr>
            <a:xfrm>
              <a:off x="4088245" y="1033839"/>
              <a:ext cx="4031672" cy="370197"/>
              <a:chOff x="4088245" y="1033839"/>
              <a:chExt cx="4031672" cy="370197"/>
            </a:xfrm>
          </p:grpSpPr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F77E347D-71D3-4118-BF53-375AABEDD99F}"/>
                  </a:ext>
                </a:extLst>
              </p:cNvPr>
              <p:cNvSpPr txBox="1"/>
              <p:nvPr/>
            </p:nvSpPr>
            <p:spPr>
              <a:xfrm>
                <a:off x="4088245" y="1034704"/>
                <a:ext cx="6950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父亲</a:t>
                </a:r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C8A86068-C9C0-4E84-A1C7-D8F009D9F59E}"/>
                  </a:ext>
                </a:extLst>
              </p:cNvPr>
              <p:cNvSpPr txBox="1"/>
              <p:nvPr/>
            </p:nvSpPr>
            <p:spPr>
              <a:xfrm>
                <a:off x="7424882" y="1033839"/>
                <a:ext cx="6950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儿子</a:t>
                </a:r>
              </a:p>
            </p:txBody>
          </p:sp>
        </p:grp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296306E3-AE44-4BED-884A-551F348A949F}"/>
              </a:ext>
            </a:extLst>
          </p:cNvPr>
          <p:cNvGrpSpPr/>
          <p:nvPr/>
        </p:nvGrpSpPr>
        <p:grpSpPr>
          <a:xfrm>
            <a:off x="6383239" y="2449092"/>
            <a:ext cx="4886037" cy="2714479"/>
            <a:chOff x="646544" y="3431958"/>
            <a:chExt cx="4886037" cy="2714479"/>
          </a:xfrm>
        </p:grpSpPr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BF18747B-EAF1-46DE-B233-1DBEE4D1BA7C}"/>
                </a:ext>
              </a:extLst>
            </p:cNvPr>
            <p:cNvGrpSpPr/>
            <p:nvPr/>
          </p:nvGrpSpPr>
          <p:grpSpPr>
            <a:xfrm>
              <a:off x="646544" y="3431958"/>
              <a:ext cx="1376218" cy="2714479"/>
              <a:chOff x="6294582" y="1136072"/>
              <a:chExt cx="1376218" cy="2714479"/>
            </a:xfrm>
          </p:grpSpPr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03004DEB-D470-4B6D-B9D0-BBD981A8B0FE}"/>
                  </a:ext>
                </a:extLst>
              </p:cNvPr>
              <p:cNvSpPr/>
              <p:nvPr/>
            </p:nvSpPr>
            <p:spPr>
              <a:xfrm>
                <a:off x="6294582" y="1136072"/>
                <a:ext cx="1376218" cy="2475345"/>
              </a:xfrm>
              <a:prstGeom prst="ellipse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文本框 53">
                    <a:extLst>
                      <a:ext uri="{FF2B5EF4-FFF2-40B4-BE49-F238E27FC236}">
                        <a16:creationId xmlns:a16="http://schemas.microsoft.com/office/drawing/2014/main" id="{BB842FF4-B475-495B-AAB9-EC97154AB34D}"/>
                      </a:ext>
                    </a:extLst>
                  </p:cNvPr>
                  <p:cNvSpPr txBox="1"/>
                  <p:nvPr/>
                </p:nvSpPr>
                <p:spPr>
                  <a:xfrm>
                    <a:off x="6525491" y="1542227"/>
                    <a:ext cx="914400" cy="23083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altLang="zh-CN" dirty="0"/>
                  </a:p>
                  <a:p>
                    <a:pPr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altLang="zh-CN" i="1" dirty="0">
                      <a:latin typeface="Cambria Math" panose="02040503050406030204" pitchFamily="18" charset="0"/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zh-CN" altLang="en-US" dirty="0"/>
                  </a:p>
                  <a:p>
                    <a:pPr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dirty="0"/>
                  </a:p>
                  <a:p>
                    <a:endParaRPr lang="zh-CN" altLang="en-US" dirty="0"/>
                  </a:p>
                  <a:p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54" name="文本框 53">
                    <a:extLst>
                      <a:ext uri="{FF2B5EF4-FFF2-40B4-BE49-F238E27FC236}">
                        <a16:creationId xmlns:a16="http://schemas.microsoft.com/office/drawing/2014/main" id="{BB842FF4-B475-495B-AAB9-EC97154AB3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25491" y="1542227"/>
                    <a:ext cx="914400" cy="230832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6060D38E-5E53-46C1-A51F-E645B531B923}"/>
                </a:ext>
              </a:extLst>
            </p:cNvPr>
            <p:cNvCxnSpPr>
              <a:cxnSpLocks/>
            </p:cNvCxnSpPr>
            <p:nvPr/>
          </p:nvCxnSpPr>
          <p:spPr>
            <a:xfrm>
              <a:off x="1690255" y="4131777"/>
              <a:ext cx="1154545" cy="44533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F9210213-BC8E-47F3-BA5B-84D429F0B929}"/>
                </a:ext>
              </a:extLst>
            </p:cNvPr>
            <p:cNvGrpSpPr/>
            <p:nvPr/>
          </p:nvGrpSpPr>
          <p:grpSpPr>
            <a:xfrm>
              <a:off x="2844800" y="4577110"/>
              <a:ext cx="642832" cy="369332"/>
              <a:chOff x="2844800" y="4577110"/>
              <a:chExt cx="642832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文本框 69">
                    <a:extLst>
                      <a:ext uri="{FF2B5EF4-FFF2-40B4-BE49-F238E27FC236}">
                        <a16:creationId xmlns:a16="http://schemas.microsoft.com/office/drawing/2014/main" id="{6B29BCDC-1974-49DF-87B3-1A9868E607C3}"/>
                      </a:ext>
                    </a:extLst>
                  </p:cNvPr>
                  <p:cNvSpPr txBox="1"/>
                  <p:nvPr/>
                </p:nvSpPr>
                <p:spPr>
                  <a:xfrm>
                    <a:off x="2925127" y="4577110"/>
                    <a:ext cx="56250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altLang="zh-CN" i="1" dirty="0"/>
                  </a:p>
                </p:txBody>
              </p:sp>
            </mc:Choice>
            <mc:Fallback xmlns="">
              <p:sp>
                <p:nvSpPr>
                  <p:cNvPr id="70" name="文本框 69">
                    <a:extLst>
                      <a:ext uri="{FF2B5EF4-FFF2-40B4-BE49-F238E27FC236}">
                        <a16:creationId xmlns:a16="http://schemas.microsoft.com/office/drawing/2014/main" id="{6B29BCDC-1974-49DF-87B3-1A9868E607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5127" y="4577110"/>
                    <a:ext cx="562505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26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C192A37C-C5CD-4A31-A6A5-EB686BDC9793}"/>
                  </a:ext>
                </a:extLst>
              </p:cNvPr>
              <p:cNvSpPr/>
              <p:nvPr/>
            </p:nvSpPr>
            <p:spPr>
              <a:xfrm>
                <a:off x="2844800" y="4577110"/>
                <a:ext cx="591128" cy="3693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F823C11E-88D5-432D-8C96-6DE05D134F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0254" y="4946442"/>
              <a:ext cx="1154546" cy="47205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E721DCDB-ED90-4F8D-A973-37CC6B9EFA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5928" y="4131777"/>
              <a:ext cx="757381" cy="4531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8C7F4D56-CD9D-4BEE-9FAF-39EBB42C2313}"/>
                </a:ext>
              </a:extLst>
            </p:cNvPr>
            <p:cNvGrpSpPr/>
            <p:nvPr/>
          </p:nvGrpSpPr>
          <p:grpSpPr>
            <a:xfrm>
              <a:off x="4187537" y="3762445"/>
              <a:ext cx="591128" cy="369332"/>
              <a:chOff x="2844800" y="4577110"/>
              <a:chExt cx="591128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文本框 80">
                    <a:extLst>
                      <a:ext uri="{FF2B5EF4-FFF2-40B4-BE49-F238E27FC236}">
                        <a16:creationId xmlns:a16="http://schemas.microsoft.com/office/drawing/2014/main" id="{233047DC-3FB9-4E62-B818-E979EDEDCDCB}"/>
                      </a:ext>
                    </a:extLst>
                  </p:cNvPr>
                  <p:cNvSpPr txBox="1"/>
                  <p:nvPr/>
                </p:nvSpPr>
                <p:spPr>
                  <a:xfrm>
                    <a:off x="2844800" y="4577110"/>
                    <a:ext cx="5911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altLang="zh-CN" i="1" dirty="0"/>
                  </a:p>
                </p:txBody>
              </p:sp>
            </mc:Choice>
            <mc:Fallback xmlns="">
              <p:sp>
                <p:nvSpPr>
                  <p:cNvPr id="81" name="文本框 80">
                    <a:extLst>
                      <a:ext uri="{FF2B5EF4-FFF2-40B4-BE49-F238E27FC236}">
                        <a16:creationId xmlns:a16="http://schemas.microsoft.com/office/drawing/2014/main" id="{233047DC-3FB9-4E62-B818-E979EDEDCDC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4800" y="4577110"/>
                    <a:ext cx="591128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03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A1DDD3B0-C6CB-4094-BCC1-B5729124D67C}"/>
                  </a:ext>
                </a:extLst>
              </p:cNvPr>
              <p:cNvSpPr/>
              <p:nvPr/>
            </p:nvSpPr>
            <p:spPr>
              <a:xfrm>
                <a:off x="2844800" y="4577110"/>
                <a:ext cx="591128" cy="3693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45027D51-0F8D-4965-A7C9-F347992D7674}"/>
                    </a:ext>
                  </a:extLst>
                </p:cNvPr>
                <p:cNvSpPr txBox="1"/>
                <p:nvPr/>
              </p:nvSpPr>
              <p:spPr>
                <a:xfrm>
                  <a:off x="3278908" y="5182471"/>
                  <a:ext cx="225367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CN" altLang="en-US" dirty="0"/>
                    <a:t>，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zh-CN" altLang="en-US" dirty="0"/>
                    <a:t>互为彼此的二度联系人</a:t>
                  </a:r>
                  <a:endParaRPr lang="en-US" altLang="zh-CN" dirty="0"/>
                </a:p>
              </p:txBody>
            </p:sp>
          </mc:Choice>
          <mc:Fallback xmlns="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45027D51-0F8D-4965-A7C9-F347992D76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8908" y="5182471"/>
                  <a:ext cx="2253673" cy="646331"/>
                </a:xfrm>
                <a:prstGeom prst="rect">
                  <a:avLst/>
                </a:prstGeom>
                <a:blipFill>
                  <a:blip r:embed="rId9"/>
                  <a:stretch>
                    <a:fillRect l="-2432" t="-5660" r="-2162" b="-141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719B57DE-0FDA-498D-9491-67109D17F376}"/>
                  </a:ext>
                </a:extLst>
              </p:cNvPr>
              <p:cNvSpPr/>
              <p:nvPr/>
            </p:nvSpPr>
            <p:spPr>
              <a:xfrm>
                <a:off x="0" y="803563"/>
                <a:ext cx="2643618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𝑑𝑎𝑡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𝑟𝑖𝑠𝑘</m:t>
                    </m:r>
                  </m:oMath>
                </a14:m>
                <a:endParaRPr lang="zh-CN" altLang="zh-CN" sz="2000" dirty="0"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𝑑𝑎𝑡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𝑠𝑦𝑚𝑏𝑜𝑙</m:t>
                    </m:r>
                  </m:oMath>
                </a14:m>
                <a:endParaRPr lang="zh-CN" altLang="zh-CN" sz="2000" dirty="0">
                  <a:solidFill>
                    <a:schemeClr val="tx1"/>
                  </a:solidFill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𝑑𝑎𝑡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𝑎𝑝𝑝</m:t>
                    </m:r>
                  </m:oMath>
                </a14:m>
                <a:endParaRPr lang="zh-CN" altLang="zh-CN" sz="2000" dirty="0">
                  <a:solidFill>
                    <a:schemeClr val="tx1"/>
                  </a:solidFill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𝒅𝒂𝒕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𝒆𝒅𝒈𝒆</m:t>
                    </m:r>
                  </m:oMath>
                </a14:m>
                <a:endParaRPr lang="zh-CN" altLang="zh-CN" sz="2000" b="1" dirty="0">
                  <a:solidFill>
                    <a:srgbClr val="FF0000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719B57DE-0FDA-498D-9491-67109D17F3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03563"/>
                <a:ext cx="2643618" cy="1477328"/>
              </a:xfrm>
              <a:prstGeom prst="rect">
                <a:avLst/>
              </a:prstGeom>
              <a:blipFill>
                <a:blip r:embed="rId10"/>
                <a:stretch>
                  <a:fillRect l="-2074" t="-3306" b="-66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5838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295BB99C-3DF5-432E-8B81-DAE28E4F9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特征提取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4183F807-4710-4676-95A9-0B8FE45363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4335296"/>
                  </p:ext>
                </p:extLst>
              </p:nvPr>
            </p:nvGraphicFramePr>
            <p:xfrm>
              <a:off x="434109" y="2522036"/>
              <a:ext cx="5218545" cy="3403092"/>
            </p:xfrm>
            <a:graphic>
              <a:graphicData uri="http://schemas.openxmlformats.org/drawingml/2006/table">
                <a:tbl>
                  <a:tblPr firstRow="1" bandRow="1">
                    <a:tableStyleId>{74C1A8A3-306A-4EB7-A6B1-4F7E0EB9C5D6}</a:tableStyleId>
                  </a:tblPr>
                  <a:tblGrid>
                    <a:gridCol w="1043709">
                      <a:extLst>
                        <a:ext uri="{9D8B030D-6E8A-4147-A177-3AD203B41FA5}">
                          <a16:colId xmlns:a16="http://schemas.microsoft.com/office/drawing/2014/main" val="306422739"/>
                        </a:ext>
                      </a:extLst>
                    </a:gridCol>
                    <a:gridCol w="1043709">
                      <a:extLst>
                        <a:ext uri="{9D8B030D-6E8A-4147-A177-3AD203B41FA5}">
                          <a16:colId xmlns:a16="http://schemas.microsoft.com/office/drawing/2014/main" val="3598825113"/>
                        </a:ext>
                      </a:extLst>
                    </a:gridCol>
                    <a:gridCol w="1043709">
                      <a:extLst>
                        <a:ext uri="{9D8B030D-6E8A-4147-A177-3AD203B41FA5}">
                          <a16:colId xmlns:a16="http://schemas.microsoft.com/office/drawing/2014/main" val="886209306"/>
                        </a:ext>
                      </a:extLst>
                    </a:gridCol>
                    <a:gridCol w="1043709">
                      <a:extLst>
                        <a:ext uri="{9D8B030D-6E8A-4147-A177-3AD203B41FA5}">
                          <a16:colId xmlns:a16="http://schemas.microsoft.com/office/drawing/2014/main" val="426846734"/>
                        </a:ext>
                      </a:extLst>
                    </a:gridCol>
                    <a:gridCol w="1043709">
                      <a:extLst>
                        <a:ext uri="{9D8B030D-6E8A-4147-A177-3AD203B41FA5}">
                          <a16:colId xmlns:a16="http://schemas.microsoft.com/office/drawing/2014/main" val="3980495429"/>
                        </a:ext>
                      </a:extLst>
                    </a:gridCol>
                  </a:tblGrid>
                  <a:tr h="3362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𝒇𝒓𝒐𝒎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𝒊𝒅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𝒕𝒐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𝒊𝒅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𝒅𝒂𝒕𝒆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𝒕𝒊𝒎𝒆𝒔</m:t>
                                </m:r>
                              </m:oMath>
                            </m:oMathPara>
                          </a14:m>
                          <a:endParaRPr lang="zh-CN" altLang="en-US" b="1" dirty="0">
                            <a:solidFill>
                              <a:srgbClr val="FFFF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𝒘𝒆𝒊𝒈𝒉𝒕</m:t>
                                </m:r>
                              </m:oMath>
                            </m:oMathPara>
                          </a14:m>
                          <a:endParaRPr lang="zh-CN" altLang="en-US" b="1" dirty="0">
                            <a:solidFill>
                              <a:srgbClr val="FFFF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6255140"/>
                      </a:ext>
                    </a:extLst>
                  </a:tr>
                  <a:tr h="4452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2018-01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53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3951089"/>
                      </a:ext>
                    </a:extLst>
                  </a:tr>
                  <a:tr h="44526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19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2017-12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241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9100680"/>
                      </a:ext>
                    </a:extLst>
                  </a:tr>
                  <a:tr h="44526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2017-11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324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1043693"/>
                      </a:ext>
                    </a:extLst>
                  </a:tr>
                  <a:tr h="44526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2017-11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73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7380653"/>
                      </a:ext>
                    </a:extLst>
                  </a:tr>
                  <a:tr h="44526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2017-12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1160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2417205"/>
                      </a:ext>
                    </a:extLst>
                  </a:tr>
                  <a:tr h="44526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2018-01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594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1506251"/>
                      </a:ext>
                    </a:extLst>
                  </a:tr>
                  <a:tr h="3362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07476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4183F807-4710-4676-95A9-0B8FE45363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4335296"/>
                  </p:ext>
                </p:extLst>
              </p:nvPr>
            </p:nvGraphicFramePr>
            <p:xfrm>
              <a:off x="434109" y="2522036"/>
              <a:ext cx="5218545" cy="3403092"/>
            </p:xfrm>
            <a:graphic>
              <a:graphicData uri="http://schemas.openxmlformats.org/drawingml/2006/table">
                <a:tbl>
                  <a:tblPr firstRow="1" bandRow="1">
                    <a:tableStyleId>{74C1A8A3-306A-4EB7-A6B1-4F7E0EB9C5D6}</a:tableStyleId>
                  </a:tblPr>
                  <a:tblGrid>
                    <a:gridCol w="1043709">
                      <a:extLst>
                        <a:ext uri="{9D8B030D-6E8A-4147-A177-3AD203B41FA5}">
                          <a16:colId xmlns:a16="http://schemas.microsoft.com/office/drawing/2014/main" val="306422739"/>
                        </a:ext>
                      </a:extLst>
                    </a:gridCol>
                    <a:gridCol w="1043709">
                      <a:extLst>
                        <a:ext uri="{9D8B030D-6E8A-4147-A177-3AD203B41FA5}">
                          <a16:colId xmlns:a16="http://schemas.microsoft.com/office/drawing/2014/main" val="3598825113"/>
                        </a:ext>
                      </a:extLst>
                    </a:gridCol>
                    <a:gridCol w="1043709">
                      <a:extLst>
                        <a:ext uri="{9D8B030D-6E8A-4147-A177-3AD203B41FA5}">
                          <a16:colId xmlns:a16="http://schemas.microsoft.com/office/drawing/2014/main" val="886209306"/>
                        </a:ext>
                      </a:extLst>
                    </a:gridCol>
                    <a:gridCol w="1043709">
                      <a:extLst>
                        <a:ext uri="{9D8B030D-6E8A-4147-A177-3AD203B41FA5}">
                          <a16:colId xmlns:a16="http://schemas.microsoft.com/office/drawing/2014/main" val="426846734"/>
                        </a:ext>
                      </a:extLst>
                    </a:gridCol>
                    <a:gridCol w="1043709">
                      <a:extLst>
                        <a:ext uri="{9D8B030D-6E8A-4147-A177-3AD203B41FA5}">
                          <a16:colId xmlns:a16="http://schemas.microsoft.com/office/drawing/2014/main" val="398049542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t="-3333" r="-402339" b="-83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99419" t="-3333" r="-300000" b="-83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585" t="-3333" r="-201754" b="-83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98837" t="-3333" r="-100581" b="-83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01170" t="-3333" r="-1170" b="-83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6255140"/>
                      </a:ext>
                    </a:extLst>
                  </a:tr>
                  <a:tr h="4452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2018-01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53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3951089"/>
                      </a:ext>
                    </a:extLst>
                  </a:tr>
                  <a:tr h="44526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19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2017-12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241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9100680"/>
                      </a:ext>
                    </a:extLst>
                  </a:tr>
                  <a:tr h="44526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2017-11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324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1043693"/>
                      </a:ext>
                    </a:extLst>
                  </a:tr>
                  <a:tr h="44526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2017-11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73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7380653"/>
                      </a:ext>
                    </a:extLst>
                  </a:tr>
                  <a:tr h="44526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2017-12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1160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2417205"/>
                      </a:ext>
                    </a:extLst>
                  </a:tr>
                  <a:tr h="44526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2018-01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594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150625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t="-835000" r="-402339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99419" t="-835000" r="-300000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585" t="-835000" r="-201754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98837" t="-835000" r="-100581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01170" t="-835000" r="-1170" b="-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07476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F99DDFBB-8959-4E15-A90B-2CE3C6E803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5118792"/>
                  </p:ext>
                </p:extLst>
              </p:nvPr>
            </p:nvGraphicFramePr>
            <p:xfrm>
              <a:off x="6873922" y="1180708"/>
              <a:ext cx="4839856" cy="2372052"/>
            </p:xfrm>
            <a:graphic>
              <a:graphicData uri="http://schemas.openxmlformats.org/drawingml/2006/table">
                <a:tbl>
                  <a:tblPr firstRow="1" bandRow="1">
                    <a:tableStyleId>{74C1A8A3-306A-4EB7-A6B1-4F7E0EB9C5D6}</a:tableStyleId>
                  </a:tblPr>
                  <a:tblGrid>
                    <a:gridCol w="1209964">
                      <a:extLst>
                        <a:ext uri="{9D8B030D-6E8A-4147-A177-3AD203B41FA5}">
                          <a16:colId xmlns:a16="http://schemas.microsoft.com/office/drawing/2014/main" val="1926922279"/>
                        </a:ext>
                      </a:extLst>
                    </a:gridCol>
                    <a:gridCol w="1209964">
                      <a:extLst>
                        <a:ext uri="{9D8B030D-6E8A-4147-A177-3AD203B41FA5}">
                          <a16:colId xmlns:a16="http://schemas.microsoft.com/office/drawing/2014/main" val="386390245"/>
                        </a:ext>
                      </a:extLst>
                    </a:gridCol>
                    <a:gridCol w="1209964">
                      <a:extLst>
                        <a:ext uri="{9D8B030D-6E8A-4147-A177-3AD203B41FA5}">
                          <a16:colId xmlns:a16="http://schemas.microsoft.com/office/drawing/2014/main" val="1299206084"/>
                        </a:ext>
                      </a:extLst>
                    </a:gridCol>
                    <a:gridCol w="1209964">
                      <a:extLst>
                        <a:ext uri="{9D8B030D-6E8A-4147-A177-3AD203B41FA5}">
                          <a16:colId xmlns:a16="http://schemas.microsoft.com/office/drawing/2014/main" val="2714095838"/>
                        </a:ext>
                      </a:extLst>
                    </a:gridCol>
                  </a:tblGrid>
                  <a:tr h="39534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𝒇𝒓𝒐𝒎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𝒊𝒅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𝒕𝒐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𝒊𝒅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𝒕𝒊𝒎𝒆𝒔</m:t>
                                </m:r>
                              </m:oMath>
                            </m:oMathPara>
                          </a14:m>
                          <a:endParaRPr lang="zh-CN" altLang="en-US" b="1" dirty="0">
                            <a:solidFill>
                              <a:srgbClr val="FFFF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𝒘𝒆𝒊𝒈𝒉𝒕</m:t>
                                </m:r>
                              </m:oMath>
                            </m:oMathPara>
                          </a14:m>
                          <a:endParaRPr lang="zh-CN" altLang="en-US" b="1" dirty="0">
                            <a:solidFill>
                              <a:srgbClr val="FFFF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0265188"/>
                      </a:ext>
                    </a:extLst>
                  </a:tr>
                  <a:tr h="3953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53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5536559"/>
                      </a:ext>
                    </a:extLst>
                  </a:tr>
                  <a:tr h="3953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19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241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2584567"/>
                      </a:ext>
                    </a:extLst>
                  </a:tr>
                  <a:tr h="3953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423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4474734"/>
                      </a:ext>
                    </a:extLst>
                  </a:tr>
                  <a:tr h="3953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1827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9040654"/>
                      </a:ext>
                    </a:extLst>
                  </a:tr>
                  <a:tr h="39534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8557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F99DDFBB-8959-4E15-A90B-2CE3C6E803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5118792"/>
                  </p:ext>
                </p:extLst>
              </p:nvPr>
            </p:nvGraphicFramePr>
            <p:xfrm>
              <a:off x="6873922" y="1180708"/>
              <a:ext cx="4839856" cy="2372052"/>
            </p:xfrm>
            <a:graphic>
              <a:graphicData uri="http://schemas.openxmlformats.org/drawingml/2006/table">
                <a:tbl>
                  <a:tblPr firstRow="1" bandRow="1">
                    <a:tableStyleId>{74C1A8A3-306A-4EB7-A6B1-4F7E0EB9C5D6}</a:tableStyleId>
                  </a:tblPr>
                  <a:tblGrid>
                    <a:gridCol w="1209964">
                      <a:extLst>
                        <a:ext uri="{9D8B030D-6E8A-4147-A177-3AD203B41FA5}">
                          <a16:colId xmlns:a16="http://schemas.microsoft.com/office/drawing/2014/main" val="1926922279"/>
                        </a:ext>
                      </a:extLst>
                    </a:gridCol>
                    <a:gridCol w="1209964">
                      <a:extLst>
                        <a:ext uri="{9D8B030D-6E8A-4147-A177-3AD203B41FA5}">
                          <a16:colId xmlns:a16="http://schemas.microsoft.com/office/drawing/2014/main" val="386390245"/>
                        </a:ext>
                      </a:extLst>
                    </a:gridCol>
                    <a:gridCol w="1209964">
                      <a:extLst>
                        <a:ext uri="{9D8B030D-6E8A-4147-A177-3AD203B41FA5}">
                          <a16:colId xmlns:a16="http://schemas.microsoft.com/office/drawing/2014/main" val="1299206084"/>
                        </a:ext>
                      </a:extLst>
                    </a:gridCol>
                    <a:gridCol w="1209964">
                      <a:extLst>
                        <a:ext uri="{9D8B030D-6E8A-4147-A177-3AD203B41FA5}">
                          <a16:colId xmlns:a16="http://schemas.microsoft.com/office/drawing/2014/main" val="2714095838"/>
                        </a:ext>
                      </a:extLst>
                    </a:gridCol>
                  </a:tblGrid>
                  <a:tr h="39534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t="-3077" r="-300503" b="-5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3077" r="-200503" b="-5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1010" t="-3077" r="-101515" b="-5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99497" t="-3077" r="-1005" b="-50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0265188"/>
                      </a:ext>
                    </a:extLst>
                  </a:tr>
                  <a:tr h="3953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53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5536559"/>
                      </a:ext>
                    </a:extLst>
                  </a:tr>
                  <a:tr h="3953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19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241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2584567"/>
                      </a:ext>
                    </a:extLst>
                  </a:tr>
                  <a:tr h="3953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423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4474734"/>
                      </a:ext>
                    </a:extLst>
                  </a:tr>
                  <a:tr h="3953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1827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9040654"/>
                      </a:ext>
                    </a:extLst>
                  </a:tr>
                  <a:tr h="39534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t="-503077" r="-300503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503077" r="-200503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1010" t="-503077" r="-101515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99497" t="-503077" r="-1005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85575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箭头: 右 11">
            <a:extLst>
              <a:ext uri="{FF2B5EF4-FFF2-40B4-BE49-F238E27FC236}">
                <a16:creationId xmlns:a16="http://schemas.microsoft.com/office/drawing/2014/main" id="{D62F3D99-31F8-4E26-B596-AF4CF5D7B7D2}"/>
              </a:ext>
            </a:extLst>
          </p:cNvPr>
          <p:cNvSpPr/>
          <p:nvPr/>
        </p:nvSpPr>
        <p:spPr>
          <a:xfrm rot="18603630">
            <a:off x="5476535" y="3581723"/>
            <a:ext cx="1539482" cy="34557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6EBB5B9-E9B0-4327-A4BE-92BF7C6BFD03}"/>
              </a:ext>
            </a:extLst>
          </p:cNvPr>
          <p:cNvSpPr/>
          <p:nvPr/>
        </p:nvSpPr>
        <p:spPr>
          <a:xfrm>
            <a:off x="434109" y="4221019"/>
            <a:ext cx="5218545" cy="13577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1DA71A5-8092-4439-8719-86DD0543426F}"/>
              </a:ext>
            </a:extLst>
          </p:cNvPr>
          <p:cNvSpPr/>
          <p:nvPr/>
        </p:nvSpPr>
        <p:spPr>
          <a:xfrm>
            <a:off x="6873923" y="2710534"/>
            <a:ext cx="4839856" cy="4387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41949635-B88A-4247-9ECE-A43B82A4A8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7449147"/>
                  </p:ext>
                </p:extLst>
              </p:nvPr>
            </p:nvGraphicFramePr>
            <p:xfrm>
              <a:off x="6873922" y="4341091"/>
              <a:ext cx="4839856" cy="1833572"/>
            </p:xfrm>
            <a:graphic>
              <a:graphicData uri="http://schemas.openxmlformats.org/drawingml/2006/table">
                <a:tbl>
                  <a:tblPr firstRow="1" bandRow="1">
                    <a:tableStyleId>{74C1A8A3-306A-4EB7-A6B1-4F7E0EB9C5D6}</a:tableStyleId>
                  </a:tblPr>
                  <a:tblGrid>
                    <a:gridCol w="1209964">
                      <a:extLst>
                        <a:ext uri="{9D8B030D-6E8A-4147-A177-3AD203B41FA5}">
                          <a16:colId xmlns:a16="http://schemas.microsoft.com/office/drawing/2014/main" val="3199530195"/>
                        </a:ext>
                      </a:extLst>
                    </a:gridCol>
                    <a:gridCol w="1209964">
                      <a:extLst>
                        <a:ext uri="{9D8B030D-6E8A-4147-A177-3AD203B41FA5}">
                          <a16:colId xmlns:a16="http://schemas.microsoft.com/office/drawing/2014/main" val="1911030494"/>
                        </a:ext>
                      </a:extLst>
                    </a:gridCol>
                    <a:gridCol w="1209964">
                      <a:extLst>
                        <a:ext uri="{9D8B030D-6E8A-4147-A177-3AD203B41FA5}">
                          <a16:colId xmlns:a16="http://schemas.microsoft.com/office/drawing/2014/main" val="772096063"/>
                        </a:ext>
                      </a:extLst>
                    </a:gridCol>
                    <a:gridCol w="1209964">
                      <a:extLst>
                        <a:ext uri="{9D8B030D-6E8A-4147-A177-3AD203B41FA5}">
                          <a16:colId xmlns:a16="http://schemas.microsoft.com/office/drawing/2014/main" val="692485844"/>
                        </a:ext>
                      </a:extLst>
                    </a:gridCol>
                  </a:tblGrid>
                  <a:tr h="4583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𝒇𝒓𝒐𝒎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𝒊𝒅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𝒅𝒂𝒕𝒆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𝒕𝒊𝒎𝒆𝒔</m:t>
                                </m:r>
                              </m:oMath>
                            </m:oMathPara>
                          </a14:m>
                          <a:endParaRPr lang="zh-CN" altLang="en-US" b="1" dirty="0">
                            <a:solidFill>
                              <a:srgbClr val="FFFF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𝒘𝒆𝒊𝒈𝒉𝒕</m:t>
                                </m:r>
                              </m:oMath>
                            </m:oMathPara>
                          </a14:m>
                          <a:endParaRPr lang="zh-CN" altLang="en-US" b="1" dirty="0">
                            <a:solidFill>
                              <a:srgbClr val="FFFF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1860886"/>
                      </a:ext>
                    </a:extLst>
                  </a:tr>
                  <a:tr h="4583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2017-11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397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7020570"/>
                      </a:ext>
                    </a:extLst>
                  </a:tr>
                  <a:tr h="4583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2017-12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9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1401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094010"/>
                      </a:ext>
                    </a:extLst>
                  </a:tr>
                  <a:tr h="4583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2018-01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647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32397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41949635-B88A-4247-9ECE-A43B82A4A8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7449147"/>
                  </p:ext>
                </p:extLst>
              </p:nvPr>
            </p:nvGraphicFramePr>
            <p:xfrm>
              <a:off x="6873922" y="4341091"/>
              <a:ext cx="4839856" cy="1833572"/>
            </p:xfrm>
            <a:graphic>
              <a:graphicData uri="http://schemas.openxmlformats.org/drawingml/2006/table">
                <a:tbl>
                  <a:tblPr firstRow="1" bandRow="1">
                    <a:tableStyleId>{74C1A8A3-306A-4EB7-A6B1-4F7E0EB9C5D6}</a:tableStyleId>
                  </a:tblPr>
                  <a:tblGrid>
                    <a:gridCol w="1209964">
                      <a:extLst>
                        <a:ext uri="{9D8B030D-6E8A-4147-A177-3AD203B41FA5}">
                          <a16:colId xmlns:a16="http://schemas.microsoft.com/office/drawing/2014/main" val="3199530195"/>
                        </a:ext>
                      </a:extLst>
                    </a:gridCol>
                    <a:gridCol w="1209964">
                      <a:extLst>
                        <a:ext uri="{9D8B030D-6E8A-4147-A177-3AD203B41FA5}">
                          <a16:colId xmlns:a16="http://schemas.microsoft.com/office/drawing/2014/main" val="1911030494"/>
                        </a:ext>
                      </a:extLst>
                    </a:gridCol>
                    <a:gridCol w="1209964">
                      <a:extLst>
                        <a:ext uri="{9D8B030D-6E8A-4147-A177-3AD203B41FA5}">
                          <a16:colId xmlns:a16="http://schemas.microsoft.com/office/drawing/2014/main" val="772096063"/>
                        </a:ext>
                      </a:extLst>
                    </a:gridCol>
                    <a:gridCol w="1209964">
                      <a:extLst>
                        <a:ext uri="{9D8B030D-6E8A-4147-A177-3AD203B41FA5}">
                          <a16:colId xmlns:a16="http://schemas.microsoft.com/office/drawing/2014/main" val="692485844"/>
                        </a:ext>
                      </a:extLst>
                    </a:gridCol>
                  </a:tblGrid>
                  <a:tr h="45839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t="-2667" r="-300503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2667" r="-200503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01010" t="-2667" r="-101515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99497" t="-2667" r="-1005" b="-3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1860886"/>
                      </a:ext>
                    </a:extLst>
                  </a:tr>
                  <a:tr h="4583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2017-11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397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7020570"/>
                      </a:ext>
                    </a:extLst>
                  </a:tr>
                  <a:tr h="4583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2017-12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9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1401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094010"/>
                      </a:ext>
                    </a:extLst>
                  </a:tr>
                  <a:tr h="4583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2018-01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647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323972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箭头: 右 14">
            <a:extLst>
              <a:ext uri="{FF2B5EF4-FFF2-40B4-BE49-F238E27FC236}">
                <a16:creationId xmlns:a16="http://schemas.microsoft.com/office/drawing/2014/main" id="{BDA838B0-E4D6-4164-A155-BE869A593A1C}"/>
              </a:ext>
            </a:extLst>
          </p:cNvPr>
          <p:cNvSpPr/>
          <p:nvPr/>
        </p:nvSpPr>
        <p:spPr>
          <a:xfrm rot="2186983">
            <a:off x="5648863" y="4666201"/>
            <a:ext cx="1208216" cy="34557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BCE022E-9CB5-457A-89E9-00414A08BB97}"/>
                  </a:ext>
                </a:extLst>
              </p:cNvPr>
              <p:cNvSpPr/>
              <p:nvPr/>
            </p:nvSpPr>
            <p:spPr>
              <a:xfrm>
                <a:off x="0" y="803563"/>
                <a:ext cx="2643618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𝑑𝑎𝑡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𝑟𝑖𝑠𝑘</m:t>
                    </m:r>
                  </m:oMath>
                </a14:m>
                <a:endParaRPr lang="zh-CN" altLang="zh-CN" sz="2000" dirty="0"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𝑑𝑎𝑡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𝑠𝑦𝑚𝑏𝑜𝑙</m:t>
                    </m:r>
                  </m:oMath>
                </a14:m>
                <a:endParaRPr lang="zh-CN" altLang="zh-CN" sz="2000" dirty="0">
                  <a:solidFill>
                    <a:schemeClr val="tx1"/>
                  </a:solidFill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𝑑𝑎𝑡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𝑎𝑝𝑝</m:t>
                    </m:r>
                  </m:oMath>
                </a14:m>
                <a:endParaRPr lang="zh-CN" altLang="zh-CN" sz="2000" dirty="0">
                  <a:solidFill>
                    <a:schemeClr val="tx1"/>
                  </a:solidFill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𝒅𝒂𝒕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𝒆𝒅𝒈𝒆</m:t>
                    </m:r>
                  </m:oMath>
                </a14:m>
                <a:endParaRPr lang="zh-CN" altLang="zh-CN" sz="2000" b="1" dirty="0">
                  <a:solidFill>
                    <a:srgbClr val="FF0000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BCE022E-9CB5-457A-89E9-00414A08BB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03563"/>
                <a:ext cx="2643618" cy="1477328"/>
              </a:xfrm>
              <a:prstGeom prst="rect">
                <a:avLst/>
              </a:prstGeom>
              <a:blipFill>
                <a:blip r:embed="rId6"/>
                <a:stretch>
                  <a:fillRect l="-2074" t="-3306" b="-66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1668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295BB99C-3DF5-432E-8B81-DAE28E4F9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/>
              <a:t>3. </a:t>
            </a:r>
            <a:r>
              <a:rPr lang="zh-CN" altLang="en-US" dirty="0"/>
              <a:t>用户关联图特征提取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52D56D2-28A6-4BCD-A29E-1080D7A6024B}"/>
                  </a:ext>
                </a:extLst>
              </p:cNvPr>
              <p:cNvSpPr/>
              <p:nvPr/>
            </p:nvSpPr>
            <p:spPr>
              <a:xfrm>
                <a:off x="0" y="815217"/>
                <a:ext cx="3116062" cy="10618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中心度类特征</a:t>
                </a:r>
                <a:endParaRPr lang="zh-CN" altLang="zh-CN" sz="2000" b="1" dirty="0">
                  <a:solidFill>
                    <a:srgbClr val="FF0000"/>
                  </a:solidFill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𝐿𝑜𝑢𝑣𝑎𝑖𝑛</m:t>
                    </m:r>
                  </m:oMath>
                </a14:m>
                <a:r>
                  <a:rPr lang="zh-CN" altLang="en-US" dirty="0"/>
                  <a:t>社区聚类</a:t>
                </a:r>
                <a:endParaRPr lang="zh-CN" altLang="zh-CN" sz="2000" dirty="0"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0"/>
                <a:endParaRPr lang="en-US" altLang="zh-CN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52D56D2-28A6-4BCD-A29E-1080D7A602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15217"/>
                <a:ext cx="3116062" cy="1061829"/>
              </a:xfrm>
              <a:prstGeom prst="rect">
                <a:avLst/>
              </a:prstGeom>
              <a:blipFill>
                <a:blip r:embed="rId3"/>
                <a:stretch>
                  <a:fillRect l="-1761" t="-45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AFC47A6-A202-40F0-BD1E-E1D107E76563}"/>
                  </a:ext>
                </a:extLst>
              </p:cNvPr>
              <p:cNvSpPr/>
              <p:nvPr/>
            </p:nvSpPr>
            <p:spPr>
              <a:xfrm>
                <a:off x="4304901" y="1978953"/>
                <a:ext cx="7340471" cy="3570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/>
                  <a:t>1.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𝒅𝒆𝒈𝒓𝒆𝒆</m:t>
                    </m:r>
                  </m:oMath>
                </a14:m>
                <a:r>
                  <a:rPr lang="en-US" altLang="zh-CN" sz="2000" b="1" dirty="0"/>
                  <a:t>  </a:t>
                </a:r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你的社会关系越多，你的影响力就越强</a:t>
                </a:r>
                <a:endParaRPr lang="en-US" altLang="zh-CN" dirty="0"/>
              </a:p>
              <a:p>
                <a:r>
                  <a:rPr lang="en-US" altLang="zh-CN" sz="2000" b="1" dirty="0"/>
                  <a:t>2.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𝒃𝒆𝒕𝒘𝒆𝒆𝒏𝒏𝒆𝒔𝒔</m:t>
                    </m:r>
                  </m:oMath>
                </a14:m>
                <a:r>
                  <a:rPr lang="en-US" altLang="zh-CN" sz="2000" b="1" dirty="0"/>
                  <a:t>  </a:t>
                </a:r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中介中心性，如果一个成员位于其他成员的多条最短路径上，</a:t>
                </a:r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那么该成员就是核心成员，就具有较大的中介中心性</a:t>
                </a:r>
                <a:endParaRPr lang="en-US" altLang="zh-CN" dirty="0"/>
              </a:p>
              <a:p>
                <a:r>
                  <a:rPr lang="en-US" altLang="zh-CN" sz="2000" b="1" dirty="0"/>
                  <a:t>3.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𝒄𝒍𝒐𝒔𝒆𝒏𝒆𝒔𝒔</m:t>
                    </m:r>
                  </m:oMath>
                </a14:m>
                <a:endParaRPr lang="en-US" altLang="zh-CN" sz="2000" b="1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接近中心性，如果节点到图中其他节点的最短距离都很小，</a:t>
                </a:r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那么它的接近中心性就很高</a:t>
                </a:r>
                <a:endParaRPr lang="en-US" altLang="zh-CN" dirty="0"/>
              </a:p>
              <a:p>
                <a:r>
                  <a:rPr lang="en-US" altLang="zh-CN" sz="2000" b="1" dirty="0"/>
                  <a:t>4.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𝒆𝒊𝒈𝒆𝒏𝒗𝒆𝒄𝒕𝒐𝒓</m:t>
                    </m:r>
                  </m:oMath>
                </a14:m>
                <a:endParaRPr lang="en-US" altLang="zh-CN" sz="2000" b="1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特征向量中心性，与你连接的人越重要，你也就越重要</a:t>
                </a:r>
                <a:endParaRPr lang="en-US" altLang="zh-CN" dirty="0"/>
              </a:p>
              <a:p>
                <a:r>
                  <a:rPr lang="en-US" altLang="zh-CN" sz="2000" b="1" dirty="0"/>
                  <a:t>5.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𝒑𝒂𝒈𝒆𝒓𝒂𝒏𝒌</m:t>
                    </m:r>
                  </m:oMath>
                </a14:m>
                <a:endParaRPr lang="en-US" altLang="zh-CN" sz="2000" b="1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来自受欢迎的网页的跳转应该重于不太受欢迎的网页的跳转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AFC47A6-A202-40F0-BD1E-E1D107E765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901" y="1978953"/>
                <a:ext cx="7340471" cy="3570208"/>
              </a:xfrm>
              <a:prstGeom prst="rect">
                <a:avLst/>
              </a:prstGeom>
              <a:blipFill>
                <a:blip r:embed="rId4"/>
                <a:stretch>
                  <a:fillRect l="-831" t="-1026" b="-18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3BABA8FA-6096-49E8-A8D2-E283D5C556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23" y="2523653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524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295BB99C-3DF5-432E-8B81-DAE28E4F9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/>
              <a:t>3. </a:t>
            </a:r>
            <a:r>
              <a:rPr lang="zh-CN" altLang="en-US" dirty="0"/>
              <a:t>用户关联图特征提取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52D56D2-28A6-4BCD-A29E-1080D7A6024B}"/>
                  </a:ext>
                </a:extLst>
              </p:cNvPr>
              <p:cNvSpPr/>
              <p:nvPr/>
            </p:nvSpPr>
            <p:spPr>
              <a:xfrm>
                <a:off x="-1" y="815217"/>
                <a:ext cx="3151574" cy="10618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r>
                  <a:rPr lang="zh-CN" altLang="en-US" dirty="0"/>
                  <a:t>中心度类特征</a:t>
                </a:r>
                <a:endParaRPr lang="zh-CN" altLang="zh-CN" sz="2000" dirty="0"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𝑳𝒐𝒖𝒗𝒂𝒊𝒏</m:t>
                    </m:r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</a:rPr>
                  <a:t>社区聚类</a:t>
                </a:r>
                <a:endParaRPr lang="zh-CN" altLang="zh-CN" sz="2000" b="1" dirty="0">
                  <a:solidFill>
                    <a:srgbClr val="FF0000"/>
                  </a:solidFill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0"/>
                <a:endParaRPr lang="en-US" altLang="zh-CN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52D56D2-28A6-4BCD-A29E-1080D7A602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815217"/>
                <a:ext cx="3151574" cy="1061829"/>
              </a:xfrm>
              <a:prstGeom prst="rect">
                <a:avLst/>
              </a:prstGeom>
              <a:blipFill>
                <a:blip r:embed="rId3"/>
                <a:stretch>
                  <a:fillRect l="-1741" t="-45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363E7872-5784-49C8-BFAA-C89F6493C6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5" y="2278698"/>
            <a:ext cx="6354620" cy="39806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F771E3D-1685-4111-9C23-944257047425}"/>
                  </a:ext>
                </a:extLst>
              </p:cNvPr>
              <p:cNvSpPr/>
              <p:nvPr/>
            </p:nvSpPr>
            <p:spPr>
              <a:xfrm>
                <a:off x="7148945" y="2791719"/>
                <a:ext cx="3806100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聚成了</a:t>
                </a:r>
                <a:r>
                  <a:rPr lang="en-US" altLang="zh-CN" b="1" dirty="0"/>
                  <a:t>3637</a:t>
                </a:r>
                <a:r>
                  <a:rPr lang="zh-CN" altLang="en-US" dirty="0"/>
                  <a:t>个社区，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𝑜𝑛𝑒h𝑜𝑡</m:t>
                    </m:r>
                  </m:oMath>
                </a14:m>
                <a:r>
                  <a:rPr lang="zh-CN" altLang="en-US" dirty="0"/>
                  <a:t>编码之后得到</a:t>
                </a:r>
                <a:r>
                  <a:rPr lang="en-US" altLang="zh-CN" b="1" dirty="0"/>
                  <a:t>3637</a:t>
                </a:r>
                <a:r>
                  <a:rPr lang="zh-CN" altLang="en-US" dirty="0"/>
                  <a:t>个特征，利用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𝒙𝒈𝒃𝒐𝒐𝒔𝒕</m:t>
                    </m:r>
                  </m:oMath>
                </a14:m>
                <a:r>
                  <a:rPr lang="zh-CN" altLang="en-US" dirty="0"/>
                  <a:t>来进行特征选择， 特征重要性大于</a:t>
                </a:r>
                <a:r>
                  <a:rPr lang="en-US" altLang="zh-CN" b="1" dirty="0"/>
                  <a:t>0</a:t>
                </a:r>
                <a:r>
                  <a:rPr lang="zh-CN" altLang="en-US" dirty="0"/>
                  <a:t>的有</a:t>
                </a:r>
                <a:r>
                  <a:rPr lang="en-US" altLang="zh-CN" b="1" dirty="0"/>
                  <a:t>82</a:t>
                </a:r>
                <a:r>
                  <a:rPr lang="zh-CN" altLang="en-US" dirty="0"/>
                  <a:t>个。然后只用这</a:t>
                </a:r>
                <a:r>
                  <a:rPr lang="en-US" altLang="zh-CN" b="1" dirty="0"/>
                  <a:t>82</a:t>
                </a:r>
                <a:r>
                  <a:rPr lang="zh-CN" altLang="en-US" dirty="0"/>
                  <a:t>个特征进行最后的训练和预测。</a:t>
                </a: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F771E3D-1685-4111-9C23-9442570474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8945" y="2791719"/>
                <a:ext cx="3806100" cy="1477328"/>
              </a:xfrm>
              <a:prstGeom prst="rect">
                <a:avLst/>
              </a:prstGeom>
              <a:blipFill>
                <a:blip r:embed="rId5"/>
                <a:stretch>
                  <a:fillRect l="-1442" t="-2479" r="-1282" b="-5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2520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4421</TotalTime>
  <Words>1356</Words>
  <Application>Microsoft Office PowerPoint</Application>
  <PresentationFormat>宽屏</PresentationFormat>
  <Paragraphs>567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等线</vt:lpstr>
      <vt:lpstr>宋体</vt:lpstr>
      <vt:lpstr>微软雅黑</vt:lpstr>
      <vt:lpstr>Arial</vt:lpstr>
      <vt:lpstr>Calibri</vt:lpstr>
      <vt:lpstr>Cambria</vt:lpstr>
      <vt:lpstr>Cambria Math</vt:lpstr>
      <vt:lpstr>Consolas</vt:lpstr>
      <vt:lpstr>Office 主题​​</vt:lpstr>
      <vt:lpstr>第二题-特征挖掘</vt:lpstr>
      <vt:lpstr>1. 问题描述</vt:lpstr>
      <vt:lpstr>2. 特征提取</vt:lpstr>
      <vt:lpstr>2. 特征提取</vt:lpstr>
      <vt:lpstr>2. 特征提取</vt:lpstr>
      <vt:lpstr>2. 特征提取</vt:lpstr>
      <vt:lpstr>2. 特征提取</vt:lpstr>
      <vt:lpstr>3. 用户关联图特征提取</vt:lpstr>
      <vt:lpstr>3. 用户关联图特征提取</vt:lpstr>
      <vt:lpstr>4. 标签传播</vt:lpstr>
      <vt:lpstr>4. 标签传播</vt:lpstr>
      <vt:lpstr>4. 标签传播</vt:lpstr>
      <vt:lpstr>5. 特征传播</vt:lpstr>
      <vt:lpstr>6. 特征评价</vt:lpstr>
      <vt:lpstr>7. 特征工程及调参</vt:lpstr>
      <vt:lpstr>8. 测试集AUC下滑分析</vt:lpstr>
      <vt:lpstr>9. 改进空间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智慧电梯AI解决方案</dc:title>
  <dc:creator>隋楷心</dc:creator>
  <cp:lastModifiedBy>wn006821999@126.com</cp:lastModifiedBy>
  <cp:revision>854</cp:revision>
  <dcterms:created xsi:type="dcterms:W3CDTF">2018-09-10T02:18:53Z</dcterms:created>
  <dcterms:modified xsi:type="dcterms:W3CDTF">2018-12-04T14:12:26Z</dcterms:modified>
</cp:coreProperties>
</file>