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66" r:id="rId6"/>
    <p:sldId id="267" r:id="rId7"/>
    <p:sldId id="268" r:id="rId8"/>
    <p:sldId id="259" r:id="rId9"/>
    <p:sldId id="269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6" autoAdjust="0"/>
    <p:restoredTop sz="94660"/>
  </p:normalViewPr>
  <p:slideViewPr>
    <p:cSldViewPr snapToGrid="0">
      <p:cViewPr varScale="1">
        <p:scale>
          <a:sx n="79" d="100"/>
          <a:sy n="79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8B6A-585B-4354-987F-7005D783C6C6}" type="datetimeFigureOut">
              <a:rPr lang="zh-CN" altLang="en-US" smtClean="0"/>
              <a:t>2017/10/27/Fri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9892-F88A-4DC7-B6F5-C976A4A14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15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8B6A-585B-4354-987F-7005D783C6C6}" type="datetimeFigureOut">
              <a:rPr lang="zh-CN" altLang="en-US" smtClean="0"/>
              <a:t>2017/10/27/Fri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9892-F88A-4DC7-B6F5-C976A4A14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4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8B6A-585B-4354-987F-7005D783C6C6}" type="datetimeFigureOut">
              <a:rPr lang="zh-CN" altLang="en-US" smtClean="0"/>
              <a:t>2017/10/27/Fri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9892-F88A-4DC7-B6F5-C976A4A14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75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8B6A-585B-4354-987F-7005D783C6C6}" type="datetimeFigureOut">
              <a:rPr lang="zh-CN" altLang="en-US" smtClean="0"/>
              <a:t>2017/10/27/Fri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9892-F88A-4DC7-B6F5-C976A4A14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46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8B6A-585B-4354-987F-7005D783C6C6}" type="datetimeFigureOut">
              <a:rPr lang="zh-CN" altLang="en-US" smtClean="0"/>
              <a:t>2017/10/27/Fri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9892-F88A-4DC7-B6F5-C976A4A14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67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8B6A-585B-4354-987F-7005D783C6C6}" type="datetimeFigureOut">
              <a:rPr lang="zh-CN" altLang="en-US" smtClean="0"/>
              <a:t>2017/10/27/Fri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9892-F88A-4DC7-B6F5-C976A4A14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8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8B6A-585B-4354-987F-7005D783C6C6}" type="datetimeFigureOut">
              <a:rPr lang="zh-CN" altLang="en-US" smtClean="0"/>
              <a:t>2017/10/27/Fri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9892-F88A-4DC7-B6F5-C976A4A14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06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8B6A-585B-4354-987F-7005D783C6C6}" type="datetimeFigureOut">
              <a:rPr lang="zh-CN" altLang="en-US" smtClean="0"/>
              <a:t>2017/10/27/Fri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9892-F88A-4DC7-B6F5-C976A4A14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77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8B6A-585B-4354-987F-7005D783C6C6}" type="datetimeFigureOut">
              <a:rPr lang="zh-CN" altLang="en-US" smtClean="0"/>
              <a:t>2017/10/27/Fri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9892-F88A-4DC7-B6F5-C976A4A14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56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8B6A-585B-4354-987F-7005D783C6C6}" type="datetimeFigureOut">
              <a:rPr lang="zh-CN" altLang="en-US" smtClean="0"/>
              <a:t>2017/10/27/Fri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9892-F88A-4DC7-B6F5-C976A4A14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71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8B6A-585B-4354-987F-7005D783C6C6}" type="datetimeFigureOut">
              <a:rPr lang="zh-CN" altLang="en-US" smtClean="0"/>
              <a:t>2017/10/27/Fri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F9892-F88A-4DC7-B6F5-C976A4A14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79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8B6A-585B-4354-987F-7005D783C6C6}" type="datetimeFigureOut">
              <a:rPr lang="zh-CN" altLang="en-US" smtClean="0"/>
              <a:t>2017/10/27/Fri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F9892-F88A-4DC7-B6F5-C976A4A14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27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70048" y="2915150"/>
            <a:ext cx="86075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/>
              <a:t>基于随机决策森林</a:t>
            </a:r>
            <a:r>
              <a:rPr lang="zh-CN" altLang="en-US" sz="3600" dirty="0" smtClean="0"/>
              <a:t>的语义</a:t>
            </a:r>
            <a:r>
              <a:rPr lang="zh-CN" altLang="en-US" sz="3600" dirty="0" smtClean="0"/>
              <a:t>标注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5839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8" y="0"/>
            <a:ext cx="7632935" cy="685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6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7522" y="805934"/>
            <a:ext cx="66735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决策树：</a:t>
            </a:r>
            <a:endParaRPr lang="en-US" altLang="zh-CN" sz="2800" dirty="0" smtClean="0"/>
          </a:p>
          <a:p>
            <a:r>
              <a:rPr lang="zh-CN" altLang="en-US" sz="2800" b="1" dirty="0" smtClean="0"/>
              <a:t>决策树</a:t>
            </a:r>
            <a:r>
              <a:rPr lang="zh-CN" altLang="en-US" sz="2800" b="1" dirty="0"/>
              <a:t>思想，实际上就是寻找最纯净的划分方法</a:t>
            </a:r>
            <a:r>
              <a:rPr lang="zh-CN" altLang="en-US" sz="2800" dirty="0"/>
              <a:t>，这个最纯净在数学上叫纯度，纯度通俗点理解就是目标变量要分得足够</a:t>
            </a:r>
            <a:r>
              <a:rPr lang="zh-CN" altLang="en-US" sz="2800" dirty="0" smtClean="0"/>
              <a:t>开。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088" y="476749"/>
            <a:ext cx="4927499" cy="29726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7522" y="4392829"/>
            <a:ext cx="108676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决策树与逻辑回归的分类区别：</a:t>
            </a:r>
            <a:endParaRPr lang="en-US" altLang="zh-CN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逻辑回归是将所有特征变换为概率后，通过大于某一概率阈值的划分为一类，小于某一概率阈值的为另一类；而决策树是对每一个特征做一个划分。另外逻辑回归只能找到线性分割（输入特征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与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logit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之间是线性的，除非对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进行多维映射），而决策树可以找到非线性分割。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6577" y="304565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ID3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算法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用的是信息增益，</a:t>
            </a:r>
            <a:endParaRPr lang="en-US" altLang="zh-CN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zh-CN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C4.5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算法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用信息增益率；</a:t>
            </a:r>
            <a:endParaRPr lang="en-US" altLang="zh-CN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zh-CN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CART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算法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使用基尼系数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11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1308" y="106196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随机</a:t>
            </a:r>
            <a:r>
              <a:rPr lang="zh-CN" altLang="en-US" sz="2800" dirty="0" smtClean="0"/>
              <a:t>森林：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491308" y="1878020"/>
            <a:ext cx="95097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用</a:t>
            </a:r>
            <a:r>
              <a:rPr lang="zh-CN" altLang="en-US" sz="2800" dirty="0"/>
              <a:t>随机的方式建立一个森林，森林里面有很多的决策树组成，随机森林的每一棵决策树之间是没有关联的。在得到森林之后，当有一个新的输入样本进入的时候，就让森林中的每一棵决策树分别进行一下判断，看看这个样本应该属于哪一类（对于分类算法），然后看看哪一类被选择最多，就预测这个样本为那一类。</a:t>
            </a:r>
          </a:p>
        </p:txBody>
      </p:sp>
    </p:spTree>
    <p:extLst>
      <p:ext uri="{BB962C8B-B14F-4D97-AF65-F5344CB8AC3E}">
        <p14:creationId xmlns:p14="http://schemas.microsoft.com/office/powerpoint/2010/main" val="404529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9056" y="602087"/>
            <a:ext cx="10558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）如果训练集大小为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，对于每棵树而言，</a:t>
            </a:r>
            <a:r>
              <a:rPr lang="zh-CN" altLang="en-US" b="0" i="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随机且有放回地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从训练集中的抽取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个训练样本（这种采样方式称为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bootstrap sample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方法），作为该树的训练集；（不随机导致样本相同，分类结果则相同；不放回则每棵树没有交集，训练结果差异大，对最终分类结果没有帮助。）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9056" y="1796903"/>
            <a:ext cx="10436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）如果每个样本的特征维度为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，指定一个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常数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m&lt;&lt;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，随机地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个特征中选取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个特征子集，每次树进行分裂时，从这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个特征中选择最优的；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9056" y="2714720"/>
            <a:ext cx="5634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）每棵树都尽最大程度的生长，并且</a:t>
            </a:r>
            <a:r>
              <a:rPr lang="zh-CN" altLang="en-US" b="0" i="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没有剪枝过程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9056" y="3355538"/>
            <a:ext cx="10265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按照步骤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1~3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建立大量的决策树，这样就构成了随机森林了。</a:t>
            </a:r>
          </a:p>
        </p:txBody>
      </p:sp>
      <p:sp>
        <p:nvSpPr>
          <p:cNvPr id="8" name="矩形 7"/>
          <p:cNvSpPr/>
          <p:nvPr/>
        </p:nvSpPr>
        <p:spPr>
          <a:xfrm>
            <a:off x="380983" y="4109966"/>
            <a:ext cx="5065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随机森林分类效果（错误率）与两个因素有关：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29056" y="4555093"/>
            <a:ext cx="9765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森林中任意两棵树的相关性：相关性越大，错误率越大；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zh-CN" alt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森林中每棵树的分类能力：每棵树的分类能力越强，整个森林的错误率越低。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　　减小特征选择个数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，树的相关性和分类能力也会相应的降低；增大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，两者也会随之增大。所以</a:t>
            </a:r>
            <a:r>
              <a:rPr lang="zh-CN" altLang="en-US" b="0" i="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关键问题是如何选择最优的</a:t>
            </a:r>
            <a:r>
              <a:rPr lang="en-US" altLang="zh-CN" b="0" i="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b="0" i="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（或者是范围）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，这也是随机森林唯一的一个参数。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61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44" y="427982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基于随机森林的图像语义分割</a:t>
            </a:r>
            <a:r>
              <a:rPr lang="zh-CN" altLang="en-US" sz="2800" dirty="0" smtClean="0"/>
              <a:t>算法：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731520" y="1545765"/>
            <a:ext cx="108386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该</a:t>
            </a:r>
            <a:r>
              <a:rPr lang="zh-CN" altLang="en-US" sz="2400" dirty="0"/>
              <a:t>算法在</a:t>
            </a:r>
            <a:r>
              <a:rPr lang="zh-CN" altLang="en-US" sz="2400" dirty="0" smtClean="0"/>
              <a:t>训练</a:t>
            </a:r>
            <a:r>
              <a:rPr lang="zh-CN" altLang="en-US" sz="2400" dirty="0"/>
              <a:t>阶段，从训练库图像中随机地采样出</a:t>
            </a:r>
            <a:r>
              <a:rPr lang="zh-CN" altLang="en-US" sz="2400" dirty="0">
                <a:solidFill>
                  <a:srgbClr val="FF0000"/>
                </a:solidFill>
              </a:rPr>
              <a:t>固定大小的</a:t>
            </a:r>
            <a:r>
              <a:rPr lang="zh-CN" altLang="en-US" sz="2400" dirty="0" smtClean="0">
                <a:solidFill>
                  <a:srgbClr val="FF0000"/>
                </a:solidFill>
              </a:rPr>
              <a:t>窗口</a:t>
            </a:r>
            <a:r>
              <a:rPr lang="zh-CN" altLang="en-US" sz="2400" dirty="0"/>
              <a:t>作为特征，通过窗口中随机的选取的</a:t>
            </a:r>
            <a:r>
              <a:rPr lang="zh-CN" altLang="en-US" sz="2400" dirty="0">
                <a:solidFill>
                  <a:srgbClr val="FF0000"/>
                </a:solidFill>
              </a:rPr>
              <a:t>两个像素点</a:t>
            </a:r>
            <a:r>
              <a:rPr lang="zh-CN" altLang="en-US" sz="2400" dirty="0" smtClean="0">
                <a:solidFill>
                  <a:srgbClr val="FF0000"/>
                </a:solidFill>
              </a:rPr>
              <a:t>的像素</a:t>
            </a:r>
            <a:r>
              <a:rPr lang="zh-CN" altLang="en-US" sz="2400" dirty="0">
                <a:solidFill>
                  <a:srgbClr val="FF0000"/>
                </a:solidFill>
              </a:rPr>
              <a:t>值对比</a:t>
            </a:r>
            <a:r>
              <a:rPr lang="zh-CN" altLang="en-US" sz="2400" dirty="0"/>
              <a:t>，将这些特征量化为数值向量，这样的</a:t>
            </a:r>
            <a:r>
              <a:rPr lang="zh-CN" altLang="en-US" sz="2400" dirty="0" smtClean="0"/>
              <a:t>向量集合</a:t>
            </a:r>
            <a:r>
              <a:rPr lang="zh-CN" altLang="en-US" sz="2400" dirty="0"/>
              <a:t>被用于训练随机森林分类器; 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在</a:t>
            </a:r>
            <a:r>
              <a:rPr lang="zh-CN" altLang="en-US" sz="2400" dirty="0"/>
              <a:t>测试阶段，以</a:t>
            </a:r>
            <a:r>
              <a:rPr lang="zh-CN" altLang="en-US" sz="2400" dirty="0" smtClean="0"/>
              <a:t>每个像素</a:t>
            </a:r>
            <a:r>
              <a:rPr lang="zh-CN" altLang="en-US" sz="2400" dirty="0"/>
              <a:t>点作为中心，提取一个窗口，在这个窗口中</a:t>
            </a:r>
            <a:r>
              <a:rPr lang="zh-CN" altLang="en-US" sz="2400" dirty="0">
                <a:solidFill>
                  <a:srgbClr val="FF0000"/>
                </a:solidFill>
              </a:rPr>
              <a:t>提取</a:t>
            </a:r>
            <a:r>
              <a:rPr lang="zh-CN" altLang="en-US" sz="2400" dirty="0" smtClean="0">
                <a:solidFill>
                  <a:srgbClr val="FF0000"/>
                </a:solidFill>
              </a:rPr>
              <a:t>一个</a:t>
            </a:r>
            <a:r>
              <a:rPr lang="zh-CN" altLang="en-US" sz="2400" dirty="0">
                <a:solidFill>
                  <a:srgbClr val="FF0000"/>
                </a:solidFill>
              </a:rPr>
              <a:t>向量集合</a:t>
            </a:r>
            <a:r>
              <a:rPr lang="zh-CN" altLang="en-US" sz="2400" dirty="0"/>
              <a:t>，利用随机森林的叶子节点对这些向量</a:t>
            </a:r>
            <a:r>
              <a:rPr lang="zh-CN" altLang="en-US" sz="2400" dirty="0" smtClean="0"/>
              <a:t>分别</a:t>
            </a:r>
            <a:r>
              <a:rPr lang="zh-CN" altLang="en-US" sz="2400" dirty="0"/>
              <a:t>进行投票，根据投票结果选举产生该像素点最</a:t>
            </a:r>
            <a:r>
              <a:rPr lang="zh-CN" altLang="en-US" sz="2400" dirty="0" smtClean="0"/>
              <a:t>可能的</a:t>
            </a:r>
            <a:r>
              <a:rPr lang="zh-CN" altLang="en-US" sz="2400" dirty="0"/>
              <a:t>归属类别，通过对整个图像的每一个像素进行</a:t>
            </a:r>
            <a:r>
              <a:rPr lang="zh-CN" altLang="en-US" sz="2400" dirty="0" smtClean="0"/>
              <a:t>类别预测</a:t>
            </a:r>
            <a:r>
              <a:rPr lang="zh-CN" altLang="en-US" sz="2400" dirty="0"/>
              <a:t>，可快速的对图像完成语义</a:t>
            </a:r>
            <a:r>
              <a:rPr lang="zh-CN" altLang="en-US" sz="2400" dirty="0" smtClean="0"/>
              <a:t>分割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936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1289" y="40359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提取</a:t>
            </a:r>
            <a:r>
              <a:rPr lang="zh-CN" altLang="en-US" dirty="0"/>
              <a:t>训练图像块</a:t>
            </a:r>
          </a:p>
        </p:txBody>
      </p:sp>
      <p:sp>
        <p:nvSpPr>
          <p:cNvPr id="3" name="矩形 2"/>
          <p:cNvSpPr/>
          <p:nvPr/>
        </p:nvSpPr>
        <p:spPr>
          <a:xfrm>
            <a:off x="687422" y="889338"/>
            <a:ext cx="10346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从训练集合中采用滑动窗口方法提取出大量的</a:t>
            </a:r>
            <a:r>
              <a:rPr lang="zh-CN" altLang="en-US" dirty="0" smtClean="0"/>
              <a:t>图像</a:t>
            </a:r>
            <a:r>
              <a:rPr lang="zh-CN" altLang="en-US" dirty="0"/>
              <a:t>块，如</a:t>
            </a:r>
            <a:r>
              <a:rPr lang="zh-CN" altLang="en-US" dirty="0" smtClean="0"/>
              <a:t>图所</a:t>
            </a:r>
            <a:r>
              <a:rPr lang="zh-CN" altLang="en-US" dirty="0"/>
              <a:t>示，每个图像块的类别为其中心</a:t>
            </a:r>
            <a:r>
              <a:rPr lang="zh-CN" altLang="en-US" dirty="0" smtClean="0"/>
              <a:t>像素点在 groudtruth 中</a:t>
            </a:r>
            <a:r>
              <a:rPr lang="zh-CN" altLang="en-US" dirty="0"/>
              <a:t>指定的类别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469" y="1535669"/>
            <a:ext cx="3171429" cy="51428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1289" y="2049955"/>
            <a:ext cx="10312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patch Vector </a:t>
            </a:r>
            <a:r>
              <a:rPr lang="zh-CN" altLang="en-US" dirty="0" smtClean="0"/>
              <a:t>表示</a:t>
            </a:r>
            <a:r>
              <a:rPr lang="zh-CN" altLang="en-US" dirty="0"/>
              <a:t>图像块在颜色空间中的像素值</a:t>
            </a:r>
            <a:r>
              <a:rPr lang="zh-CN" altLang="en-US" dirty="0" smtClean="0"/>
              <a:t>，如</a:t>
            </a:r>
            <a:r>
              <a:rPr lang="zh-CN" altLang="en-US" dirty="0"/>
              <a:t>块的宽度为 </a:t>
            </a:r>
            <a:r>
              <a:rPr lang="zh-CN" altLang="en-US" dirty="0" smtClean="0"/>
              <a:t>d，</a:t>
            </a:r>
            <a:r>
              <a:rPr lang="zh-CN" altLang="en-US" dirty="0"/>
              <a:t>则 </a:t>
            </a:r>
            <a:r>
              <a:rPr lang="zh-CN" altLang="en-US" dirty="0" smtClean="0"/>
              <a:t>patch </a:t>
            </a:r>
            <a:r>
              <a:rPr lang="zh-CN" altLang="en-US" dirty="0"/>
              <a:t>Vector </a:t>
            </a:r>
            <a:r>
              <a:rPr lang="zh-CN" altLang="en-US" dirty="0" smtClean="0"/>
              <a:t>可</a:t>
            </a:r>
            <a:r>
              <a:rPr lang="zh-CN" altLang="en-US" dirty="0"/>
              <a:t>表示为 </a:t>
            </a:r>
            <a:r>
              <a:rPr lang="zh-CN" altLang="en-US" dirty="0" smtClean="0"/>
              <a:t>d </a:t>
            </a:r>
            <a:r>
              <a:rPr lang="zh-CN" altLang="en-US" dirty="0"/>
              <a:t>× d × </a:t>
            </a:r>
            <a:r>
              <a:rPr lang="zh-CN" altLang="en-US" dirty="0" smtClean="0"/>
              <a:t>3，c为 groudtruth 中</a:t>
            </a:r>
            <a:r>
              <a:rPr lang="zh-CN" altLang="en-US" dirty="0"/>
              <a:t>指定的</a:t>
            </a:r>
            <a:r>
              <a:rPr lang="zh-CN" altLang="en-US" dirty="0" smtClean="0"/>
              <a:t>类别</a:t>
            </a:r>
            <a:r>
              <a:rPr lang="zh-CN" altLang="en-US" dirty="0"/>
              <a:t>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174" y="2826573"/>
            <a:ext cx="6044522" cy="299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3712" y="248055"/>
            <a:ext cx="108386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对提取的图像块数据集</a:t>
            </a:r>
            <a:r>
              <a:rPr lang="zh-CN" altLang="en-US" sz="2000" dirty="0" smtClean="0"/>
              <a:t>进行训练</a:t>
            </a:r>
            <a:r>
              <a:rPr lang="zh-CN" altLang="en-US" sz="2000" dirty="0"/>
              <a:t>，在决策树分裂节点 </a:t>
            </a:r>
            <a:r>
              <a:rPr lang="zh-CN" altLang="en-US" sz="2000" dirty="0" smtClean="0"/>
              <a:t>n 处</a:t>
            </a:r>
            <a:r>
              <a:rPr lang="zh-CN" altLang="en-US" sz="2000" dirty="0"/>
              <a:t>，直接随机选取图像块 </a:t>
            </a:r>
            <a:r>
              <a:rPr lang="zh-CN" altLang="en-US" sz="2000" dirty="0" smtClean="0"/>
              <a:t>p上</a:t>
            </a:r>
            <a:r>
              <a:rPr lang="zh-CN" altLang="en-US" sz="2000" dirty="0"/>
              <a:t>两个像素点 </a:t>
            </a:r>
          </a:p>
          <a:p>
            <a:r>
              <a:rPr lang="zh-CN" altLang="en-US" sz="2000" dirty="0" smtClean="0"/>
              <a:t>p</a:t>
            </a:r>
            <a:r>
              <a:rPr lang="zh-CN" altLang="en-US" sz="2000" baseline="-25000" dirty="0" smtClean="0"/>
              <a:t>x</a:t>
            </a:r>
            <a:r>
              <a:rPr lang="zh-CN" altLang="en-US" sz="2000" baseline="-25000" dirty="0"/>
              <a:t>1</a:t>
            </a:r>
            <a:r>
              <a:rPr lang="zh-CN" altLang="en-US" sz="2000" baseline="-25000" dirty="0" smtClean="0"/>
              <a:t>，y</a:t>
            </a:r>
            <a:r>
              <a:rPr lang="zh-CN" altLang="en-US" sz="2000" baseline="-25000" dirty="0"/>
              <a:t>1</a:t>
            </a:r>
            <a:r>
              <a:rPr lang="zh-CN" altLang="en-US" sz="2000" baseline="-25000" dirty="0" smtClean="0"/>
              <a:t>，b1</a:t>
            </a:r>
            <a:r>
              <a:rPr lang="zh-CN" altLang="en-US" sz="2000" dirty="0" smtClean="0"/>
              <a:t>和 p</a:t>
            </a:r>
            <a:r>
              <a:rPr lang="zh-CN" altLang="en-US" sz="2000" baseline="-25000" dirty="0" smtClean="0"/>
              <a:t>x</a:t>
            </a:r>
            <a:r>
              <a:rPr lang="zh-CN" altLang="en-US" sz="2000" baseline="-25000" dirty="0"/>
              <a:t>2</a:t>
            </a:r>
            <a:r>
              <a:rPr lang="zh-CN" altLang="en-US" sz="2000" baseline="-25000" dirty="0" smtClean="0"/>
              <a:t>，y</a:t>
            </a:r>
            <a:r>
              <a:rPr lang="zh-CN" altLang="en-US" sz="2000" baseline="-25000" dirty="0"/>
              <a:t>2</a:t>
            </a:r>
            <a:r>
              <a:rPr lang="zh-CN" altLang="en-US" sz="2000" baseline="-25000" dirty="0" smtClean="0"/>
              <a:t>，b2</a:t>
            </a:r>
            <a:r>
              <a:rPr lang="zh-CN" altLang="en-US" sz="2000" dirty="0" smtClean="0"/>
              <a:t>组成</a:t>
            </a:r>
            <a:r>
              <a:rPr lang="zh-CN" altLang="en-US" sz="2000" dirty="0">
                <a:solidFill>
                  <a:srgbClr val="FF0000"/>
                </a:solidFill>
              </a:rPr>
              <a:t>特征向量 V</a:t>
            </a:r>
            <a:r>
              <a:rPr lang="zh-CN" altLang="en-US" sz="2000" dirty="0"/>
              <a:t>，其中像素</a:t>
            </a:r>
            <a:r>
              <a:rPr lang="en-US" altLang="zh-CN" sz="2000" dirty="0"/>
              <a:t>( </a:t>
            </a:r>
            <a:r>
              <a:rPr lang="en-US" altLang="zh-CN" sz="2000" dirty="0" smtClean="0"/>
              <a:t>x1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y1) </a:t>
            </a:r>
            <a:r>
              <a:rPr lang="zh-CN" altLang="en-US" sz="2000" dirty="0"/>
              <a:t>和像素</a:t>
            </a:r>
            <a:r>
              <a:rPr lang="en-US" altLang="zh-CN" sz="2000" dirty="0"/>
              <a:t>( </a:t>
            </a:r>
            <a:r>
              <a:rPr lang="en-US" altLang="zh-CN" sz="2000" dirty="0" smtClean="0"/>
              <a:t>x2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y2) </a:t>
            </a:r>
            <a:r>
              <a:rPr lang="zh-CN" altLang="en-US" sz="2000" dirty="0"/>
              <a:t>可能来自</a:t>
            </a:r>
            <a:r>
              <a:rPr lang="zh-CN" altLang="en-US" sz="2000" dirty="0" smtClean="0"/>
              <a:t>不同的</a:t>
            </a:r>
            <a:r>
              <a:rPr lang="zh-CN" altLang="en-US" sz="2000" dirty="0"/>
              <a:t>颜色通道 </a:t>
            </a:r>
            <a:r>
              <a:rPr lang="en-US" altLang="zh-CN" sz="2000" dirty="0" smtClean="0"/>
              <a:t>b1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b2</a:t>
            </a:r>
            <a:r>
              <a:rPr lang="zh-CN" altLang="en-US" sz="2000" dirty="0"/>
              <a:t>。图像块 </a:t>
            </a:r>
            <a:r>
              <a:rPr lang="en-US" altLang="zh-CN" sz="2000" dirty="0" smtClean="0"/>
              <a:t>p </a:t>
            </a:r>
            <a:r>
              <a:rPr lang="zh-CN" altLang="en-US" sz="2000" dirty="0" smtClean="0"/>
              <a:t>上</a:t>
            </a:r>
            <a:r>
              <a:rPr lang="zh-CN" altLang="en-US" sz="2000" dirty="0"/>
              <a:t>，分裂函数 </a:t>
            </a:r>
            <a:r>
              <a:rPr lang="en-US" altLang="zh-CN" sz="2000" dirty="0" smtClean="0"/>
              <a:t>f </a:t>
            </a:r>
            <a:r>
              <a:rPr lang="zh-CN" altLang="en-US" sz="2000" dirty="0" smtClean="0"/>
              <a:t>有 </a:t>
            </a:r>
            <a:r>
              <a:rPr lang="en-US" altLang="zh-CN" sz="2000" dirty="0" smtClean="0"/>
              <a:t>4 </a:t>
            </a:r>
            <a:r>
              <a:rPr lang="zh-CN" altLang="en-US" sz="2000" dirty="0" smtClean="0"/>
              <a:t>种表示方式：</a:t>
            </a:r>
            <a:endParaRPr lang="en-US" altLang="zh-CN" sz="2000" dirty="0" smtClean="0"/>
          </a:p>
          <a:p>
            <a:r>
              <a:rPr lang="en-US" altLang="zh-CN" sz="2000" dirty="0"/>
              <a:t>( </a:t>
            </a:r>
            <a:r>
              <a:rPr lang="en-US" altLang="zh-CN" sz="2000" dirty="0" smtClean="0"/>
              <a:t>1) </a:t>
            </a:r>
            <a:r>
              <a:rPr lang="zh-CN" altLang="en-US" sz="2000" dirty="0"/>
              <a:t>单个像素 </a:t>
            </a:r>
            <a:r>
              <a:rPr lang="en-US" altLang="zh-CN" sz="2000" dirty="0"/>
              <a:t>( 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y) </a:t>
            </a:r>
            <a:r>
              <a:rPr lang="zh-CN" altLang="en-US" sz="2000" dirty="0"/>
              <a:t>在颜色通道 </a:t>
            </a:r>
            <a:r>
              <a:rPr lang="en-US" altLang="zh-CN" sz="2000" dirty="0" smtClean="0"/>
              <a:t>b </a:t>
            </a:r>
            <a:r>
              <a:rPr lang="zh-CN" altLang="en-US" sz="2000" dirty="0" smtClean="0"/>
              <a:t>的值</a:t>
            </a:r>
            <a:r>
              <a:rPr lang="en-US" altLang="zh-CN" sz="2000" dirty="0" smtClean="0"/>
              <a:t>p </a:t>
            </a:r>
            <a:r>
              <a:rPr lang="en-US" altLang="zh-CN" sz="2000" baseline="-25000" dirty="0" smtClean="0"/>
              <a:t>x</a:t>
            </a:r>
            <a:r>
              <a:rPr lang="zh-CN" altLang="en-US" sz="2000" baseline="-25000" dirty="0"/>
              <a:t>，</a:t>
            </a:r>
            <a:r>
              <a:rPr lang="en-US" altLang="zh-CN" sz="2000" baseline="-25000" dirty="0"/>
              <a:t>y</a:t>
            </a:r>
            <a:r>
              <a:rPr lang="zh-CN" altLang="en-US" sz="2000" baseline="-25000" dirty="0"/>
              <a:t>，</a:t>
            </a:r>
            <a:r>
              <a:rPr lang="en-US" altLang="zh-CN" sz="2000" baseline="-25000" dirty="0" smtClean="0"/>
              <a:t>b </a:t>
            </a:r>
            <a:endParaRPr lang="en-US" altLang="zh-CN" sz="2000" baseline="-25000" dirty="0"/>
          </a:p>
          <a:p>
            <a:r>
              <a:rPr lang="en-US" altLang="zh-CN" sz="2000" dirty="0" smtClean="0"/>
              <a:t>( 2) </a:t>
            </a:r>
            <a:r>
              <a:rPr lang="zh-CN" altLang="en-US" sz="2000" dirty="0"/>
              <a:t>两个像素的和 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/>
              <a:t>x1</a:t>
            </a:r>
            <a:r>
              <a:rPr lang="zh-CN" altLang="en-US" sz="2000" baseline="-25000" dirty="0"/>
              <a:t>，</a:t>
            </a:r>
            <a:r>
              <a:rPr lang="en-US" altLang="zh-CN" sz="2000" baseline="-25000" dirty="0"/>
              <a:t>y1</a:t>
            </a:r>
            <a:r>
              <a:rPr lang="zh-CN" altLang="en-US" sz="2000" baseline="-25000" dirty="0"/>
              <a:t>，</a:t>
            </a:r>
            <a:r>
              <a:rPr lang="en-US" altLang="zh-CN" sz="2000" baseline="-25000" dirty="0"/>
              <a:t>b1</a:t>
            </a:r>
            <a:r>
              <a:rPr lang="en-US" altLang="zh-CN" sz="2000" dirty="0" smtClean="0"/>
              <a:t>+ p</a:t>
            </a:r>
            <a:r>
              <a:rPr lang="en-US" altLang="zh-CN" sz="2000" baseline="-25000" dirty="0" smtClean="0"/>
              <a:t>x2</a:t>
            </a:r>
            <a:r>
              <a:rPr lang="zh-CN" altLang="en-US" sz="2000" baseline="-25000" dirty="0"/>
              <a:t>，</a:t>
            </a:r>
            <a:r>
              <a:rPr lang="en-US" altLang="zh-CN" sz="2000" baseline="-25000" dirty="0"/>
              <a:t>y2</a:t>
            </a:r>
            <a:r>
              <a:rPr lang="zh-CN" altLang="en-US" sz="2000" baseline="-25000" dirty="0"/>
              <a:t>，</a:t>
            </a:r>
            <a:r>
              <a:rPr lang="en-US" altLang="zh-CN" sz="2000" baseline="-25000" dirty="0"/>
              <a:t>b2</a:t>
            </a:r>
            <a:r>
              <a:rPr lang="en-US" altLang="zh-CN" sz="2000" dirty="0" smtClean="0"/>
              <a:t>;</a:t>
            </a:r>
            <a:r>
              <a:rPr lang="en-US" altLang="zh-CN" sz="2000" baseline="-25000" dirty="0"/>
              <a:t> </a:t>
            </a:r>
          </a:p>
          <a:p>
            <a:r>
              <a:rPr lang="en-US" altLang="zh-CN" sz="2000" dirty="0" smtClean="0"/>
              <a:t>( 3) </a:t>
            </a:r>
            <a:r>
              <a:rPr lang="zh-CN" altLang="en-US" sz="2000" dirty="0"/>
              <a:t>两个</a:t>
            </a:r>
            <a:r>
              <a:rPr lang="zh-CN" altLang="en-US" sz="2000" dirty="0" smtClean="0"/>
              <a:t>像素</a:t>
            </a:r>
            <a:r>
              <a:rPr lang="zh-CN" altLang="en-US" sz="2000" dirty="0"/>
              <a:t>的差值 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x1</a:t>
            </a:r>
            <a:r>
              <a:rPr lang="zh-CN" altLang="en-US" sz="2000" baseline="-25000" dirty="0"/>
              <a:t>，</a:t>
            </a:r>
            <a:r>
              <a:rPr lang="en-US" altLang="zh-CN" sz="2000" baseline="-25000" dirty="0"/>
              <a:t>y1</a:t>
            </a:r>
            <a:r>
              <a:rPr lang="zh-CN" altLang="en-US" sz="2000" baseline="-25000" dirty="0"/>
              <a:t>，</a:t>
            </a:r>
            <a:r>
              <a:rPr lang="en-US" altLang="zh-CN" sz="2000" baseline="-25000" dirty="0"/>
              <a:t>b1</a:t>
            </a:r>
            <a:r>
              <a:rPr lang="zh-CN" altLang="en-US" sz="2000" dirty="0" smtClean="0"/>
              <a:t>－ 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x2</a:t>
            </a:r>
            <a:r>
              <a:rPr lang="zh-CN" altLang="en-US" sz="2000" baseline="-25000" dirty="0"/>
              <a:t>，</a:t>
            </a:r>
            <a:r>
              <a:rPr lang="en-US" altLang="zh-CN" sz="2000" baseline="-25000" dirty="0"/>
              <a:t>y2</a:t>
            </a:r>
            <a:r>
              <a:rPr lang="zh-CN" altLang="en-US" sz="2000" baseline="-25000" dirty="0"/>
              <a:t>，</a:t>
            </a:r>
            <a:r>
              <a:rPr lang="en-US" altLang="zh-CN" sz="2000" baseline="-25000" dirty="0"/>
              <a:t>b2</a:t>
            </a:r>
            <a:r>
              <a:rPr lang="en-US" altLang="zh-CN" sz="2000" baseline="-25000" dirty="0" smtClean="0"/>
              <a:t>; </a:t>
            </a:r>
          </a:p>
          <a:p>
            <a:r>
              <a:rPr lang="en-US" altLang="zh-CN" sz="2000" dirty="0" smtClean="0"/>
              <a:t>( 4) </a:t>
            </a:r>
            <a:r>
              <a:rPr lang="zh-CN" altLang="en-US" sz="2000" dirty="0"/>
              <a:t>两个像素的绝对差值 </a:t>
            </a:r>
            <a:r>
              <a:rPr lang="en-US" altLang="zh-CN" sz="2000" dirty="0" smtClean="0"/>
              <a:t>|p</a:t>
            </a:r>
            <a:r>
              <a:rPr lang="en-US" altLang="zh-CN" sz="2000" baseline="-25000" dirty="0" smtClean="0"/>
              <a:t>x1</a:t>
            </a:r>
            <a:r>
              <a:rPr lang="zh-CN" altLang="en-US" sz="2000" baseline="-25000" dirty="0"/>
              <a:t>，</a:t>
            </a:r>
            <a:r>
              <a:rPr lang="en-US" altLang="zh-CN" sz="2000" baseline="-25000" dirty="0"/>
              <a:t>y1</a:t>
            </a:r>
            <a:r>
              <a:rPr lang="zh-CN" altLang="en-US" sz="2000" baseline="-25000" dirty="0"/>
              <a:t>，</a:t>
            </a:r>
            <a:r>
              <a:rPr lang="en-US" altLang="zh-CN" sz="2000" baseline="-25000" dirty="0"/>
              <a:t>b1</a:t>
            </a:r>
            <a:r>
              <a:rPr lang="zh-CN" altLang="en-US" sz="2000" dirty="0"/>
              <a:t>－ 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x2</a:t>
            </a:r>
            <a:r>
              <a:rPr lang="zh-CN" altLang="en-US" sz="2000" baseline="-25000" dirty="0"/>
              <a:t>，</a:t>
            </a:r>
            <a:r>
              <a:rPr lang="en-US" altLang="zh-CN" sz="2000" baseline="-25000" dirty="0"/>
              <a:t>y2</a:t>
            </a:r>
            <a:r>
              <a:rPr lang="zh-CN" altLang="en-US" sz="2000" baseline="-25000" dirty="0"/>
              <a:t>，</a:t>
            </a:r>
            <a:r>
              <a:rPr lang="en-US" altLang="zh-CN" sz="2000" baseline="-25000" dirty="0"/>
              <a:t>b2</a:t>
            </a:r>
            <a:r>
              <a:rPr lang="en-US" altLang="zh-CN" sz="2000" dirty="0" smtClean="0"/>
              <a:t>| </a:t>
            </a:r>
          </a:p>
          <a:p>
            <a:endParaRPr lang="en-US" altLang="zh-CN" sz="2000" dirty="0"/>
          </a:p>
          <a:p>
            <a:r>
              <a:rPr lang="zh-CN" altLang="en-US" sz="2000" dirty="0"/>
              <a:t>将上面 </a:t>
            </a:r>
            <a:r>
              <a:rPr lang="en-US" altLang="zh-CN" sz="2000" dirty="0" smtClean="0"/>
              <a:t>4 </a:t>
            </a:r>
            <a:r>
              <a:rPr lang="zh-CN" altLang="en-US" sz="2000" dirty="0" smtClean="0"/>
              <a:t>种</a:t>
            </a:r>
            <a:r>
              <a:rPr lang="zh-CN" altLang="en-US" sz="2000" dirty="0"/>
              <a:t>分裂方式</a:t>
            </a:r>
            <a:r>
              <a:rPr lang="zh-CN" altLang="en-US" sz="2000" dirty="0" smtClean="0"/>
              <a:t>线性组合</a:t>
            </a:r>
            <a:r>
              <a:rPr lang="zh-CN" altLang="en-US" sz="2000" dirty="0"/>
              <a:t>起来，产生一个随机的分裂函数 </a:t>
            </a:r>
            <a:r>
              <a:rPr lang="en-US" altLang="zh-CN" sz="2000" dirty="0" smtClean="0"/>
              <a:t>f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其中</a:t>
            </a:r>
            <a:r>
              <a:rPr lang="en-US" altLang="zh-CN" sz="2000" dirty="0" smtClean="0"/>
              <a:t>λ1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λ2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λ3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λ4</a:t>
            </a:r>
            <a:r>
              <a:rPr lang="zh-CN" altLang="en-US" sz="2000" dirty="0" smtClean="0"/>
              <a:t>随机</a:t>
            </a:r>
            <a:r>
              <a:rPr lang="zh-CN" altLang="en-US" sz="2000" dirty="0"/>
              <a:t>选取从 </a:t>
            </a:r>
            <a:r>
              <a:rPr lang="zh-CN" altLang="en-US" sz="2000" dirty="0" smtClean="0"/>
              <a:t>－ </a:t>
            </a:r>
            <a:r>
              <a:rPr lang="en-US" altLang="zh-CN" sz="2000" dirty="0"/>
              <a:t>1 </a:t>
            </a:r>
            <a:r>
              <a:rPr lang="zh-CN" altLang="en-US" sz="2000" dirty="0"/>
              <a:t>～ </a:t>
            </a:r>
            <a:r>
              <a:rPr lang="en-US" altLang="zh-CN" sz="2000" dirty="0"/>
              <a:t>1 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值</a:t>
            </a:r>
          </a:p>
          <a:p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916" y="3389053"/>
            <a:ext cx="5980952" cy="93333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3296" y="4578114"/>
            <a:ext cx="11119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由于每一个图像块 </a:t>
            </a:r>
            <a:r>
              <a:rPr lang="zh-CN" altLang="en-US" dirty="0" smtClean="0"/>
              <a:t>p 的</a:t>
            </a:r>
            <a:r>
              <a:rPr lang="zh-CN" altLang="en-US" dirty="0"/>
              <a:t>特征向量 </a:t>
            </a:r>
            <a:r>
              <a:rPr lang="zh-CN" altLang="en-US" dirty="0" smtClean="0"/>
              <a:t>V 和</a:t>
            </a:r>
            <a:r>
              <a:rPr lang="zh-CN" altLang="en-US" dirty="0"/>
              <a:t>分裂函数 </a:t>
            </a:r>
            <a:r>
              <a:rPr lang="zh-CN" altLang="en-US" dirty="0" smtClean="0"/>
              <a:t>f的</a:t>
            </a:r>
            <a:r>
              <a:rPr lang="zh-CN" altLang="en-US" dirty="0"/>
              <a:t>选取都是随机的，相互独立的，当图像块 </a:t>
            </a:r>
            <a:r>
              <a:rPr lang="zh-CN" altLang="en-US" dirty="0" smtClean="0"/>
              <a:t>p 的</a:t>
            </a:r>
            <a:r>
              <a:rPr lang="zh-CN" altLang="en-US" dirty="0"/>
              <a:t>数量</a:t>
            </a:r>
            <a:r>
              <a:rPr lang="zh-CN" altLang="en-US" dirty="0" smtClean="0"/>
              <a:t>足够</a:t>
            </a:r>
            <a:r>
              <a:rPr lang="zh-CN" altLang="en-US" dirty="0"/>
              <a:t>多时，根据数理统计中的中心极限定理可知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f( V) </a:t>
            </a:r>
            <a:r>
              <a:rPr lang="zh-CN" altLang="en-US" dirty="0" smtClean="0"/>
              <a:t>服从</a:t>
            </a:r>
            <a:r>
              <a:rPr lang="zh-CN" altLang="en-US" dirty="0">
                <a:solidFill>
                  <a:srgbClr val="FF0000"/>
                </a:solidFill>
              </a:rPr>
              <a:t>正态分布 </a:t>
            </a:r>
            <a:r>
              <a:rPr lang="en-US" altLang="zh-CN" dirty="0" smtClean="0">
                <a:solidFill>
                  <a:srgbClr val="FF0000"/>
                </a:solidFill>
              </a:rPr>
              <a:t>N( μ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σ2) </a:t>
            </a:r>
            <a:r>
              <a:rPr lang="zh-CN" altLang="en-US" dirty="0"/>
              <a:t>，随机阈值 </a:t>
            </a:r>
            <a:r>
              <a:rPr lang="en-US" altLang="zh-CN" dirty="0" smtClean="0"/>
              <a:t>t </a:t>
            </a:r>
            <a:r>
              <a:rPr lang="zh-CN" altLang="en-US" dirty="0" smtClean="0"/>
              <a:t>根据</a:t>
            </a:r>
            <a:r>
              <a:rPr lang="zh-CN" altLang="en-US" dirty="0"/>
              <a:t>此正太分布随机产生。根据分裂函数 </a:t>
            </a:r>
            <a:r>
              <a:rPr lang="en-US" altLang="zh-CN" dirty="0" smtClean="0"/>
              <a:t>f </a:t>
            </a:r>
            <a:r>
              <a:rPr lang="zh-CN" altLang="en-US" dirty="0" smtClean="0"/>
              <a:t>和</a:t>
            </a:r>
            <a:r>
              <a:rPr lang="zh-CN" altLang="en-US" dirty="0"/>
              <a:t>阈值 </a:t>
            </a:r>
            <a:r>
              <a:rPr lang="en-US" altLang="zh-CN" dirty="0" smtClean="0"/>
              <a:t>t </a:t>
            </a:r>
            <a:r>
              <a:rPr lang="zh-CN" altLang="en-US" dirty="0" smtClean="0"/>
              <a:t>分裂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计算节点 </a:t>
            </a:r>
            <a:r>
              <a:rPr lang="en-US" altLang="zh-CN" dirty="0" smtClean="0">
                <a:solidFill>
                  <a:srgbClr val="FF0000"/>
                </a:solidFill>
              </a:rPr>
              <a:t>n </a:t>
            </a:r>
            <a:r>
              <a:rPr lang="zh-CN" altLang="en-US" dirty="0" smtClean="0">
                <a:solidFill>
                  <a:srgbClr val="FF0000"/>
                </a:solidFill>
              </a:rPr>
              <a:t>的信息</a:t>
            </a:r>
            <a:r>
              <a:rPr lang="zh-CN" altLang="en-US" dirty="0">
                <a:solidFill>
                  <a:srgbClr val="FF0000"/>
                </a:solidFill>
              </a:rPr>
              <a:t>增益 </a:t>
            </a:r>
            <a:r>
              <a:rPr lang="en-US" altLang="zh-CN" dirty="0" smtClean="0">
                <a:solidFill>
                  <a:srgbClr val="FF0000"/>
                </a:solidFill>
              </a:rPr>
              <a:t>ΔE</a:t>
            </a:r>
            <a:r>
              <a:rPr lang="zh-CN" altLang="en-US" dirty="0" smtClean="0"/>
              <a:t>，</a:t>
            </a:r>
            <a:r>
              <a:rPr lang="zh-CN" altLang="en-US" dirty="0"/>
              <a:t>选取产生</a:t>
            </a:r>
            <a:r>
              <a:rPr lang="zh-CN" altLang="en-US" dirty="0">
                <a:solidFill>
                  <a:srgbClr val="FF0000"/>
                </a:solidFill>
              </a:rPr>
              <a:t>最大</a:t>
            </a:r>
            <a:r>
              <a:rPr lang="zh-CN" altLang="en-US" dirty="0"/>
              <a:t>信息增益 </a:t>
            </a:r>
            <a:r>
              <a:rPr lang="en-US" altLang="zh-CN" dirty="0" smtClean="0"/>
              <a:t>ΔE </a:t>
            </a:r>
            <a:r>
              <a:rPr lang="zh-CN" altLang="en-US" dirty="0" smtClean="0"/>
              <a:t>最大</a:t>
            </a:r>
            <a:r>
              <a:rPr lang="zh-CN" altLang="en-US" dirty="0"/>
              <a:t>的那</a:t>
            </a:r>
            <a:r>
              <a:rPr lang="zh-CN" altLang="en-US" dirty="0" smtClean="0"/>
              <a:t>一对</a:t>
            </a:r>
            <a:r>
              <a:rPr lang="zh-CN" altLang="en-US" dirty="0"/>
              <a:t>分裂函数 </a:t>
            </a:r>
          </a:p>
          <a:p>
            <a:r>
              <a:rPr lang="en-US" altLang="zh-CN" dirty="0"/>
              <a:t>f </a:t>
            </a:r>
            <a:r>
              <a:rPr lang="zh-CN" altLang="en-US" dirty="0" smtClean="0"/>
              <a:t>和</a:t>
            </a:r>
            <a:r>
              <a:rPr lang="zh-CN" altLang="en-US" dirty="0"/>
              <a:t>阈值 </a:t>
            </a:r>
            <a:r>
              <a:rPr lang="en-US" altLang="zh-CN" dirty="0" smtClean="0"/>
              <a:t>t </a:t>
            </a:r>
            <a:r>
              <a:rPr lang="zh-CN" altLang="en-US" dirty="0" smtClean="0"/>
              <a:t>进行</a:t>
            </a:r>
            <a:r>
              <a:rPr lang="zh-CN" altLang="en-US" dirty="0" smtClean="0">
                <a:solidFill>
                  <a:srgbClr val="FF0000"/>
                </a:solidFill>
              </a:rPr>
              <a:t>分裂</a:t>
            </a:r>
            <a:r>
              <a:rPr lang="zh-CN" altLang="en-US" dirty="0" smtClean="0"/>
              <a:t>。样本集</a:t>
            </a:r>
            <a:r>
              <a:rPr lang="zh-CN" altLang="en-US" dirty="0"/>
              <a:t>递归的</a:t>
            </a:r>
            <a:r>
              <a:rPr lang="zh-CN" altLang="en-US" dirty="0" smtClean="0"/>
              <a:t>沿着决策树</a:t>
            </a:r>
            <a:r>
              <a:rPr lang="zh-CN" altLang="en-US" dirty="0"/>
              <a:t>向下训练，直到到达树的最大深度 </a:t>
            </a:r>
            <a:r>
              <a:rPr lang="en-US" altLang="zh-CN" dirty="0" smtClean="0"/>
              <a:t>D </a:t>
            </a:r>
            <a:r>
              <a:rPr lang="zh-CN" altLang="en-US" dirty="0" smtClean="0"/>
              <a:t>或者不再产生</a:t>
            </a:r>
            <a:r>
              <a:rPr lang="zh-CN" altLang="en-US" dirty="0"/>
              <a:t>信息</a:t>
            </a:r>
            <a:r>
              <a:rPr lang="zh-CN" altLang="en-US" dirty="0" smtClean="0"/>
              <a:t>增益。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96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2063" y="793403"/>
            <a:ext cx="10533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在随机决策森林中，内部节点对输入数据的特征子集进行选择，并通过分支函数对数据进行判断划分。对图像中每个像素位置 </a:t>
            </a:r>
            <a:r>
              <a:rPr lang="en-US" altLang="zh-CN" dirty="0" smtClean="0"/>
              <a:t>p </a:t>
            </a:r>
            <a:r>
              <a:rPr lang="zh-CN" altLang="en-US" dirty="0" smtClean="0"/>
              <a:t>而言，一个</a:t>
            </a:r>
            <a:r>
              <a:rPr lang="zh-CN" altLang="en-US" dirty="0" smtClean="0">
                <a:solidFill>
                  <a:srgbClr val="FF0000"/>
                </a:solidFill>
              </a:rPr>
              <a:t>以 </a:t>
            </a:r>
            <a:r>
              <a:rPr lang="en-US" altLang="zh-CN" dirty="0" smtClean="0">
                <a:solidFill>
                  <a:srgbClr val="FF0000"/>
                </a:solidFill>
              </a:rPr>
              <a:t>p </a:t>
            </a:r>
            <a:r>
              <a:rPr lang="zh-CN" altLang="en-US" dirty="0" smtClean="0">
                <a:solidFill>
                  <a:srgbClr val="FF0000"/>
                </a:solidFill>
              </a:rPr>
              <a:t>为中心、大小为𝑑 </a:t>
            </a:r>
            <a:r>
              <a:rPr lang="en-US" altLang="zh-CN" dirty="0" smtClean="0">
                <a:solidFill>
                  <a:srgbClr val="FF0000"/>
                </a:solidFill>
              </a:rPr>
              <a:t>× </a:t>
            </a:r>
            <a:r>
              <a:rPr lang="zh-CN" altLang="en-US" dirty="0" smtClean="0">
                <a:solidFill>
                  <a:srgbClr val="FF0000"/>
                </a:solidFill>
              </a:rPr>
              <a:t>𝑑区域 </a:t>
            </a:r>
            <a:r>
              <a:rPr lang="en-US" altLang="zh-CN" dirty="0" smtClean="0">
                <a:solidFill>
                  <a:srgbClr val="FF0000"/>
                </a:solidFill>
              </a:rPr>
              <a:t>R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RGB-D </a:t>
            </a:r>
            <a:r>
              <a:rPr lang="zh-CN" altLang="en-US" dirty="0" smtClean="0"/>
              <a:t>通道的信息被用于判断 </a:t>
            </a:r>
          </a:p>
          <a:p>
            <a:r>
              <a:rPr lang="en-US" altLang="zh-CN" dirty="0" smtClean="0"/>
              <a:t>p </a:t>
            </a:r>
            <a:r>
              <a:rPr lang="zh-CN" altLang="en-US" dirty="0" smtClean="0"/>
              <a:t>所在像素的类别。我们把这些信息提供给随机决策森林，让它随机地寻找对应的模式。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12063" y="1813793"/>
            <a:ext cx="10936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森林的内部节点中包含对区域 R 判断的弱特征，这些弱特征是相关像素点的简单算术运算。设𝑝1(𝑥1, 𝑦1, 𝑐1)和𝑝2(𝑥2, 𝑦2, 𝑐2)是区域 R 内两个相互独立的像素点，其中 y 和 x是像素点所在的行和列，c 对应的是图像 Lab 颜色和 Depth 景深信息通道，并有𝑐 ∈ </a:t>
            </a:r>
            <a:r>
              <a:rPr lang="en-US" altLang="zh-CN" dirty="0" smtClean="0"/>
              <a:t>{</a:t>
            </a:r>
            <a:r>
              <a:rPr lang="zh-CN" altLang="en-US" dirty="0" smtClean="0"/>
              <a:t>𝐿, 𝑎, 𝑏, 𝐷</a:t>
            </a:r>
            <a:r>
              <a:rPr lang="en-US" altLang="zh-CN" dirty="0" smtClean="0"/>
              <a:t>}</a:t>
            </a:r>
            <a:r>
              <a:rPr lang="zh-CN" altLang="en-US" dirty="0" smtClean="0"/>
              <a:t>。弱特征的运算有以下四类：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47" y="3009395"/>
            <a:ext cx="10342857" cy="35619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5495" y="173123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基于随机决策森林的室内场景语义标注</a:t>
            </a:r>
          </a:p>
        </p:txBody>
      </p:sp>
    </p:spTree>
    <p:extLst>
      <p:ext uri="{BB962C8B-B14F-4D97-AF65-F5344CB8AC3E}">
        <p14:creationId xmlns:p14="http://schemas.microsoft.com/office/powerpoint/2010/main" val="495512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2136" y="525518"/>
            <a:ext cx="74959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一种由粗至</a:t>
            </a:r>
            <a:r>
              <a:rPr lang="zh-CN" altLang="en-US" sz="2800" dirty="0" smtClean="0"/>
              <a:t>精的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RGB-D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/>
              <a:t>室内场景语义分割方法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755904" y="1680847"/>
            <a:ext cx="106801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HeitiStd-Regular"/>
              </a:rPr>
              <a:t>首先，利用分层显著度导引的</a:t>
            </a:r>
            <a:r>
              <a:rPr lang="zh-CN" altLang="en-US" sz="2400" dirty="0">
                <a:solidFill>
                  <a:srgbClr val="FF0000"/>
                </a:solidFill>
                <a:latin typeface="AdobeHeitiStd-Regular"/>
              </a:rPr>
              <a:t>简单线性迭代聚类过分割</a:t>
            </a:r>
            <a:r>
              <a:rPr lang="zh-CN" altLang="en-US" sz="2400" dirty="0">
                <a:latin typeface="AdobeHeitiStd-Regular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AdobeHeitiStd-Regular"/>
              </a:rPr>
              <a:t>鲁棒多模态</a:t>
            </a:r>
            <a:r>
              <a:rPr lang="zh-CN" altLang="en-US" sz="2400" dirty="0">
                <a:latin typeface="AdobeHeitiStd-Regular"/>
              </a:rPr>
              <a:t>区域特征，构建</a:t>
            </a:r>
            <a:r>
              <a:rPr lang="zh-CN" altLang="en-US" sz="2400" dirty="0" smtClean="0">
                <a:latin typeface="AdobeHeitiStd-Regular"/>
              </a:rPr>
              <a:t>面向语义</a:t>
            </a:r>
            <a:r>
              <a:rPr lang="zh-CN" altLang="en-US" sz="2400" dirty="0">
                <a:latin typeface="AdobeHeitiStd-Regular"/>
              </a:rPr>
              <a:t>类别的超像素区域池，基于随机决策森林分类器判决各个超像素区域的语义类别，实现</a:t>
            </a:r>
            <a:r>
              <a:rPr lang="zh-CN" altLang="en-US" sz="2400" dirty="0" smtClean="0">
                <a:latin typeface="AdobeHeitiStd-Regular"/>
              </a:rPr>
              <a:t>粗粒度</a:t>
            </a:r>
            <a:r>
              <a:rPr lang="zh-CN" altLang="en-US" sz="2400" dirty="0">
                <a:latin typeface="AdobeHeitiStd-Regular"/>
              </a:rPr>
              <a:t>区域级语义标签推断</a:t>
            </a:r>
            <a:r>
              <a:rPr lang="zh-CN" altLang="en-US" sz="2400" dirty="0">
                <a:latin typeface="E-BZ+ZHSH3l-1"/>
              </a:rPr>
              <a:t>． </a:t>
            </a:r>
            <a:endParaRPr lang="en-US" altLang="zh-CN" sz="2400" dirty="0" smtClean="0">
              <a:latin typeface="E-BZ+ZHSH3l-1"/>
            </a:endParaRPr>
          </a:p>
          <a:p>
            <a:endParaRPr lang="en-US" altLang="zh-CN" sz="2400" dirty="0" smtClean="0">
              <a:latin typeface="E-BZ+ZHSH3l-1"/>
            </a:endParaRPr>
          </a:p>
          <a:p>
            <a:r>
              <a:rPr lang="zh-CN" altLang="en-US" sz="2400" dirty="0" smtClean="0">
                <a:latin typeface="AdobeHeitiStd-Regular"/>
              </a:rPr>
              <a:t>然后</a:t>
            </a:r>
            <a:r>
              <a:rPr lang="zh-CN" altLang="en-US" sz="2400" dirty="0">
                <a:latin typeface="AdobeHeitiStd-Regular"/>
              </a:rPr>
              <a:t>，为了改善粗粒度级的语义标签，利用</a:t>
            </a:r>
            <a:r>
              <a:rPr lang="zh-CN" altLang="en-US" sz="2400" dirty="0">
                <a:solidFill>
                  <a:srgbClr val="FF0000"/>
                </a:solidFill>
                <a:latin typeface="AdobeHeitiStd-Regular"/>
              </a:rPr>
              <a:t>几何深度导引</a:t>
            </a:r>
            <a:r>
              <a:rPr lang="zh-CN" altLang="en-US" sz="2400" dirty="0">
                <a:latin typeface="AdobeHeitiStd-Regular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AdobeHeitiStd-Regular"/>
              </a:rPr>
              <a:t>内部反馈</a:t>
            </a:r>
            <a:r>
              <a:rPr lang="zh-CN" altLang="en-US" sz="2400" dirty="0" smtClean="0">
                <a:solidFill>
                  <a:srgbClr val="FF0000"/>
                </a:solidFill>
                <a:latin typeface="AdobeHeitiStd-Regular"/>
              </a:rPr>
              <a:t>机制</a:t>
            </a:r>
            <a:r>
              <a:rPr lang="zh-CN" altLang="en-US" sz="2400" dirty="0">
                <a:latin typeface="AdobeHeitiStd-Regular"/>
              </a:rPr>
              <a:t>改进像素级稠密全连接条件随机场模型，以求精细粒度像素级语义标注</a:t>
            </a:r>
            <a:r>
              <a:rPr lang="zh-CN" altLang="en-US" sz="2400" dirty="0">
                <a:latin typeface="E-BZ+ZHSH3l-1"/>
              </a:rPr>
              <a:t>． </a:t>
            </a:r>
            <a:endParaRPr lang="en-US" altLang="zh-CN" sz="2400" dirty="0" smtClean="0">
              <a:latin typeface="E-BZ+ZHSH3l-1"/>
            </a:endParaRPr>
          </a:p>
          <a:p>
            <a:endParaRPr lang="en-US" altLang="zh-CN" sz="2400" dirty="0" smtClean="0">
              <a:latin typeface="E-BZ+ZHSH3l-1"/>
            </a:endParaRPr>
          </a:p>
          <a:p>
            <a:r>
              <a:rPr lang="zh-CN" altLang="en-US" sz="2400" dirty="0" smtClean="0">
                <a:latin typeface="AdobeHeitiStd-Regular"/>
              </a:rPr>
              <a:t>最后</a:t>
            </a:r>
            <a:r>
              <a:rPr lang="zh-CN" altLang="en-US" sz="2400" dirty="0">
                <a:latin typeface="AdobeHeitiStd-Regular"/>
              </a:rPr>
              <a:t>，在粗</a:t>
            </a:r>
            <a:r>
              <a:rPr lang="zh-CN" altLang="en-US" sz="2400" dirty="0">
                <a:latin typeface="SSJ0+ZHSH3l-4"/>
              </a:rPr>
              <a:t>、</a:t>
            </a:r>
            <a:r>
              <a:rPr lang="zh-CN" altLang="en-US" sz="2400" dirty="0">
                <a:latin typeface="AdobeHeitiStd-Regular"/>
              </a:rPr>
              <a:t>细粒度</a:t>
            </a:r>
            <a:r>
              <a:rPr lang="zh-CN" altLang="en-US" sz="2400" dirty="0" smtClean="0">
                <a:latin typeface="AdobeHeitiStd-Regular"/>
              </a:rPr>
              <a:t>语义</a:t>
            </a:r>
            <a:r>
              <a:rPr lang="zh-CN" altLang="en-US" sz="2400" dirty="0">
                <a:latin typeface="AdobeHeitiStd-Regular"/>
              </a:rPr>
              <a:t>标注之间引入</a:t>
            </a:r>
            <a:r>
              <a:rPr lang="zh-CN" altLang="en-US" sz="2400" dirty="0">
                <a:solidFill>
                  <a:srgbClr val="FF0000"/>
                </a:solidFill>
                <a:latin typeface="AdobeHeitiStd-Regular"/>
              </a:rPr>
              <a:t>全局递归式反馈</a:t>
            </a:r>
            <a:r>
              <a:rPr lang="zh-CN" altLang="en-US" sz="2400" dirty="0">
                <a:latin typeface="AdobeHeitiStd-Regular"/>
              </a:rPr>
              <a:t>，渐进式迭代更新室内场景的语义类别标签</a:t>
            </a:r>
            <a:r>
              <a:rPr lang="zh-CN" altLang="en-US" sz="2400" dirty="0">
                <a:latin typeface="E-BZ+ZHSH3l-1"/>
              </a:rPr>
              <a:t>．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748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1328</Words>
  <Application>Microsoft Office PowerPoint</Application>
  <PresentationFormat>宽屏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AdobeHeitiStd-Regular</vt:lpstr>
      <vt:lpstr>E-BZ+ZHSH3l-1</vt:lpstr>
      <vt:lpstr>SSJ0+ZHSH3l-4</vt:lpstr>
      <vt:lpstr>宋体</vt:lpstr>
      <vt:lpstr>Arial</vt:lpstr>
      <vt:lpstr>Calibri</vt:lpstr>
      <vt:lpstr>Calibri Light</vt:lpstr>
      <vt:lpstr>Comic Sans MS</vt:lpstr>
      <vt:lpstr>Times New Roman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14</cp:revision>
  <dcterms:created xsi:type="dcterms:W3CDTF">2017-10-26T11:14:24Z</dcterms:created>
  <dcterms:modified xsi:type="dcterms:W3CDTF">2017-10-27T01:57:21Z</dcterms:modified>
</cp:coreProperties>
</file>