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56" r:id="rId6"/>
    <p:sldId id="261" r:id="rId7"/>
    <p:sldId id="262" r:id="rId8"/>
    <p:sldId id="263" r:id="rId9"/>
    <p:sldId id="267" r:id="rId10"/>
    <p:sldId id="268" r:id="rId11"/>
    <p:sldId id="269" r:id="rId12"/>
    <p:sldId id="270" r:id="rId13"/>
    <p:sldId id="271" r:id="rId14"/>
    <p:sldId id="272" r:id="rId15"/>
    <p:sldId id="273" r:id="rId16"/>
    <p:sldId id="264" r:id="rId17"/>
    <p:sldId id="265" r:id="rId18"/>
    <p:sldId id="26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7" d="100"/>
          <a:sy n="97" d="100"/>
        </p:scale>
        <p:origin x="2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C4DF6D8-A03B-43C8-A7B1-FD3AD080D640}" type="datetimeFigureOut">
              <a:rPr lang="zh-CN" altLang="en-US" smtClean="0"/>
              <a:t>2017/11/10/Fri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82534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4DF6D8-A03B-43C8-A7B1-FD3AD080D640}" type="datetimeFigureOut">
              <a:rPr lang="zh-CN" altLang="en-US" smtClean="0"/>
              <a:t>2017/11/10/Fri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161883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4DF6D8-A03B-43C8-A7B1-FD3AD080D640}" type="datetimeFigureOut">
              <a:rPr lang="zh-CN" altLang="en-US" smtClean="0"/>
              <a:t>2017/11/10/Fri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128374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4DF6D8-A03B-43C8-A7B1-FD3AD080D640}" type="datetimeFigureOut">
              <a:rPr lang="zh-CN" altLang="en-US" smtClean="0"/>
              <a:t>2017/11/10/Fri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71932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C4DF6D8-A03B-43C8-A7B1-FD3AD080D640}" type="datetimeFigureOut">
              <a:rPr lang="zh-CN" altLang="en-US" smtClean="0"/>
              <a:t>2017/11/10/Fri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188233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C4DF6D8-A03B-43C8-A7B1-FD3AD080D640}" type="datetimeFigureOut">
              <a:rPr lang="zh-CN" altLang="en-US" smtClean="0"/>
              <a:t>2017/11/10/Fri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291364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C4DF6D8-A03B-43C8-A7B1-FD3AD080D640}" type="datetimeFigureOut">
              <a:rPr lang="zh-CN" altLang="en-US" smtClean="0"/>
              <a:t>2017/11/10/Fri</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209538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C4DF6D8-A03B-43C8-A7B1-FD3AD080D640}" type="datetimeFigureOut">
              <a:rPr lang="zh-CN" altLang="en-US" smtClean="0"/>
              <a:t>2017/11/10/Fri</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123657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4DF6D8-A03B-43C8-A7B1-FD3AD080D640}" type="datetimeFigureOut">
              <a:rPr lang="zh-CN" altLang="en-US" smtClean="0"/>
              <a:t>2017/11/10/Fri</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89211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C4DF6D8-A03B-43C8-A7B1-FD3AD080D640}" type="datetimeFigureOut">
              <a:rPr lang="zh-CN" altLang="en-US" smtClean="0"/>
              <a:t>2017/11/10/Fri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3260351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C4DF6D8-A03B-43C8-A7B1-FD3AD080D640}" type="datetimeFigureOut">
              <a:rPr lang="zh-CN" altLang="en-US" smtClean="0"/>
              <a:t>2017/11/10/Fri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303079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DF6D8-A03B-43C8-A7B1-FD3AD080D640}" type="datetimeFigureOut">
              <a:rPr lang="zh-CN" altLang="en-US" smtClean="0"/>
              <a:t>2017/11/10/Fri</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304B0-1AC4-4B3C-8A20-FAC306A62655}" type="slidenum">
              <a:rPr lang="zh-CN" altLang="en-US" smtClean="0"/>
              <a:t>‹#›</a:t>
            </a:fld>
            <a:endParaRPr lang="zh-CN" altLang="en-US"/>
          </a:p>
        </p:txBody>
      </p:sp>
    </p:spTree>
    <p:extLst>
      <p:ext uri="{BB962C8B-B14F-4D97-AF65-F5344CB8AC3E}">
        <p14:creationId xmlns:p14="http://schemas.microsoft.com/office/powerpoint/2010/main" val="15691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4.png"/><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1.wmf"/><Relationship Id="rId4" Type="http://schemas.openxmlformats.org/officeDocument/2006/relationships/oleObject" Target="../embeddings/oleObject1.bin"/><Relationship Id="rId9" Type="http://schemas.openxmlformats.org/officeDocument/2006/relationships/image" Target="../media/image3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00" y="655934"/>
            <a:ext cx="11582400" cy="1200329"/>
          </a:xfrm>
          <a:prstGeom prst="rect">
            <a:avLst/>
          </a:prstGeom>
        </p:spPr>
        <p:txBody>
          <a:bodyPr wrap="square">
            <a:spAutoFit/>
          </a:bodyPr>
          <a:lstStyle/>
          <a:p>
            <a:r>
              <a:rPr lang="en-US" altLang="zh-CN" sz="3600" b="1" dirty="0" err="1">
                <a:latin typeface="Times New Roman" panose="02020603050405020304" pitchFamily="18" charset="0"/>
                <a:cs typeface="Times New Roman" panose="02020603050405020304" pitchFamily="18" charset="0"/>
              </a:rPr>
              <a:t>SemanticPaint</a:t>
            </a:r>
            <a:r>
              <a:rPr lang="en-US" altLang="zh-CN" sz="3600" b="1" dirty="0" smtClean="0">
                <a:latin typeface="Times New Roman" panose="02020603050405020304" pitchFamily="18" charset="0"/>
                <a:cs typeface="Times New Roman" panose="02020603050405020304" pitchFamily="18" charset="0"/>
              </a:rPr>
              <a:t>:</a:t>
            </a:r>
            <a:endParaRPr lang="en-US" altLang="zh-CN" sz="3600" b="1" dirty="0">
              <a:latin typeface="Times New Roman" panose="02020603050405020304" pitchFamily="18" charset="0"/>
              <a:cs typeface="Times New Roman" panose="02020603050405020304" pitchFamily="18" charset="0"/>
            </a:endParaRPr>
          </a:p>
          <a:p>
            <a:r>
              <a:rPr lang="en-US" altLang="zh-CN" sz="3600" b="1" dirty="0">
                <a:latin typeface="Times New Roman" panose="02020603050405020304" pitchFamily="18" charset="0"/>
                <a:cs typeface="Times New Roman" panose="02020603050405020304" pitchFamily="18" charset="0"/>
              </a:rPr>
              <a:t>Interactive 3D Labeling and Learning at your Fingertips</a:t>
            </a:r>
            <a:endParaRPr lang="zh-CN" altLang="en-US" sz="3600" b="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360247" y="2412874"/>
            <a:ext cx="11444872" cy="3314826"/>
          </a:xfrm>
          <a:prstGeom prst="rect">
            <a:avLst/>
          </a:prstGeom>
        </p:spPr>
      </p:pic>
    </p:spTree>
    <p:extLst>
      <p:ext uri="{BB962C8B-B14F-4D97-AF65-F5344CB8AC3E}">
        <p14:creationId xmlns:p14="http://schemas.microsoft.com/office/powerpoint/2010/main" val="2667094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707922" y="1208272"/>
                <a:ext cx="3480620" cy="369332"/>
              </a:xfrm>
              <a:prstGeom prst="rect">
                <a:avLst/>
              </a:prstGeom>
              <a:noFill/>
            </p:spPr>
            <p:txBody>
              <a:bodyPr wrap="square" rtlCol="0">
                <a:spAutoFit/>
              </a:bodyPr>
              <a:lstStyle/>
              <a:p>
                <a:r>
                  <a:rPr lang="zh-CN" altLang="en-US" dirty="0" smtClean="0"/>
                  <a:t>初始化</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𝜙</m:t>
                        </m:r>
                      </m:e>
                      <m:sub>
                        <m:r>
                          <a:rPr lang="en-US" altLang="zh-CN" i="1">
                            <a:latin typeface="Cambria Math" panose="02040503050406030204" pitchFamily="18" charset="0"/>
                            <a:cs typeface="Times New Roman" panose="02020603050405020304" pitchFamily="18" charset="0"/>
                          </a:rPr>
                          <m:t>𝑖</m:t>
                        </m:r>
                      </m:sub>
                    </m:sSub>
                  </m:oMath>
                </a14:m>
                <a:r>
                  <a:rPr lang="zh-CN" altLang="en-US" dirty="0" smtClean="0"/>
                  <a:t>：</a:t>
                </a:r>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707922" y="1208272"/>
                <a:ext cx="3480620" cy="369332"/>
              </a:xfrm>
              <a:prstGeom prst="rect">
                <a:avLst/>
              </a:prstGeom>
              <a:blipFill rotWithShape="0">
                <a:blip r:embed="rId2"/>
                <a:stretch>
                  <a:fillRect l="-1401" t="-13115" b="-196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1052052" y="1739214"/>
                <a:ext cx="9556954" cy="369332"/>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上述的一元势</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𝜙</m:t>
                        </m:r>
                      </m:e>
                      <m:sub>
                        <m:r>
                          <a:rPr lang="en-US" altLang="zh-CN" i="1">
                            <a:latin typeface="Cambria Math" panose="02040503050406030204" pitchFamily="18" charset="0"/>
                            <a:cs typeface="Times New Roman" panose="02020603050405020304" pitchFamily="18" charset="0"/>
                          </a:rPr>
                          <m:t>𝑖</m:t>
                        </m:r>
                      </m:sub>
                    </m:sSub>
                  </m:oMath>
                </a14:m>
                <a:r>
                  <a:rPr lang="zh-CN" altLang="zh-CN" dirty="0">
                    <a:latin typeface="Times New Roman" panose="02020603050405020304" pitchFamily="18" charset="0"/>
                    <a:cs typeface="Times New Roman" panose="02020603050405020304" pitchFamily="18" charset="0"/>
                  </a:rPr>
                  <a:t>可以通过指定最初的所有</a:t>
                </a:r>
                <a:r>
                  <a:rPr lang="en-US" altLang="zh-CN" dirty="0">
                    <a:latin typeface="Times New Roman" panose="02020603050405020304" pitchFamily="18" charset="0"/>
                  </a:rPr>
                  <a:t>voxel</a:t>
                </a:r>
                <a:r>
                  <a:rPr lang="zh-CN" altLang="zh-CN" dirty="0">
                    <a:latin typeface="Times New Roman" panose="02020603050405020304" pitchFamily="18" charset="0"/>
                    <a:cs typeface="Times New Roman" panose="02020603050405020304" pitchFamily="18" charset="0"/>
                  </a:rPr>
                  <a:t>为背景标签来初始化：</a:t>
                </a:r>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1052052" y="1739214"/>
                <a:ext cx="9556954" cy="369332"/>
              </a:xfrm>
              <a:prstGeom prst="rect">
                <a:avLst/>
              </a:prstGeom>
              <a:blipFill rotWithShape="0">
                <a:blip r:embed="rId3"/>
                <a:stretch>
                  <a:fillRect l="-574" t="-13115" b="-24590"/>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2651967" y="2497974"/>
            <a:ext cx="5295238" cy="819048"/>
          </a:xfrm>
          <a:prstGeom prst="rect">
            <a:avLst/>
          </a:prstGeom>
        </p:spPr>
      </p:pic>
      <mc:AlternateContent xmlns:mc="http://schemas.openxmlformats.org/markup-compatibility/2006">
        <mc:Choice xmlns:a14="http://schemas.microsoft.com/office/drawing/2010/main" Requires="a14">
          <p:sp>
            <p:nvSpPr>
              <p:cNvPr id="6" name="矩形 5"/>
              <p:cNvSpPr/>
              <p:nvPr/>
            </p:nvSpPr>
            <p:spPr>
              <a:xfrm>
                <a:off x="953730" y="3706450"/>
                <a:ext cx="10284542" cy="674544"/>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可以</a:t>
                </a:r>
                <a:r>
                  <a:rPr lang="zh-CN" altLang="en-US" dirty="0" smtClean="0">
                    <a:latin typeface="Times New Roman" panose="02020603050405020304" pitchFamily="18" charset="0"/>
                    <a:cs typeface="Times New Roman" panose="02020603050405020304" pitchFamily="18" charset="0"/>
                  </a:rPr>
                  <a:t>将</a:t>
                </a:r>
                <a14:m>
                  <m:oMath xmlns:m="http://schemas.openxmlformats.org/officeDocument/2006/math">
                    <m:sSub>
                      <m:sSubPr>
                        <m:ctrlPr>
                          <a:rPr lang="zh-CN" altLang="zh-CN">
                            <a:latin typeface="Times New Roman" panose="02020603050405020304" pitchFamily="18" charset="0"/>
                            <a:cs typeface="Times New Roman" panose="02020603050405020304" pitchFamily="18" charset="0"/>
                          </a:rPr>
                        </m:ctrlPr>
                      </m:sSubPr>
                      <m:e>
                        <m:r>
                          <a:rPr lang="en-US" altLang="zh-CN">
                            <a:latin typeface="Times New Roman" panose="02020603050405020304" pitchFamily="18" charset="0"/>
                            <a:cs typeface="Times New Roman" panose="02020603050405020304" pitchFamily="18" charset="0"/>
                          </a:rPr>
                          <m:t>𝜙</m:t>
                        </m:r>
                      </m:e>
                      <m:sub>
                        <m:r>
                          <a:rPr lang="en-US" altLang="zh-CN">
                            <a:latin typeface="Times New Roman" panose="02020603050405020304" pitchFamily="18" charset="0"/>
                            <a:cs typeface="Times New Roman" panose="02020603050405020304" pitchFamily="18" charset="0"/>
                          </a:rPr>
                          <m:t>𝑖</m:t>
                        </m:r>
                      </m:sub>
                    </m:sSub>
                  </m:oMath>
                </a14:m>
                <a:r>
                  <a:rPr lang="zh-CN" altLang="zh-CN" dirty="0">
                    <a:latin typeface="Times New Roman" panose="02020603050405020304" pitchFamily="18" charset="0"/>
                    <a:cs typeface="Times New Roman" panose="02020603050405020304" pitchFamily="18" charset="0"/>
                  </a:rPr>
                  <a:t>可以看成是一个</a:t>
                </a:r>
                <a:r>
                  <a:rPr lang="zh-CN" altLang="zh-CN" dirty="0" smtClean="0">
                    <a:latin typeface="Times New Roman" panose="02020603050405020304" pitchFamily="18" charset="0"/>
                    <a:cs typeface="Times New Roman" panose="02020603050405020304" pitchFamily="18" charset="0"/>
                  </a:rPr>
                  <a:t>真值表</a:t>
                </a:r>
                <a:r>
                  <a:rPr lang="zh-CN" altLang="en-US" dirty="0" smtClean="0">
                    <a:latin typeface="Times New Roman" panose="02020603050405020304" pitchFamily="18" charset="0"/>
                    <a:cs typeface="Times New Roman" panose="02020603050405020304" pitchFamily="18" charset="0"/>
                  </a:rPr>
                  <a:t>（</a:t>
                </a:r>
                <a:r>
                  <a:rPr lang="en-US" altLang="zh-CN" dirty="0" smtClean="0"/>
                  <a:t>one entry </a:t>
                </a:r>
                <a:r>
                  <a:rPr lang="en-US" altLang="zh-CN" dirty="0"/>
                  <a:t>for each </a:t>
                </a:r>
                <a:r>
                  <a:rPr lang="en-US" altLang="zh-CN" dirty="0"/>
                  <a:t>l</a:t>
                </a:r>
                <a:r>
                  <a:rPr lang="zh-CN" altLang="en-US" dirty="0" smtClean="0"/>
                  <a:t>）。</a:t>
                </a:r>
                <a:r>
                  <a:rPr lang="zh-CN" altLang="zh-CN" dirty="0" smtClean="0"/>
                  <a:t>在系统</a:t>
                </a:r>
                <a:r>
                  <a:rPr lang="zh-CN" altLang="zh-CN" dirty="0"/>
                  <a:t>运行期间，这些</a:t>
                </a:r>
                <a:r>
                  <a:rPr lang="en-US" altLang="zh-CN" dirty="0" err="1"/>
                  <a:t>enrties</a:t>
                </a:r>
                <a:r>
                  <a:rPr lang="zh-CN" altLang="zh-CN" dirty="0"/>
                  <a:t>会逐渐的被</a:t>
                </a:r>
                <a:r>
                  <a:rPr lang="zh-CN" altLang="zh-CN" dirty="0">
                    <a:solidFill>
                      <a:srgbClr val="FF0000"/>
                    </a:solidFill>
                  </a:rPr>
                  <a:t>用户的交互</a:t>
                </a:r>
                <a:r>
                  <a:rPr lang="zh-CN" altLang="zh-CN" dirty="0"/>
                  <a:t>和</a:t>
                </a:r>
                <a:r>
                  <a:rPr lang="zh-CN" altLang="zh-CN" dirty="0" smtClean="0"/>
                  <a:t>来自</a:t>
                </a:r>
                <a:r>
                  <a:rPr lang="zh-CN" altLang="zh-CN" dirty="0" smtClean="0">
                    <a:solidFill>
                      <a:srgbClr val="FF0000"/>
                    </a:solidFill>
                  </a:rPr>
                  <a:t>随机</a:t>
                </a:r>
                <a:r>
                  <a:rPr lang="zh-CN" altLang="zh-CN" dirty="0">
                    <a:solidFill>
                      <a:srgbClr val="FF0000"/>
                    </a:solidFill>
                  </a:rPr>
                  <a:t>森林的预测值</a:t>
                </a:r>
                <a:r>
                  <a:rPr lang="zh-CN" altLang="zh-CN" dirty="0"/>
                  <a:t>替换掉。</a:t>
                </a:r>
                <a:endParaRPr lang="zh-CN" altLang="en-US" dirty="0">
                  <a:latin typeface="Times New Roman" panose="02020603050405020304" pitchFamily="18" charset="0"/>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953730" y="3706450"/>
                <a:ext cx="10284542" cy="674544"/>
              </a:xfrm>
              <a:prstGeom prst="rect">
                <a:avLst/>
              </a:prstGeom>
              <a:blipFill rotWithShape="0">
                <a:blip r:embed="rId5"/>
                <a:stretch>
                  <a:fillRect l="-474" t="-7207" b="-108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843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613" y="78658"/>
            <a:ext cx="10559845" cy="923330"/>
          </a:xfrm>
          <a:prstGeom prst="rect">
            <a:avLst/>
          </a:prstGeom>
          <a:noFill/>
        </p:spPr>
        <p:txBody>
          <a:bodyPr wrap="square" rtlCol="0">
            <a:spAutoFit/>
          </a:bodyPr>
          <a:lstStyle/>
          <a:p>
            <a:r>
              <a:rPr lang="zh-CN" altLang="en-US" dirty="0" smtClean="0">
                <a:solidFill>
                  <a:srgbClr val="FF0000"/>
                </a:solidFill>
              </a:rPr>
              <a:t>用户交互</a:t>
            </a:r>
            <a:r>
              <a:rPr lang="zh-CN" altLang="en-US" dirty="0" smtClean="0"/>
              <a:t>：</a:t>
            </a:r>
            <a:endParaRPr lang="en-US" altLang="zh-CN" dirty="0" smtClean="0"/>
          </a:p>
          <a:p>
            <a:r>
              <a:rPr lang="en-US" altLang="zh-CN" dirty="0"/>
              <a:t> </a:t>
            </a:r>
            <a:r>
              <a:rPr lang="en-US" altLang="zh-CN" dirty="0" smtClean="0"/>
              <a:t>       1.paint    </a:t>
            </a:r>
            <a:r>
              <a:rPr lang="zh-CN" altLang="en-US" dirty="0" smtClean="0"/>
              <a:t>将用户</a:t>
            </a:r>
            <a:r>
              <a:rPr lang="en-US" altLang="zh-CN" dirty="0"/>
              <a:t>paint</a:t>
            </a:r>
            <a:r>
              <a:rPr lang="zh-CN" altLang="en-US" dirty="0" smtClean="0"/>
              <a:t>到的</a:t>
            </a:r>
            <a:r>
              <a:rPr lang="en-US" altLang="zh-CN" dirty="0" smtClean="0"/>
              <a:t>voxel</a:t>
            </a:r>
            <a:r>
              <a:rPr lang="zh-CN" altLang="en-US" dirty="0" smtClean="0"/>
              <a:t>集标记为</a:t>
            </a:r>
            <a:r>
              <a:rPr lang="en-US" altLang="zh-CN" dirty="0" smtClean="0"/>
              <a:t>Hs</a:t>
            </a:r>
            <a:r>
              <a:rPr lang="zh-CN" altLang="en-US" dirty="0" smtClean="0"/>
              <a:t>，再定义用户语音指定的标签为</a:t>
            </a:r>
            <a:r>
              <a:rPr lang="en-US" altLang="zh-CN" dirty="0" err="1" smtClean="0"/>
              <a:t>Ls</a:t>
            </a:r>
            <a:r>
              <a:rPr lang="zh-CN" altLang="en-US" dirty="0" smtClean="0"/>
              <a:t>，对于在</a:t>
            </a:r>
            <a:r>
              <a:rPr lang="en-US" altLang="zh-CN" dirty="0" smtClean="0"/>
              <a:t>Hs</a:t>
            </a:r>
            <a:r>
              <a:rPr lang="zh-CN" altLang="en-US" dirty="0" smtClean="0"/>
              <a:t>中的</a:t>
            </a:r>
            <a:r>
              <a:rPr lang="en-US" altLang="zh-CN" dirty="0" smtClean="0"/>
              <a:t>voxel I</a:t>
            </a:r>
            <a:endParaRPr lang="en-US" altLang="zh-CN" dirty="0"/>
          </a:p>
          <a:p>
            <a:endParaRPr lang="en-US" altLang="zh-CN" dirty="0" smtClean="0"/>
          </a:p>
        </p:txBody>
      </p:sp>
      <p:pic>
        <p:nvPicPr>
          <p:cNvPr id="3" name="图片 2"/>
          <p:cNvPicPr>
            <a:picLocks noChangeAspect="1"/>
          </p:cNvPicPr>
          <p:nvPr/>
        </p:nvPicPr>
        <p:blipFill>
          <a:blip r:embed="rId2"/>
          <a:stretch>
            <a:fillRect/>
          </a:stretch>
        </p:blipFill>
        <p:spPr>
          <a:xfrm>
            <a:off x="2268509" y="728960"/>
            <a:ext cx="4495238" cy="914286"/>
          </a:xfrm>
          <a:prstGeom prst="rect">
            <a:avLst/>
          </a:prstGeom>
        </p:spPr>
      </p:pic>
      <p:sp>
        <p:nvSpPr>
          <p:cNvPr id="4" name="文本框 3"/>
          <p:cNvSpPr txBox="1"/>
          <p:nvPr/>
        </p:nvSpPr>
        <p:spPr>
          <a:xfrm>
            <a:off x="993058" y="1799303"/>
            <a:ext cx="9930580" cy="646331"/>
          </a:xfrm>
          <a:prstGeom prst="rect">
            <a:avLst/>
          </a:prstGeom>
          <a:noFill/>
        </p:spPr>
        <p:txBody>
          <a:bodyPr wrap="square" rtlCol="0">
            <a:spAutoFit/>
          </a:bodyPr>
          <a:lstStyle/>
          <a:p>
            <a:r>
              <a:rPr lang="en-US" altLang="zh-CN" dirty="0" smtClean="0"/>
              <a:t>2.Enclose  </a:t>
            </a:r>
            <a:r>
              <a:rPr lang="zh-CN" altLang="en-US" dirty="0" smtClean="0"/>
              <a:t>用户在物体周围画一个圈。首先，用户注释会被投影到当前帧输入图像中，然后在</a:t>
            </a:r>
            <a:r>
              <a:rPr lang="en-US" altLang="zh-CN" dirty="0" smtClean="0"/>
              <a:t>GPU</a:t>
            </a:r>
            <a:r>
              <a:rPr lang="zh-CN" altLang="en-US" dirty="0" smtClean="0"/>
              <a:t>中，</a:t>
            </a:r>
            <a:r>
              <a:rPr lang="en-US" altLang="zh-CN" dirty="0" smtClean="0"/>
              <a:t>GMM</a:t>
            </a:r>
            <a:r>
              <a:rPr lang="zh-CN" altLang="en-US" dirty="0" smtClean="0"/>
              <a:t>被用来分辨前景和背景，前景是指用户注释中的凸包，背景即剩余部分。</a:t>
            </a:r>
            <a:endParaRPr lang="zh-CN" altLang="en-US" dirty="0"/>
          </a:p>
        </p:txBody>
      </p:sp>
      <p:pic>
        <p:nvPicPr>
          <p:cNvPr id="5" name="图片 4"/>
          <p:cNvPicPr>
            <a:picLocks noChangeAspect="1"/>
          </p:cNvPicPr>
          <p:nvPr/>
        </p:nvPicPr>
        <p:blipFill>
          <a:blip r:embed="rId3"/>
          <a:stretch>
            <a:fillRect/>
          </a:stretch>
        </p:blipFill>
        <p:spPr>
          <a:xfrm>
            <a:off x="442452" y="2458011"/>
            <a:ext cx="5000000" cy="828571"/>
          </a:xfrm>
          <a:prstGeom prst="rect">
            <a:avLst/>
          </a:prstGeom>
        </p:spPr>
      </p:pic>
      <p:pic>
        <p:nvPicPr>
          <p:cNvPr id="6" name="图片 5"/>
          <p:cNvPicPr>
            <a:picLocks noChangeAspect="1"/>
          </p:cNvPicPr>
          <p:nvPr/>
        </p:nvPicPr>
        <p:blipFill>
          <a:blip r:embed="rId4"/>
          <a:stretch>
            <a:fillRect/>
          </a:stretch>
        </p:blipFill>
        <p:spPr>
          <a:xfrm>
            <a:off x="5909187" y="2483267"/>
            <a:ext cx="5333333" cy="838095"/>
          </a:xfrm>
          <a:prstGeom prst="rect">
            <a:avLst/>
          </a:prstGeom>
        </p:spPr>
      </p:pic>
      <p:sp>
        <p:nvSpPr>
          <p:cNvPr id="7" name="文本框 6"/>
          <p:cNvSpPr txBox="1"/>
          <p:nvPr/>
        </p:nvSpPr>
        <p:spPr>
          <a:xfrm>
            <a:off x="491613" y="3655914"/>
            <a:ext cx="2723536" cy="369332"/>
          </a:xfrm>
          <a:prstGeom prst="rect">
            <a:avLst/>
          </a:prstGeom>
          <a:noFill/>
        </p:spPr>
        <p:txBody>
          <a:bodyPr wrap="square" rtlCol="0">
            <a:spAutoFit/>
          </a:bodyPr>
          <a:lstStyle/>
          <a:p>
            <a:r>
              <a:rPr lang="zh-CN" altLang="en-US" dirty="0" smtClean="0">
                <a:solidFill>
                  <a:srgbClr val="FF0000"/>
                </a:solidFill>
              </a:rPr>
              <a:t>分类预测：</a:t>
            </a:r>
            <a:endParaRPr lang="zh-CN" altLang="en-US" dirty="0">
              <a:solidFill>
                <a:srgbClr val="FF0000"/>
              </a:solidFill>
            </a:endParaRPr>
          </a:p>
        </p:txBody>
      </p:sp>
      <p:sp>
        <p:nvSpPr>
          <p:cNvPr id="8" name="文本框 7"/>
          <p:cNvSpPr txBox="1"/>
          <p:nvPr/>
        </p:nvSpPr>
        <p:spPr>
          <a:xfrm>
            <a:off x="993058" y="4129819"/>
            <a:ext cx="10058400" cy="553998"/>
          </a:xfrm>
          <a:prstGeom prst="rect">
            <a:avLst/>
          </a:prstGeom>
          <a:noFill/>
        </p:spPr>
        <p:txBody>
          <a:bodyPr wrap="square" rtlCol="0">
            <a:spAutoFit/>
          </a:bodyPr>
          <a:lstStyle/>
          <a:p>
            <a:r>
              <a:rPr lang="zh-CN" altLang="en-US" dirty="0" smtClean="0"/>
              <a:t>随机森林的输出是</a:t>
            </a:r>
            <a:r>
              <a:rPr lang="en-US" altLang="zh-CN" dirty="0" smtClean="0"/>
              <a:t>P</a:t>
            </a:r>
            <a:r>
              <a:rPr lang="en-US" altLang="zh-CN" baseline="-25000" dirty="0" smtClean="0"/>
              <a:t>F</a:t>
            </a:r>
            <a:endParaRPr lang="en-US" altLang="zh-CN" dirty="0" smtClean="0"/>
          </a:p>
          <a:p>
            <a:endParaRPr lang="en-US" altLang="zh-CN" baseline="-25000" dirty="0" smtClean="0"/>
          </a:p>
        </p:txBody>
      </p:sp>
      <p:pic>
        <p:nvPicPr>
          <p:cNvPr id="9" name="图片 8"/>
          <p:cNvPicPr>
            <a:picLocks noChangeAspect="1"/>
          </p:cNvPicPr>
          <p:nvPr/>
        </p:nvPicPr>
        <p:blipFill>
          <a:blip r:embed="rId5"/>
          <a:stretch>
            <a:fillRect/>
          </a:stretch>
        </p:blipFill>
        <p:spPr>
          <a:xfrm>
            <a:off x="2130413" y="4672213"/>
            <a:ext cx="4771429" cy="666667"/>
          </a:xfrm>
          <a:prstGeom prst="rect">
            <a:avLst/>
          </a:prstGeom>
        </p:spPr>
      </p:pic>
    </p:spTree>
    <p:extLst>
      <p:ext uri="{BB962C8B-B14F-4D97-AF65-F5344CB8AC3E}">
        <p14:creationId xmlns:p14="http://schemas.microsoft.com/office/powerpoint/2010/main" val="83420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1446" y="688258"/>
            <a:ext cx="10648335" cy="369332"/>
          </a:xfrm>
          <a:prstGeom prst="rect">
            <a:avLst/>
          </a:prstGeom>
          <a:noFill/>
        </p:spPr>
        <p:txBody>
          <a:bodyPr wrap="square" rtlCol="0">
            <a:spAutoFit/>
          </a:bodyPr>
          <a:lstStyle/>
          <a:p>
            <a:r>
              <a:rPr lang="zh-CN" altLang="zh-CN" dirty="0" smtClean="0"/>
              <a:t>根据</a:t>
            </a:r>
            <a:r>
              <a:rPr lang="zh-CN" altLang="en-US" dirty="0" smtClean="0"/>
              <a:t>之前的更新，可以通</a:t>
            </a:r>
            <a:r>
              <a:rPr lang="zh-CN" altLang="zh-CN" dirty="0" smtClean="0"/>
              <a:t>过</a:t>
            </a:r>
            <a:r>
              <a:rPr lang="zh-CN" altLang="zh-CN" dirty="0"/>
              <a:t>成对能量函数推断出</a:t>
            </a:r>
            <a:r>
              <a:rPr lang="zh-CN" altLang="zh-CN" dirty="0">
                <a:solidFill>
                  <a:srgbClr val="FF0000"/>
                </a:solidFill>
              </a:rPr>
              <a:t>最优的标签</a:t>
            </a:r>
            <a:r>
              <a:rPr lang="en-US" altLang="zh-CN" dirty="0"/>
              <a:t>x</a:t>
            </a:r>
            <a:r>
              <a:rPr lang="zh-CN" altLang="zh-CN" dirty="0"/>
              <a:t>来传播。</a:t>
            </a:r>
            <a:endParaRPr lang="zh-CN" altLang="en-US" dirty="0"/>
          </a:p>
        </p:txBody>
      </p:sp>
      <mc:AlternateContent xmlns:mc="http://schemas.openxmlformats.org/markup-compatibility/2006">
        <mc:Choice xmlns:a14="http://schemas.microsoft.com/office/drawing/2010/main" Requires="a14">
          <p:sp>
            <p:nvSpPr>
              <p:cNvPr id="3" name="矩形 2"/>
              <p:cNvSpPr/>
              <p:nvPr/>
            </p:nvSpPr>
            <p:spPr>
              <a:xfrm>
                <a:off x="501446" y="1057590"/>
                <a:ext cx="11307096" cy="923330"/>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rPr>
                  <a:t>成对能量函数的最大后验如上</a:t>
                </a:r>
                <a:r>
                  <a:rPr lang="zh-CN" altLang="zh-CN" kern="100" dirty="0" smtClean="0">
                    <a:latin typeface="Times New Roman" panose="02020603050405020304" pitchFamily="18" charset="0"/>
                  </a:rPr>
                  <a:t>式</a:t>
                </a:r>
                <a:r>
                  <a:rPr lang="zh-CN" altLang="en-US" kern="100" dirty="0" smtClean="0">
                    <a:latin typeface="Times New Roman" panose="02020603050405020304" pitchFamily="18" charset="0"/>
                  </a:rPr>
                  <a:t>（</a:t>
                </a:r>
                <a:r>
                  <a:rPr lang="en-US" altLang="zh-CN" kern="100" dirty="0" smtClean="0">
                    <a:latin typeface="Times New Roman" panose="02020603050405020304" pitchFamily="18" charset="0"/>
                  </a:rPr>
                  <a:t>2</a:t>
                </a:r>
                <a:r>
                  <a:rPr lang="zh-CN" altLang="en-US" kern="100" dirty="0" smtClean="0">
                    <a:latin typeface="Times New Roman" panose="02020603050405020304" pitchFamily="18" charset="0"/>
                  </a:rPr>
                  <a:t>）</a:t>
                </a:r>
                <a:r>
                  <a:rPr lang="zh-CN" altLang="zh-CN" kern="100" dirty="0" smtClean="0">
                    <a:latin typeface="Times New Roman" panose="02020603050405020304" pitchFamily="18" charset="0"/>
                  </a:rPr>
                  <a:t>可以</a:t>
                </a:r>
                <a:r>
                  <a:rPr lang="zh-CN" altLang="zh-CN" kern="100" dirty="0">
                    <a:latin typeface="Times New Roman" panose="02020603050405020304" pitchFamily="18" charset="0"/>
                  </a:rPr>
                  <a:t>被标准图像切割算法如</a:t>
                </a:r>
                <a14:m>
                  <m:oMath xmlns:m="http://schemas.openxmlformats.org/officeDocument/2006/math">
                    <m:r>
                      <m:rPr>
                        <m:sty m:val="p"/>
                      </m:rPr>
                      <a:rPr lang="en-US" altLang="zh-CN" kern="100">
                        <a:latin typeface="Cambria Math" panose="02040503050406030204" pitchFamily="18" charset="0"/>
                      </a:rPr>
                      <m:t>α</m:t>
                    </m:r>
                  </m:oMath>
                </a14:m>
                <a:r>
                  <a:rPr lang="en-US" altLang="zh-CN" kern="100" dirty="0">
                    <a:latin typeface="Times New Roman" panose="02020603050405020304" pitchFamily="18" charset="0"/>
                  </a:rPr>
                  <a:t>-</a:t>
                </a:r>
                <a:r>
                  <a:rPr lang="en-US" altLang="zh-CN" kern="100" dirty="0" err="1">
                    <a:latin typeface="Times New Roman" panose="02020603050405020304" pitchFamily="18" charset="0"/>
                  </a:rPr>
                  <a:t>expasion</a:t>
                </a:r>
                <a:r>
                  <a:rPr lang="zh-CN" altLang="zh-CN" kern="100" dirty="0">
                    <a:latin typeface="Times New Roman" panose="02020603050405020304" pitchFamily="18" charset="0"/>
                  </a:rPr>
                  <a:t>或</a:t>
                </a:r>
                <a14:m>
                  <m:oMath xmlns:m="http://schemas.openxmlformats.org/officeDocument/2006/math">
                    <m:r>
                      <m:rPr>
                        <m:sty m:val="p"/>
                      </m:rPr>
                      <a:rPr lang="en-US" altLang="zh-CN" kern="100">
                        <a:latin typeface="Cambria Math" panose="02040503050406030204" pitchFamily="18" charset="0"/>
                      </a:rPr>
                      <m:t>αβ</m:t>
                    </m:r>
                  </m:oMath>
                </a14:m>
                <a:r>
                  <a:rPr lang="en-US" altLang="zh-CN" kern="100" dirty="0">
                    <a:latin typeface="Times New Roman" panose="02020603050405020304" pitchFamily="18" charset="0"/>
                  </a:rPr>
                  <a:t>-swap</a:t>
                </a:r>
                <a:r>
                  <a:rPr lang="zh-CN" altLang="zh-CN" kern="100" dirty="0">
                    <a:latin typeface="Times New Roman" panose="02020603050405020304" pitchFamily="18" charset="0"/>
                  </a:rPr>
                  <a:t>算法计算出。但是，这些算法本质上是连续的，很难调整将其调整为高吞吐量的体系结构。</a:t>
                </a:r>
              </a:p>
            </p:txBody>
          </p:sp>
        </mc:Choice>
        <mc:Fallback>
          <p:sp>
            <p:nvSpPr>
              <p:cNvPr id="3" name="矩形 2"/>
              <p:cNvSpPr>
                <a:spLocks noRot="1" noChangeAspect="1" noMove="1" noResize="1" noEditPoints="1" noAdjustHandles="1" noChangeArrowheads="1" noChangeShapeType="1" noTextEdit="1"/>
              </p:cNvSpPr>
              <p:nvPr/>
            </p:nvSpPr>
            <p:spPr>
              <a:xfrm>
                <a:off x="501446" y="1057590"/>
                <a:ext cx="11307096" cy="923330"/>
              </a:xfrm>
              <a:prstGeom prst="rect">
                <a:avLst/>
              </a:prstGeom>
              <a:blipFill rotWithShape="0">
                <a:blip r:embed="rId2"/>
                <a:stretch>
                  <a:fillRect l="-431" r="-485" b="-1974"/>
                </a:stretch>
              </a:blipFill>
            </p:spPr>
            <p:txBody>
              <a:bodyPr/>
              <a:lstStyle/>
              <a:p>
                <a:r>
                  <a:rPr lang="zh-CN" altLang="en-US">
                    <a:noFill/>
                  </a:rPr>
                  <a:t> </a:t>
                </a:r>
              </a:p>
            </p:txBody>
          </p:sp>
        </mc:Fallback>
      </mc:AlternateContent>
      <p:sp>
        <p:nvSpPr>
          <p:cNvPr id="4" name="矩形 3"/>
          <p:cNvSpPr/>
          <p:nvPr/>
        </p:nvSpPr>
        <p:spPr>
          <a:xfrm>
            <a:off x="501446" y="1980920"/>
            <a:ext cx="10353367" cy="369332"/>
          </a:xfrm>
          <a:prstGeom prst="rect">
            <a:avLst/>
          </a:prstGeom>
        </p:spPr>
        <p:txBody>
          <a:bodyPr wrap="square">
            <a:spAutoFit/>
          </a:bodyPr>
          <a:lstStyle/>
          <a:p>
            <a:r>
              <a:rPr lang="zh-CN" altLang="en-US" dirty="0" smtClean="0">
                <a:latin typeface="Times New Roman" panose="02020603050405020304" pitchFamily="18" charset="0"/>
                <a:cs typeface="Times New Roman" panose="02020603050405020304" pitchFamily="18" charset="0"/>
              </a:rPr>
              <a:t>本文</a:t>
            </a:r>
            <a:r>
              <a:rPr lang="zh-CN" altLang="zh-CN" dirty="0" smtClean="0">
                <a:latin typeface="Times New Roman" panose="02020603050405020304" pitchFamily="18" charset="0"/>
                <a:cs typeface="Times New Roman" panose="02020603050405020304" pitchFamily="18" charset="0"/>
              </a:rPr>
              <a:t>采用</a:t>
            </a:r>
            <a:r>
              <a:rPr lang="zh-CN" altLang="zh-CN" dirty="0">
                <a:latin typeface="Times New Roman" panose="02020603050405020304" pitchFamily="18" charset="0"/>
                <a:cs typeface="Times New Roman" panose="02020603050405020304" pitchFamily="18" charset="0"/>
              </a:rPr>
              <a:t>的是在线体积</a:t>
            </a:r>
            <a:r>
              <a:rPr lang="zh-CN" altLang="zh-CN" dirty="0">
                <a:solidFill>
                  <a:srgbClr val="FF0000"/>
                </a:solidFill>
                <a:latin typeface="Times New Roman" panose="02020603050405020304" pitchFamily="18" charset="0"/>
                <a:cs typeface="Times New Roman" panose="02020603050405020304" pitchFamily="18" charset="0"/>
              </a:rPr>
              <a:t>平均场推断</a:t>
            </a:r>
            <a:r>
              <a:rPr lang="zh-CN" altLang="zh-CN" dirty="0">
                <a:latin typeface="Times New Roman" panose="02020603050405020304" pitchFamily="18" charset="0"/>
                <a:cs typeface="Times New Roman" panose="02020603050405020304" pitchFamily="18" charset="0"/>
              </a:rPr>
              <a:t>框架来有效地推断</a:t>
            </a:r>
            <a:r>
              <a:rPr lang="zh-CN" altLang="zh-CN" dirty="0">
                <a:solidFill>
                  <a:srgbClr val="FF0000"/>
                </a:solidFill>
                <a:latin typeface="Times New Roman" panose="02020603050405020304" pitchFamily="18" charset="0"/>
                <a:cs typeface="Times New Roman" panose="02020603050405020304" pitchFamily="18" charset="0"/>
              </a:rPr>
              <a:t>最大后验边界</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MPM</a:t>
            </a:r>
            <a:r>
              <a:rPr lang="zh-CN" altLang="zh-CN" dirty="0">
                <a:latin typeface="Times New Roman" panose="02020603050405020304" pitchFamily="18" charset="0"/>
                <a:cs typeface="Times New Roman" panose="02020603050405020304" pitchFamily="18" charset="0"/>
              </a:rPr>
              <a:t>）能量的解。</a:t>
            </a:r>
            <a:endParaRPr lang="zh-CN" altLang="en-US" dirty="0"/>
          </a:p>
        </p:txBody>
      </p:sp>
      <mc:AlternateContent xmlns:mc="http://schemas.openxmlformats.org/markup-compatibility/2006">
        <mc:Choice xmlns:a14="http://schemas.microsoft.com/office/drawing/2010/main" Requires="a14">
          <p:sp>
            <p:nvSpPr>
              <p:cNvPr id="5" name="矩形 4"/>
              <p:cNvSpPr/>
              <p:nvPr/>
            </p:nvSpPr>
            <p:spPr>
              <a:xfrm>
                <a:off x="501446" y="2350252"/>
                <a:ext cx="11307096" cy="1339341"/>
              </a:xfrm>
              <a:prstGeom prst="rect">
                <a:avLst/>
              </a:prstGeom>
            </p:spPr>
            <p:txBody>
              <a:bodyPr wrap="square">
                <a:spAutoFit/>
              </a:bodyPr>
              <a:lstStyle/>
              <a:p>
                <a:pPr indent="266700" algn="just">
                  <a:lnSpc>
                    <a:spcPct val="15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平均</a:t>
                </a:r>
                <a:r>
                  <a:rPr lang="zh-CN" altLang="zh-CN" kern="100" dirty="0">
                    <a:latin typeface="Times New Roman" panose="02020603050405020304" pitchFamily="18" charset="0"/>
                  </a:rPr>
                  <a:t>场推断过程如下。我们引进一个接近原分布</a:t>
                </a:r>
                <a14:m>
                  <m:oMath xmlns:m="http://schemas.openxmlformats.org/officeDocument/2006/math">
                    <m:r>
                      <m:rPr>
                        <m:sty m:val="p"/>
                      </m:rPr>
                      <a:rPr lang="en-US" altLang="zh-CN" kern="100">
                        <a:latin typeface="Cambria Math" panose="02040503050406030204" pitchFamily="18" charset="0"/>
                      </a:rPr>
                      <m:t>P</m:t>
                    </m:r>
                    <m:r>
                      <a:rPr lang="en-US" altLang="zh-CN" kern="100">
                        <a:latin typeface="Cambria Math" panose="02040503050406030204" pitchFamily="18" charset="0"/>
                      </a:rPr>
                      <m:t>(</m:t>
                    </m:r>
                    <m:r>
                      <m:rPr>
                        <m:sty m:val="p"/>
                      </m:rPr>
                      <a:rPr lang="en-US" altLang="zh-CN" kern="100">
                        <a:latin typeface="Cambria Math" panose="02040503050406030204" pitchFamily="18" charset="0"/>
                      </a:rPr>
                      <m:t>X</m:t>
                    </m:r>
                    <m:r>
                      <a:rPr lang="en-US" altLang="zh-CN" kern="100">
                        <a:latin typeface="Cambria Math" panose="02040503050406030204" pitchFamily="18" charset="0"/>
                      </a:rPr>
                      <m:t>)</m:t>
                    </m:r>
                  </m:oMath>
                </a14:m>
                <a:r>
                  <a:rPr lang="zh-CN" altLang="zh-CN" kern="100" dirty="0">
                    <a:latin typeface="Times New Roman" panose="02020603050405020304" pitchFamily="18" charset="0"/>
                  </a:rPr>
                  <a:t>的概率分布</a:t>
                </a:r>
                <a:r>
                  <a:rPr lang="en-US" altLang="zh-CN" kern="100" dirty="0">
                    <a:latin typeface="Times New Roman" panose="02020603050405020304" pitchFamily="18" charset="0"/>
                  </a:rPr>
                  <a:t>Q</a:t>
                </a:r>
                <a:r>
                  <a:rPr lang="zh-CN" altLang="zh-CN" kern="100" dirty="0">
                    <a:latin typeface="Times New Roman" panose="02020603050405020304" pitchFamily="18" charset="0"/>
                  </a:rPr>
                  <a:t>（</a:t>
                </a:r>
                <a:r>
                  <a:rPr lang="en-US" altLang="zh-CN" kern="100" dirty="0">
                    <a:latin typeface="Times New Roman" panose="02020603050405020304" pitchFamily="18" charset="0"/>
                  </a:rPr>
                  <a:t>X</a:t>
                </a:r>
                <a:r>
                  <a:rPr lang="zh-CN" altLang="zh-CN" kern="100" dirty="0">
                    <a:latin typeface="Times New Roman" panose="02020603050405020304" pitchFamily="18" charset="0"/>
                  </a:rPr>
                  <a:t>）（</a:t>
                </a:r>
                <a:r>
                  <a:rPr lang="en-US" altLang="zh-CN" kern="100" dirty="0">
                    <a:latin typeface="Times New Roman" panose="02020603050405020304" pitchFamily="18" charset="0"/>
                  </a:rPr>
                  <a:t>KL</a:t>
                </a:r>
                <a:r>
                  <a:rPr lang="zh-CN" altLang="zh-CN" kern="100" dirty="0">
                    <a:latin typeface="Times New Roman" panose="02020603050405020304" pitchFamily="18" charset="0"/>
                  </a:rPr>
                  <a:t>散度）。此外，我们选择了镜像分布</a:t>
                </a:r>
                <a:r>
                  <a:rPr lang="en-US" altLang="zh-CN" kern="100" dirty="0">
                    <a:latin typeface="Times New Roman" panose="02020603050405020304" pitchFamily="18" charset="0"/>
                  </a:rPr>
                  <a:t>Q(X)</a:t>
                </a:r>
                <a:r>
                  <a:rPr lang="zh-CN" altLang="zh-CN" kern="100" dirty="0">
                    <a:latin typeface="Times New Roman" panose="02020603050405020304" pitchFamily="18" charset="0"/>
                  </a:rPr>
                  <a:t>，这样每个随机变量的边缘都是独立的，如</a:t>
                </a:r>
                <a14:m>
                  <m:oMath xmlns:m="http://schemas.openxmlformats.org/officeDocument/2006/math">
                    <m:r>
                      <m:rPr>
                        <m:sty m:val="p"/>
                      </m:rPr>
                      <a:rPr lang="en-US" altLang="zh-CN" kern="100">
                        <a:latin typeface="Cambria Math" panose="02040503050406030204" pitchFamily="18" charset="0"/>
                      </a:rPr>
                      <m:t>Q</m:t>
                    </m:r>
                    <m:d>
                      <m:dPr>
                        <m:ctrlPr>
                          <a:rPr lang="zh-CN" altLang="zh-CN" i="1" kern="100">
                            <a:effectLst/>
                            <a:latin typeface="Cambria Math" panose="02040503050406030204" pitchFamily="18" charset="0"/>
                            <a:ea typeface="Cambria Math" panose="02040503050406030204" pitchFamily="18" charset="0"/>
                          </a:rPr>
                        </m:ctrlPr>
                      </m:dPr>
                      <m:e>
                        <m:r>
                          <m:rPr>
                            <m:sty m:val="p"/>
                          </m:rPr>
                          <a:rPr lang="en-US" altLang="zh-CN" kern="100">
                            <a:latin typeface="Cambria Math" panose="02040503050406030204" pitchFamily="18" charset="0"/>
                          </a:rPr>
                          <m:t>X</m:t>
                        </m:r>
                      </m:e>
                    </m:d>
                    <m:r>
                      <a:rPr lang="en-US" altLang="zh-CN" kern="100">
                        <a:latin typeface="Cambria Math" panose="02040503050406030204" pitchFamily="18" charset="0"/>
                      </a:rPr>
                      <m:t>=</m:t>
                    </m:r>
                    <m:nary>
                      <m:naryPr>
                        <m:chr m:val="∏"/>
                        <m:limLoc m:val="subSup"/>
                        <m:supHide m:val="on"/>
                        <m:ctrlPr>
                          <a:rPr lang="zh-CN" altLang="zh-CN" i="1" kern="100">
                            <a:effectLst/>
                            <a:latin typeface="Cambria Math" panose="02040503050406030204" pitchFamily="18" charset="0"/>
                            <a:ea typeface="Cambria Math" panose="02040503050406030204" pitchFamily="18" charset="0"/>
                          </a:rPr>
                        </m:ctrlPr>
                      </m:naryPr>
                      <m:sub>
                        <m:r>
                          <a:rPr lang="en-US" altLang="zh-CN" i="1" kern="100">
                            <a:latin typeface="Cambria Math" panose="02040503050406030204" pitchFamily="18" charset="0"/>
                          </a:rPr>
                          <m:t>𝑖</m:t>
                        </m:r>
                      </m:sub>
                      <m:sup/>
                      <m:e>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𝑄</m:t>
                            </m:r>
                          </m:e>
                          <m:sub>
                            <m:r>
                              <a:rPr lang="en-US" altLang="zh-CN" i="1" kern="100">
                                <a:latin typeface="Cambria Math" panose="02040503050406030204" pitchFamily="18" charset="0"/>
                              </a:rPr>
                              <m:t>𝑖</m:t>
                            </m:r>
                          </m:sub>
                        </m:sSub>
                      </m:e>
                    </m:nary>
                    <m:d>
                      <m:dPr>
                        <m:ctrlPr>
                          <a:rPr lang="zh-CN" altLang="zh-CN" i="1" kern="100">
                            <a:effectLst/>
                            <a:latin typeface="Cambria Math" panose="02040503050406030204" pitchFamily="18" charset="0"/>
                            <a:ea typeface="Cambria Math" panose="02040503050406030204" pitchFamily="18" charset="0"/>
                          </a:rPr>
                        </m:ctrlPr>
                      </m:dPr>
                      <m:e>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𝑥</m:t>
                            </m:r>
                          </m:e>
                          <m:sub>
                            <m:r>
                              <a:rPr lang="en-US" altLang="zh-CN" i="1" kern="100">
                                <a:latin typeface="Cambria Math" panose="02040503050406030204" pitchFamily="18" charset="0"/>
                              </a:rPr>
                              <m:t>𝑖</m:t>
                            </m:r>
                          </m:sub>
                        </m:sSub>
                      </m:e>
                    </m:d>
                  </m:oMath>
                </a14:m>
                <a:r>
                  <a:rPr lang="zh-CN" altLang="zh-CN" kern="100" dirty="0">
                    <a:latin typeface="Times New Roman" panose="02020603050405020304" pitchFamily="18" charset="0"/>
                  </a:rPr>
                  <a:t>。采用</a:t>
                </a:r>
                <a:r>
                  <a:rPr lang="en-US" altLang="zh-CN" kern="100" dirty="0">
                    <a:latin typeface="Times New Roman" panose="02020603050405020304" pitchFamily="18" charset="0"/>
                  </a:rPr>
                  <a:t>KL</a:t>
                </a:r>
                <a:r>
                  <a:rPr lang="zh-CN" altLang="zh-CN" kern="100" dirty="0">
                    <a:latin typeface="Times New Roman" panose="02020603050405020304" pitchFamily="18" charset="0"/>
                  </a:rPr>
                  <a:t>散度的顶点解决方案，我们得到了以下的平均场更新：</a:t>
                </a:r>
              </a:p>
            </p:txBody>
          </p:sp>
        </mc:Choice>
        <mc:Fallback>
          <p:sp>
            <p:nvSpPr>
              <p:cNvPr id="5" name="矩形 4"/>
              <p:cNvSpPr>
                <a:spLocks noRot="1" noChangeAspect="1" noMove="1" noResize="1" noEditPoints="1" noAdjustHandles="1" noChangeArrowheads="1" noChangeShapeType="1" noTextEdit="1"/>
              </p:cNvSpPr>
              <p:nvPr/>
            </p:nvSpPr>
            <p:spPr>
              <a:xfrm>
                <a:off x="501446" y="2350252"/>
                <a:ext cx="11307096" cy="1339341"/>
              </a:xfrm>
              <a:prstGeom prst="rect">
                <a:avLst/>
              </a:prstGeom>
              <a:blipFill rotWithShape="0">
                <a:blip r:embed="rId3"/>
                <a:stretch>
                  <a:fillRect l="-431" r="-485" b="-16895"/>
                </a:stretch>
              </a:blipFill>
            </p:spPr>
            <p:txBody>
              <a:bodyPr/>
              <a:lstStyle/>
              <a:p>
                <a:r>
                  <a:rPr lang="zh-CN" altLang="en-US">
                    <a:noFill/>
                  </a:rPr>
                  <a:t> </a:t>
                </a:r>
              </a:p>
            </p:txBody>
          </p:sp>
        </mc:Fallback>
      </mc:AlternateContent>
      <p:sp>
        <p:nvSpPr>
          <p:cNvPr id="7" name="文本框 6"/>
          <p:cNvSpPr txBox="1"/>
          <p:nvPr/>
        </p:nvSpPr>
        <p:spPr>
          <a:xfrm>
            <a:off x="353961" y="226142"/>
            <a:ext cx="5633884" cy="369332"/>
          </a:xfrm>
          <a:prstGeom prst="rect">
            <a:avLst/>
          </a:prstGeom>
          <a:noFill/>
        </p:spPr>
        <p:txBody>
          <a:bodyPr wrap="square" rtlCol="0">
            <a:spAutoFit/>
          </a:bodyPr>
          <a:lstStyle/>
          <a:p>
            <a:r>
              <a:rPr lang="zh-CN" altLang="en-US" b="1" dirty="0" smtClean="0">
                <a:solidFill>
                  <a:srgbClr val="FF0000"/>
                </a:solidFill>
              </a:rPr>
              <a:t>平均场推断</a:t>
            </a:r>
            <a:r>
              <a:rPr lang="zh-CN" altLang="en-US" dirty="0" smtClean="0">
                <a:solidFill>
                  <a:srgbClr val="FF0000"/>
                </a:solidFill>
              </a:rPr>
              <a:t>：</a:t>
            </a:r>
            <a:endParaRPr lang="zh-CN" altLang="en-US" dirty="0">
              <a:solidFill>
                <a:srgbClr val="FF0000"/>
              </a:solidFill>
            </a:endParaRPr>
          </a:p>
        </p:txBody>
      </p:sp>
      <mc:AlternateContent xmlns:mc="http://schemas.openxmlformats.org/markup-compatibility/2006">
        <mc:Choice xmlns:a14="http://schemas.microsoft.com/office/drawing/2010/main" Requires="a14">
          <p:sp>
            <p:nvSpPr>
              <p:cNvPr id="8" name="矩形 7"/>
              <p:cNvSpPr/>
              <p:nvPr/>
            </p:nvSpPr>
            <p:spPr>
              <a:xfrm>
                <a:off x="501445" y="5941587"/>
                <a:ext cx="11031793" cy="382412"/>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其中</a:t>
                </a:r>
                <a14:m>
                  <m:oMath xmlns:m="http://schemas.openxmlformats.org/officeDocument/2006/math">
                    <m:r>
                      <m:rPr>
                        <m:sty m:val="p"/>
                      </m:rPr>
                      <a:rPr lang="en-US" altLang="zh-CN">
                        <a:latin typeface="Cambria Math" panose="02040503050406030204" pitchFamily="18" charset="0"/>
                        <a:cs typeface="Times New Roman" panose="02020603050405020304" pitchFamily="18" charset="0"/>
                      </a:rPr>
                      <m:t>l</m:t>
                    </m:r>
                  </m:oMath>
                </a14:m>
                <a:r>
                  <a:rPr lang="zh-CN" altLang="zh-CN" dirty="0">
                    <a:latin typeface="Times New Roman" panose="02020603050405020304" pitchFamily="18" charset="0"/>
                    <a:cs typeface="Times New Roman" panose="02020603050405020304" pitchFamily="18" charset="0"/>
                  </a:rPr>
                  <a:t>是随机变量</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m:t>
                        </m:r>
                      </m:sub>
                    </m:sSub>
                  </m:oMath>
                </a14:m>
                <a:r>
                  <a:rPr lang="zh-CN" altLang="zh-CN" dirty="0">
                    <a:latin typeface="Times New Roman" panose="02020603050405020304" pitchFamily="18" charset="0"/>
                    <a:cs typeface="Times New Roman" panose="02020603050405020304" pitchFamily="18" charset="0"/>
                  </a:rPr>
                  <a:t>的标签，</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cs typeface="Times New Roman" panose="02020603050405020304" pitchFamily="18" charset="0"/>
                          </a:rPr>
                          <m:t>𝑄</m:t>
                        </m:r>
                      </m:e>
                      <m:sub>
                        <m:r>
                          <a:rPr lang="en-US" altLang="zh-CN" i="1">
                            <a:latin typeface="Cambria Math" panose="02040503050406030204" pitchFamily="18" charset="0"/>
                            <a:cs typeface="Times New Roman" panose="02020603050405020304" pitchFamily="18" charset="0"/>
                          </a:rPr>
                          <m:t>𝑖</m:t>
                        </m:r>
                      </m:sub>
                      <m:sup>
                        <m:r>
                          <a:rPr lang="en-US" altLang="zh-CN" i="1">
                            <a:latin typeface="Cambria Math" panose="02040503050406030204" pitchFamily="18" charset="0"/>
                            <a:cs typeface="Times New Roman" panose="02020603050405020304" pitchFamily="18" charset="0"/>
                          </a:rPr>
                          <m:t>𝑡</m:t>
                        </m:r>
                      </m:sup>
                    </m:sSubSup>
                    <m:d>
                      <m:dPr>
                        <m:ctrlPr>
                          <a:rPr lang="zh-CN" altLang="zh-CN" i="1">
                            <a:effectLst/>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cs typeface="Times New Roman" panose="02020603050405020304" pitchFamily="18" charset="0"/>
                          </a:rPr>
                          <m:t>𝑙</m:t>
                        </m:r>
                      </m:e>
                    </m:d>
                  </m:oMath>
                </a14:m>
                <a:r>
                  <a:rPr lang="zh-CN" altLang="zh-CN" dirty="0">
                    <a:latin typeface="Times New Roman" panose="02020603050405020304" pitchFamily="18" charset="0"/>
                    <a:cs typeface="Times New Roman" panose="02020603050405020304" pitchFamily="18" charset="0"/>
                  </a:rPr>
                  <a:t>表示标签</a:t>
                </a:r>
                <a:r>
                  <a:rPr lang="en-US" altLang="zh-CN" dirty="0">
                    <a:latin typeface="Times New Roman" panose="02020603050405020304" pitchFamily="18" charset="0"/>
                  </a:rPr>
                  <a:t>l</a:t>
                </a:r>
                <a:r>
                  <a:rPr lang="zh-CN" altLang="zh-CN" dirty="0">
                    <a:latin typeface="Times New Roman" panose="02020603050405020304" pitchFamily="18" charset="0"/>
                    <a:cs typeface="Times New Roman" panose="02020603050405020304" pitchFamily="18" charset="0"/>
                  </a:rPr>
                  <a:t>变量</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m:t>
                        </m:r>
                      </m:sub>
                    </m:sSub>
                  </m:oMath>
                </a14:m>
                <a:r>
                  <a:rPr lang="zh-CN" altLang="zh-CN"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次迭代的边缘概率，</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𝑁</m:t>
                        </m:r>
                      </m:e>
                      <m:sub>
                        <m:r>
                          <a:rPr lang="en-US" altLang="zh-CN" i="1">
                            <a:latin typeface="Cambria Math" panose="02040503050406030204" pitchFamily="18" charset="0"/>
                            <a:cs typeface="Times New Roman" panose="02020603050405020304" pitchFamily="18" charset="0"/>
                          </a:rPr>
                          <m:t>𝑖</m:t>
                        </m:r>
                      </m:sub>
                    </m:sSub>
                  </m:oMath>
                </a14:m>
                <a:r>
                  <a:rPr lang="zh-CN" altLang="zh-CN" dirty="0">
                    <a:latin typeface="Times New Roman" panose="02020603050405020304" pitchFamily="18" charset="0"/>
                    <a:cs typeface="Times New Roman" panose="02020603050405020304" pitchFamily="18" charset="0"/>
                  </a:rPr>
                  <a:t>表示</a:t>
                </a:r>
                <a:r>
                  <a:rPr lang="en-US" altLang="zh-CN" dirty="0" err="1">
                    <a:latin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的一组邻域，</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𝑍</m:t>
                        </m:r>
                      </m:e>
                      <m:sub>
                        <m:r>
                          <a:rPr lang="en-US" altLang="zh-CN" i="1">
                            <a:latin typeface="Cambria Math" panose="02040503050406030204" pitchFamily="18" charset="0"/>
                            <a:cs typeface="Times New Roman" panose="02020603050405020304" pitchFamily="18" charset="0"/>
                          </a:rPr>
                          <m:t>𝑖</m:t>
                        </m:r>
                      </m:sub>
                    </m:sSub>
                  </m:oMath>
                </a14:m>
                <a:r>
                  <a:rPr lang="zh-CN" altLang="zh-CN" dirty="0">
                    <a:latin typeface="Times New Roman" panose="02020603050405020304" pitchFamily="18" charset="0"/>
                    <a:cs typeface="Times New Roman" panose="02020603050405020304" pitchFamily="18" charset="0"/>
                  </a:rPr>
                  <a:t>正常化分布。</a:t>
                </a:r>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501445" y="5941587"/>
                <a:ext cx="11031793" cy="382412"/>
              </a:xfrm>
              <a:prstGeom prst="rect">
                <a:avLst/>
              </a:prstGeom>
              <a:blipFill rotWithShape="0">
                <a:blip r:embed="rId4"/>
                <a:stretch>
                  <a:fillRect l="-442" t="-11290" r="-2486" b="-25806"/>
                </a:stretch>
              </a:blipFill>
            </p:spPr>
            <p:txBody>
              <a:bodyPr/>
              <a:lstStyle/>
              <a:p>
                <a:r>
                  <a:rPr lang="zh-CN" altLang="en-US">
                    <a:noFill/>
                  </a:rPr>
                  <a:t> </a:t>
                </a:r>
              </a:p>
            </p:txBody>
          </p:sp>
        </mc:Fallback>
      </mc:AlternateContent>
      <p:pic>
        <p:nvPicPr>
          <p:cNvPr id="9" name="图片 8"/>
          <p:cNvPicPr>
            <a:picLocks noChangeAspect="1"/>
          </p:cNvPicPr>
          <p:nvPr/>
        </p:nvPicPr>
        <p:blipFill>
          <a:blip r:embed="rId5"/>
          <a:stretch>
            <a:fillRect/>
          </a:stretch>
        </p:blipFill>
        <p:spPr>
          <a:xfrm>
            <a:off x="2739089" y="3689593"/>
            <a:ext cx="5514286" cy="1952381"/>
          </a:xfrm>
          <a:prstGeom prst="rect">
            <a:avLst/>
          </a:prstGeom>
        </p:spPr>
      </p:pic>
    </p:spTree>
    <p:extLst>
      <p:ext uri="{BB962C8B-B14F-4D97-AF65-F5344CB8AC3E}">
        <p14:creationId xmlns:p14="http://schemas.microsoft.com/office/powerpoint/2010/main" val="5852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190" y="324153"/>
            <a:ext cx="5480988" cy="369332"/>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在迭代</a:t>
            </a:r>
            <a:r>
              <a:rPr lang="en-US" altLang="zh-CN" dirty="0">
                <a:latin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次</a:t>
            </a:r>
            <a:r>
              <a:rPr lang="zh-CN" altLang="zh-CN" dirty="0" smtClean="0">
                <a:latin typeface="Times New Roman" panose="02020603050405020304" pitchFamily="18" charset="0"/>
                <a:cs typeface="Times New Roman" panose="02020603050405020304" pitchFamily="18" charset="0"/>
              </a:rPr>
              <a:t>公式</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后</a:t>
            </a:r>
            <a:r>
              <a:rPr lang="zh-CN" altLang="zh-CN" dirty="0">
                <a:latin typeface="Times New Roman" panose="02020603050405020304" pitchFamily="18" charset="0"/>
                <a:cs typeface="Times New Roman" panose="02020603050405020304" pitchFamily="18" charset="0"/>
              </a:rPr>
              <a:t>，我们可以得到</a:t>
            </a:r>
            <a:r>
              <a:rPr lang="en-US" altLang="zh-CN" dirty="0">
                <a:latin typeface="Times New Roman" panose="02020603050405020304" pitchFamily="18" charset="0"/>
              </a:rPr>
              <a:t>MPM</a:t>
            </a:r>
            <a:r>
              <a:rPr lang="zh-CN" altLang="zh-CN" dirty="0">
                <a:latin typeface="Times New Roman" panose="02020603050405020304" pitchFamily="18" charset="0"/>
                <a:cs typeface="Times New Roman" panose="02020603050405020304" pitchFamily="18" charset="0"/>
              </a:rPr>
              <a:t>估计：</a:t>
            </a:r>
            <a:endParaRPr lang="zh-CN" altLang="en-US" dirty="0"/>
          </a:p>
        </p:txBody>
      </p:sp>
      <p:pic>
        <p:nvPicPr>
          <p:cNvPr id="3" name="图片 2"/>
          <p:cNvPicPr>
            <a:picLocks noChangeAspect="1"/>
          </p:cNvPicPr>
          <p:nvPr/>
        </p:nvPicPr>
        <p:blipFill>
          <a:blip r:embed="rId2"/>
          <a:stretch>
            <a:fillRect/>
          </a:stretch>
        </p:blipFill>
        <p:spPr>
          <a:xfrm>
            <a:off x="2572038" y="693485"/>
            <a:ext cx="4609524" cy="752381"/>
          </a:xfrm>
          <a:prstGeom prst="rect">
            <a:avLst/>
          </a:prstGeom>
        </p:spPr>
      </p:pic>
      <p:sp>
        <p:nvSpPr>
          <p:cNvPr id="4" name="矩形 3"/>
          <p:cNvSpPr/>
          <p:nvPr/>
        </p:nvSpPr>
        <p:spPr>
          <a:xfrm>
            <a:off x="371190" y="1445866"/>
            <a:ext cx="10916242" cy="369332"/>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给予无限次的计算，其中一个可能会运行多次更新迭代直至收敛。</a:t>
            </a:r>
            <a:endParaRPr lang="zh-CN" altLang="en-US" dirty="0"/>
          </a:p>
        </p:txBody>
      </p:sp>
      <mc:AlternateContent xmlns:mc="http://schemas.openxmlformats.org/markup-compatibility/2006">
        <mc:Choice xmlns:a14="http://schemas.microsoft.com/office/drawing/2010/main" Requires="a14">
          <p:sp>
            <p:nvSpPr>
              <p:cNvPr id="5" name="矩形 4"/>
              <p:cNvSpPr/>
              <p:nvPr/>
            </p:nvSpPr>
            <p:spPr>
              <a:xfrm>
                <a:off x="371189" y="1899543"/>
                <a:ext cx="11034229" cy="1386533"/>
              </a:xfrm>
              <a:prstGeom prst="rect">
                <a:avLst/>
              </a:prstGeom>
            </p:spPr>
            <p:txBody>
              <a:bodyPr wrap="square">
                <a:spAutoFit/>
              </a:bodyPr>
              <a:lstStyle/>
              <a:p>
                <a:pPr indent="266700" algn="just">
                  <a:lnSpc>
                    <a:spcPct val="150000"/>
                  </a:lnSpc>
                  <a:spcAft>
                    <a:spcPts val="0"/>
                  </a:spcAft>
                </a:pPr>
                <a:r>
                  <a:rPr lang="zh-CN" altLang="zh-CN" kern="100" dirty="0">
                    <a:latin typeface="Times New Roman" panose="02020603050405020304" pitchFamily="18" charset="0"/>
                  </a:rPr>
                  <a:t>根据上面的描述</a:t>
                </a:r>
                <a:r>
                  <a:rPr lang="zh-CN" altLang="zh-CN" kern="100" dirty="0" smtClean="0">
                    <a:latin typeface="Times New Roman" panose="02020603050405020304" pitchFamily="18" charset="0"/>
                  </a:rPr>
                  <a:t>，随机</a:t>
                </a:r>
                <a:r>
                  <a:rPr lang="zh-CN" altLang="zh-CN" kern="100" dirty="0">
                    <a:latin typeface="Times New Roman" panose="02020603050405020304" pitchFamily="18" charset="0"/>
                  </a:rPr>
                  <a:t>森林的输出被用来更新一元分布，这将影响从平均场推断得到的最终分割。但是，为了加快收敛速度，我们提出利用</a:t>
                </a:r>
                <a:r>
                  <a:rPr lang="en-US" altLang="zh-CN" kern="100" dirty="0">
                    <a:latin typeface="Times New Roman" panose="02020603050405020304" pitchFamily="18" charset="0"/>
                  </a:rPr>
                  <a:t>Q</a:t>
                </a:r>
                <a:r>
                  <a:rPr lang="zh-CN" altLang="zh-CN" kern="100" dirty="0">
                    <a:latin typeface="Times New Roman" panose="02020603050405020304" pitchFamily="18" charset="0"/>
                  </a:rPr>
                  <a:t>分布的时间传播。我们并不采用先前帧的简单传播</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latin typeface="Cambria Math" panose="02040503050406030204" pitchFamily="18" charset="0"/>
                          </a:rPr>
                          <m:t>𝑄</m:t>
                        </m:r>
                      </m:e>
                      <m:sub>
                        <m:r>
                          <a:rPr lang="en-US" altLang="zh-CN" i="1" kern="100">
                            <a:latin typeface="Cambria Math" panose="02040503050406030204" pitchFamily="18" charset="0"/>
                          </a:rPr>
                          <m:t>𝑖</m:t>
                        </m:r>
                      </m:sub>
                      <m:sup>
                        <m:r>
                          <a:rPr lang="en-US" altLang="zh-CN" i="1" kern="100">
                            <a:latin typeface="Cambria Math" panose="02040503050406030204" pitchFamily="18" charset="0"/>
                          </a:rPr>
                          <m:t>𝑡</m:t>
                        </m:r>
                        <m:r>
                          <a:rPr lang="en-US" altLang="zh-CN" i="1" kern="100">
                            <a:latin typeface="Cambria Math" panose="02040503050406030204" pitchFamily="18" charset="0"/>
                          </a:rPr>
                          <m:t>−1</m:t>
                        </m:r>
                      </m:sup>
                    </m:sSubSup>
                  </m:oMath>
                </a14:m>
                <a:r>
                  <a:rPr lang="zh-CN" altLang="zh-CN" kern="100" dirty="0">
                    <a:latin typeface="Times New Roman" panose="02020603050405020304" pitchFamily="18" charset="0"/>
                  </a:rPr>
                  <a:t>，而是提供加权组合</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latin typeface="Cambria Math" panose="02040503050406030204" pitchFamily="18" charset="0"/>
                          </a:rPr>
                          <m:t>𝑄</m:t>
                        </m:r>
                      </m:e>
                      <m:sub>
                        <m:r>
                          <a:rPr lang="en-US" altLang="zh-CN" i="1" kern="100">
                            <a:latin typeface="Cambria Math" panose="02040503050406030204" pitchFamily="18" charset="0"/>
                          </a:rPr>
                          <m:t>𝑖</m:t>
                        </m:r>
                      </m:sub>
                      <m:sup>
                        <m:r>
                          <a:rPr lang="en-US" altLang="zh-CN" i="1" kern="100">
                            <a:latin typeface="Cambria Math" panose="02040503050406030204" pitchFamily="18" charset="0"/>
                          </a:rPr>
                          <m:t>𝑡</m:t>
                        </m:r>
                        <m:r>
                          <a:rPr lang="en-US" altLang="zh-CN" i="1" kern="100">
                            <a:latin typeface="Cambria Math" panose="02040503050406030204" pitchFamily="18" charset="0"/>
                            <a:cs typeface="MS Gothic" panose="020B0609070205080204" pitchFamily="49" charset="-128"/>
                          </a:rPr>
                          <m:t>−</m:t>
                        </m:r>
                        <m:r>
                          <a:rPr lang="en-US" altLang="zh-CN" i="1" kern="100">
                            <a:latin typeface="Cambria Math" panose="02040503050406030204" pitchFamily="18" charset="0"/>
                          </a:rPr>
                          <m:t>1</m:t>
                        </m:r>
                      </m:sup>
                    </m:sSubSup>
                  </m:oMath>
                </a14:m>
                <a:r>
                  <a:rPr lang="zh-CN" altLang="zh-CN" kern="100" dirty="0">
                    <a:latin typeface="Times New Roman" panose="02020603050405020304" pitchFamily="18" charset="0"/>
                  </a:rPr>
                  <a:t>更新的平均场下次迭代和森林预测</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𝑃</m:t>
                        </m:r>
                      </m:e>
                      <m:sub>
                        <m:r>
                          <a:rPr lang="en-US" altLang="zh-CN" i="1" kern="100">
                            <a:latin typeface="Cambria Math" panose="02040503050406030204" pitchFamily="18" charset="0"/>
                          </a:rPr>
                          <m:t>𝐹</m:t>
                        </m:r>
                      </m:sub>
                    </m:sSub>
                    <m:d>
                      <m:dPr>
                        <m:ctrlPr>
                          <a:rPr lang="zh-CN" altLang="zh-CN" i="1" kern="100">
                            <a:effectLst/>
                            <a:latin typeface="Cambria Math" panose="02040503050406030204" pitchFamily="18" charset="0"/>
                            <a:ea typeface="Cambria Math" panose="02040503050406030204" pitchFamily="18" charset="0"/>
                          </a:rPr>
                        </m:ctrlPr>
                      </m:dPr>
                      <m:e>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𝑥</m:t>
                            </m:r>
                          </m:e>
                          <m:sub>
                            <m:r>
                              <a:rPr lang="en-US" altLang="zh-CN" i="1" kern="100">
                                <a:latin typeface="Cambria Math" panose="02040503050406030204" pitchFamily="18" charset="0"/>
                              </a:rPr>
                              <m:t>𝑖</m:t>
                            </m:r>
                          </m:sub>
                        </m:sSub>
                        <m:r>
                          <a:rPr lang="en-US" altLang="zh-CN" i="1" kern="100">
                            <a:latin typeface="Cambria Math" panose="02040503050406030204" pitchFamily="18" charset="0"/>
                          </a:rPr>
                          <m:t>=</m:t>
                        </m:r>
                        <m:r>
                          <a:rPr lang="en-US" altLang="zh-CN" i="1" kern="100">
                            <a:latin typeface="Cambria Math" panose="02040503050406030204" pitchFamily="18" charset="0"/>
                          </a:rPr>
                          <m:t>𝑙</m:t>
                        </m:r>
                        <m:r>
                          <a:rPr lang="en-US" altLang="zh-CN" i="1" kern="100">
                            <a:latin typeface="Cambria Math" panose="02040503050406030204" pitchFamily="18" charset="0"/>
                          </a:rPr>
                          <m:t>|</m:t>
                        </m:r>
                        <m:r>
                          <a:rPr lang="en-US" altLang="zh-CN" i="1" kern="100">
                            <a:latin typeface="Cambria Math" panose="02040503050406030204" pitchFamily="18" charset="0"/>
                          </a:rPr>
                          <m:t>𝐷</m:t>
                        </m:r>
                      </m:e>
                    </m:d>
                  </m:oMath>
                </a14:m>
                <a:r>
                  <a:rPr lang="zh-CN" altLang="zh-CN" kern="100" dirty="0">
                    <a:latin typeface="Times New Roman" panose="02020603050405020304" pitchFamily="18" charset="0"/>
                  </a:rPr>
                  <a:t>。</a:t>
                </a:r>
              </a:p>
            </p:txBody>
          </p:sp>
        </mc:Choice>
        <mc:Fallback>
          <p:sp>
            <p:nvSpPr>
              <p:cNvPr id="5" name="矩形 4"/>
              <p:cNvSpPr>
                <a:spLocks noRot="1" noChangeAspect="1" noMove="1" noResize="1" noEditPoints="1" noAdjustHandles="1" noChangeArrowheads="1" noChangeShapeType="1" noTextEdit="1"/>
              </p:cNvSpPr>
              <p:nvPr/>
            </p:nvSpPr>
            <p:spPr>
              <a:xfrm>
                <a:off x="371189" y="1899543"/>
                <a:ext cx="11034229" cy="1386533"/>
              </a:xfrm>
              <a:prstGeom prst="rect">
                <a:avLst/>
              </a:prstGeom>
              <a:blipFill rotWithShape="0">
                <a:blip r:embed="rId3"/>
                <a:stretch>
                  <a:fillRect l="-497" r="-442" b="-881"/>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2572038" y="3286076"/>
            <a:ext cx="5485714" cy="647619"/>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406160" y="4018543"/>
                <a:ext cx="10999257" cy="947182"/>
              </a:xfrm>
              <a:prstGeom prst="rect">
                <a:avLst/>
              </a:prstGeom>
            </p:spPr>
            <p:txBody>
              <a:bodyPr wrap="square">
                <a:spAutoFit/>
              </a:bodyPr>
              <a:lstStyle/>
              <a:p>
                <a:pPr indent="266700" algn="just">
                  <a:lnSpc>
                    <a:spcPct val="150000"/>
                  </a:lnSpc>
                  <a:spcAft>
                    <a:spcPts val="0"/>
                  </a:spcAft>
                </a:pPr>
                <a:r>
                  <a:rPr lang="zh-CN" altLang="zh-CN" kern="100" dirty="0">
                    <a:latin typeface="Times New Roman" panose="02020603050405020304" pitchFamily="18" charset="0"/>
                  </a:rPr>
                  <a:t>我们用</a:t>
                </a:r>
                <a:r>
                  <a:rPr lang="zh-CN" altLang="zh-CN" kern="100" dirty="0" smtClean="0">
                    <a:latin typeface="Times New Roman" panose="02020603050405020304" pitchFamily="18" charset="0"/>
                  </a:rPr>
                  <a:t>式</a:t>
                </a:r>
                <a:r>
                  <a:rPr lang="zh-CN" altLang="en-US" kern="100" dirty="0" smtClean="0">
                    <a:latin typeface="Times New Roman" panose="02020603050405020304" pitchFamily="18" charset="0"/>
                  </a:rPr>
                  <a:t>（</a:t>
                </a:r>
                <a:r>
                  <a:rPr lang="en-US" altLang="zh-CN" kern="100" dirty="0" smtClean="0">
                    <a:latin typeface="Times New Roman" panose="02020603050405020304" pitchFamily="18" charset="0"/>
                  </a:rPr>
                  <a:t>14</a:t>
                </a:r>
                <a:r>
                  <a:rPr lang="zh-CN" altLang="en-US" kern="100" dirty="0" smtClean="0">
                    <a:latin typeface="Times New Roman" panose="02020603050405020304" pitchFamily="18" charset="0"/>
                  </a:rPr>
                  <a:t>）</a:t>
                </a:r>
                <a:r>
                  <a:rPr lang="zh-CN" altLang="zh-CN" kern="100" dirty="0" smtClean="0">
                    <a:latin typeface="Times New Roman" panose="02020603050405020304" pitchFamily="18" charset="0"/>
                  </a:rPr>
                  <a:t>替代</a:t>
                </a:r>
                <a:r>
                  <a:rPr lang="zh-CN" altLang="en-US" kern="100" dirty="0" smtClean="0">
                    <a:latin typeface="Times New Roman" panose="02020603050405020304" pitchFamily="18" charset="0"/>
                  </a:rPr>
                  <a:t>（</a:t>
                </a:r>
                <a:r>
                  <a:rPr lang="en-US" altLang="zh-CN" kern="100" dirty="0" smtClean="0">
                    <a:latin typeface="Times New Roman" panose="02020603050405020304" pitchFamily="18" charset="0"/>
                  </a:rPr>
                  <a:t>11</a:t>
                </a:r>
                <a:r>
                  <a:rPr lang="zh-CN" altLang="en-US" kern="100" dirty="0" smtClean="0">
                    <a:latin typeface="Times New Roman" panose="02020603050405020304" pitchFamily="18" charset="0"/>
                  </a:rPr>
                  <a:t>）</a:t>
                </a:r>
                <a:r>
                  <a:rPr lang="zh-CN" altLang="zh-CN" kern="100" dirty="0" smtClean="0">
                    <a:latin typeface="Times New Roman" panose="02020603050405020304" pitchFamily="18" charset="0"/>
                  </a:rPr>
                  <a:t>中</a:t>
                </a:r>
                <a:r>
                  <a:rPr lang="zh-CN" altLang="zh-CN" kern="100" dirty="0">
                    <a:latin typeface="Times New Roman" panose="02020603050405020304" pitchFamily="18" charset="0"/>
                  </a:rPr>
                  <a:t>的</a:t>
                </a:r>
                <a14:m>
                  <m:oMath xmlns:m="http://schemas.openxmlformats.org/officeDocument/2006/math">
                    <m:sSubSup>
                      <m:sSubSupPr>
                        <m:ctrlPr>
                          <a:rPr lang="zh-CN" altLang="zh-CN" i="1" kern="100">
                            <a:effectLst/>
                            <a:latin typeface="Cambria Math" panose="02040503050406030204" pitchFamily="18" charset="0"/>
                            <a:ea typeface="Cambria Math" panose="02040503050406030204" pitchFamily="18" charset="0"/>
                          </a:rPr>
                        </m:ctrlPr>
                      </m:sSubSupPr>
                      <m:e>
                        <m:r>
                          <a:rPr lang="en-US" altLang="zh-CN" i="1" kern="100">
                            <a:latin typeface="Cambria Math" panose="02040503050406030204" pitchFamily="18" charset="0"/>
                          </a:rPr>
                          <m:t>𝑄</m:t>
                        </m:r>
                      </m:e>
                      <m:sub>
                        <m:r>
                          <a:rPr lang="en-US" altLang="zh-CN" i="1" kern="100">
                            <a:latin typeface="Cambria Math" panose="02040503050406030204" pitchFamily="18" charset="0"/>
                          </a:rPr>
                          <m:t>𝑖</m:t>
                        </m:r>
                      </m:sub>
                      <m:sup>
                        <m:r>
                          <a:rPr lang="en-US" altLang="zh-CN" i="1" kern="100">
                            <a:latin typeface="Cambria Math" panose="02040503050406030204" pitchFamily="18" charset="0"/>
                          </a:rPr>
                          <m:t>𝑡</m:t>
                        </m:r>
                        <m:r>
                          <a:rPr lang="en-US" altLang="zh-CN" i="1" kern="100">
                            <a:latin typeface="Cambria Math" panose="02040503050406030204" pitchFamily="18" charset="0"/>
                            <a:cs typeface="MS Gothic" panose="020B0609070205080204" pitchFamily="49" charset="-128"/>
                          </a:rPr>
                          <m:t>−</m:t>
                        </m:r>
                        <m:r>
                          <a:rPr lang="en-US" altLang="zh-CN" i="1" kern="100">
                            <a:latin typeface="Cambria Math" panose="02040503050406030204" pitchFamily="18" charset="0"/>
                          </a:rPr>
                          <m:t>1</m:t>
                        </m:r>
                      </m:sup>
                    </m:sSubSup>
                  </m:oMath>
                </a14:m>
                <a:r>
                  <a:rPr lang="zh-CN" altLang="zh-CN" kern="100" dirty="0">
                    <a:latin typeface="Times New Roman" panose="02020603050405020304" pitchFamily="18" charset="0"/>
                  </a:rPr>
                  <a:t>，</a:t>
                </a:r>
                <a14:m>
                  <m:oMath xmlns:m="http://schemas.openxmlformats.org/officeDocument/2006/math">
                    <m:r>
                      <m:rPr>
                        <m:sty m:val="p"/>
                      </m:rPr>
                      <a:rPr lang="en-US" altLang="zh-CN" kern="100">
                        <a:latin typeface="Cambria Math" panose="02040503050406030204" pitchFamily="18" charset="0"/>
                      </a:rPr>
                      <m:t>γ</m:t>
                    </m:r>
                  </m:oMath>
                </a14:m>
                <a:r>
                  <a:rPr lang="zh-CN" altLang="zh-CN" kern="100" dirty="0">
                    <a:latin typeface="Times New Roman" panose="02020603050405020304" pitchFamily="18" charset="0"/>
                  </a:rPr>
                  <a:t>是一个权值系数。在实践中，这一步会导致对森林预测分割结果的更快的更新。</a:t>
                </a:r>
              </a:p>
            </p:txBody>
          </p:sp>
        </mc:Choice>
        <mc:Fallback>
          <p:sp>
            <p:nvSpPr>
              <p:cNvPr id="7" name="矩形 6"/>
              <p:cNvSpPr>
                <a:spLocks noRot="1" noChangeAspect="1" noMove="1" noResize="1" noEditPoints="1" noAdjustHandles="1" noChangeArrowheads="1" noChangeShapeType="1" noTextEdit="1"/>
              </p:cNvSpPr>
              <p:nvPr/>
            </p:nvSpPr>
            <p:spPr>
              <a:xfrm>
                <a:off x="406160" y="4018543"/>
                <a:ext cx="10999257" cy="947182"/>
              </a:xfrm>
              <a:prstGeom prst="rect">
                <a:avLst/>
              </a:prstGeom>
              <a:blipFill rotWithShape="0">
                <a:blip r:embed="rId5"/>
                <a:stretch>
                  <a:fillRect l="-499" r="-443" b="-1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06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057" y="245072"/>
            <a:ext cx="1846659" cy="455253"/>
          </a:xfrm>
          <a:prstGeom prst="rect">
            <a:avLst/>
          </a:prstGeom>
        </p:spPr>
        <p:txBody>
          <a:bodyPr wrap="none">
            <a:spAutoFit/>
          </a:bodyPr>
          <a:lstStyle/>
          <a:p>
            <a:pPr indent="274320" algn="just">
              <a:lnSpc>
                <a:spcPct val="150000"/>
              </a:lnSpc>
              <a:spcAft>
                <a:spcPts val="0"/>
              </a:spcAft>
            </a:pPr>
            <a:r>
              <a:rPr lang="zh-CN" altLang="zh-CN" kern="100" dirty="0">
                <a:solidFill>
                  <a:srgbClr val="FF0000"/>
                </a:solidFill>
                <a:latin typeface="Times New Roman" panose="02020603050405020304" pitchFamily="18" charset="0"/>
              </a:rPr>
              <a:t>在</a:t>
            </a:r>
            <a:r>
              <a:rPr lang="en-US" altLang="zh-CN" kern="100" dirty="0">
                <a:solidFill>
                  <a:srgbClr val="FF0000"/>
                </a:solidFill>
                <a:latin typeface="Times New Roman" panose="02020603050405020304" pitchFamily="18" charset="0"/>
              </a:rPr>
              <a:t>GPU</a:t>
            </a:r>
            <a:r>
              <a:rPr lang="zh-CN" altLang="zh-CN" kern="100" dirty="0">
                <a:solidFill>
                  <a:srgbClr val="FF0000"/>
                </a:solidFill>
                <a:latin typeface="Times New Roman" panose="02020603050405020304" pitchFamily="18" charset="0"/>
              </a:rPr>
              <a:t>上实现</a:t>
            </a:r>
          </a:p>
        </p:txBody>
      </p:sp>
      <mc:AlternateContent xmlns:mc="http://schemas.openxmlformats.org/markup-compatibility/2006">
        <mc:Choice xmlns:a14="http://schemas.microsoft.com/office/drawing/2010/main" Requires="a14">
          <p:sp>
            <p:nvSpPr>
              <p:cNvPr id="17" name="矩形 16"/>
              <p:cNvSpPr/>
              <p:nvPr/>
            </p:nvSpPr>
            <p:spPr>
              <a:xfrm>
                <a:off x="340075" y="1011873"/>
                <a:ext cx="11316930" cy="1477328"/>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为了能够实时运行，我们将平均场推断运用到</a:t>
                </a:r>
                <a:r>
                  <a:rPr lang="en-US" altLang="zh-CN" dirty="0">
                    <a:latin typeface="Times New Roman" panose="02020603050405020304" pitchFamily="18" charset="0"/>
                  </a:rPr>
                  <a:t>GPU</a:t>
                </a:r>
                <a:r>
                  <a:rPr lang="zh-CN" altLang="zh-CN" dirty="0">
                    <a:latin typeface="Times New Roman" panose="02020603050405020304" pitchFamily="18" charset="0"/>
                    <a:cs typeface="Times New Roman" panose="02020603050405020304" pitchFamily="18" charset="0"/>
                  </a:rPr>
                  <a:t>上。每个</a:t>
                </a:r>
                <a:r>
                  <a:rPr lang="en-US" altLang="zh-CN" dirty="0">
                    <a:latin typeface="Times New Roman" panose="02020603050405020304" pitchFamily="18" charset="0"/>
                  </a:rPr>
                  <a:t>GPU</a:t>
                </a:r>
                <a:r>
                  <a:rPr lang="zh-CN" altLang="zh-CN" dirty="0">
                    <a:latin typeface="Times New Roman" panose="02020603050405020304" pitchFamily="18" charset="0"/>
                    <a:cs typeface="Times New Roman" panose="02020603050405020304" pitchFamily="18" charset="0"/>
                  </a:rPr>
                  <a:t>线程独立并行计算</a:t>
                </a:r>
                <a:r>
                  <a:rPr lang="zh-CN" altLang="zh-CN" dirty="0" smtClean="0">
                    <a:latin typeface="Times New Roman" panose="02020603050405020304" pitchFamily="18" charset="0"/>
                    <a:cs typeface="Times New Roman" panose="02020603050405020304" pitchFamily="18" charset="0"/>
                  </a:rPr>
                  <a:t>每</a:t>
                </a:r>
                <a:r>
                  <a:rPr lang="zh-CN" altLang="zh-CN" dirty="0"/>
                  <a:t>个</a:t>
                </a:r>
                <a:r>
                  <a:rPr lang="en-US" altLang="zh-CN" dirty="0"/>
                  <a:t>voxel</a:t>
                </a:r>
                <a:r>
                  <a:rPr lang="zh-CN" altLang="zh-CN" dirty="0"/>
                  <a:t>基于前一帧</a:t>
                </a:r>
                <a:r>
                  <a:rPr lang="zh-CN" altLang="zh-CN" dirty="0" smtClean="0"/>
                  <a:t>估计</a:t>
                </a:r>
                <a:r>
                  <a:rPr lang="en-US" altLang="zh-CN" dirty="0" smtClean="0"/>
                  <a:t>     </a:t>
                </a:r>
              </a:p>
              <a:p>
                <a:r>
                  <a:rPr lang="zh-CN" altLang="zh-CN" dirty="0"/>
                  <a:t>和决策森林概率</a:t>
                </a:r>
                <a14:m>
                  <m:oMath xmlns:m="http://schemas.openxmlformats.org/officeDocument/2006/math">
                    <m:sSub>
                      <m:sSubPr>
                        <m:ctrlPr>
                          <a:rPr lang="zh-CN" altLang="zh-CN" i="1"/>
                        </m:ctrlPr>
                      </m:sSubPr>
                      <m:e>
                        <m:r>
                          <a:rPr lang="en-US" altLang="zh-CN" i="1"/>
                          <m:t>𝑃</m:t>
                        </m:r>
                      </m:e>
                      <m:sub>
                        <m:r>
                          <a:rPr lang="en-US" altLang="zh-CN" i="1"/>
                          <m:t>𝐹</m:t>
                        </m:r>
                      </m:sub>
                    </m:sSub>
                    <m:d>
                      <m:dPr>
                        <m:ctrlPr>
                          <a:rPr lang="zh-CN" altLang="zh-CN" i="1"/>
                        </m:ctrlPr>
                      </m:dPr>
                      <m:e>
                        <m:sSub>
                          <m:sSubPr>
                            <m:ctrlPr>
                              <a:rPr lang="zh-CN" altLang="zh-CN" i="1"/>
                            </m:ctrlPr>
                          </m:sSubPr>
                          <m:e>
                            <m:r>
                              <a:rPr lang="en-US" altLang="zh-CN" i="1"/>
                              <m:t>𝑥</m:t>
                            </m:r>
                          </m:e>
                          <m:sub>
                            <m:r>
                              <a:rPr lang="en-US" altLang="zh-CN" i="1"/>
                              <m:t>𝑖</m:t>
                            </m:r>
                          </m:sub>
                        </m:sSub>
                        <m:r>
                          <a:rPr lang="en-US" altLang="zh-CN" i="1"/>
                          <m:t>|</m:t>
                        </m:r>
                        <m:r>
                          <a:rPr lang="en-US" altLang="zh-CN" i="1"/>
                          <m:t>𝐷</m:t>
                        </m:r>
                      </m:e>
                    </m:d>
                  </m:oMath>
                </a14:m>
                <a:r>
                  <a:rPr lang="zh-CN" altLang="en-US" dirty="0" smtClean="0"/>
                  <a:t>的     分布。</a:t>
                </a:r>
                <a:r>
                  <a:rPr lang="zh-CN" altLang="zh-CN" dirty="0"/>
                  <a:t>我们按顺序执行了</a:t>
                </a:r>
                <a:r>
                  <a:rPr lang="en-US" altLang="zh-CN" dirty="0"/>
                  <a:t>3</a:t>
                </a:r>
                <a:r>
                  <a:rPr lang="zh-CN" altLang="zh-CN" dirty="0"/>
                  <a:t>个</a:t>
                </a:r>
                <a:r>
                  <a:rPr lang="en-US" altLang="zh-CN" dirty="0"/>
                  <a:t>GPU</a:t>
                </a:r>
                <a:r>
                  <a:rPr lang="zh-CN" altLang="zh-CN" dirty="0"/>
                  <a:t>着色器</a:t>
                </a:r>
                <a:r>
                  <a:rPr lang="zh-CN" altLang="zh-CN" dirty="0" smtClean="0"/>
                  <a:t>。</a:t>
                </a:r>
                <a:endParaRPr lang="en-US" altLang="zh-CN" dirty="0" smtClean="0"/>
              </a:p>
              <a:p>
                <a:r>
                  <a:rPr lang="en-US" altLang="zh-CN" dirty="0" smtClean="0"/>
                  <a:t>                   </a:t>
                </a:r>
                <a:r>
                  <a:rPr lang="zh-CN" altLang="zh-CN" dirty="0" smtClean="0"/>
                  <a:t>第一</a:t>
                </a:r>
                <a:r>
                  <a:rPr lang="zh-CN" altLang="zh-CN" dirty="0"/>
                  <a:t>个着色器根据公式</a:t>
                </a:r>
                <a:r>
                  <a:rPr lang="en-US" altLang="zh-CN" dirty="0"/>
                  <a:t>14</a:t>
                </a:r>
                <a:r>
                  <a:rPr lang="zh-CN" altLang="zh-CN" dirty="0"/>
                  <a:t>计算</a:t>
                </a:r>
                <a:r>
                  <a:rPr lang="zh-CN" altLang="zh-CN" dirty="0" smtClean="0"/>
                  <a:t>了</a:t>
                </a:r>
                <a:r>
                  <a:rPr lang="en-US" altLang="zh-CN" dirty="0" smtClean="0"/>
                  <a:t>    </a:t>
                </a:r>
                <a:r>
                  <a:rPr lang="zh-CN" altLang="en-US" dirty="0" smtClean="0"/>
                  <a:t>。</a:t>
                </a:r>
                <a:endParaRPr lang="en-US" altLang="zh-CN" dirty="0" smtClean="0"/>
              </a:p>
              <a:p>
                <a:r>
                  <a:rPr lang="en-US" altLang="zh-CN" dirty="0"/>
                  <a:t>	</a:t>
                </a:r>
                <a:r>
                  <a:rPr lang="en-US" altLang="zh-CN" dirty="0" smtClean="0"/>
                  <a:t> </a:t>
                </a:r>
                <a:r>
                  <a:rPr lang="zh-CN" altLang="zh-CN" dirty="0" smtClean="0"/>
                  <a:t>第二</a:t>
                </a:r>
                <a:r>
                  <a:rPr lang="zh-CN" altLang="zh-CN" dirty="0"/>
                  <a:t>个着色器应用平均场更新（公式</a:t>
                </a:r>
                <a:r>
                  <a:rPr lang="en-US" altLang="zh-CN" dirty="0"/>
                  <a:t>10</a:t>
                </a:r>
                <a:r>
                  <a:rPr lang="zh-CN" altLang="zh-CN" dirty="0"/>
                  <a:t>）于存储于每个</a:t>
                </a:r>
                <a:r>
                  <a:rPr lang="en-US" altLang="zh-CN" dirty="0"/>
                  <a:t>voxel</a:t>
                </a:r>
                <a:r>
                  <a:rPr lang="zh-CN" altLang="zh-CN" dirty="0"/>
                  <a:t>的类概率。</a:t>
                </a:r>
                <a:endParaRPr lang="en-US" altLang="zh-CN" dirty="0" smtClean="0"/>
              </a:p>
              <a:p>
                <a:r>
                  <a:rPr lang="en-US" altLang="zh-CN" dirty="0" smtClean="0"/>
                  <a:t>	 </a:t>
                </a:r>
                <a:r>
                  <a:rPr lang="zh-CN" altLang="en-US" dirty="0" smtClean="0"/>
                  <a:t>第</a:t>
                </a:r>
                <a:r>
                  <a:rPr lang="zh-CN" altLang="zh-CN" dirty="0" smtClean="0"/>
                  <a:t>三</a:t>
                </a:r>
                <a:r>
                  <a:rPr lang="zh-CN" altLang="zh-CN" dirty="0"/>
                  <a:t>个着色器使用公式</a:t>
                </a:r>
                <a:r>
                  <a:rPr lang="en-US" altLang="zh-CN" dirty="0"/>
                  <a:t>13</a:t>
                </a:r>
                <a:r>
                  <a:rPr lang="zh-CN" altLang="zh-CN" dirty="0"/>
                  <a:t>计算了当前时间</a:t>
                </a:r>
                <a:r>
                  <a:rPr lang="en-US" altLang="zh-CN" dirty="0"/>
                  <a:t>t</a:t>
                </a:r>
                <a:r>
                  <a:rPr lang="zh-CN" altLang="zh-CN" dirty="0"/>
                  <a:t>下</a:t>
                </a:r>
                <a:r>
                  <a:rPr lang="en-US" altLang="zh-CN" dirty="0"/>
                  <a:t>MPM</a:t>
                </a:r>
                <a:r>
                  <a:rPr lang="zh-CN" altLang="zh-CN" dirty="0"/>
                  <a:t>的解决方案。</a:t>
                </a:r>
                <a:endParaRPr lang="zh-CN" altLang="en-US" dirty="0"/>
              </a:p>
            </p:txBody>
          </p:sp>
        </mc:Choice>
        <mc:Fallback>
          <p:sp>
            <p:nvSpPr>
              <p:cNvPr id="17" name="矩形 16"/>
              <p:cNvSpPr>
                <a:spLocks noRot="1" noChangeAspect="1" noMove="1" noResize="1" noEditPoints="1" noAdjustHandles="1" noChangeArrowheads="1" noChangeShapeType="1" noTextEdit="1"/>
              </p:cNvSpPr>
              <p:nvPr/>
            </p:nvSpPr>
            <p:spPr>
              <a:xfrm>
                <a:off x="340075" y="1011873"/>
                <a:ext cx="11316930" cy="1477328"/>
              </a:xfrm>
              <a:prstGeom prst="rect">
                <a:avLst/>
              </a:prstGeom>
              <a:blipFill rotWithShape="0">
                <a:blip r:embed="rId3"/>
                <a:stretch>
                  <a:fillRect l="-485" t="-3719" b="-6198"/>
                </a:stretch>
              </a:blipFill>
            </p:spPr>
            <p:txBody>
              <a:bodyPr/>
              <a:lstStyle/>
              <a:p>
                <a:r>
                  <a:rPr lang="zh-CN" altLang="en-US">
                    <a:noFill/>
                  </a:rPr>
                  <a:t> </a:t>
                </a:r>
              </a:p>
            </p:txBody>
          </p:sp>
        </mc:Fallback>
      </mc:AlternateContent>
      <p:sp>
        <p:nvSpPr>
          <p:cNvPr id="21" name="Rectangle 19"/>
          <p:cNvSpPr>
            <a:spLocks noChangeArrowheads="1"/>
          </p:cNvSpPr>
          <p:nvPr/>
        </p:nvSpPr>
        <p:spPr bwMode="auto">
          <a:xfrm>
            <a:off x="149288" y="700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39821713"/>
              </p:ext>
            </p:extLst>
          </p:nvPr>
        </p:nvGraphicFramePr>
        <p:xfrm>
          <a:off x="11171249" y="1053664"/>
          <a:ext cx="247650" cy="285750"/>
        </p:xfrm>
        <a:graphic>
          <a:graphicData uri="http://schemas.openxmlformats.org/presentationml/2006/ole">
            <mc:AlternateContent xmlns:mc="http://schemas.openxmlformats.org/markup-compatibility/2006">
              <mc:Choice xmlns:v="urn:schemas-microsoft-com:vml" Requires="v">
                <p:oleObj spid="_x0000_s1059" r:id="rId4" imgW="253890" imgH="279279" progId="Equation.DSMT4">
                  <p:embed/>
                </p:oleObj>
              </mc:Choice>
              <mc:Fallback>
                <p:oleObj r:id="rId4" imgW="253890" imgH="279279" progId="Equation.DSMT4">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1249" y="1053664"/>
                        <a:ext cx="247650" cy="285750"/>
                      </a:xfrm>
                      <a:prstGeom prst="rect">
                        <a:avLst/>
                      </a:prstGeom>
                      <a:noFill/>
                    </p:spPr>
                  </p:pic>
                </p:oleObj>
              </mc:Fallback>
            </mc:AlternateContent>
          </a:graphicData>
        </a:graphic>
      </p:graphicFrame>
      <p:sp>
        <p:nvSpPr>
          <p:cNvPr id="23" name="Rectangle 20"/>
          <p:cNvSpPr>
            <a:spLocks noChangeArrowheads="1"/>
          </p:cNvSpPr>
          <p:nvPr/>
        </p:nvSpPr>
        <p:spPr bwMode="auto">
          <a:xfrm>
            <a:off x="149288" y="986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13807"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2848286822"/>
              </p:ext>
            </p:extLst>
          </p:nvPr>
        </p:nvGraphicFramePr>
        <p:xfrm>
          <a:off x="3150297" y="1335038"/>
          <a:ext cx="190500" cy="285750"/>
        </p:xfrm>
        <a:graphic>
          <a:graphicData uri="http://schemas.openxmlformats.org/presentationml/2006/ole">
            <mc:AlternateContent xmlns:mc="http://schemas.openxmlformats.org/markup-compatibility/2006">
              <mc:Choice xmlns:v="urn:schemas-microsoft-com:vml" Requires="v">
                <p:oleObj spid="_x0000_s1060" r:id="rId6" imgW="190500" imgH="279400" progId="Equation.DSMT4">
                  <p:embed/>
                </p:oleObj>
              </mc:Choice>
              <mc:Fallback>
                <p:oleObj r:id="rId6" imgW="190500" imgH="279400"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0297" y="1335038"/>
                        <a:ext cx="1905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339840492"/>
              </p:ext>
            </p:extLst>
          </p:nvPr>
        </p:nvGraphicFramePr>
        <p:xfrm>
          <a:off x="4660490" y="1620788"/>
          <a:ext cx="152400" cy="238125"/>
        </p:xfrm>
        <a:graphic>
          <a:graphicData uri="http://schemas.openxmlformats.org/presentationml/2006/ole">
            <mc:AlternateContent xmlns:mc="http://schemas.openxmlformats.org/markup-compatibility/2006">
              <mc:Choice xmlns:v="urn:schemas-microsoft-com:vml" Requires="v">
                <p:oleObj spid="_x0000_s1061" r:id="rId8" imgW="152334" imgH="241195" progId="Equation.DSMT4">
                  <p:embed/>
                </p:oleObj>
              </mc:Choice>
              <mc:Fallback>
                <p:oleObj r:id="rId8" imgW="152334" imgH="241195" progId="Equation.DSMT4">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0490" y="1620788"/>
                        <a:ext cx="1524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矩形 34"/>
          <p:cNvSpPr/>
          <p:nvPr/>
        </p:nvSpPr>
        <p:spPr>
          <a:xfrm>
            <a:off x="340074" y="2812366"/>
            <a:ext cx="11153835" cy="1338828"/>
          </a:xfrm>
          <a:prstGeom prst="rect">
            <a:avLst/>
          </a:prstGeom>
        </p:spPr>
        <p:txBody>
          <a:bodyPr wrap="square">
            <a:spAutoFit/>
          </a:bodyPr>
          <a:lstStyle/>
          <a:p>
            <a:pPr indent="274320" algn="just">
              <a:lnSpc>
                <a:spcPct val="150000"/>
              </a:lnSpc>
              <a:spcAft>
                <a:spcPts val="0"/>
              </a:spcAft>
            </a:pPr>
            <a:r>
              <a:rPr lang="zh-CN" altLang="zh-CN" kern="100" dirty="0">
                <a:latin typeface="Times New Roman" panose="02020603050405020304" pitchFamily="18" charset="0"/>
              </a:rPr>
              <a:t>每个线程都是独立工作的，并且计算要求是与邻域大小乘以类的数量成正比的。我们也做了一些其他的优化来改善</a:t>
            </a:r>
            <a:r>
              <a:rPr lang="en-US" altLang="zh-CN" kern="100" dirty="0">
                <a:latin typeface="Times New Roman" panose="02020603050405020304" pitchFamily="18" charset="0"/>
              </a:rPr>
              <a:t>GPU</a:t>
            </a:r>
            <a:r>
              <a:rPr lang="zh-CN" altLang="zh-CN" kern="100" dirty="0">
                <a:latin typeface="Times New Roman" panose="02020603050405020304" pitchFamily="18" charset="0"/>
              </a:rPr>
              <a:t>中平均场推断的速度。首先，我们并不将平均场更新应用于那些与最终标签大概率不符的</a:t>
            </a:r>
            <a:r>
              <a:rPr lang="en-US" altLang="zh-CN" kern="100" dirty="0">
                <a:latin typeface="Times New Roman" panose="02020603050405020304" pitchFamily="18" charset="0"/>
              </a:rPr>
              <a:t>voxel</a:t>
            </a:r>
            <a:r>
              <a:rPr lang="zh-CN" altLang="zh-CN" kern="100" dirty="0">
                <a:latin typeface="Times New Roman" panose="02020603050405020304" pitchFamily="18" charset="0"/>
              </a:rPr>
              <a:t>。其次，我们也不将平均场更新用在那些远离表面的的</a:t>
            </a:r>
            <a:r>
              <a:rPr lang="en-US" altLang="zh-CN" kern="100" dirty="0">
                <a:latin typeface="Times New Roman" panose="02020603050405020304" pitchFamily="18" charset="0"/>
              </a:rPr>
              <a:t>voxel</a:t>
            </a:r>
            <a:r>
              <a:rPr lang="zh-CN" altLang="zh-CN" kern="100" dirty="0">
                <a:latin typeface="Times New Roman" panose="02020603050405020304" pitchFamily="18" charset="0"/>
              </a:rPr>
              <a:t>上。最后，我们只观察那些位于截断场内的邻域。</a:t>
            </a:r>
          </a:p>
        </p:txBody>
      </p:sp>
    </p:spTree>
    <p:extLst>
      <p:ext uri="{BB962C8B-B14F-4D97-AF65-F5344CB8AC3E}">
        <p14:creationId xmlns:p14="http://schemas.microsoft.com/office/powerpoint/2010/main" val="59696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774" y="580103"/>
            <a:ext cx="4581832" cy="369332"/>
          </a:xfrm>
          <a:prstGeom prst="rect">
            <a:avLst/>
          </a:prstGeom>
          <a:noFill/>
        </p:spPr>
        <p:txBody>
          <a:bodyPr wrap="square" rtlCol="0">
            <a:spAutoFit/>
          </a:bodyPr>
          <a:lstStyle/>
          <a:p>
            <a:r>
              <a:rPr lang="zh-CN" altLang="en-US" dirty="0" smtClean="0"/>
              <a:t>随机决策森林</a:t>
            </a:r>
            <a:endParaRPr lang="zh-CN" altLang="en-US" dirty="0"/>
          </a:p>
        </p:txBody>
      </p:sp>
    </p:spTree>
    <p:extLst>
      <p:ext uri="{BB962C8B-B14F-4D97-AF65-F5344CB8AC3E}">
        <p14:creationId xmlns:p14="http://schemas.microsoft.com/office/powerpoint/2010/main" val="414411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4297" y="304800"/>
            <a:ext cx="2566219" cy="461665"/>
          </a:xfrm>
          <a:prstGeom prst="rect">
            <a:avLst/>
          </a:prstGeom>
          <a:noFill/>
        </p:spPr>
        <p:txBody>
          <a:bodyPr wrap="square" rtlCol="0">
            <a:spAutoFit/>
          </a:bodyPr>
          <a:lstStyle/>
          <a:p>
            <a:r>
              <a:rPr lang="en-US" altLang="zh-CN" sz="2400" dirty="0" smtClean="0"/>
              <a:t>RESULT</a:t>
            </a:r>
            <a:endParaRPr lang="zh-CN" altLang="en-US" sz="2400" dirty="0"/>
          </a:p>
        </p:txBody>
      </p:sp>
      <p:pic>
        <p:nvPicPr>
          <p:cNvPr id="3" name="图片 2"/>
          <p:cNvPicPr>
            <a:picLocks noChangeAspect="1"/>
          </p:cNvPicPr>
          <p:nvPr/>
        </p:nvPicPr>
        <p:blipFill>
          <a:blip r:embed="rId2"/>
          <a:stretch>
            <a:fillRect/>
          </a:stretch>
        </p:blipFill>
        <p:spPr>
          <a:xfrm>
            <a:off x="2027367" y="638646"/>
            <a:ext cx="7224787" cy="5613104"/>
          </a:xfrm>
          <a:prstGeom prst="rect">
            <a:avLst/>
          </a:prstGeom>
        </p:spPr>
      </p:pic>
    </p:spTree>
    <p:extLst>
      <p:ext uri="{BB962C8B-B14F-4D97-AF65-F5344CB8AC3E}">
        <p14:creationId xmlns:p14="http://schemas.microsoft.com/office/powerpoint/2010/main" val="297837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29718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33596" y="464052"/>
            <a:ext cx="8300339" cy="1970856"/>
          </a:xfrm>
          <a:prstGeom prst="rect">
            <a:avLst/>
          </a:prstGeom>
        </p:spPr>
      </p:pic>
      <p:pic>
        <p:nvPicPr>
          <p:cNvPr id="3" name="图片 2"/>
          <p:cNvPicPr>
            <a:picLocks noChangeAspect="1"/>
          </p:cNvPicPr>
          <p:nvPr/>
        </p:nvPicPr>
        <p:blipFill>
          <a:blip r:embed="rId3"/>
          <a:stretch>
            <a:fillRect/>
          </a:stretch>
        </p:blipFill>
        <p:spPr>
          <a:xfrm>
            <a:off x="1238011" y="2849492"/>
            <a:ext cx="8495923" cy="3051542"/>
          </a:xfrm>
          <a:prstGeom prst="rect">
            <a:avLst/>
          </a:prstGeom>
        </p:spPr>
      </p:pic>
    </p:spTree>
    <p:extLst>
      <p:ext uri="{BB962C8B-B14F-4D97-AF65-F5344CB8AC3E}">
        <p14:creationId xmlns:p14="http://schemas.microsoft.com/office/powerpoint/2010/main" val="3440875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2787" y="452284"/>
            <a:ext cx="11198942" cy="1477328"/>
          </a:xfrm>
          <a:prstGeom prst="rect">
            <a:avLst/>
          </a:prstGeom>
          <a:noFill/>
        </p:spPr>
        <p:txBody>
          <a:bodyPr wrap="square" rtlCol="0">
            <a:spAutoFit/>
          </a:bodyPr>
          <a:lstStyle/>
          <a:p>
            <a:r>
              <a:rPr lang="zh-CN" altLang="en-US" dirty="0" smtClean="0"/>
              <a:t>使用方法：</a:t>
            </a:r>
            <a:endParaRPr lang="en-US" altLang="zh-CN" dirty="0" smtClean="0"/>
          </a:p>
          <a:p>
            <a:r>
              <a:rPr lang="en-US" altLang="zh-CN" dirty="0"/>
              <a:t> </a:t>
            </a:r>
            <a:r>
              <a:rPr lang="en-US" altLang="zh-CN" dirty="0" smtClean="0"/>
              <a:t>       </a:t>
            </a:r>
            <a:r>
              <a:rPr lang="zh-CN" altLang="en-US" dirty="0" smtClean="0"/>
              <a:t>用户手持</a:t>
            </a:r>
            <a:r>
              <a:rPr lang="en-US" altLang="zh-CN" dirty="0" smtClean="0"/>
              <a:t>Kinect</a:t>
            </a:r>
            <a:r>
              <a:rPr lang="zh-CN" altLang="en-US" dirty="0" smtClean="0"/>
              <a:t>走进一个桌子上放置许多小物体的房间，然后生成一个稠密的，全局连续的三维场景模型。然后用户接触物体表面，并用语音命令给这个物体做标签：首先 ，用户手持相机指向地面，用脚在地面上做一个滑动姿势，然后说出语音命令“</a:t>
            </a:r>
            <a:r>
              <a:rPr lang="en-US" altLang="zh-CN" dirty="0" smtClean="0"/>
              <a:t>floor</a:t>
            </a:r>
            <a:r>
              <a:rPr lang="zh-CN" altLang="en-US" dirty="0" smtClean="0"/>
              <a:t>”。这个用户注释会触发该系统来自动的将该标签传播到整个地面。用户也可以使用画圈手势来标记圈内物体。</a:t>
            </a:r>
            <a:endParaRPr lang="en-US" altLang="zh-CN" dirty="0" smtClean="0"/>
          </a:p>
        </p:txBody>
      </p:sp>
      <p:pic>
        <p:nvPicPr>
          <p:cNvPr id="6" name="图片 5"/>
          <p:cNvPicPr>
            <a:picLocks noChangeAspect="1"/>
          </p:cNvPicPr>
          <p:nvPr/>
        </p:nvPicPr>
        <p:blipFill>
          <a:blip r:embed="rId2"/>
          <a:stretch>
            <a:fillRect/>
          </a:stretch>
        </p:blipFill>
        <p:spPr>
          <a:xfrm>
            <a:off x="246746" y="2321656"/>
            <a:ext cx="11551023" cy="2924093"/>
          </a:xfrm>
          <a:prstGeom prst="rect">
            <a:avLst/>
          </a:prstGeom>
        </p:spPr>
      </p:pic>
    </p:spTree>
    <p:extLst>
      <p:ext uri="{BB962C8B-B14F-4D97-AF65-F5344CB8AC3E}">
        <p14:creationId xmlns:p14="http://schemas.microsoft.com/office/powerpoint/2010/main" val="139564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599" y="1229033"/>
            <a:ext cx="10530349" cy="923330"/>
          </a:xfrm>
          <a:prstGeom prst="rect">
            <a:avLst/>
          </a:prstGeom>
          <a:noFill/>
        </p:spPr>
        <p:txBody>
          <a:bodyPr wrap="square" rtlCol="0">
            <a:spAutoFit/>
          </a:bodyPr>
          <a:lstStyle/>
          <a:p>
            <a:r>
              <a:rPr lang="zh-CN" altLang="en-US" dirty="0" smtClean="0"/>
              <a:t>随着用户的标记注释，整个场景模型将被清晰地分割。这些被标记的类也被加入新的学习算法的样本中。当用户使用语音命令“</a:t>
            </a:r>
            <a:r>
              <a:rPr lang="en-US" altLang="zh-CN" dirty="0" smtClean="0"/>
              <a:t>test mode</a:t>
            </a:r>
            <a:r>
              <a:rPr lang="zh-CN" altLang="en-US" dirty="0" smtClean="0"/>
              <a:t>”，系统将进入训练激活状态。在这阶段，所有场景中未被标记的部分，将基于训练输出结果自动地被标记。</a:t>
            </a:r>
            <a:endParaRPr lang="zh-CN" altLang="en-US" dirty="0"/>
          </a:p>
        </p:txBody>
      </p:sp>
      <p:pic>
        <p:nvPicPr>
          <p:cNvPr id="3" name="图片 2"/>
          <p:cNvPicPr>
            <a:picLocks noChangeAspect="1"/>
          </p:cNvPicPr>
          <p:nvPr/>
        </p:nvPicPr>
        <p:blipFill>
          <a:blip r:embed="rId2"/>
          <a:stretch>
            <a:fillRect/>
          </a:stretch>
        </p:blipFill>
        <p:spPr>
          <a:xfrm>
            <a:off x="2208381" y="2466993"/>
            <a:ext cx="7193399" cy="2842425"/>
          </a:xfrm>
          <a:prstGeom prst="rect">
            <a:avLst/>
          </a:prstGeom>
        </p:spPr>
      </p:pic>
    </p:spTree>
    <p:extLst>
      <p:ext uri="{BB962C8B-B14F-4D97-AF65-F5344CB8AC3E}">
        <p14:creationId xmlns:p14="http://schemas.microsoft.com/office/powerpoint/2010/main" val="173492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581" y="835742"/>
            <a:ext cx="10579509" cy="1200329"/>
          </a:xfrm>
          <a:prstGeom prst="rect">
            <a:avLst/>
          </a:prstGeom>
          <a:noFill/>
        </p:spPr>
        <p:txBody>
          <a:bodyPr wrap="square" rtlCol="0">
            <a:spAutoFit/>
          </a:bodyPr>
          <a:lstStyle/>
          <a:p>
            <a:r>
              <a:rPr lang="zh-CN" altLang="en-US" dirty="0" smtClean="0"/>
              <a:t>在下图</a:t>
            </a:r>
            <a:r>
              <a:rPr lang="en-US" altLang="zh-CN" dirty="0" smtClean="0"/>
              <a:t>1</a:t>
            </a:r>
            <a:r>
              <a:rPr lang="zh-CN" altLang="en-US" dirty="0" smtClean="0"/>
              <a:t>中，椅子并未被正确标记，这是因为之前标记的椅子有黄色的（同时使用了外观和集合特征来训练的），但是，该系统是完全在线的，所以，用语音命令“</a:t>
            </a:r>
            <a:r>
              <a:rPr lang="en-US" altLang="zh-CN" dirty="0" smtClean="0"/>
              <a:t>annotation mode</a:t>
            </a:r>
            <a:r>
              <a:rPr lang="zh-CN" altLang="en-US" dirty="0" smtClean="0"/>
              <a:t>”来进入用户标记模式，再触摸黄色椅子，说“</a:t>
            </a:r>
            <a:r>
              <a:rPr lang="en-US" altLang="zh-CN" dirty="0" smtClean="0"/>
              <a:t>chair</a:t>
            </a:r>
            <a:r>
              <a:rPr lang="zh-CN" altLang="en-US" dirty="0" smtClean="0"/>
              <a:t>”，就可以将其额外加入到训练集中，然后说“</a:t>
            </a:r>
            <a:r>
              <a:rPr lang="en-US" altLang="zh-CN" dirty="0" smtClean="0"/>
              <a:t>train mode</a:t>
            </a:r>
            <a:r>
              <a:rPr lang="zh-CN" altLang="en-US" dirty="0" smtClean="0"/>
              <a:t>”来激活训练。直到最后修正。</a:t>
            </a:r>
            <a:endParaRPr lang="zh-CN" altLang="en-US" dirty="0"/>
          </a:p>
        </p:txBody>
      </p:sp>
      <p:pic>
        <p:nvPicPr>
          <p:cNvPr id="5" name="图片 4"/>
          <p:cNvPicPr>
            <a:picLocks noChangeAspect="1"/>
          </p:cNvPicPr>
          <p:nvPr/>
        </p:nvPicPr>
        <p:blipFill>
          <a:blip r:embed="rId2"/>
          <a:stretch>
            <a:fillRect/>
          </a:stretch>
        </p:blipFill>
        <p:spPr>
          <a:xfrm>
            <a:off x="477243" y="2636229"/>
            <a:ext cx="11390763" cy="2329061"/>
          </a:xfrm>
          <a:prstGeom prst="rect">
            <a:avLst/>
          </a:prstGeom>
        </p:spPr>
      </p:pic>
    </p:spTree>
    <p:extLst>
      <p:ext uri="{BB962C8B-B14F-4D97-AF65-F5344CB8AC3E}">
        <p14:creationId xmlns:p14="http://schemas.microsoft.com/office/powerpoint/2010/main" val="216995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69022" y="1001832"/>
            <a:ext cx="11303525" cy="5398968"/>
          </a:xfrm>
          <a:prstGeom prst="rect">
            <a:avLst/>
          </a:prstGeom>
        </p:spPr>
      </p:pic>
      <p:sp>
        <p:nvSpPr>
          <p:cNvPr id="2" name="文本框 1"/>
          <p:cNvSpPr txBox="1"/>
          <p:nvPr/>
        </p:nvSpPr>
        <p:spPr>
          <a:xfrm>
            <a:off x="235975" y="367029"/>
            <a:ext cx="3608438" cy="369332"/>
          </a:xfrm>
          <a:prstGeom prst="rect">
            <a:avLst/>
          </a:prstGeom>
          <a:noFill/>
        </p:spPr>
        <p:txBody>
          <a:bodyPr wrap="square" rtlCol="0">
            <a:spAutoFit/>
          </a:bodyPr>
          <a:lstStyle/>
          <a:p>
            <a:r>
              <a:rPr lang="zh-CN" altLang="en-US" dirty="0" smtClean="0"/>
              <a:t>系统流程图：</a:t>
            </a:r>
            <a:endParaRPr lang="zh-CN" altLang="en-US" dirty="0"/>
          </a:p>
        </p:txBody>
      </p:sp>
    </p:spTree>
    <p:extLst>
      <p:ext uri="{BB962C8B-B14F-4D97-AF65-F5344CB8AC3E}">
        <p14:creationId xmlns:p14="http://schemas.microsoft.com/office/powerpoint/2010/main" val="233088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2954" y="431842"/>
            <a:ext cx="3886000"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3D model acquisition engine</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412954" y="1137836"/>
            <a:ext cx="10471355" cy="923330"/>
          </a:xfrm>
          <a:prstGeom prst="rect">
            <a:avLst/>
          </a:prstGeom>
          <a:noFill/>
        </p:spPr>
        <p:txBody>
          <a:bodyPr wrap="square" rtlCol="0">
            <a:spAutoFit/>
          </a:bodyPr>
          <a:lstStyle/>
          <a:p>
            <a:r>
              <a:rPr lang="zh-CN" altLang="en-US" dirty="0" smtClean="0"/>
              <a:t>从</a:t>
            </a:r>
            <a:r>
              <a:rPr lang="en-US" altLang="zh-CN" dirty="0" smtClean="0"/>
              <a:t>RGB-D</a:t>
            </a:r>
            <a:r>
              <a:rPr lang="zh-CN" altLang="en-US" dirty="0" smtClean="0"/>
              <a:t>传感器中读取颜色和深度的图像帧流，并使用</a:t>
            </a:r>
            <a:r>
              <a:rPr lang="en-US" altLang="zh-CN" dirty="0" smtClean="0"/>
              <a:t>GPU</a:t>
            </a:r>
            <a:r>
              <a:rPr lang="zh-CN" altLang="en-US" dirty="0" smtClean="0"/>
              <a:t>加速来获得</a:t>
            </a:r>
            <a:r>
              <a:rPr lang="en-US" altLang="zh-CN" dirty="0" smtClean="0"/>
              <a:t>3D</a:t>
            </a:r>
            <a:r>
              <a:rPr lang="zh-CN" altLang="en-US" dirty="0" smtClean="0"/>
              <a:t>模型。采用</a:t>
            </a:r>
            <a:r>
              <a:rPr lang="en-US" altLang="zh-CN" dirty="0"/>
              <a:t>truncated signed distance </a:t>
            </a:r>
            <a:r>
              <a:rPr lang="en-US" altLang="zh-CN" dirty="0" smtClean="0"/>
              <a:t>function(TSDF)</a:t>
            </a:r>
            <a:r>
              <a:rPr lang="zh-CN" altLang="en-US" dirty="0" smtClean="0"/>
              <a:t>将深度图像融合进</a:t>
            </a:r>
            <a:r>
              <a:rPr lang="en-US" altLang="zh-CN" dirty="0" smtClean="0"/>
              <a:t>3D</a:t>
            </a:r>
            <a:r>
              <a:rPr lang="zh-CN" altLang="en-US" dirty="0" smtClean="0"/>
              <a:t>体素中</a:t>
            </a:r>
            <a:r>
              <a:rPr lang="en-US" altLang="zh-CN" dirty="0"/>
              <a:t>[</a:t>
            </a:r>
            <a:r>
              <a:rPr lang="en-US" altLang="zh-CN" dirty="0" err="1"/>
              <a:t>Newcombe</a:t>
            </a:r>
            <a:r>
              <a:rPr lang="en-US" altLang="zh-CN" dirty="0"/>
              <a:t> et </a:t>
            </a:r>
            <a:r>
              <a:rPr lang="en-US" altLang="zh-CN" dirty="0" smtClean="0"/>
              <a:t>al.2011</a:t>
            </a:r>
            <a:r>
              <a:rPr lang="en-US" altLang="zh-CN" dirty="0"/>
              <a:t>; </a:t>
            </a:r>
            <a:r>
              <a:rPr lang="en-US" altLang="zh-CN" dirty="0" err="1"/>
              <a:t>Izadi</a:t>
            </a:r>
            <a:r>
              <a:rPr lang="en-US" altLang="zh-CN" dirty="0"/>
              <a:t> et al. 2011</a:t>
            </a:r>
            <a:r>
              <a:rPr lang="en-US" altLang="zh-CN" dirty="0" smtClean="0"/>
              <a:t>]</a:t>
            </a:r>
            <a:r>
              <a:rPr lang="zh-CN" altLang="en-US" dirty="0" smtClean="0"/>
              <a:t>，为解决大尺度场景，采用</a:t>
            </a:r>
            <a:r>
              <a:rPr lang="en-US" altLang="zh-CN" dirty="0"/>
              <a:t>[</a:t>
            </a:r>
            <a:r>
              <a:rPr lang="en-US" altLang="zh-CN" dirty="0" err="1"/>
              <a:t>Nießner</a:t>
            </a:r>
            <a:r>
              <a:rPr lang="en-US" altLang="zh-CN" dirty="0"/>
              <a:t> et al. </a:t>
            </a:r>
            <a:r>
              <a:rPr lang="en-US" altLang="zh-CN" dirty="0" smtClean="0"/>
              <a:t>2013]</a:t>
            </a:r>
            <a:r>
              <a:rPr lang="zh-CN" altLang="en-US" dirty="0" smtClean="0"/>
              <a:t>的</a:t>
            </a:r>
            <a:r>
              <a:rPr lang="en-US" altLang="zh-CN" dirty="0"/>
              <a:t>hashed volumetric </a:t>
            </a:r>
            <a:r>
              <a:rPr lang="en-US" altLang="zh-CN" dirty="0" smtClean="0"/>
              <a:t>representation</a:t>
            </a:r>
            <a:r>
              <a:rPr lang="zh-CN" altLang="en-US" dirty="0" smtClean="0"/>
              <a:t>，并使用</a:t>
            </a:r>
            <a:r>
              <a:rPr lang="en-US" altLang="zh-CN" dirty="0" smtClean="0"/>
              <a:t>6mm^3</a:t>
            </a:r>
            <a:r>
              <a:rPr lang="zh-CN" altLang="en-US" dirty="0" smtClean="0"/>
              <a:t>的体素分辨率。</a:t>
            </a:r>
            <a:endParaRPr lang="zh-CN" altLang="en-US" dirty="0"/>
          </a:p>
        </p:txBody>
      </p:sp>
      <p:sp>
        <p:nvSpPr>
          <p:cNvPr id="5" name="矩形 4"/>
          <p:cNvSpPr/>
          <p:nvPr/>
        </p:nvSpPr>
        <p:spPr>
          <a:xfrm>
            <a:off x="412954" y="2477418"/>
            <a:ext cx="2306272"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User interaction</a:t>
            </a:r>
            <a:endParaRPr lang="zh-CN" altLang="en-US" sz="2400" b="1" dirty="0"/>
          </a:p>
        </p:txBody>
      </p:sp>
      <p:sp>
        <p:nvSpPr>
          <p:cNvPr id="6" name="文本框 5"/>
          <p:cNvSpPr txBox="1"/>
          <p:nvPr/>
        </p:nvSpPr>
        <p:spPr>
          <a:xfrm>
            <a:off x="412954" y="3077497"/>
            <a:ext cx="11198943" cy="2308324"/>
          </a:xfrm>
          <a:prstGeom prst="rect">
            <a:avLst/>
          </a:prstGeom>
          <a:noFill/>
        </p:spPr>
        <p:txBody>
          <a:bodyPr wrap="square" rtlCol="0">
            <a:spAutoFit/>
          </a:bodyPr>
          <a:lstStyle/>
          <a:p>
            <a:r>
              <a:rPr lang="zh-CN" altLang="en-US" dirty="0" smtClean="0"/>
              <a:t>允许使用两种交互方式：使用手或脚的触摸交互和语音命令。</a:t>
            </a:r>
            <a:endParaRPr lang="en-US" altLang="zh-CN" dirty="0" smtClean="0"/>
          </a:p>
          <a:p>
            <a:endParaRPr lang="en-US" altLang="zh-CN" dirty="0" smtClean="0"/>
          </a:p>
          <a:p>
            <a:r>
              <a:rPr lang="zh-CN" altLang="en-US" dirty="0" smtClean="0"/>
              <a:t>检测触摸的方式是寻找观察到的深度图像中不同于</a:t>
            </a:r>
            <a:r>
              <a:rPr lang="en-US" altLang="zh-CN" dirty="0" err="1"/>
              <a:t>raycasted</a:t>
            </a:r>
            <a:r>
              <a:rPr lang="en-US" altLang="zh-CN" dirty="0"/>
              <a:t> </a:t>
            </a:r>
            <a:r>
              <a:rPr lang="en-US" altLang="zh-CN" dirty="0" smtClean="0"/>
              <a:t>model</a:t>
            </a:r>
            <a:r>
              <a:rPr lang="zh-CN" altLang="en-US" dirty="0" smtClean="0"/>
              <a:t>的</a:t>
            </a:r>
            <a:r>
              <a:rPr lang="en-US" altLang="zh-CN" dirty="0"/>
              <a:t>large </a:t>
            </a:r>
            <a:r>
              <a:rPr lang="en-US" altLang="zh-CN" dirty="0" smtClean="0"/>
              <a:t>components</a:t>
            </a:r>
            <a:r>
              <a:rPr lang="zh-CN" altLang="en-US" dirty="0" smtClean="0"/>
              <a:t>（接近隐式表面的）</a:t>
            </a:r>
            <a:r>
              <a:rPr lang="en-US" altLang="zh-CN" dirty="0" smtClean="0"/>
              <a:t> [</a:t>
            </a:r>
            <a:r>
              <a:rPr lang="en-US" altLang="zh-CN" dirty="0" err="1" smtClean="0"/>
              <a:t>Izadi</a:t>
            </a:r>
            <a:r>
              <a:rPr lang="en-US" altLang="zh-CN" dirty="0" smtClean="0"/>
              <a:t> </a:t>
            </a:r>
            <a:r>
              <a:rPr lang="en-US" altLang="zh-CN" dirty="0"/>
              <a:t>et al. 2011</a:t>
            </a:r>
            <a:r>
              <a:rPr lang="en-US" altLang="zh-CN" dirty="0" smtClean="0"/>
              <a:t>]</a:t>
            </a:r>
            <a:r>
              <a:rPr lang="zh-CN" altLang="en-US" dirty="0" smtClean="0"/>
              <a:t>。</a:t>
            </a:r>
            <a:endParaRPr lang="en-US" altLang="zh-CN" dirty="0" smtClean="0"/>
          </a:p>
          <a:p>
            <a:endParaRPr lang="en-US" altLang="zh-CN" dirty="0"/>
          </a:p>
          <a:p>
            <a:r>
              <a:rPr lang="zh-CN" altLang="en-US" dirty="0" smtClean="0"/>
              <a:t>使用标准语音识别系统来输入标签以及识别命令（“</a:t>
            </a:r>
            <a:r>
              <a:rPr lang="en-US" altLang="zh-CN" dirty="0" smtClean="0"/>
              <a:t>annotation mode</a:t>
            </a:r>
            <a:r>
              <a:rPr lang="zh-CN" altLang="en-US" dirty="0" smtClean="0"/>
              <a:t>”，“</a:t>
            </a:r>
            <a:r>
              <a:rPr lang="en-US" altLang="zh-CN" dirty="0" smtClean="0"/>
              <a:t>training  mode</a:t>
            </a:r>
            <a:r>
              <a:rPr lang="zh-CN" altLang="en-US" dirty="0" smtClean="0"/>
              <a:t>”，“</a:t>
            </a:r>
            <a:r>
              <a:rPr lang="en-US" altLang="zh-CN" dirty="0" smtClean="0"/>
              <a:t>test mode</a:t>
            </a:r>
            <a:r>
              <a:rPr lang="zh-CN" altLang="en-US" dirty="0" smtClean="0"/>
              <a:t>”）</a:t>
            </a:r>
            <a:endParaRPr lang="en-US" altLang="zh-CN" dirty="0" smtClean="0"/>
          </a:p>
          <a:p>
            <a:r>
              <a:rPr lang="en-US" altLang="zh-CN" dirty="0"/>
              <a:t>[Cheng et al. 2014</a:t>
            </a:r>
            <a:r>
              <a:rPr lang="en-US" altLang="zh-CN" dirty="0" smtClean="0"/>
              <a:t>]</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335852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1213" y="399896"/>
            <a:ext cx="6759522" cy="461665"/>
          </a:xfrm>
          <a:prstGeom prst="rect">
            <a:avLst/>
          </a:prstGeom>
        </p:spPr>
        <p:txBody>
          <a:bodyPr wrap="squar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Mean-field inference on CRF </a:t>
            </a:r>
            <a:r>
              <a:rPr lang="en-US" altLang="zh-CN" sz="2400" dirty="0" smtClean="0">
                <a:solidFill>
                  <a:srgbClr val="FF0000"/>
                </a:solidFill>
                <a:latin typeface="Times New Roman" panose="02020603050405020304" pitchFamily="18" charset="0"/>
                <a:cs typeface="Times New Roman" panose="02020603050405020304" pitchFamily="18" charset="0"/>
              </a:rPr>
              <a:t>energy</a:t>
            </a:r>
            <a:r>
              <a:rPr lang="zh-CN" altLang="en-US" sz="2400" dirty="0" smtClean="0">
                <a:solidFill>
                  <a:srgbClr val="FF0000"/>
                </a:solidFill>
                <a:latin typeface="Times New Roman" panose="02020603050405020304" pitchFamily="18" charset="0"/>
                <a:cs typeface="Times New Roman" panose="02020603050405020304" pitchFamily="18" charset="0"/>
              </a:rPr>
              <a:t>（核心）</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50606" y="1179871"/>
            <a:ext cx="10717162" cy="1477328"/>
          </a:xfrm>
          <a:prstGeom prst="rect">
            <a:avLst/>
          </a:prstGeom>
          <a:noFill/>
        </p:spPr>
        <p:txBody>
          <a:bodyPr wrap="square" rtlCol="0">
            <a:spAutoFit/>
          </a:bodyPr>
          <a:lstStyle/>
          <a:p>
            <a:r>
              <a:rPr lang="zh-CN" altLang="en-US" dirty="0" smtClean="0"/>
              <a:t>这个推断算法计算了用户提供的物体标签集上每个体素的近似后验分布。这种分布能体现标签映射并能作为反馈提供给用户。</a:t>
            </a:r>
            <a:endParaRPr lang="en-US" altLang="zh-CN" dirty="0" smtClean="0"/>
          </a:p>
          <a:p>
            <a:r>
              <a:rPr lang="zh-CN" altLang="en-US" dirty="0" smtClean="0"/>
              <a:t>通过作用于每个像素点的</a:t>
            </a:r>
            <a:r>
              <a:rPr lang="zh-CN" altLang="en-US" dirty="0" smtClean="0">
                <a:solidFill>
                  <a:srgbClr val="FF0000"/>
                </a:solidFill>
              </a:rPr>
              <a:t>一元似然函数（</a:t>
            </a:r>
            <a:r>
              <a:rPr lang="en-US" altLang="zh-CN" dirty="0"/>
              <a:t>unary </a:t>
            </a:r>
            <a:r>
              <a:rPr lang="en-US" altLang="zh-CN" dirty="0" smtClean="0"/>
              <a:t>likelihood functions</a:t>
            </a:r>
            <a:r>
              <a:rPr lang="zh-CN" altLang="en-US" dirty="0" smtClean="0">
                <a:solidFill>
                  <a:srgbClr val="FF0000"/>
                </a:solidFill>
              </a:rPr>
              <a:t>）</a:t>
            </a:r>
            <a:r>
              <a:rPr lang="zh-CN" altLang="en-US" dirty="0" smtClean="0"/>
              <a:t>可以将用户注释和随机决策森林的预测集成到</a:t>
            </a:r>
            <a:r>
              <a:rPr lang="en-US" altLang="zh-CN" dirty="0" smtClean="0"/>
              <a:t>CRF</a:t>
            </a:r>
            <a:r>
              <a:rPr lang="zh-CN" altLang="en-US" dirty="0" smtClean="0"/>
              <a:t>中。</a:t>
            </a:r>
            <a:endParaRPr lang="en-US" altLang="zh-CN" dirty="0" smtClean="0"/>
          </a:p>
          <a:p>
            <a:r>
              <a:rPr lang="en-US" altLang="zh-CN" dirty="0"/>
              <a:t>Pairwise terms </a:t>
            </a:r>
            <a:r>
              <a:rPr lang="en-US" altLang="zh-CN" dirty="0" smtClean="0"/>
              <a:t>in the </a:t>
            </a:r>
            <a:r>
              <a:rPr lang="en-US" altLang="zh-CN" dirty="0"/>
              <a:t>CRF </a:t>
            </a:r>
            <a:r>
              <a:rPr lang="en-US" altLang="zh-CN" dirty="0" smtClean="0"/>
              <a:t>model</a:t>
            </a:r>
            <a:r>
              <a:rPr lang="zh-CN" altLang="en-US" dirty="0"/>
              <a:t>不仅</a:t>
            </a:r>
            <a:r>
              <a:rPr lang="zh-CN" altLang="en-US" dirty="0" smtClean="0"/>
              <a:t>能保证平滑的分割，而且能将用户标签传播到物体边界。</a:t>
            </a:r>
            <a:endParaRPr lang="zh-CN" altLang="en-US" dirty="0"/>
          </a:p>
        </p:txBody>
      </p:sp>
      <p:sp>
        <p:nvSpPr>
          <p:cNvPr id="4" name="矩形 3"/>
          <p:cNvSpPr/>
          <p:nvPr/>
        </p:nvSpPr>
        <p:spPr>
          <a:xfrm>
            <a:off x="231213" y="2872265"/>
            <a:ext cx="4548040"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Streaming random forest classifiers</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550606" y="3652240"/>
            <a:ext cx="10894142" cy="1477328"/>
          </a:xfrm>
          <a:prstGeom prst="rect">
            <a:avLst/>
          </a:prstGeom>
          <a:noFill/>
        </p:spPr>
        <p:txBody>
          <a:bodyPr wrap="square" rtlCol="0">
            <a:spAutoFit/>
          </a:bodyPr>
          <a:lstStyle/>
          <a:p>
            <a:r>
              <a:rPr lang="zh-CN" altLang="en-US" dirty="0" smtClean="0"/>
              <a:t>系统工作在两种模式下：</a:t>
            </a:r>
            <a:r>
              <a:rPr lang="en-US" altLang="zh-CN" dirty="0" smtClean="0"/>
              <a:t>training and test</a:t>
            </a:r>
          </a:p>
          <a:p>
            <a:r>
              <a:rPr lang="zh-CN" altLang="en-US" dirty="0" smtClean="0"/>
              <a:t>在</a:t>
            </a:r>
            <a:r>
              <a:rPr lang="en-US" altLang="zh-CN" dirty="0" smtClean="0"/>
              <a:t>training mode</a:t>
            </a:r>
            <a:r>
              <a:rPr lang="zh-CN" altLang="en-US" dirty="0" smtClean="0"/>
              <a:t>下，用户指定的标签被喂进随机森林中预测结果来分配标签到未标记物体上。</a:t>
            </a:r>
            <a:r>
              <a:rPr lang="zh-CN" altLang="en-US" dirty="0"/>
              <a:t>森林采用了一种新型的三维旋转</a:t>
            </a:r>
            <a:r>
              <a:rPr lang="zh-CN" altLang="en-US" dirty="0" smtClean="0"/>
              <a:t>不变量外观特征，可以</a:t>
            </a:r>
            <a:r>
              <a:rPr lang="zh-CN" altLang="en-US" dirty="0"/>
              <a:t>有效地直接</a:t>
            </a:r>
            <a:r>
              <a:rPr lang="zh-CN" altLang="en-US" dirty="0" smtClean="0"/>
              <a:t>计算</a:t>
            </a:r>
            <a:r>
              <a:rPr lang="en-US" altLang="zh-CN" dirty="0" smtClean="0"/>
              <a:t>TSDF</a:t>
            </a:r>
            <a:r>
              <a:rPr lang="zh-CN" altLang="en-US" dirty="0" smtClean="0"/>
              <a:t>。</a:t>
            </a:r>
            <a:endParaRPr lang="en-US" altLang="zh-CN" dirty="0" smtClean="0"/>
          </a:p>
          <a:p>
            <a:r>
              <a:rPr lang="zh-CN" altLang="en-US" dirty="0" smtClean="0"/>
              <a:t>在</a:t>
            </a:r>
            <a:r>
              <a:rPr lang="en-US" altLang="zh-CN" dirty="0" smtClean="0"/>
              <a:t>test mode</a:t>
            </a:r>
            <a:r>
              <a:rPr lang="zh-CN" altLang="en-US" dirty="0" smtClean="0"/>
              <a:t>下，森林为每一个并行</a:t>
            </a:r>
            <a:r>
              <a:rPr lang="en-US" altLang="zh-CN" dirty="0" smtClean="0"/>
              <a:t>GPU</a:t>
            </a:r>
            <a:r>
              <a:rPr lang="zh-CN" altLang="en-US" dirty="0" smtClean="0"/>
              <a:t>上的可见体素做出分类，其结果被用来更新</a:t>
            </a:r>
            <a:r>
              <a:rPr lang="en-US" altLang="zh-CN" dirty="0" smtClean="0"/>
              <a:t>CRF</a:t>
            </a:r>
            <a:r>
              <a:rPr lang="zh-CN" altLang="en-US" dirty="0" smtClean="0"/>
              <a:t>中的一元似然函数。然后平均场推断将产生一个平滑输出呈现给用户。</a:t>
            </a:r>
            <a:endParaRPr lang="zh-CN" altLang="en-US" dirty="0"/>
          </a:p>
        </p:txBody>
      </p:sp>
    </p:spTree>
    <p:extLst>
      <p:ext uri="{BB962C8B-B14F-4D97-AF65-F5344CB8AC3E}">
        <p14:creationId xmlns:p14="http://schemas.microsoft.com/office/powerpoint/2010/main" val="345228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2418" y="422476"/>
            <a:ext cx="2262158" cy="369332"/>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动态条件随机场模型</a:t>
            </a:r>
            <a:endParaRPr lang="zh-CN" altLang="en-US" dirty="0"/>
          </a:p>
        </p:txBody>
      </p:sp>
      <mc:AlternateContent xmlns:mc="http://schemas.openxmlformats.org/markup-compatibility/2006">
        <mc:Choice xmlns:a14="http://schemas.microsoft.com/office/drawing/2010/main" Requires="a14">
          <p:sp>
            <p:nvSpPr>
              <p:cNvPr id="3" name="矩形 2"/>
              <p:cNvSpPr/>
              <p:nvPr/>
            </p:nvSpPr>
            <p:spPr>
              <a:xfrm>
                <a:off x="678425" y="891843"/>
                <a:ext cx="10903975" cy="1372299"/>
              </a:xfrm>
              <a:prstGeom prst="rect">
                <a:avLst/>
              </a:prstGeom>
            </p:spPr>
            <p:txBody>
              <a:bodyPr wrap="square">
                <a:spAutoFit/>
              </a:bodyPr>
              <a:lstStyle/>
              <a:p>
                <a:pPr indent="274320" algn="just">
                  <a:lnSpc>
                    <a:spcPct val="150000"/>
                  </a:lnSpc>
                  <a:spcAft>
                    <a:spcPts val="0"/>
                  </a:spcAft>
                </a:pPr>
                <a:r>
                  <a:rPr lang="zh-CN" altLang="zh-CN" kern="100" dirty="0">
                    <a:latin typeface="Times New Roman" panose="02020603050405020304" pitchFamily="18" charset="0"/>
                  </a:rPr>
                  <a:t>场景中</a:t>
                </a:r>
                <a:r>
                  <a:rPr lang="en-US" altLang="zh-CN" kern="100" dirty="0">
                    <a:latin typeface="Times New Roman" panose="02020603050405020304" pitchFamily="18" charset="0"/>
                  </a:rPr>
                  <a:t>3D</a:t>
                </a:r>
                <a:r>
                  <a:rPr lang="zh-CN" altLang="zh-CN" kern="100" dirty="0">
                    <a:latin typeface="Times New Roman" panose="02020603050405020304" pitchFamily="18" charset="0"/>
                  </a:rPr>
                  <a:t>重建体积的每个</a:t>
                </a:r>
                <a:r>
                  <a:rPr lang="en-US" altLang="zh-CN" kern="100" dirty="0">
                    <a:latin typeface="Times New Roman" panose="02020603050405020304" pitchFamily="18" charset="0"/>
                  </a:rPr>
                  <a:t>voxel </a:t>
                </a:r>
                <a:r>
                  <a:rPr lang="en-US" altLang="zh-CN" kern="100" dirty="0" err="1">
                    <a:latin typeface="Times New Roman" panose="02020603050405020304" pitchFamily="18" charset="0"/>
                  </a:rPr>
                  <a:t>i</a:t>
                </a:r>
                <a:r>
                  <a:rPr lang="zh-CN" altLang="zh-CN" kern="100" dirty="0">
                    <a:latin typeface="Times New Roman" panose="02020603050405020304" pitchFamily="18" charset="0"/>
                  </a:rPr>
                  <a:t>都由一个</a:t>
                </a:r>
                <a:r>
                  <a:rPr lang="zh-CN" altLang="zh-CN" kern="100" dirty="0" smtClean="0">
                    <a:latin typeface="Times New Roman" panose="02020603050405020304" pitchFamily="18" charset="0"/>
                  </a:rPr>
                  <a:t>离散随机变量</a:t>
                </a:r>
                <a:r>
                  <a:rPr lang="en-US" altLang="zh-CN" kern="100" dirty="0" smtClean="0">
                    <a:latin typeface="Times New Roman" panose="02020603050405020304" pitchFamily="18" charset="0"/>
                  </a:rPr>
                  <a:t>xi</a:t>
                </a:r>
                <a:r>
                  <a:rPr lang="zh-CN" altLang="zh-CN" kern="100" dirty="0">
                    <a:latin typeface="Times New Roman" panose="02020603050405020304" pitchFamily="18" charset="0"/>
                  </a:rPr>
                  <a:t>表示，即表示了该</a:t>
                </a:r>
                <a:r>
                  <a:rPr lang="en-US" altLang="zh-CN" kern="100" dirty="0">
                    <a:latin typeface="Times New Roman" panose="02020603050405020304" pitchFamily="18" charset="0"/>
                  </a:rPr>
                  <a:t>voxel</a:t>
                </a:r>
                <a:r>
                  <a:rPr lang="zh-CN" altLang="zh-CN" kern="100" dirty="0">
                    <a:latin typeface="Times New Roman" panose="02020603050405020304" pitchFamily="18" charset="0"/>
                  </a:rPr>
                  <a:t>属于的语义类。注意到，标签的选择和数量取决于交互式</a:t>
                </a:r>
                <a:r>
                  <a:rPr lang="zh-CN" altLang="zh-CN" kern="100" dirty="0" smtClean="0">
                    <a:latin typeface="Times New Roman" panose="02020603050405020304" pitchFamily="18" charset="0"/>
                  </a:rPr>
                  <a:t>用户输入</a:t>
                </a:r>
                <a:r>
                  <a:rPr lang="zh-CN" altLang="zh-CN" kern="100" dirty="0">
                    <a:latin typeface="Times New Roman" panose="02020603050405020304" pitchFamily="18" charset="0"/>
                  </a:rPr>
                  <a:t>。在成对</a:t>
                </a:r>
                <a:r>
                  <a:rPr lang="en-US" altLang="zh-CN" kern="100" dirty="0">
                    <a:latin typeface="Times New Roman" panose="02020603050405020304" pitchFamily="18" charset="0"/>
                  </a:rPr>
                  <a:t>CRFs</a:t>
                </a:r>
                <a:r>
                  <a:rPr lang="zh-CN" altLang="zh-CN" kern="100" dirty="0">
                    <a:latin typeface="Times New Roman" panose="02020603050405020304" pitchFamily="18" charset="0"/>
                  </a:rPr>
                  <a:t>下，</a:t>
                </a:r>
                <a:r>
                  <a:rPr lang="en-US" altLang="zh-CN" kern="100" dirty="0">
                    <a:latin typeface="Times New Roman" panose="02020603050405020304" pitchFamily="18" charset="0"/>
                  </a:rPr>
                  <a:t>voxel </a:t>
                </a:r>
                <a:r>
                  <a:rPr lang="zh-CN" altLang="zh-CN" kern="100" dirty="0">
                    <a:latin typeface="Times New Roman" panose="02020603050405020304" pitchFamily="18" charset="0"/>
                  </a:rPr>
                  <a:t>标签的后验分布可以因式分解成定义于单个</a:t>
                </a:r>
                <a:r>
                  <a:rPr lang="en-US" altLang="zh-CN" kern="100" dirty="0">
                    <a:latin typeface="Times New Roman" panose="02020603050405020304" pitchFamily="18" charset="0"/>
                  </a:rPr>
                  <a:t>voxel</a:t>
                </a:r>
                <a:r>
                  <a:rPr lang="zh-CN" altLang="zh-CN" kern="100" dirty="0">
                    <a:latin typeface="Times New Roman" panose="02020603050405020304" pitchFamily="18" charset="0"/>
                  </a:rPr>
                  <a:t>的可能性</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latin typeface="Cambria Math" panose="02040503050406030204" pitchFamily="18" charset="0"/>
                          </a:rPr>
                          <m:t>ψ</m:t>
                        </m:r>
                      </m:e>
                      <m:sub>
                        <m:r>
                          <a:rPr lang="en-US" altLang="zh-CN" i="1" kern="100">
                            <a:latin typeface="Cambria Math" panose="02040503050406030204" pitchFamily="18" charset="0"/>
                          </a:rPr>
                          <m:t>𝑖</m:t>
                        </m:r>
                      </m:sub>
                    </m:sSub>
                  </m:oMath>
                </a14:m>
                <a:r>
                  <a:rPr lang="zh-CN" altLang="zh-CN" kern="100" dirty="0">
                    <a:latin typeface="Times New Roman" panose="02020603050405020304" pitchFamily="18" charset="0"/>
                  </a:rPr>
                  <a:t>和定义于成对随机变量上的先验</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m:rPr>
                            <m:sty m:val="p"/>
                          </m:rPr>
                          <a:rPr lang="en-US" altLang="zh-CN" kern="100">
                            <a:latin typeface="Cambria Math" panose="02040503050406030204" pitchFamily="18" charset="0"/>
                          </a:rPr>
                          <m:t>ψ</m:t>
                        </m:r>
                      </m:e>
                      <m:sub>
                        <m:r>
                          <a:rPr lang="en-US" altLang="zh-CN" i="1" kern="100">
                            <a:latin typeface="Cambria Math" panose="02040503050406030204" pitchFamily="18" charset="0"/>
                          </a:rPr>
                          <m:t>𝑖𝑗</m:t>
                        </m:r>
                      </m:sub>
                    </m:sSub>
                  </m:oMath>
                </a14:m>
                <a:r>
                  <a:rPr lang="zh-CN" altLang="zh-CN" kern="100" dirty="0">
                    <a:latin typeface="Times New Roman" panose="02020603050405020304" pitchFamily="18" charset="0"/>
                  </a:rPr>
                  <a:t>。</a:t>
                </a:r>
              </a:p>
            </p:txBody>
          </p:sp>
        </mc:Choice>
        <mc:Fallback>
          <p:sp>
            <p:nvSpPr>
              <p:cNvPr id="3" name="矩形 2"/>
              <p:cNvSpPr>
                <a:spLocks noRot="1" noChangeAspect="1" noMove="1" noResize="1" noEditPoints="1" noAdjustHandles="1" noChangeArrowheads="1" noChangeShapeType="1" noTextEdit="1"/>
              </p:cNvSpPr>
              <p:nvPr/>
            </p:nvSpPr>
            <p:spPr>
              <a:xfrm>
                <a:off x="678425" y="891843"/>
                <a:ext cx="10903975" cy="1372299"/>
              </a:xfrm>
              <a:prstGeom prst="rect">
                <a:avLst/>
              </a:prstGeom>
              <a:blipFill rotWithShape="0">
                <a:blip r:embed="rId2"/>
                <a:stretch>
                  <a:fillRect l="-447" r="-2571" b="-2222"/>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870571" y="2172647"/>
            <a:ext cx="5133333" cy="809524"/>
          </a:xfrm>
          <a:prstGeom prst="rect">
            <a:avLst/>
          </a:prstGeom>
        </p:spPr>
      </p:pic>
      <mc:AlternateContent xmlns:mc="http://schemas.openxmlformats.org/markup-compatibility/2006">
        <mc:Choice xmlns:a14="http://schemas.microsoft.com/office/drawing/2010/main" Requires="a14">
          <p:sp>
            <p:nvSpPr>
              <p:cNvPr id="5" name="矩形 4"/>
              <p:cNvSpPr/>
              <p:nvPr/>
            </p:nvSpPr>
            <p:spPr>
              <a:xfrm>
                <a:off x="678425" y="2894800"/>
                <a:ext cx="11012130" cy="369332"/>
              </a:xfrm>
              <a:prstGeom prst="rect">
                <a:avLst/>
              </a:prstGeom>
            </p:spPr>
            <p:txBody>
              <a:bodyPr wrap="square">
                <a:spAutoFit/>
              </a:bodyPr>
              <a:lstStyle/>
              <a:p>
                <a:r>
                  <a:rPr lang="en-US" altLang="zh-CN" dirty="0" smtClean="0">
                    <a:latin typeface="Times New Roman" panose="02020603050405020304" pitchFamily="18" charset="0"/>
                  </a:rPr>
                  <a:t>x</a:t>
                </a:r>
                <a:r>
                  <a:rPr lang="zh-CN" altLang="zh-CN" dirty="0" smtClean="0">
                    <a:latin typeface="Times New Roman" panose="02020603050405020304" pitchFamily="18" charset="0"/>
                    <a:cs typeface="Times New Roman" panose="02020603050405020304" pitchFamily="18" charset="0"/>
                  </a:rPr>
                  <a:t>是</a:t>
                </a:r>
                <a:r>
                  <a:rPr lang="zh-CN" altLang="zh-CN" dirty="0">
                    <a:latin typeface="Times New Roman" panose="02020603050405020304" pitchFamily="18" charset="0"/>
                    <a:cs typeface="Times New Roman" panose="02020603050405020304" pitchFamily="18" charset="0"/>
                  </a:rPr>
                  <a:t>对所有</a:t>
                </a:r>
                <a:r>
                  <a:rPr lang="en-US" altLang="zh-CN" dirty="0" err="1">
                    <a:latin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rPr>
                  <a:t>xi</a:t>
                </a:r>
                <a:r>
                  <a:rPr lang="zh-CN" altLang="zh-CN" dirty="0">
                    <a:latin typeface="Times New Roman" panose="02020603050405020304" pitchFamily="18" charset="0"/>
                    <a:cs typeface="Times New Roman" panose="02020603050405020304" pitchFamily="18" charset="0"/>
                  </a:rPr>
                  <a:t>的连接，</a:t>
                </a:r>
                <a:r>
                  <a:rPr lang="en-US" altLang="zh-CN" dirty="0">
                    <a:latin typeface="Times New Roman" panose="02020603050405020304" pitchFamily="18" charset="0"/>
                  </a:rPr>
                  <a:t>D</a:t>
                </a:r>
                <a:r>
                  <a:rPr lang="zh-CN" altLang="zh-CN"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时刻的体数据，</a:t>
                </a:r>
                <a14:m>
                  <m:oMath xmlns:m="http://schemas.openxmlformats.org/officeDocument/2006/math">
                    <m:r>
                      <m:rPr>
                        <m:sty m:val="p"/>
                      </m:rPr>
                      <a:rPr lang="en-US" altLang="zh-CN">
                        <a:latin typeface="Cambria Math" panose="02040503050406030204" pitchFamily="18" charset="0"/>
                        <a:cs typeface="Times New Roman" panose="02020603050405020304" pitchFamily="18" charset="0"/>
                      </a:rPr>
                      <m:t>ε</m:t>
                    </m:r>
                  </m:oMath>
                </a14:m>
                <a:r>
                  <a:rPr lang="zh-CN" altLang="zh-CN" dirty="0">
                    <a:latin typeface="Times New Roman" panose="02020603050405020304" pitchFamily="18" charset="0"/>
                    <a:cs typeface="Times New Roman" panose="02020603050405020304" pitchFamily="18" charset="0"/>
                  </a:rPr>
                  <a:t>定义了随机场的邻域系统。</a:t>
                </a:r>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678425" y="2894800"/>
                <a:ext cx="11012130" cy="369332"/>
              </a:xfrm>
              <a:prstGeom prst="rect">
                <a:avLst/>
              </a:prstGeom>
              <a:blipFill rotWithShape="0">
                <a:blip r:embed="rId4"/>
                <a:stretch>
                  <a:fillRect l="-443" t="-15000" b="-26667"/>
                </a:stretch>
              </a:blipFill>
            </p:spPr>
            <p:txBody>
              <a:bodyPr/>
              <a:lstStyle/>
              <a:p>
                <a:r>
                  <a:rPr lang="zh-CN" altLang="en-US">
                    <a:noFill/>
                  </a:rPr>
                  <a:t> </a:t>
                </a:r>
              </a:p>
            </p:txBody>
          </p:sp>
        </mc:Fallback>
      </mc:AlternateContent>
      <p:sp>
        <p:nvSpPr>
          <p:cNvPr id="6" name="矩形 5"/>
          <p:cNvSpPr/>
          <p:nvPr/>
        </p:nvSpPr>
        <p:spPr>
          <a:xfrm>
            <a:off x="452283" y="3544946"/>
            <a:ext cx="11356258" cy="923330"/>
          </a:xfrm>
          <a:prstGeom prst="rect">
            <a:avLst/>
          </a:prstGeom>
        </p:spPr>
        <p:txBody>
          <a:bodyPr wrap="square">
            <a:spAutoFit/>
          </a:bodyPr>
          <a:lstStyle/>
          <a:p>
            <a:pPr indent="274320" algn="just">
              <a:lnSpc>
                <a:spcPct val="150000"/>
              </a:lnSpc>
              <a:spcAft>
                <a:spcPts val="0"/>
              </a:spcAft>
            </a:pPr>
            <a:r>
              <a:rPr lang="zh-CN" altLang="zh-CN" kern="100" dirty="0">
                <a:latin typeface="Times New Roman" panose="02020603050405020304" pitchFamily="18" charset="0"/>
              </a:rPr>
              <a:t>一个等价但更方便的定义是使用后验的负</a:t>
            </a:r>
            <a:r>
              <a:rPr lang="zh-CN" altLang="zh-CN" kern="100" dirty="0" smtClean="0">
                <a:latin typeface="Times New Roman" panose="02020603050405020304" pitchFamily="18" charset="0"/>
              </a:rPr>
              <a:t>对数</a:t>
            </a:r>
            <a:r>
              <a:rPr lang="zh-CN" altLang="en-US" kern="100" dirty="0" smtClean="0">
                <a:latin typeface="Times New Roman" panose="02020603050405020304" pitchFamily="18" charset="0"/>
              </a:rPr>
              <a:t>（</a:t>
            </a:r>
            <a:r>
              <a:rPr lang="en-US" altLang="zh-CN" dirty="0"/>
              <a:t>the negative log of the posterior</a:t>
            </a:r>
            <a:r>
              <a:rPr lang="zh-CN" altLang="en-US" kern="100" dirty="0" smtClean="0">
                <a:latin typeface="Times New Roman" panose="02020603050405020304" pitchFamily="18" charset="0"/>
              </a:rPr>
              <a:t>）</a:t>
            </a:r>
            <a:r>
              <a:rPr lang="zh-CN" altLang="zh-CN" kern="100" dirty="0" smtClean="0">
                <a:latin typeface="Times New Roman" panose="02020603050405020304" pitchFamily="18" charset="0"/>
              </a:rPr>
              <a:t>，</a:t>
            </a:r>
            <a:r>
              <a:rPr lang="zh-CN" altLang="zh-CN" kern="100" dirty="0">
                <a:latin typeface="Times New Roman" panose="02020603050405020304" pitchFamily="18" charset="0"/>
              </a:rPr>
              <a:t>可以表示出</a:t>
            </a:r>
            <a:r>
              <a:rPr lang="en-US" altLang="zh-CN" kern="100" dirty="0">
                <a:solidFill>
                  <a:srgbClr val="FF0000"/>
                </a:solidFill>
                <a:latin typeface="Times New Roman" panose="02020603050405020304" pitchFamily="18" charset="0"/>
              </a:rPr>
              <a:t>CRF</a:t>
            </a:r>
            <a:r>
              <a:rPr lang="zh-CN" altLang="zh-CN" kern="100" dirty="0">
                <a:solidFill>
                  <a:srgbClr val="FF0000"/>
                </a:solidFill>
                <a:latin typeface="Times New Roman" panose="02020603050405020304" pitchFamily="18" charset="0"/>
              </a:rPr>
              <a:t>下标签的能量函数</a:t>
            </a:r>
            <a:r>
              <a:rPr lang="zh-CN" altLang="zh-CN" kern="100" dirty="0">
                <a:latin typeface="Times New Roman" panose="02020603050405020304" pitchFamily="18" charset="0"/>
              </a:rPr>
              <a:t>：</a:t>
            </a:r>
          </a:p>
        </p:txBody>
      </p:sp>
      <p:pic>
        <p:nvPicPr>
          <p:cNvPr id="7" name="图片 6"/>
          <p:cNvPicPr>
            <a:picLocks noChangeAspect="1"/>
          </p:cNvPicPr>
          <p:nvPr/>
        </p:nvPicPr>
        <p:blipFill>
          <a:blip r:embed="rId5"/>
          <a:stretch>
            <a:fillRect/>
          </a:stretch>
        </p:blipFill>
        <p:spPr>
          <a:xfrm>
            <a:off x="2622952" y="3955514"/>
            <a:ext cx="5380952" cy="780952"/>
          </a:xfrm>
          <a:prstGeom prst="rect">
            <a:avLst/>
          </a:prstGeom>
        </p:spPr>
      </p:pic>
      <mc:AlternateContent xmlns:mc="http://schemas.openxmlformats.org/markup-compatibility/2006">
        <mc:Choice xmlns:a14="http://schemas.microsoft.com/office/drawing/2010/main" Requires="a14">
          <p:sp>
            <p:nvSpPr>
              <p:cNvPr id="8" name="矩形 7"/>
              <p:cNvSpPr/>
              <p:nvPr/>
            </p:nvSpPr>
            <p:spPr>
              <a:xfrm>
                <a:off x="678425" y="4736466"/>
                <a:ext cx="10235342" cy="391646"/>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其中</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𝜙</m:t>
                        </m:r>
                      </m:e>
                      <m:sub>
                        <m:r>
                          <a:rPr lang="en-US" altLang="zh-CN" i="1">
                            <a:latin typeface="Cambria Math" panose="02040503050406030204" pitchFamily="18" charset="0"/>
                            <a:cs typeface="Times New Roman" panose="02020603050405020304" pitchFamily="18" charset="0"/>
                          </a:rPr>
                          <m:t>𝑖</m:t>
                        </m:r>
                      </m:sub>
                    </m:sSub>
                  </m:oMath>
                </a14:m>
                <a:r>
                  <a:rPr lang="zh-CN" altLang="zh-CN" dirty="0">
                    <a:latin typeface="Times New Roman" panose="02020603050405020304" pitchFamily="18" charset="0"/>
                    <a:cs typeface="Times New Roman" panose="02020603050405020304" pitchFamily="18" charset="0"/>
                  </a:rPr>
                  <a:t>编码了</a:t>
                </a:r>
                <a:r>
                  <a:rPr lang="en-US" altLang="zh-CN" dirty="0">
                    <a:latin typeface="Times New Roman" panose="02020603050405020304" pitchFamily="18" charset="0"/>
                  </a:rPr>
                  <a:t>voxel </a:t>
                </a:r>
                <a:r>
                  <a:rPr lang="en-US" altLang="zh-CN" dirty="0" err="1">
                    <a:latin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分配标签</a:t>
                </a:r>
                <a:r>
                  <a:rPr lang="en-US" altLang="zh-CN" dirty="0" smtClean="0">
                    <a:latin typeface="Times New Roman" panose="02020603050405020304" pitchFamily="18" charset="0"/>
                  </a:rPr>
                  <a:t>xi</a:t>
                </a:r>
                <a:r>
                  <a:rPr lang="zh-CN" altLang="en-US" dirty="0" smtClean="0">
                    <a:latin typeface="Times New Roman" panose="02020603050405020304" pitchFamily="18" charset="0"/>
                  </a:rPr>
                  <a:t>的</a:t>
                </a:r>
                <a:r>
                  <a:rPr lang="zh-CN" altLang="zh-CN" dirty="0" smtClean="0">
                    <a:latin typeface="Times New Roman" panose="02020603050405020304" pitchFamily="18" charset="0"/>
                    <a:cs typeface="Times New Roman" panose="02020603050405020304" pitchFamily="18" charset="0"/>
                  </a:rPr>
                  <a:t>代价</a:t>
                </a:r>
                <a:r>
                  <a:rPr lang="zh-CN"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𝜙</m:t>
                        </m:r>
                      </m:e>
                      <m:sub>
                        <m:r>
                          <a:rPr lang="en-US" altLang="zh-CN" i="1">
                            <a:latin typeface="Cambria Math" panose="02040503050406030204" pitchFamily="18" charset="0"/>
                            <a:cs typeface="Times New Roman" panose="02020603050405020304" pitchFamily="18" charset="0"/>
                          </a:rPr>
                          <m:t>𝑖𝑗</m:t>
                        </m:r>
                      </m:sub>
                    </m:sSub>
                  </m:oMath>
                </a14:m>
                <a:r>
                  <a:rPr lang="zh-CN" altLang="zh-CN" dirty="0">
                    <a:latin typeface="Times New Roman" panose="02020603050405020304" pitchFamily="18" charset="0"/>
                    <a:cs typeface="Times New Roman" panose="02020603050405020304" pitchFamily="18" charset="0"/>
                  </a:rPr>
                  <a:t>是促成相邻</a:t>
                </a:r>
                <a:r>
                  <a:rPr lang="en-US" altLang="zh-CN" dirty="0">
                    <a:latin typeface="Times New Roman" panose="02020603050405020304" pitchFamily="18" charset="0"/>
                  </a:rPr>
                  <a:t>voxel</a:t>
                </a:r>
                <a:r>
                  <a:rPr lang="zh-CN" altLang="zh-CN" dirty="0">
                    <a:latin typeface="Times New Roman" panose="02020603050405020304" pitchFamily="18" charset="0"/>
                    <a:cs typeface="Times New Roman" panose="02020603050405020304" pitchFamily="18" charset="0"/>
                  </a:rPr>
                  <a:t>使用相同标签的成对势，</a:t>
                </a:r>
                <a:r>
                  <a:rPr lang="en-US" altLang="zh-CN" dirty="0">
                    <a:latin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是常数</a:t>
                </a:r>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678425" y="4736466"/>
                <a:ext cx="10235342" cy="391646"/>
              </a:xfrm>
              <a:prstGeom prst="rect">
                <a:avLst/>
              </a:prstGeom>
              <a:blipFill rotWithShape="0">
                <a:blip r:embed="rId6"/>
                <a:stretch>
                  <a:fillRect l="-476" t="-14063" b="-187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381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6946" y="1445032"/>
            <a:ext cx="3877985" cy="369332"/>
          </a:xfrm>
          <a:prstGeom prst="rect">
            <a:avLst/>
          </a:prstGeom>
        </p:spPr>
        <p:txBody>
          <a:bodyPr wrap="none">
            <a:spAutoFit/>
          </a:bodyPr>
          <a:lstStyle/>
          <a:p>
            <a:r>
              <a:rPr lang="zh-CN" altLang="zh-CN" dirty="0" smtClean="0">
                <a:latin typeface="Times New Roman" panose="02020603050405020304" pitchFamily="18" charset="0"/>
                <a:cs typeface="Times New Roman" panose="02020603050405020304" pitchFamily="18" charset="0"/>
              </a:rPr>
              <a:t>使用标准</a:t>
            </a:r>
            <a:r>
              <a:rPr lang="zh-CN" altLang="zh-CN"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rPr>
              <a:t>Potts</a:t>
            </a:r>
            <a:r>
              <a:rPr lang="zh-CN" altLang="zh-CN" dirty="0">
                <a:latin typeface="Times New Roman" panose="02020603050405020304" pitchFamily="18" charset="0"/>
                <a:cs typeface="Times New Roman" panose="02020603050405020304" pitchFamily="18" charset="0"/>
              </a:rPr>
              <a:t>模型来定义成对势：</a:t>
            </a:r>
            <a:endParaRPr lang="zh-CN" altLang="en-US" dirty="0"/>
          </a:p>
        </p:txBody>
      </p:sp>
      <p:pic>
        <p:nvPicPr>
          <p:cNvPr id="3" name="图片 2"/>
          <p:cNvPicPr>
            <a:picLocks noChangeAspect="1"/>
          </p:cNvPicPr>
          <p:nvPr/>
        </p:nvPicPr>
        <p:blipFill>
          <a:blip r:embed="rId2"/>
          <a:stretch>
            <a:fillRect/>
          </a:stretch>
        </p:blipFill>
        <p:spPr>
          <a:xfrm>
            <a:off x="2524419" y="1814364"/>
            <a:ext cx="4704762" cy="885714"/>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796946" y="2735087"/>
                <a:ext cx="9998874" cy="694870"/>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rPr>
                  <a:t>2D</a:t>
                </a:r>
                <a:r>
                  <a:rPr lang="zh-CN" altLang="zh-CN" dirty="0">
                    <a:latin typeface="Times New Roman" panose="02020603050405020304" pitchFamily="18" charset="0"/>
                    <a:cs typeface="Times New Roman" panose="02020603050405020304" pitchFamily="18" charset="0"/>
                  </a:rPr>
                  <a:t>分割域中，分配不同标签到相邻像素的代价</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𝜆</m:t>
                        </m:r>
                      </m:e>
                      <m:sub>
                        <m:r>
                          <a:rPr lang="en-US" altLang="zh-CN" i="1">
                            <a:latin typeface="Cambria Math" panose="02040503050406030204" pitchFamily="18" charset="0"/>
                            <a:cs typeface="Times New Roman" panose="02020603050405020304" pitchFamily="18" charset="0"/>
                          </a:rPr>
                          <m:t>𝑖𝑗</m:t>
                        </m:r>
                      </m:sub>
                    </m:sSub>
                  </m:oMath>
                </a14:m>
                <a:r>
                  <a:rPr lang="zh-CN" altLang="zh-CN" dirty="0">
                    <a:latin typeface="Times New Roman" panose="02020603050405020304" pitchFamily="18" charset="0"/>
                    <a:cs typeface="Times New Roman" panose="02020603050405020304" pitchFamily="18" charset="0"/>
                  </a:rPr>
                  <a:t>被用来保存</a:t>
                </a:r>
                <a:r>
                  <a:rPr lang="zh-CN" altLang="zh-CN" dirty="0">
                    <a:solidFill>
                      <a:srgbClr val="FF0000"/>
                    </a:solidFill>
                    <a:latin typeface="Times New Roman" panose="02020603050405020304" pitchFamily="18" charset="0"/>
                    <a:cs typeface="Times New Roman" panose="02020603050405020304" pitchFamily="18" charset="0"/>
                  </a:rPr>
                  <a:t>图像的边缘</a:t>
                </a:r>
                <a:r>
                  <a:rPr lang="zh-CN" altLang="zh-CN" dirty="0">
                    <a:latin typeface="Times New Roman" panose="02020603050405020304" pitchFamily="18" charset="0"/>
                    <a:cs typeface="Times New Roman" panose="02020603050405020304" pitchFamily="18" charset="0"/>
                  </a:rPr>
                  <a:t>。</a:t>
                </a:r>
                <a:r>
                  <a:rPr lang="zh-CN" altLang="zh-CN" dirty="0"/>
                  <a:t>受此启发，我们使标签</a:t>
                </a:r>
                <a:r>
                  <a:rPr lang="zh-CN" altLang="zh-CN" dirty="0" smtClean="0"/>
                  <a:t>不连续</a:t>
                </a:r>
                <a:r>
                  <a:rPr lang="zh-CN" altLang="en-US" dirty="0" smtClean="0"/>
                  <a:t>的</a:t>
                </a:r>
                <a:r>
                  <a:rPr lang="zh-CN" altLang="zh-CN" dirty="0" smtClean="0"/>
                  <a:t>代价</a:t>
                </a:r>
                <a14:m>
                  <m:oMath xmlns:m="http://schemas.openxmlformats.org/officeDocument/2006/math">
                    <m:sSub>
                      <m:sSubPr>
                        <m:ctrlPr>
                          <a:rPr lang="zh-CN" altLang="zh-CN" i="1"/>
                        </m:ctrlPr>
                      </m:sSubPr>
                      <m:e>
                        <m:r>
                          <a:rPr lang="en-US" altLang="zh-CN" i="1"/>
                          <m:t>𝜆</m:t>
                        </m:r>
                      </m:e>
                      <m:sub>
                        <m:r>
                          <a:rPr lang="en-US" altLang="zh-CN" i="1"/>
                          <m:t>𝑖𝑗</m:t>
                        </m:r>
                      </m:sub>
                    </m:sSub>
                  </m:oMath>
                </a14:m>
                <a:r>
                  <a:rPr lang="zh-CN" altLang="zh-CN" dirty="0"/>
                  <a:t>依赖于大量的表面和深度特征：</a:t>
                </a:r>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796946" y="2735087"/>
                <a:ext cx="9998874" cy="694870"/>
              </a:xfrm>
              <a:prstGeom prst="rect">
                <a:avLst/>
              </a:prstGeom>
              <a:blipFill rotWithShape="0">
                <a:blip r:embed="rId3"/>
                <a:stretch>
                  <a:fillRect l="-549" t="-7895" b="-7018"/>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2888115" y="3344610"/>
            <a:ext cx="5609524" cy="552381"/>
          </a:xfrm>
          <a:prstGeom prst="rect">
            <a:avLst/>
          </a:prstGeom>
        </p:spPr>
      </p:pic>
      <mc:AlternateContent xmlns:mc="http://schemas.openxmlformats.org/markup-compatibility/2006">
        <mc:Choice xmlns:a14="http://schemas.microsoft.com/office/drawing/2010/main" Requires="a14">
          <p:sp>
            <p:nvSpPr>
              <p:cNvPr id="6" name="矩形 5"/>
              <p:cNvSpPr/>
              <p:nvPr/>
            </p:nvSpPr>
            <p:spPr>
              <a:xfrm>
                <a:off x="796945" y="4039480"/>
                <a:ext cx="10519983" cy="667747"/>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其中</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𝑖</m:t>
                        </m:r>
                      </m:sub>
                    </m:sSub>
                  </m:oMath>
                </a14:m>
                <a:r>
                  <a:rPr lang="zh-CN"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𝑎</m:t>
                        </m:r>
                      </m:e>
                      <m:sub>
                        <m:r>
                          <a:rPr lang="en-US" altLang="zh-CN" i="1">
                            <a:latin typeface="Cambria Math" panose="02040503050406030204" pitchFamily="18" charset="0"/>
                            <a:cs typeface="Times New Roman" panose="02020603050405020304" pitchFamily="18" charset="0"/>
                          </a:rPr>
                          <m:t>𝑖</m:t>
                        </m:r>
                      </m:sub>
                    </m:sSub>
                  </m:oMath>
                </a14:m>
                <a:r>
                  <a:rPr lang="zh-CN" altLang="zh-CN" dirty="0">
                    <a:latin typeface="Times New Roman" panose="02020603050405020304" pitchFamily="18" charset="0"/>
                    <a:cs typeface="Times New Roman" panose="02020603050405020304" pitchFamily="18" charset="0"/>
                  </a:rPr>
                  <a:t>和</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𝑖</m:t>
                        </m:r>
                      </m:sub>
                    </m:sSub>
                  </m:oMath>
                </a14:m>
                <a:r>
                  <a:rPr lang="zh-CN" altLang="zh-CN" dirty="0">
                    <a:latin typeface="Times New Roman" panose="02020603050405020304" pitchFamily="18" charset="0"/>
                    <a:cs typeface="Times New Roman" panose="02020603050405020304" pitchFamily="18" charset="0"/>
                  </a:rPr>
                  <a:t>分别表示</a:t>
                </a:r>
                <a:r>
                  <a:rPr lang="en-US" altLang="zh-CN" dirty="0">
                    <a:latin typeface="Times New Roman" panose="02020603050405020304" pitchFamily="18" charset="0"/>
                  </a:rPr>
                  <a:t>3D</a:t>
                </a:r>
                <a:r>
                  <a:rPr lang="zh-CN" altLang="zh-CN" dirty="0">
                    <a:latin typeface="Times New Roman" panose="02020603050405020304" pitchFamily="18" charset="0"/>
                    <a:cs typeface="Times New Roman" panose="02020603050405020304" pitchFamily="18" charset="0"/>
                  </a:rPr>
                  <a:t>世界坐标</a:t>
                </a:r>
                <a:r>
                  <a:rPr lang="zh-CN" altLang="zh-CN" dirty="0" smtClean="0">
                    <a:latin typeface="Times New Roman" panose="02020603050405020304" pitchFamily="18" charset="0"/>
                    <a:cs typeface="Times New Roman" panose="02020603050405020304" pitchFamily="18" charset="0"/>
                  </a:rPr>
                  <a:t>位置</a:t>
                </a:r>
                <a:r>
                  <a:rPr lang="zh-CN" altLang="en-US" dirty="0" smtClean="0">
                    <a:latin typeface="Times New Roman" panose="02020603050405020304" pitchFamily="18" charset="0"/>
                    <a:cs typeface="Times New Roman" panose="02020603050405020304" pitchFamily="18" charset="0"/>
                  </a:rPr>
                  <a:t>、</a:t>
                </a:r>
                <a:r>
                  <a:rPr lang="en-US" altLang="zh-CN" dirty="0"/>
                  <a:t> RGB appearance</a:t>
                </a:r>
                <a:r>
                  <a:rPr lang="zh-CN" altLang="zh-CN" dirty="0" smtClean="0">
                    <a:latin typeface="Times New Roman" panose="02020603050405020304" pitchFamily="18" charset="0"/>
                    <a:cs typeface="Times New Roman" panose="02020603050405020304" pitchFamily="18" charset="0"/>
                  </a:rPr>
                  <a:t>和</a:t>
                </a:r>
                <a:r>
                  <a:rPr lang="zh-CN" altLang="zh-CN"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rPr>
                  <a:t>voxel </a:t>
                </a:r>
                <a:r>
                  <a:rPr lang="en-US" altLang="zh-CN" dirty="0" err="1" smtClean="0">
                    <a:latin typeface="Times New Roman" panose="02020603050405020304" pitchFamily="18" charset="0"/>
                  </a:rPr>
                  <a:t>i</a:t>
                </a:r>
                <a:r>
                  <a:rPr lang="zh-CN" altLang="en-US" dirty="0" smtClean="0">
                    <a:latin typeface="Times New Roman" panose="02020603050405020304" pitchFamily="18" charset="0"/>
                  </a:rPr>
                  <a:t>上</a:t>
                </a:r>
                <a:r>
                  <a:rPr lang="zh-CN" altLang="zh-CN" dirty="0" smtClean="0">
                    <a:latin typeface="Times New Roman" panose="02020603050405020304" pitchFamily="18" charset="0"/>
                    <a:cs typeface="Times New Roman" panose="02020603050405020304" pitchFamily="18" charset="0"/>
                  </a:rPr>
                  <a:t>重建</a:t>
                </a:r>
                <a:r>
                  <a:rPr lang="zh-CN" altLang="en-US" dirty="0" smtClean="0">
                    <a:latin typeface="Times New Roman" panose="02020603050405020304" pitchFamily="18" charset="0"/>
                    <a:cs typeface="Times New Roman" panose="02020603050405020304" pitchFamily="18" charset="0"/>
                  </a:rPr>
                  <a:t>的</a:t>
                </a:r>
                <a:r>
                  <a:rPr lang="zh-CN" altLang="zh-CN" dirty="0" smtClean="0">
                    <a:latin typeface="Times New Roman" panose="02020603050405020304" pitchFamily="18" charset="0"/>
                    <a:cs typeface="Times New Roman" panose="02020603050405020304" pitchFamily="18" charset="0"/>
                  </a:rPr>
                  <a:t>表面</a:t>
                </a:r>
                <a:r>
                  <a:rPr lang="zh-CN" altLang="zh-CN" dirty="0">
                    <a:latin typeface="Times New Roman" panose="02020603050405020304" pitchFamily="18" charset="0"/>
                    <a:cs typeface="Times New Roman" panose="02020603050405020304" pitchFamily="18" charset="0"/>
                  </a:rPr>
                  <a:t>法向量，</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cs typeface="Times New Roman" panose="02020603050405020304" pitchFamily="18" charset="0"/>
                          </a:rPr>
                          <m:t>𝑝</m:t>
                        </m:r>
                      </m:sub>
                    </m:sSub>
                  </m:oMath>
                </a14:m>
                <a:r>
                  <a:rPr lang="zh-CN"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cs typeface="Times New Roman" panose="02020603050405020304" pitchFamily="18" charset="0"/>
                          </a:rPr>
                          <m:t>𝑎</m:t>
                        </m:r>
                      </m:sub>
                    </m:sSub>
                  </m:oMath>
                </a14:m>
                <a:r>
                  <a:rPr lang="zh-CN" altLang="zh-CN" dirty="0">
                    <a:latin typeface="Times New Roman" panose="02020603050405020304" pitchFamily="18" charset="0"/>
                    <a:cs typeface="Times New Roman" panose="02020603050405020304" pitchFamily="18" charset="0"/>
                  </a:rPr>
                  <a:t>和</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cs typeface="Times New Roman" panose="02020603050405020304" pitchFamily="18" charset="0"/>
                          </a:rPr>
                          <m:t>𝑛</m:t>
                        </m:r>
                      </m:sub>
                    </m:sSub>
                  </m:oMath>
                </a14:m>
                <a:r>
                  <a:rPr lang="zh-CN" altLang="zh-CN" dirty="0">
                    <a:latin typeface="Times New Roman" panose="02020603050405020304" pitchFamily="18" charset="0"/>
                    <a:cs typeface="Times New Roman" panose="02020603050405020304" pitchFamily="18" charset="0"/>
                  </a:rPr>
                  <a:t>是手动调整的系数</a:t>
                </a:r>
                <a:r>
                  <a:rPr lang="zh-CN" altLang="zh-CN" dirty="0" smtClean="0">
                    <a:latin typeface="Times New Roman" panose="02020603050405020304" pitchFamily="18" charset="0"/>
                    <a:cs typeface="Times New Roman" panose="02020603050405020304" pitchFamily="18" charset="0"/>
                  </a:rPr>
                  <a:t>。</a:t>
                </a:r>
                <a:r>
                  <a:rPr lang="zh-CN" altLang="zh-CN" dirty="0"/>
                  <a:t>表面法线是由</a:t>
                </a:r>
                <a:r>
                  <a:rPr lang="en-US" altLang="zh-CN" dirty="0"/>
                  <a:t>TSDF</a:t>
                </a:r>
                <a:r>
                  <a:rPr lang="zh-CN" altLang="zh-CN" dirty="0"/>
                  <a:t>在零交界面的梯度值计算出来的。</a:t>
                </a:r>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796945" y="4039480"/>
                <a:ext cx="10519983" cy="667747"/>
              </a:xfrm>
              <a:prstGeom prst="rect">
                <a:avLst/>
              </a:prstGeom>
              <a:blipFill rotWithShape="0">
                <a:blip r:embed="rId5"/>
                <a:stretch>
                  <a:fillRect l="-522" t="-8257" b="-146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65361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1292</Words>
  <Application>Microsoft Office PowerPoint</Application>
  <PresentationFormat>宽屏</PresentationFormat>
  <Paragraphs>60</Paragraphs>
  <Slides>18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7" baseType="lpstr">
      <vt:lpstr>MS Gothic</vt:lpstr>
      <vt:lpstr>宋体</vt:lpstr>
      <vt:lpstr>Arial</vt:lpstr>
      <vt:lpstr>Calibri</vt:lpstr>
      <vt:lpstr>Calibri Light</vt:lpstr>
      <vt:lpstr>Cambria Math</vt:lpstr>
      <vt:lpstr>Times New Roman</vt:lpstr>
      <vt:lpstr>Office 主题</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21</cp:revision>
  <dcterms:created xsi:type="dcterms:W3CDTF">2017-09-12T14:06:08Z</dcterms:created>
  <dcterms:modified xsi:type="dcterms:W3CDTF">2017-11-10T02:47:45Z</dcterms:modified>
</cp:coreProperties>
</file>