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1"/>
  </p:sldMasterIdLst>
  <p:notesMasterIdLst>
    <p:notesMasterId r:id="rId14"/>
  </p:notesMasterIdLst>
  <p:sldIdLst>
    <p:sldId id="256" r:id="rId2"/>
    <p:sldId id="260" r:id="rId3"/>
    <p:sldId id="261" r:id="rId4"/>
    <p:sldId id="262" r:id="rId5"/>
    <p:sldId id="257" r:id="rId6"/>
    <p:sldId id="258" r:id="rId7"/>
    <p:sldId id="259" r:id="rId8"/>
    <p:sldId id="267" r:id="rId9"/>
    <p:sldId id="265" r:id="rId10"/>
    <p:sldId id="263"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03" d="100"/>
          <a:sy n="103" d="100"/>
        </p:scale>
        <p:origin x="89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CBD0E-B146-5340-8F27-2B25B6F99800}" type="datetimeFigureOut">
              <a:rPr kumimoji="1" lang="zh-CN" altLang="en-US" smtClean="0"/>
              <a:t>16/4/28</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5BA9B-9D09-9C47-8512-2E64AB09FBE0}" type="slidenum">
              <a:rPr kumimoji="1" lang="zh-CN" altLang="en-US" smtClean="0"/>
              <a:t>‹#›</a:t>
            </a:fld>
            <a:endParaRPr kumimoji="1" lang="zh-CN" altLang="en-US"/>
          </a:p>
        </p:txBody>
      </p:sp>
    </p:spTree>
    <p:extLst>
      <p:ext uri="{BB962C8B-B14F-4D97-AF65-F5344CB8AC3E}">
        <p14:creationId xmlns:p14="http://schemas.microsoft.com/office/powerpoint/2010/main" val="10973516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Stepwise</a:t>
            </a:r>
            <a:r>
              <a:rPr kumimoji="1" lang="en-US" altLang="zh-CN" baseline="0" dirty="0" smtClean="0"/>
              <a:t> Regression: find the markers that have the potential patterns in color from figures, then pick the corresponding markers and fit the model; use stepwise for variable selection </a:t>
            </a:r>
            <a:r>
              <a:rPr kumimoji="1" lang="en-US" altLang="zh-CN" baseline="0" dirty="0" smtClean="0">
                <a:sym typeface="Wingdings"/>
              </a:rPr>
              <a:t> coefficients not significant; residual plots show patterns, indicating bad fit; hard to figure out the pattern for a single marker.</a:t>
            </a:r>
            <a:endParaRPr kumimoji="1" lang="zh-CN" altLang="en-US" dirty="0"/>
          </a:p>
        </p:txBody>
      </p:sp>
      <p:sp>
        <p:nvSpPr>
          <p:cNvPr id="4" name="幻灯片编号占位符 3"/>
          <p:cNvSpPr>
            <a:spLocks noGrp="1"/>
          </p:cNvSpPr>
          <p:nvPr>
            <p:ph type="sldNum" sz="quarter" idx="10"/>
          </p:nvPr>
        </p:nvSpPr>
        <p:spPr/>
        <p:txBody>
          <a:bodyPr/>
          <a:lstStyle/>
          <a:p>
            <a:fld id="{1905BA9B-9D09-9C47-8512-2E64AB09FBE0}" type="slidenum">
              <a:rPr kumimoji="1" lang="zh-CN" altLang="en-US" smtClean="0"/>
              <a:t>10</a:t>
            </a:fld>
            <a:endParaRPr kumimoji="1" lang="zh-CN" altLang="en-US"/>
          </a:p>
        </p:txBody>
      </p:sp>
    </p:spTree>
    <p:extLst>
      <p:ext uri="{BB962C8B-B14F-4D97-AF65-F5344CB8AC3E}">
        <p14:creationId xmlns:p14="http://schemas.microsoft.com/office/powerpoint/2010/main" val="205097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64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00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451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914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120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201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104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232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77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59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236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1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74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36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4/28/16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88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53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2081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4/28/16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4141919"/>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519" y="1828800"/>
            <a:ext cx="8605194" cy="1404611"/>
          </a:xfrm>
        </p:spPr>
        <p:txBody>
          <a:bodyPr>
            <a:normAutofit fontScale="90000"/>
          </a:bodyPr>
          <a:lstStyle/>
          <a:p>
            <a:pPr algn="ctr"/>
            <a:r>
              <a:rPr lang="en-US" altLang="zh-CN" dirty="0" smtClean="0">
                <a:latin typeface="Times New Roman"/>
                <a:cs typeface="Times New Roman"/>
              </a:rPr>
              <a:t>Systems</a:t>
            </a:r>
            <a:r>
              <a:rPr lang="zh-CN" altLang="en-US" dirty="0" smtClean="0">
                <a:latin typeface="Times New Roman"/>
                <a:cs typeface="Times New Roman"/>
              </a:rPr>
              <a:t> </a:t>
            </a:r>
            <a:r>
              <a:rPr lang="en-US" altLang="zh-CN" dirty="0" smtClean="0">
                <a:latin typeface="Times New Roman"/>
                <a:cs typeface="Times New Roman"/>
              </a:rPr>
              <a:t>Genetics</a:t>
            </a:r>
            <a:endParaRPr lang="en-US" dirty="0">
              <a:latin typeface="Times New Roman"/>
              <a:cs typeface="Times New Roman"/>
            </a:endParaRPr>
          </a:p>
        </p:txBody>
      </p:sp>
      <p:sp>
        <p:nvSpPr>
          <p:cNvPr id="3" name="Subtitle 2"/>
          <p:cNvSpPr>
            <a:spLocks noGrp="1"/>
          </p:cNvSpPr>
          <p:nvPr>
            <p:ph type="subTitle" idx="1"/>
          </p:nvPr>
        </p:nvSpPr>
        <p:spPr>
          <a:xfrm>
            <a:off x="1438275" y="3233411"/>
            <a:ext cx="9496424" cy="1395739"/>
          </a:xfrm>
        </p:spPr>
        <p:txBody>
          <a:bodyPr>
            <a:normAutofit/>
          </a:bodyPr>
          <a:lstStyle/>
          <a:p>
            <a:r>
              <a:rPr lang="en-US" altLang="zh-CN" dirty="0" err="1" smtClean="0">
                <a:latin typeface="Times New Roman"/>
                <a:cs typeface="Times New Roman"/>
              </a:rPr>
              <a:t>Yaqi</a:t>
            </a:r>
            <a:r>
              <a:rPr lang="zh-CN" altLang="en-US" dirty="0" smtClean="0">
                <a:latin typeface="Times New Roman"/>
                <a:cs typeface="Times New Roman"/>
              </a:rPr>
              <a:t> </a:t>
            </a:r>
            <a:r>
              <a:rPr lang="en-US" altLang="zh-CN" dirty="0" smtClean="0">
                <a:latin typeface="Times New Roman"/>
                <a:cs typeface="Times New Roman"/>
              </a:rPr>
              <a:t>Zhou,</a:t>
            </a:r>
            <a:r>
              <a:rPr lang="zh-CN" altLang="en-US" dirty="0" smtClean="0">
                <a:latin typeface="Times New Roman"/>
                <a:cs typeface="Times New Roman"/>
              </a:rPr>
              <a:t> </a:t>
            </a:r>
            <a:r>
              <a:rPr lang="en-US" altLang="zh-CN" dirty="0" err="1" smtClean="0">
                <a:latin typeface="Times New Roman"/>
                <a:cs typeface="Times New Roman"/>
              </a:rPr>
              <a:t>Shengqian</a:t>
            </a:r>
            <a:r>
              <a:rPr lang="zh-CN" altLang="en-US" dirty="0" smtClean="0">
                <a:latin typeface="Times New Roman"/>
                <a:cs typeface="Times New Roman"/>
              </a:rPr>
              <a:t> </a:t>
            </a:r>
            <a:r>
              <a:rPr lang="en-US" altLang="zh-CN" dirty="0" smtClean="0">
                <a:latin typeface="Times New Roman"/>
                <a:cs typeface="Times New Roman"/>
              </a:rPr>
              <a:t>Chen,</a:t>
            </a:r>
            <a:r>
              <a:rPr lang="zh-CN" altLang="en-US" dirty="0" smtClean="0">
                <a:latin typeface="Times New Roman"/>
                <a:cs typeface="Times New Roman"/>
              </a:rPr>
              <a:t> </a:t>
            </a:r>
            <a:r>
              <a:rPr lang="en-US" altLang="zh-CN" dirty="0" err="1" smtClean="0">
                <a:latin typeface="Times New Roman"/>
                <a:cs typeface="Times New Roman"/>
              </a:rPr>
              <a:t>Wenxue</a:t>
            </a:r>
            <a:r>
              <a:rPr lang="zh-CN" altLang="en-US" dirty="0" smtClean="0">
                <a:latin typeface="Times New Roman"/>
                <a:cs typeface="Times New Roman"/>
              </a:rPr>
              <a:t> </a:t>
            </a:r>
            <a:r>
              <a:rPr lang="en-US" altLang="zh-CN" dirty="0" smtClean="0">
                <a:latin typeface="Times New Roman"/>
                <a:cs typeface="Times New Roman"/>
              </a:rPr>
              <a:t>Zhang,</a:t>
            </a:r>
            <a:r>
              <a:rPr lang="zh-CN" altLang="en-US" dirty="0" smtClean="0">
                <a:latin typeface="Times New Roman"/>
                <a:cs typeface="Times New Roman"/>
              </a:rPr>
              <a:t> </a:t>
            </a:r>
            <a:r>
              <a:rPr lang="en-US" altLang="zh-CN" dirty="0" smtClean="0">
                <a:latin typeface="Times New Roman"/>
                <a:cs typeface="Times New Roman"/>
              </a:rPr>
              <a:t>Yanan</a:t>
            </a:r>
            <a:r>
              <a:rPr lang="zh-CN" altLang="en-US" dirty="0" smtClean="0">
                <a:latin typeface="Times New Roman"/>
                <a:cs typeface="Times New Roman"/>
              </a:rPr>
              <a:t> </a:t>
            </a:r>
            <a:r>
              <a:rPr lang="en-US" altLang="zh-CN" dirty="0" smtClean="0">
                <a:latin typeface="Times New Roman"/>
                <a:cs typeface="Times New Roman"/>
              </a:rPr>
              <a:t>Huo</a:t>
            </a:r>
          </a:p>
          <a:p>
            <a:pPr algn="ctr"/>
            <a:r>
              <a:rPr lang="en-US" altLang="zh-CN" dirty="0" smtClean="0">
                <a:latin typeface="Times New Roman"/>
                <a:cs typeface="Times New Roman"/>
              </a:rPr>
              <a:t>April</a:t>
            </a:r>
            <a:r>
              <a:rPr lang="zh-CN" altLang="en-US" dirty="0" smtClean="0">
                <a:latin typeface="Times New Roman"/>
                <a:cs typeface="Times New Roman"/>
              </a:rPr>
              <a:t> </a:t>
            </a:r>
            <a:r>
              <a:rPr lang="en-US" altLang="zh-CN" dirty="0" smtClean="0">
                <a:latin typeface="Times New Roman"/>
                <a:cs typeface="Times New Roman"/>
              </a:rPr>
              <a:t>2016</a:t>
            </a:r>
            <a:endParaRPr lang="en-US" dirty="0">
              <a:latin typeface="Times New Roman"/>
              <a:cs typeface="Times New Roman"/>
            </a:endParaRPr>
          </a:p>
        </p:txBody>
      </p:sp>
    </p:spTree>
    <p:extLst>
      <p:ext uri="{BB962C8B-B14F-4D97-AF65-F5344CB8AC3E}">
        <p14:creationId xmlns:p14="http://schemas.microsoft.com/office/powerpoint/2010/main" val="1031779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4340" y="1825625"/>
            <a:ext cx="3011541" cy="4351338"/>
          </a:xfrm>
        </p:spPr>
        <p:txBody>
          <a:bodyPr/>
          <a:lstStyle/>
          <a:p>
            <a:endParaRPr lang="en-US" altLang="zh-CN" b="1" dirty="0" smtClean="0">
              <a:latin typeface="Times New Roman"/>
              <a:cs typeface="Times New Roman"/>
            </a:endParaRPr>
          </a:p>
          <a:p>
            <a:pPr>
              <a:buFont typeface="Wingdings" charset="2"/>
              <a:buChar char=""/>
            </a:pPr>
            <a:r>
              <a:rPr lang="en-US" altLang="zh-CN" b="1" dirty="0">
                <a:latin typeface="Times New Roman"/>
                <a:cs typeface="Times New Roman"/>
              </a:rPr>
              <a:t> </a:t>
            </a:r>
            <a:r>
              <a:rPr lang="en-US" altLang="zh-CN" b="1" dirty="0" smtClean="0">
                <a:latin typeface="Times New Roman"/>
                <a:cs typeface="Times New Roman"/>
              </a:rPr>
              <a:t>Stepwise   Regression</a:t>
            </a:r>
          </a:p>
          <a:p>
            <a:pPr marL="0" indent="0">
              <a:buNone/>
            </a:pPr>
            <a:endParaRPr lang="en-US" altLang="zh-CN" b="1" dirty="0" smtClean="0">
              <a:latin typeface="Times New Roman"/>
              <a:cs typeface="Times New Roman"/>
            </a:endParaRPr>
          </a:p>
          <a:p>
            <a:pPr>
              <a:buFont typeface="Wingdings" charset="2"/>
              <a:buChar char=""/>
            </a:pPr>
            <a:r>
              <a:rPr lang="en-US" altLang="zh-CN" b="1" dirty="0" smtClean="0">
                <a:latin typeface="Times New Roman"/>
                <a:cs typeface="Times New Roman"/>
              </a:rPr>
              <a:t>Random Forest</a:t>
            </a:r>
          </a:p>
          <a:p>
            <a:pPr marL="0" indent="0">
              <a:buNone/>
            </a:pPr>
            <a:endParaRPr lang="en-US" altLang="zh-CN" b="1" dirty="0" smtClean="0">
              <a:latin typeface="Times New Roman"/>
              <a:cs typeface="Times New Roman"/>
            </a:endParaRPr>
          </a:p>
          <a:p>
            <a:pPr marL="0" indent="0">
              <a:buNone/>
            </a:pPr>
            <a:r>
              <a:rPr lang="en-US" altLang="zh-CN" dirty="0" smtClean="0">
                <a:latin typeface="Times New Roman"/>
                <a:cs typeface="Times New Roman"/>
              </a:rPr>
              <a:t> </a:t>
            </a:r>
            <a:endParaRPr kumimoji="1" lang="zh-CN" altLang="en-US" dirty="0">
              <a:latin typeface="Times New Roman"/>
              <a:cs typeface="Times New Roman"/>
            </a:endParaRPr>
          </a:p>
        </p:txBody>
      </p:sp>
      <p:sp>
        <p:nvSpPr>
          <p:cNvPr id="4" name="Title 1"/>
          <p:cNvSpPr txBox="1">
            <a:spLocks/>
          </p:cNvSpPr>
          <p:nvPr/>
        </p:nvSpPr>
        <p:spPr>
          <a:xfrm>
            <a:off x="839788" y="457200"/>
            <a:ext cx="3932237" cy="854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r>
              <a:rPr lang="en-US" dirty="0" smtClean="0">
                <a:latin typeface="Times New Roman"/>
                <a:cs typeface="Times New Roman"/>
              </a:rPr>
              <a:t>Models</a:t>
            </a:r>
            <a:endParaRPr lang="en-US" dirty="0">
              <a:latin typeface="Times New Roman"/>
              <a:cs typeface="Times New Roman"/>
            </a:endParaRP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650" y="185351"/>
            <a:ext cx="7644714" cy="6512011"/>
          </a:xfrm>
          <a:prstGeom prst="rect">
            <a:avLst/>
          </a:prstGeom>
        </p:spPr>
      </p:pic>
    </p:spTree>
    <p:extLst>
      <p:ext uri="{BB962C8B-B14F-4D97-AF65-F5344CB8AC3E}">
        <p14:creationId xmlns:p14="http://schemas.microsoft.com/office/powerpoint/2010/main" val="340471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12" y="167961"/>
            <a:ext cx="5599477" cy="6464405"/>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710232356"/>
              </p:ext>
            </p:extLst>
          </p:nvPr>
        </p:nvGraphicFramePr>
        <p:xfrm>
          <a:off x="7099448" y="465432"/>
          <a:ext cx="4461579" cy="2966720"/>
        </p:xfrm>
        <a:graphic>
          <a:graphicData uri="http://schemas.openxmlformats.org/drawingml/2006/table">
            <a:tbl>
              <a:tblPr firstRow="1" bandRow="1">
                <a:tableStyleId>{5C22544A-7EE6-4342-B048-85BDC9FD1C3A}</a:tableStyleId>
              </a:tblPr>
              <a:tblGrid>
                <a:gridCol w="1487193"/>
                <a:gridCol w="1655453"/>
                <a:gridCol w="1318933"/>
              </a:tblGrid>
              <a:tr h="370840">
                <a:tc>
                  <a:txBody>
                    <a:bodyPr/>
                    <a:lstStyle/>
                    <a:p>
                      <a:r>
                        <a:rPr lang="en-US" altLang="zh-CN" dirty="0" smtClean="0">
                          <a:latin typeface="Times New Roman"/>
                          <a:cs typeface="Times New Roman"/>
                        </a:rPr>
                        <a:t>Marker</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Chromosome</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Position</a:t>
                      </a:r>
                      <a:endParaRPr lang="zh-CN" altLang="en-US" dirty="0">
                        <a:latin typeface="Times New Roman"/>
                        <a:cs typeface="Times New Roman"/>
                      </a:endParaRPr>
                    </a:p>
                  </a:txBody>
                  <a:tcPr/>
                </a:tc>
              </a:tr>
              <a:tr h="370840">
                <a:tc>
                  <a:txBody>
                    <a:bodyPr/>
                    <a:lstStyle/>
                    <a:p>
                      <a:pPr algn="ctr"/>
                      <a:r>
                        <a:rPr lang="en-US" altLang="zh-CN" dirty="0" smtClean="0">
                          <a:latin typeface="Times New Roman"/>
                          <a:cs typeface="Times New Roman"/>
                        </a:rPr>
                        <a:t>rs3700241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hr-HR" altLang="zh-CN" dirty="0" smtClean="0">
                          <a:latin typeface="Times New Roman"/>
                          <a:cs typeface="Times New Roman"/>
                        </a:rPr>
                        <a:t>146.97</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rs3702235</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p>
                  </a:txBody>
                  <a:tcPr anchor="ctr"/>
                </a:tc>
                <a:tc>
                  <a:txBody>
                    <a:bodyPr/>
                    <a:lstStyle/>
                    <a:p>
                      <a:pPr algn="ctr"/>
                      <a:r>
                        <a:rPr lang="en-US" altLang="zh-CN" dirty="0" smtClean="0">
                          <a:latin typeface="Times New Roman"/>
                          <a:cs typeface="Times New Roman"/>
                        </a:rPr>
                        <a:t>147.11</a:t>
                      </a:r>
                      <a:endParaRPr lang="zh-CN" altLang="en-US" dirty="0">
                        <a:latin typeface="Times New Roman"/>
                        <a:cs typeface="Times New Roman"/>
                      </a:endParaRPr>
                    </a:p>
                  </a:txBody>
                  <a:tcPr anchor="ctr"/>
                </a:tc>
              </a:tr>
              <a:tr h="370840">
                <a:tc>
                  <a:txBody>
                    <a:bodyPr/>
                    <a:lstStyle/>
                    <a:p>
                      <a:pPr algn="ctr"/>
                      <a:r>
                        <a:rPr lang="fi-FI" altLang="zh-CN" dirty="0" smtClean="0">
                          <a:latin typeface="Times New Roman"/>
                          <a:cs typeface="Times New Roman"/>
                        </a:rPr>
                        <a:t>rs13479570</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151.81</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rs13483654</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48.46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rs13483658</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49.96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rs13483681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54.92</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rs3660143</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55.10</a:t>
                      </a:r>
                      <a:endParaRPr lang="zh-CN" altLang="en-US" dirty="0">
                        <a:latin typeface="Times New Roman"/>
                        <a:cs typeface="Times New Roman"/>
                      </a:endParaRPr>
                    </a:p>
                  </a:txBody>
                  <a:tcPr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302365679"/>
              </p:ext>
            </p:extLst>
          </p:nvPr>
        </p:nvGraphicFramePr>
        <p:xfrm>
          <a:off x="7099448" y="4592746"/>
          <a:ext cx="4461579" cy="1854200"/>
        </p:xfrm>
        <a:graphic>
          <a:graphicData uri="http://schemas.openxmlformats.org/drawingml/2006/table">
            <a:tbl>
              <a:tblPr firstRow="1" bandRow="1">
                <a:tableStyleId>{5C22544A-7EE6-4342-B048-85BDC9FD1C3A}</a:tableStyleId>
              </a:tblPr>
              <a:tblGrid>
                <a:gridCol w="1498049"/>
                <a:gridCol w="1644597"/>
                <a:gridCol w="1318933"/>
              </a:tblGrid>
              <a:tr h="370840">
                <a:tc>
                  <a:txBody>
                    <a:bodyPr/>
                    <a:lstStyle/>
                    <a:p>
                      <a:r>
                        <a:rPr lang="en-US" altLang="zh-CN" dirty="0" smtClean="0">
                          <a:latin typeface="Times New Roman"/>
                          <a:cs typeface="Times New Roman"/>
                        </a:rPr>
                        <a:t>Marker</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Chromosome</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Position</a:t>
                      </a:r>
                      <a:endParaRPr lang="zh-CN" altLang="en-US" dirty="0">
                        <a:latin typeface="Times New Roman"/>
                        <a:cs typeface="Times New Roman"/>
                      </a:endParaRPr>
                    </a:p>
                  </a:txBody>
                  <a:tcPr/>
                </a:tc>
              </a:tr>
              <a:tr h="370840">
                <a:tc>
                  <a:txBody>
                    <a:bodyPr/>
                    <a:lstStyle/>
                    <a:p>
                      <a:pPr algn="ctr"/>
                      <a:r>
                        <a:rPr lang="fi-FI" altLang="zh-CN" dirty="0" smtClean="0">
                          <a:latin typeface="Times New Roman"/>
                          <a:cs typeface="Times New Roman"/>
                        </a:rPr>
                        <a:t>rs13479570</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151.81</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rs13483654</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48.46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rs13483681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54.92</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rs3660143</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55.10</a:t>
                      </a:r>
                      <a:endParaRPr lang="zh-CN" altLang="en-US" dirty="0">
                        <a:latin typeface="Times New Roman"/>
                        <a:cs typeface="Times New Roman"/>
                      </a:endParaRPr>
                    </a:p>
                  </a:txBody>
                  <a:tcPr anchor="ctr"/>
                </a:tc>
              </a:tr>
            </a:tbl>
          </a:graphicData>
        </a:graphic>
      </p:graphicFrame>
      <p:sp>
        <p:nvSpPr>
          <p:cNvPr id="7" name="下箭头 6"/>
          <p:cNvSpPr/>
          <p:nvPr/>
        </p:nvSpPr>
        <p:spPr>
          <a:xfrm>
            <a:off x="9199972" y="3679307"/>
            <a:ext cx="521061" cy="7326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4997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7082" y="525554"/>
            <a:ext cx="4512999" cy="523220"/>
          </a:xfrm>
          <a:prstGeom prst="rect">
            <a:avLst/>
          </a:prstGeom>
        </p:spPr>
        <p:txBody>
          <a:bodyPr wrap="none">
            <a:spAutoFit/>
          </a:bodyPr>
          <a:lstStyle/>
          <a:p>
            <a:r>
              <a:rPr kumimoji="1" lang="en-US" altLang="zh-CN" sz="2800" dirty="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Do </a:t>
            </a:r>
            <a:r>
              <a:rPr kumimoji="1" lang="en-US" altLang="zh-CN" sz="2800" dirty="0" smtClean="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we </a:t>
            </a:r>
            <a:r>
              <a:rPr kumimoji="1" lang="en-US" altLang="zh-CN" sz="2800" dirty="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need to include “Sex</a:t>
            </a:r>
            <a:r>
              <a:rPr kumimoji="1" lang="en-US" altLang="zh-CN" sz="2800" dirty="0" smtClean="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a:t>
            </a:r>
            <a:endParaRPr lang="zh-CN" altLang="en-US" dirty="0">
              <a:latin typeface="Times New Roman"/>
              <a:cs typeface="Times New Roman"/>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050" y="1854952"/>
            <a:ext cx="9525636" cy="3533770"/>
          </a:xfrm>
          <a:prstGeom prst="rect">
            <a:avLst/>
          </a:prstGeom>
        </p:spPr>
      </p:pic>
    </p:spTree>
    <p:extLst>
      <p:ext uri="{BB962C8B-B14F-4D97-AF65-F5344CB8AC3E}">
        <p14:creationId xmlns:p14="http://schemas.microsoft.com/office/powerpoint/2010/main" val="337874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54242"/>
          </a:xfrm>
        </p:spPr>
        <p:txBody>
          <a:bodyPr>
            <a:normAutofit/>
          </a:bodyPr>
          <a:lstStyle/>
          <a:p>
            <a:r>
              <a:rPr lang="en-US" sz="5400" dirty="0">
                <a:latin typeface="Times New Roman"/>
                <a:cs typeface="Times New Roman"/>
              </a:rPr>
              <a:t>P</a:t>
            </a:r>
            <a:r>
              <a:rPr lang="en-US" sz="5400" dirty="0" smtClean="0">
                <a:latin typeface="Times New Roman"/>
                <a:cs typeface="Times New Roman"/>
              </a:rPr>
              <a:t>roblem 1</a:t>
            </a:r>
            <a:endParaRPr lang="en-US" sz="5400" dirty="0">
              <a:latin typeface="Times New Roman"/>
              <a:cs typeface="Times New Roman"/>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2927" y="722312"/>
            <a:ext cx="5867400" cy="4813300"/>
          </a:xfrm>
        </p:spPr>
      </p:pic>
      <p:sp>
        <p:nvSpPr>
          <p:cNvPr id="4" name="Text Placeholder 3"/>
          <p:cNvSpPr>
            <a:spLocks noGrp="1"/>
          </p:cNvSpPr>
          <p:nvPr>
            <p:ph type="body" sz="half" idx="2"/>
          </p:nvPr>
        </p:nvSpPr>
        <p:spPr>
          <a:xfrm>
            <a:off x="537345" y="1418255"/>
            <a:ext cx="5145470" cy="3905717"/>
          </a:xfrm>
        </p:spPr>
        <p:txBody>
          <a:bodyPr>
            <a:noAutofit/>
          </a:bodyPr>
          <a:lstStyle/>
          <a:p>
            <a:pPr marL="285750" indent="-285750">
              <a:buFont typeface="Arial" charset="0"/>
              <a:buChar char="•"/>
            </a:pPr>
            <a:r>
              <a:rPr lang="en-US" sz="2800" dirty="0" smtClean="0">
                <a:solidFill>
                  <a:schemeClr val="tx1"/>
                </a:solidFill>
                <a:latin typeface="Times New Roman"/>
                <a:cs typeface="Times New Roman"/>
              </a:rPr>
              <a:t>Demonstrate that markers near each other are more correlated than markers far away.</a:t>
            </a:r>
            <a:endParaRPr lang="en-US" sz="2000" dirty="0">
              <a:solidFill>
                <a:schemeClr val="tx1"/>
              </a:solidFill>
              <a:latin typeface="Times New Roman"/>
              <a:cs typeface="Times New Roman"/>
            </a:endParaRPr>
          </a:p>
          <a:p>
            <a:r>
              <a:rPr lang="en-US" sz="2400" dirty="0" smtClean="0">
                <a:solidFill>
                  <a:schemeClr val="tx1"/>
                </a:solidFill>
                <a:latin typeface="Times New Roman"/>
                <a:cs typeface="Times New Roman"/>
              </a:rPr>
              <a:t>Define the “Correlation” by </a:t>
            </a:r>
            <a:r>
              <a:rPr lang="en-US" sz="2400" dirty="0" err="1" smtClean="0">
                <a:solidFill>
                  <a:schemeClr val="tx1"/>
                </a:solidFill>
                <a:latin typeface="Times New Roman"/>
                <a:cs typeface="Times New Roman"/>
              </a:rPr>
              <a:t>Jaccard</a:t>
            </a:r>
            <a:r>
              <a:rPr lang="en-US" sz="2400" dirty="0" smtClean="0">
                <a:solidFill>
                  <a:schemeClr val="tx1"/>
                </a:solidFill>
                <a:latin typeface="Times New Roman"/>
                <a:cs typeface="Times New Roman"/>
              </a:rPr>
              <a:t> Index: the total number of the same value in two target chromosomes divided by the size of observation. It’s like chromosomes’ similarity. We think the higher percent of the same value, the more correlative relationship there is.</a:t>
            </a:r>
          </a:p>
          <a:p>
            <a:endParaRPr lang="en-US" sz="2000" dirty="0" smtClean="0">
              <a:latin typeface="Times New Roman"/>
              <a:cs typeface="Times New Roman"/>
            </a:endParaRPr>
          </a:p>
        </p:txBody>
      </p:sp>
      <p:sp>
        <p:nvSpPr>
          <p:cNvPr id="6" name="TextBox 5"/>
          <p:cNvSpPr txBox="1"/>
          <p:nvPr/>
        </p:nvSpPr>
        <p:spPr>
          <a:xfrm>
            <a:off x="6326697" y="5690937"/>
            <a:ext cx="5378115" cy="369332"/>
          </a:xfrm>
          <a:prstGeom prst="rect">
            <a:avLst/>
          </a:prstGeom>
          <a:noFill/>
        </p:spPr>
        <p:txBody>
          <a:bodyPr wrap="square" rtlCol="0">
            <a:spAutoFit/>
          </a:bodyPr>
          <a:lstStyle/>
          <a:p>
            <a:r>
              <a:rPr lang="en-US" dirty="0" smtClean="0"/>
              <a:t>Figure 1 : Map of the makers in 19 chromosomes</a:t>
            </a:r>
            <a:endParaRPr lang="en-US" dirty="0"/>
          </a:p>
        </p:txBody>
      </p:sp>
    </p:spTree>
    <p:extLst>
      <p:ext uri="{BB962C8B-B14F-4D97-AF65-F5344CB8AC3E}">
        <p14:creationId xmlns:p14="http://schemas.microsoft.com/office/powerpoint/2010/main" val="181123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21" y="294420"/>
            <a:ext cx="6216929" cy="5486400"/>
          </a:xfrm>
        </p:spPr>
      </p:pic>
      <p:sp>
        <p:nvSpPr>
          <p:cNvPr id="5" name="TextBox 4"/>
          <p:cNvSpPr txBox="1"/>
          <p:nvPr/>
        </p:nvSpPr>
        <p:spPr>
          <a:xfrm>
            <a:off x="954741" y="5943600"/>
            <a:ext cx="5620871" cy="369332"/>
          </a:xfrm>
          <a:prstGeom prst="rect">
            <a:avLst/>
          </a:prstGeom>
          <a:noFill/>
        </p:spPr>
        <p:txBody>
          <a:bodyPr wrap="square" rtlCol="0">
            <a:spAutoFit/>
          </a:bodyPr>
          <a:lstStyle/>
          <a:p>
            <a:r>
              <a:rPr lang="en-US" dirty="0" smtClean="0"/>
              <a:t>Figure 2: Correlation </a:t>
            </a:r>
            <a:r>
              <a:rPr lang="en-US" dirty="0" err="1" smtClean="0"/>
              <a:t>v.s</a:t>
            </a:r>
            <a:r>
              <a:rPr lang="en-US" dirty="0" smtClean="0"/>
              <a:t>. Distance in each chromosome</a:t>
            </a:r>
            <a:endParaRPr lang="en-US" dirty="0"/>
          </a:p>
        </p:txBody>
      </p:sp>
      <p:sp>
        <p:nvSpPr>
          <p:cNvPr id="7" name="TextBox 6"/>
          <p:cNvSpPr txBox="1"/>
          <p:nvPr/>
        </p:nvSpPr>
        <p:spPr>
          <a:xfrm>
            <a:off x="6884892" y="944713"/>
            <a:ext cx="4737613" cy="4401205"/>
          </a:xfrm>
          <a:prstGeom prst="rect">
            <a:avLst/>
          </a:prstGeom>
          <a:noFill/>
        </p:spPr>
        <p:txBody>
          <a:bodyPr wrap="square" rtlCol="0">
            <a:spAutoFit/>
          </a:bodyPr>
          <a:lstStyle/>
          <a:p>
            <a:r>
              <a:rPr lang="en-US" sz="2800" dirty="0" smtClean="0">
                <a:latin typeface="Times New Roman"/>
                <a:cs typeface="Times New Roman"/>
              </a:rPr>
              <a:t>The similarity decreases as the distance increases and converges to 0.375.</a:t>
            </a:r>
          </a:p>
          <a:p>
            <a:endParaRPr lang="en-US" sz="2800" dirty="0" smtClean="0">
              <a:latin typeface="Times New Roman"/>
              <a:cs typeface="Times New Roman"/>
            </a:endParaRPr>
          </a:p>
          <a:p>
            <a:r>
              <a:rPr lang="en-US" sz="2800" dirty="0" smtClean="0">
                <a:latin typeface="Times New Roman"/>
                <a:cs typeface="Times New Roman"/>
              </a:rPr>
              <a:t>Prob. (BB+BB) </a:t>
            </a:r>
            <a:r>
              <a:rPr lang="en-US" sz="2800" dirty="0">
                <a:latin typeface="Times New Roman"/>
                <a:cs typeface="Times New Roman"/>
              </a:rPr>
              <a:t>+ Prob. (</a:t>
            </a:r>
            <a:r>
              <a:rPr lang="en-US" sz="2800" dirty="0" smtClean="0">
                <a:latin typeface="Times New Roman"/>
                <a:cs typeface="Times New Roman"/>
              </a:rPr>
              <a:t>BR+BR) </a:t>
            </a:r>
            <a:r>
              <a:rPr lang="en-US" sz="2800" dirty="0">
                <a:latin typeface="Times New Roman"/>
                <a:cs typeface="Times New Roman"/>
              </a:rPr>
              <a:t>+ Prob. </a:t>
            </a:r>
            <a:r>
              <a:rPr lang="en-US" sz="2800" dirty="0" smtClean="0">
                <a:latin typeface="Times New Roman"/>
                <a:cs typeface="Times New Roman"/>
              </a:rPr>
              <a:t>(RR+RR)  =   </a:t>
            </a:r>
            <a:r>
              <a:rPr lang="en-US" altLang="zh-CN" sz="2800" dirty="0" smtClean="0">
                <a:latin typeface="Times New Roman"/>
                <a:cs typeface="Times New Roman"/>
              </a:rPr>
              <a:t>0.25^2 </a:t>
            </a:r>
            <a:r>
              <a:rPr lang="en-US" sz="2800" dirty="0" smtClean="0">
                <a:latin typeface="Times New Roman"/>
                <a:cs typeface="Times New Roman"/>
              </a:rPr>
              <a:t>+ 0.5^2 + 0.25^2 = 0.375</a:t>
            </a:r>
            <a:endParaRPr lang="en-US" sz="2800" dirty="0">
              <a:latin typeface="Times New Roman"/>
              <a:cs typeface="Times New Roman"/>
            </a:endParaRPr>
          </a:p>
          <a:p>
            <a:endParaRPr lang="en-US" sz="2800" dirty="0">
              <a:latin typeface="Times New Roman"/>
              <a:cs typeface="Times New Roman"/>
            </a:endParaRPr>
          </a:p>
          <a:p>
            <a:endParaRPr lang="en-US" sz="2800" dirty="0" smtClean="0">
              <a:latin typeface="Times New Roman"/>
              <a:cs typeface="Times New Roman"/>
            </a:endParaRPr>
          </a:p>
        </p:txBody>
      </p:sp>
      <mc:AlternateContent xmlns:mc="http://schemas.openxmlformats.org/markup-compatibility/2006" xmlns:a14="http://schemas.microsoft.com/office/drawing/2010/main">
        <mc:Choice Requires="a14">
          <p:sp>
            <p:nvSpPr>
              <p:cNvPr id="2" name="Rectangle 1"/>
              <p:cNvSpPr/>
              <p:nvPr/>
            </p:nvSpPr>
            <p:spPr>
              <a:xfrm>
                <a:off x="5741608" y="3244334"/>
                <a:ext cx="7087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charset="0"/>
                            </a:rPr>
                          </m:ctrlPr>
                        </m:sSupPr>
                        <m:e>
                          <m:r>
                            <a:rPr lang="en-US" i="1">
                              <a:latin typeface="Cambria Math" charset="0"/>
                            </a:rPr>
                            <m:t>1/4</m:t>
                          </m:r>
                        </m:e>
                        <m:sup>
                          <m:r>
                            <a:rPr lang="en-US" i="1">
                              <a:latin typeface="Cambria Math" charset="0"/>
                            </a:rPr>
                            <m:t>2</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741608" y="3244334"/>
                <a:ext cx="708784" cy="369332"/>
              </a:xfrm>
              <a:prstGeom prst="rect">
                <a:avLst/>
              </a:prstGeom>
              <a:blipFill rotWithShape="0">
                <a:blip r:embed="rId4"/>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2092739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0902" y="1031080"/>
            <a:ext cx="5867400" cy="4813300"/>
          </a:xfrm>
        </p:spPr>
      </p:pic>
      <p:sp>
        <p:nvSpPr>
          <p:cNvPr id="4" name="Text Placeholder 3"/>
          <p:cNvSpPr>
            <a:spLocks noGrp="1"/>
          </p:cNvSpPr>
          <p:nvPr>
            <p:ph type="body" sz="half" idx="2"/>
          </p:nvPr>
        </p:nvSpPr>
        <p:spPr>
          <a:xfrm>
            <a:off x="409245" y="1194070"/>
            <a:ext cx="4801364" cy="2357354"/>
          </a:xfrm>
        </p:spPr>
        <p:txBody>
          <a:bodyPr>
            <a:noAutofit/>
          </a:bodyPr>
          <a:lstStyle/>
          <a:p>
            <a:pPr marL="285750" indent="-285750">
              <a:buFont typeface="Arial" charset="0"/>
              <a:buChar char="•"/>
            </a:pPr>
            <a:r>
              <a:rPr lang="en-US" sz="2800" dirty="0" smtClean="0">
                <a:solidFill>
                  <a:schemeClr val="tx1"/>
                </a:solidFill>
                <a:latin typeface="Times New Roman"/>
                <a:cs typeface="Times New Roman"/>
              </a:rPr>
              <a:t>To show that markers on different chromosomes are uncorrelated with each other.  We’d prefer to choose the marker in the median position of chromosomes 2 to 6 and compare it with all markers in chromosome 1. Then we got the figure 3 , which indicates that the performance </a:t>
            </a:r>
            <a:r>
              <a:rPr lang="en-US" sz="2800" dirty="0">
                <a:solidFill>
                  <a:schemeClr val="tx1"/>
                </a:solidFill>
                <a:latin typeface="Times New Roman"/>
                <a:cs typeface="Times New Roman"/>
              </a:rPr>
              <a:t>has nothing to do with </a:t>
            </a:r>
            <a:r>
              <a:rPr lang="en-US" sz="2800" dirty="0" smtClean="0">
                <a:solidFill>
                  <a:schemeClr val="tx1"/>
                </a:solidFill>
                <a:latin typeface="Times New Roman"/>
                <a:cs typeface="Times New Roman"/>
              </a:rPr>
              <a:t>chromosomes. </a:t>
            </a:r>
            <a:endParaRPr lang="en-US" sz="2800" dirty="0">
              <a:solidFill>
                <a:schemeClr val="tx1"/>
              </a:solidFill>
              <a:latin typeface="Times New Roman"/>
              <a:cs typeface="Times New Roman"/>
            </a:endParaRPr>
          </a:p>
          <a:p>
            <a:endParaRPr lang="en-US" sz="2800" dirty="0">
              <a:latin typeface="Times New Roman"/>
              <a:cs typeface="Times New Roman"/>
            </a:endParaRPr>
          </a:p>
        </p:txBody>
      </p:sp>
      <p:sp>
        <p:nvSpPr>
          <p:cNvPr id="6" name="TextBox 5"/>
          <p:cNvSpPr txBox="1"/>
          <p:nvPr/>
        </p:nvSpPr>
        <p:spPr>
          <a:xfrm>
            <a:off x="5754709" y="6029282"/>
            <a:ext cx="5787190" cy="369332"/>
          </a:xfrm>
          <a:prstGeom prst="rect">
            <a:avLst/>
          </a:prstGeom>
          <a:noFill/>
        </p:spPr>
        <p:txBody>
          <a:bodyPr wrap="square" rtlCol="0">
            <a:spAutoFit/>
          </a:bodyPr>
          <a:lstStyle/>
          <a:p>
            <a:r>
              <a:rPr lang="en-US" dirty="0" smtClean="0"/>
              <a:t>Figure 3: Similarity </a:t>
            </a:r>
            <a:r>
              <a:rPr lang="en-US" dirty="0" err="1" smtClean="0"/>
              <a:t>v.s</a:t>
            </a:r>
            <a:r>
              <a:rPr lang="en-US" dirty="0" smtClean="0"/>
              <a:t>. Distance in different chromosomes</a:t>
            </a:r>
            <a:endParaRPr lang="en-US" dirty="0"/>
          </a:p>
        </p:txBody>
      </p:sp>
    </p:spTree>
    <p:extLst>
      <p:ext uri="{BB962C8B-B14F-4D97-AF65-F5344CB8AC3E}">
        <p14:creationId xmlns:p14="http://schemas.microsoft.com/office/powerpoint/2010/main" val="201185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a:cs typeface="Times New Roman"/>
              </a:rPr>
              <a:t>Problem</a:t>
            </a:r>
            <a:r>
              <a:rPr lang="zh-CN" altLang="en-US" dirty="0" smtClean="0">
                <a:latin typeface="Times New Roman"/>
                <a:cs typeface="Times New Roman"/>
              </a:rPr>
              <a:t> </a:t>
            </a:r>
            <a:r>
              <a:rPr lang="en-US" altLang="zh-CN" dirty="0" smtClean="0">
                <a:latin typeface="Times New Roman"/>
                <a:cs typeface="Times New Roman"/>
              </a:rPr>
              <a:t>2</a:t>
            </a:r>
            <a:endParaRPr lang="en-US" dirty="0">
              <a:latin typeface="Times New Roman"/>
              <a:cs typeface="Times New Roman"/>
            </a:endParaRPr>
          </a:p>
        </p:txBody>
      </p:sp>
      <p:sp>
        <p:nvSpPr>
          <p:cNvPr id="3" name="Content Placeholder 2"/>
          <p:cNvSpPr>
            <a:spLocks noGrp="1"/>
          </p:cNvSpPr>
          <p:nvPr>
            <p:ph idx="1"/>
          </p:nvPr>
        </p:nvSpPr>
        <p:spPr/>
        <p:txBody>
          <a:bodyPr/>
          <a:lstStyle/>
          <a:p>
            <a:r>
              <a:rPr lang="en-US" altLang="zh-CN" dirty="0">
                <a:latin typeface="Times New Roman"/>
                <a:cs typeface="Times New Roman"/>
              </a:rPr>
              <a:t>H</a:t>
            </a:r>
            <a:r>
              <a:rPr lang="en-US" altLang="zh-CN" dirty="0" smtClean="0">
                <a:latin typeface="Times New Roman"/>
                <a:cs typeface="Times New Roman"/>
              </a:rPr>
              <a:t>ow</a:t>
            </a:r>
            <a:r>
              <a:rPr lang="zh-CN" altLang="en-US" dirty="0" smtClean="0">
                <a:latin typeface="Times New Roman"/>
                <a:cs typeface="Times New Roman"/>
              </a:rPr>
              <a:t> </a:t>
            </a:r>
            <a:r>
              <a:rPr lang="en-US" altLang="zh-CN" dirty="0" smtClean="0">
                <a:latin typeface="Times New Roman"/>
                <a:cs typeface="Times New Roman"/>
              </a:rPr>
              <a:t>is</a:t>
            </a:r>
            <a:r>
              <a:rPr lang="zh-CN" altLang="en-US" dirty="0" smtClean="0">
                <a:latin typeface="Times New Roman"/>
                <a:cs typeface="Times New Roman"/>
              </a:rPr>
              <a:t> </a:t>
            </a:r>
            <a:r>
              <a:rPr lang="en-US" altLang="zh-CN" dirty="0" smtClean="0">
                <a:latin typeface="Times New Roman"/>
                <a:cs typeface="Times New Roman"/>
              </a:rPr>
              <a:t>covariate</a:t>
            </a:r>
            <a:r>
              <a:rPr lang="zh-CN" altLang="en-US" dirty="0" smtClean="0">
                <a:latin typeface="Times New Roman"/>
                <a:cs typeface="Times New Roman"/>
              </a:rPr>
              <a:t> </a:t>
            </a:r>
            <a:r>
              <a:rPr lang="en-US" altLang="zh-CN" dirty="0" smtClean="0">
                <a:latin typeface="Times New Roman"/>
                <a:cs typeface="Times New Roman"/>
              </a:rPr>
              <a:t>SEX</a:t>
            </a:r>
            <a:r>
              <a:rPr lang="zh-CN" altLang="en-US" dirty="0" smtClean="0">
                <a:latin typeface="Times New Roman"/>
                <a:cs typeface="Times New Roman"/>
              </a:rPr>
              <a:t> </a:t>
            </a:r>
            <a:r>
              <a:rPr lang="en-US" altLang="zh-CN" dirty="0" smtClean="0">
                <a:latin typeface="Times New Roman"/>
                <a:cs typeface="Times New Roman"/>
              </a:rPr>
              <a:t>related</a:t>
            </a:r>
            <a:r>
              <a:rPr lang="zh-CN" altLang="en-US" dirty="0" smtClean="0">
                <a:latin typeface="Times New Roman"/>
                <a:cs typeface="Times New Roman"/>
              </a:rPr>
              <a:t> </a:t>
            </a:r>
            <a:r>
              <a:rPr lang="en-US" altLang="zh-CN" dirty="0" smtClean="0">
                <a:latin typeface="Times New Roman"/>
                <a:cs typeface="Times New Roman"/>
              </a:rPr>
              <a:t>to</a:t>
            </a:r>
            <a:r>
              <a:rPr lang="zh-CN" altLang="en-US" dirty="0" smtClean="0">
                <a:latin typeface="Times New Roman"/>
                <a:cs typeface="Times New Roman"/>
              </a:rPr>
              <a:t> </a:t>
            </a:r>
            <a:r>
              <a:rPr lang="en-US" altLang="zh-CN" dirty="0" smtClean="0">
                <a:latin typeface="Times New Roman"/>
                <a:cs typeface="Times New Roman"/>
              </a:rPr>
              <a:t>insulin</a:t>
            </a:r>
            <a:r>
              <a:rPr lang="zh-CN" altLang="en-US" dirty="0" smtClean="0">
                <a:latin typeface="Times New Roman"/>
                <a:cs typeface="Times New Roman"/>
              </a:rPr>
              <a:t>？</a:t>
            </a:r>
            <a:endParaRPr lang="en-US" dirty="0">
              <a:latin typeface="Times New Roman"/>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97438"/>
            <a:ext cx="5070735" cy="3679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73" y="2497438"/>
            <a:ext cx="5189122" cy="3679525"/>
          </a:xfrm>
          <a:prstGeom prst="rect">
            <a:avLst/>
          </a:prstGeom>
        </p:spPr>
      </p:pic>
    </p:spTree>
    <p:extLst>
      <p:ext uri="{BB962C8B-B14F-4D97-AF65-F5344CB8AC3E}">
        <p14:creationId xmlns:p14="http://schemas.microsoft.com/office/powerpoint/2010/main" val="39158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2125362"/>
            <a:ext cx="10233800" cy="4051601"/>
          </a:xfrm>
        </p:spPr>
        <p:txBody>
          <a:bodyPr/>
          <a:lstStyle/>
          <a:p>
            <a:r>
              <a:rPr lang="en-US" dirty="0"/>
              <a:t>	</a:t>
            </a:r>
            <a:endParaRPr lang="en-US" dirty="0" smtClean="0"/>
          </a:p>
        </p:txBody>
      </p:sp>
      <p:sp>
        <p:nvSpPr>
          <p:cNvPr id="4" name="TextBox 3"/>
          <p:cNvSpPr txBox="1"/>
          <p:nvPr/>
        </p:nvSpPr>
        <p:spPr>
          <a:xfrm>
            <a:off x="897577" y="593125"/>
            <a:ext cx="4354043" cy="923330"/>
          </a:xfrm>
          <a:prstGeom prst="rect">
            <a:avLst/>
          </a:prstGeom>
          <a:noFill/>
        </p:spPr>
        <p:txBody>
          <a:bodyPr wrap="square" rtlCol="0">
            <a:spAutoFit/>
          </a:bodyPr>
          <a:lstStyle/>
          <a:p>
            <a:r>
              <a:rPr lang="en-US" altLang="zh-CN" sz="5400" dirty="0" smtClean="0">
                <a:latin typeface="Times New Roman"/>
                <a:cs typeface="Times New Roman"/>
              </a:rPr>
              <a:t>Welch</a:t>
            </a:r>
            <a:r>
              <a:rPr lang="zh-CN" altLang="en-US" sz="5400" dirty="0" smtClean="0">
                <a:latin typeface="Times New Roman"/>
                <a:cs typeface="Times New Roman"/>
              </a:rPr>
              <a:t> </a:t>
            </a:r>
            <a:r>
              <a:rPr lang="en-US" altLang="zh-CN" sz="5400" dirty="0" smtClean="0">
                <a:latin typeface="Times New Roman"/>
                <a:cs typeface="Times New Roman"/>
              </a:rPr>
              <a:t>t-test</a:t>
            </a:r>
            <a:endParaRPr lang="en-US" sz="5400" dirty="0">
              <a:latin typeface="Times New Roman"/>
              <a:cs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0" y="2125362"/>
            <a:ext cx="8559800" cy="3340100"/>
          </a:xfrm>
          <a:prstGeom prst="rect">
            <a:avLst/>
          </a:prstGeom>
        </p:spPr>
      </p:pic>
    </p:spTree>
    <p:extLst>
      <p:ext uri="{BB962C8B-B14F-4D97-AF65-F5344CB8AC3E}">
        <p14:creationId xmlns:p14="http://schemas.microsoft.com/office/powerpoint/2010/main" val="150153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a:cs typeface="Times New Roman"/>
              </a:rPr>
              <a:t>Normality</a:t>
            </a:r>
            <a:r>
              <a:rPr lang="zh-CN" altLang="en-US" dirty="0" smtClean="0">
                <a:latin typeface="Times New Roman"/>
                <a:cs typeface="Times New Roman"/>
              </a:rPr>
              <a:t> </a:t>
            </a:r>
            <a:r>
              <a:rPr lang="en-US" altLang="zh-CN" dirty="0" smtClean="0">
                <a:latin typeface="Times New Roman"/>
                <a:cs typeface="Times New Roman"/>
              </a:rPr>
              <a:t>test</a:t>
            </a:r>
            <a:endParaRPr lang="en-US" dirty="0">
              <a:latin typeface="Times New Roman"/>
              <a:cs typeface="Times New Roman"/>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930" y="1594022"/>
            <a:ext cx="7129848" cy="4917989"/>
          </a:xfrm>
        </p:spPr>
      </p:pic>
    </p:spTree>
    <p:extLst>
      <p:ext uri="{BB962C8B-B14F-4D97-AF65-F5344CB8AC3E}">
        <p14:creationId xmlns:p14="http://schemas.microsoft.com/office/powerpoint/2010/main" val="1356565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7287" y="247134"/>
            <a:ext cx="7644714" cy="6512011"/>
          </a:xfrm>
          <a:prstGeom prst="rect">
            <a:avLst/>
          </a:prstGeom>
        </p:spPr>
      </p:pic>
      <p:sp>
        <p:nvSpPr>
          <p:cNvPr id="6" name="TextBox 5"/>
          <p:cNvSpPr txBox="1"/>
          <p:nvPr/>
        </p:nvSpPr>
        <p:spPr>
          <a:xfrm>
            <a:off x="838201" y="1690688"/>
            <a:ext cx="3214816" cy="1661993"/>
          </a:xfrm>
          <a:prstGeom prst="rect">
            <a:avLst/>
          </a:prstGeom>
          <a:noFill/>
        </p:spPr>
        <p:txBody>
          <a:bodyPr wrap="square" rtlCol="0">
            <a:spAutoFit/>
          </a:bodyPr>
          <a:lstStyle/>
          <a:p>
            <a:r>
              <a:rPr lang="en-US" altLang="zh-CN" sz="2800" b="1" dirty="0">
                <a:latin typeface="Times New Roman"/>
                <a:cs typeface="Times New Roman"/>
              </a:rPr>
              <a:t>How genotypes are related to the key phenotype?</a:t>
            </a:r>
          </a:p>
          <a:p>
            <a:endParaRPr lang="en-US" dirty="0"/>
          </a:p>
        </p:txBody>
      </p:sp>
    </p:spTree>
    <p:extLst>
      <p:ext uri="{BB962C8B-B14F-4D97-AF65-F5344CB8AC3E}">
        <p14:creationId xmlns:p14="http://schemas.microsoft.com/office/powerpoint/2010/main" val="36969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0000" y="2113005"/>
            <a:ext cx="9610587" cy="4829118"/>
          </a:xfrm>
        </p:spPr>
        <p:txBody>
          <a:bodyPr>
            <a:noAutofit/>
          </a:bodyPr>
          <a:lstStyle/>
          <a:p>
            <a:r>
              <a:rPr kumimoji="1" lang="en-US" altLang="zh-CN" dirty="0" smtClean="0">
                <a:latin typeface="Times New Roman"/>
                <a:cs typeface="Times New Roman"/>
              </a:rPr>
              <a:t>Over 6000 NAs</a:t>
            </a:r>
          </a:p>
          <a:p>
            <a:r>
              <a:rPr kumimoji="1" lang="en-US" altLang="zh-CN" dirty="0" err="1" smtClean="0">
                <a:latin typeface="Times New Roman"/>
                <a:cs typeface="Times New Roman"/>
              </a:rPr>
              <a:t>RandomForest</a:t>
            </a:r>
            <a:r>
              <a:rPr kumimoji="1" lang="en-US" altLang="zh-CN" dirty="0" smtClean="0">
                <a:latin typeface="Times New Roman"/>
                <a:cs typeface="Times New Roman"/>
              </a:rPr>
              <a:t> in R doesn’t allow missing values, only less than 30 effective rows if omitting NAs.</a:t>
            </a:r>
            <a:endParaRPr kumimoji="1" lang="zh-CN" altLang="en-US" dirty="0" smtClean="0">
              <a:latin typeface="Times New Roman"/>
              <a:cs typeface="Times New Roman"/>
            </a:endParaRPr>
          </a:p>
          <a:p>
            <a:r>
              <a:rPr kumimoji="1" lang="en-US" altLang="zh-CN" dirty="0" smtClean="0">
                <a:latin typeface="Times New Roman"/>
                <a:cs typeface="Times New Roman"/>
              </a:rPr>
              <a:t>Replace NA in a marker by the value of closer one in two adjacent marker</a:t>
            </a:r>
            <a:r>
              <a:rPr kumimoji="1" lang="en-US" altLang="zh-CN" dirty="0">
                <a:latin typeface="Times New Roman"/>
                <a:cs typeface="Times New Roman"/>
              </a:rPr>
              <a:t>s</a:t>
            </a:r>
            <a:endParaRPr kumimoji="1" lang="en-US" altLang="zh-CN" dirty="0" smtClean="0">
              <a:latin typeface="Times New Roman"/>
              <a:cs typeface="Times New Roman"/>
            </a:endParaRPr>
          </a:p>
          <a:p>
            <a:r>
              <a:rPr kumimoji="1" lang="en-US" altLang="zh-CN" dirty="0" smtClean="0">
                <a:latin typeface="Times New Roman"/>
                <a:cs typeface="Times New Roman"/>
              </a:rPr>
              <a:t>Though a small portion, there are situations when the closer maker is NA, we then replace it with another one</a:t>
            </a:r>
            <a:endParaRPr kumimoji="1" lang="zh-CN" altLang="en-US" dirty="0">
              <a:latin typeface="Times New Roman"/>
              <a:cs typeface="Times New Roman"/>
            </a:endParaRPr>
          </a:p>
        </p:txBody>
      </p:sp>
      <p:sp>
        <p:nvSpPr>
          <p:cNvPr id="4" name="矩形 3"/>
          <p:cNvSpPr/>
          <p:nvPr/>
        </p:nvSpPr>
        <p:spPr>
          <a:xfrm>
            <a:off x="910335" y="885973"/>
            <a:ext cx="3949864" cy="830997"/>
          </a:xfrm>
          <a:prstGeom prst="rect">
            <a:avLst/>
          </a:prstGeom>
        </p:spPr>
        <p:txBody>
          <a:bodyPr wrap="none">
            <a:spAutoFit/>
          </a:bodyPr>
          <a:lstStyle/>
          <a:p>
            <a:r>
              <a:rPr lang="en-US" altLang="zh-CN" sz="4800" dirty="0" smtClean="0">
                <a:latin typeface="Times New Roman"/>
                <a:cs typeface="Times New Roman"/>
              </a:rPr>
              <a:t>Missing Values</a:t>
            </a:r>
            <a:endParaRPr lang="en-US" altLang="zh-CN" sz="4800" dirty="0">
              <a:latin typeface="Times New Roman"/>
              <a:cs typeface="Times New Roman"/>
            </a:endParaRPr>
          </a:p>
        </p:txBody>
      </p:sp>
    </p:spTree>
    <p:extLst>
      <p:ext uri="{BB962C8B-B14F-4D97-AF65-F5344CB8AC3E}">
        <p14:creationId xmlns:p14="http://schemas.microsoft.com/office/powerpoint/2010/main" val="240741729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Depth</Template>
  <TotalTime>339</TotalTime>
  <Words>401</Words>
  <Application>Microsoft Macintosh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Cambria Math</vt:lpstr>
      <vt:lpstr>Corbel</vt:lpstr>
      <vt:lpstr>Times New Roman</vt:lpstr>
      <vt:lpstr>Wingdings</vt:lpstr>
      <vt:lpstr>华文楷体</vt:lpstr>
      <vt:lpstr>宋体</vt:lpstr>
      <vt:lpstr>Arial</vt:lpstr>
      <vt:lpstr>Depth</vt:lpstr>
      <vt:lpstr>Systems Genetics</vt:lpstr>
      <vt:lpstr>Problem 1</vt:lpstr>
      <vt:lpstr>PowerPoint Presentation</vt:lpstr>
      <vt:lpstr>PowerPoint Presentation</vt:lpstr>
      <vt:lpstr>Problem 2</vt:lpstr>
      <vt:lpstr>PowerPoint Presentation</vt:lpstr>
      <vt:lpstr>Normality test</vt:lpstr>
      <vt:lpstr>Problem 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Genetics</dc:title>
  <dc:creator>Yanan Huo</dc:creator>
  <cp:lastModifiedBy>Shengqian Chen</cp:lastModifiedBy>
  <cp:revision>57</cp:revision>
  <dcterms:created xsi:type="dcterms:W3CDTF">2016-04-28T01:17:09Z</dcterms:created>
  <dcterms:modified xsi:type="dcterms:W3CDTF">2016-04-28T17:40:52Z</dcterms:modified>
</cp:coreProperties>
</file>