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sldIdLst>
    <p:sldId id="275" r:id="rId2"/>
    <p:sldId id="272" r:id="rId3"/>
    <p:sldId id="264" r:id="rId4"/>
    <p:sldId id="265" r:id="rId5"/>
    <p:sldId id="263" r:id="rId6"/>
    <p:sldId id="269" r:id="rId7"/>
    <p:sldId id="270" r:id="rId8"/>
    <p:sldId id="266" r:id="rId9"/>
    <p:sldId id="267"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A50021"/>
    <a:srgbClr val="66FF66"/>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70" d="100"/>
          <a:sy n="70" d="100"/>
        </p:scale>
        <p:origin x="56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3E01F-9913-4BF2-96FF-84184B041275}"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13FA3325-7117-4093-BF92-1478D559CEDA}">
      <dgm:prSet phldrT="[Text]" custT="1"/>
      <dgm:spPr>
        <a:solidFill>
          <a:schemeClr val="accent3">
            <a:lumMod val="60000"/>
            <a:lumOff val="40000"/>
          </a:schemeClr>
        </a:solidFill>
      </dgm:spPr>
      <dgm:t>
        <a:bodyPr/>
        <a:lstStyle/>
        <a:p>
          <a:r>
            <a:rPr lang="en-US" sz="3200" b="1" dirty="0" smtClean="0">
              <a:solidFill>
                <a:srgbClr val="002060"/>
              </a:solidFill>
            </a:rPr>
            <a:t>PROJECT NAME – ALLERGY DETECTOR</a:t>
          </a:r>
          <a:endParaRPr lang="en-US" sz="3200" b="1" dirty="0">
            <a:solidFill>
              <a:srgbClr val="002060"/>
            </a:solidFill>
          </a:endParaRPr>
        </a:p>
      </dgm:t>
    </dgm:pt>
    <dgm:pt modelId="{B8A58E60-617B-460B-B43E-582A7E426DE4}" type="parTrans" cxnId="{BA340419-E936-4527-8E42-DEFF9C588EB8}">
      <dgm:prSet/>
      <dgm:spPr/>
      <dgm:t>
        <a:bodyPr/>
        <a:lstStyle/>
        <a:p>
          <a:endParaRPr lang="en-US"/>
        </a:p>
      </dgm:t>
    </dgm:pt>
    <dgm:pt modelId="{0AABBF8B-F323-48E7-8852-FEA74E4D41D5}" type="sibTrans" cxnId="{BA340419-E936-4527-8E42-DEFF9C588EB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F570A11A-89EE-4B81-8953-5C2D644E43DA}" type="pres">
      <dgm:prSet presAssocID="{8DF3E01F-9913-4BF2-96FF-84184B041275}" presName="Name0" presStyleCnt="0">
        <dgm:presLayoutVars>
          <dgm:chMax val="7"/>
          <dgm:chPref val="7"/>
          <dgm:dir/>
        </dgm:presLayoutVars>
      </dgm:prSet>
      <dgm:spPr/>
    </dgm:pt>
    <dgm:pt modelId="{D161D2FE-0E25-4024-940B-A18252FB5927}" type="pres">
      <dgm:prSet presAssocID="{13FA3325-7117-4093-BF92-1478D559CEDA}" presName="parTx1" presStyleLbl="node1" presStyleIdx="0" presStyleCnt="1"/>
      <dgm:spPr/>
      <dgm:t>
        <a:bodyPr/>
        <a:lstStyle/>
        <a:p>
          <a:endParaRPr lang="en-US"/>
        </a:p>
      </dgm:t>
    </dgm:pt>
    <dgm:pt modelId="{B0E8B53E-B1E4-450D-BA0A-0AD45527D4DE}" type="pres">
      <dgm:prSet presAssocID="{0AABBF8B-F323-48E7-8852-FEA74E4D41D5}" presName="picture1" presStyleCnt="0"/>
      <dgm:spPr/>
    </dgm:pt>
    <dgm:pt modelId="{12F169C9-3A5F-4980-A9D7-FB54D835720B}" type="pres">
      <dgm:prSet presAssocID="{0AABBF8B-F323-48E7-8852-FEA74E4D41D5}" presName="imageRepeatNode" presStyleLbl="fgImgPlace1" presStyleIdx="0" presStyleCnt="1"/>
      <dgm:spPr/>
      <dgm:t>
        <a:bodyPr/>
        <a:lstStyle/>
        <a:p>
          <a:endParaRPr lang="en-US"/>
        </a:p>
      </dgm:t>
    </dgm:pt>
  </dgm:ptLst>
  <dgm:cxnLst>
    <dgm:cxn modelId="{F33A3216-8DF7-4154-A9E9-46C0FDEDEC31}" type="presOf" srcId="{0AABBF8B-F323-48E7-8852-FEA74E4D41D5}" destId="{12F169C9-3A5F-4980-A9D7-FB54D835720B}" srcOrd="0" destOrd="0" presId="urn:microsoft.com/office/officeart/2008/layout/AscendingPictureAccentProcess"/>
    <dgm:cxn modelId="{BA340419-E936-4527-8E42-DEFF9C588EB8}" srcId="{8DF3E01F-9913-4BF2-96FF-84184B041275}" destId="{13FA3325-7117-4093-BF92-1478D559CEDA}" srcOrd="0" destOrd="0" parTransId="{B8A58E60-617B-460B-B43E-582A7E426DE4}" sibTransId="{0AABBF8B-F323-48E7-8852-FEA74E4D41D5}"/>
    <dgm:cxn modelId="{A845411F-73DD-4AD7-B922-1DA1921F16A3}" type="presOf" srcId="{8DF3E01F-9913-4BF2-96FF-84184B041275}" destId="{F570A11A-89EE-4B81-8953-5C2D644E43DA}" srcOrd="0" destOrd="0" presId="urn:microsoft.com/office/officeart/2008/layout/AscendingPictureAccentProcess"/>
    <dgm:cxn modelId="{18DF12AB-8865-4CF9-9911-8952F7D086EE}" type="presOf" srcId="{13FA3325-7117-4093-BF92-1478D559CEDA}" destId="{D161D2FE-0E25-4024-940B-A18252FB5927}" srcOrd="0" destOrd="0" presId="urn:microsoft.com/office/officeart/2008/layout/AscendingPictureAccentProcess"/>
    <dgm:cxn modelId="{344CE7AE-7842-4D82-9737-0AC46325FD37}" type="presParOf" srcId="{F570A11A-89EE-4B81-8953-5C2D644E43DA}" destId="{D161D2FE-0E25-4024-940B-A18252FB5927}" srcOrd="0" destOrd="0" presId="urn:microsoft.com/office/officeart/2008/layout/AscendingPictureAccentProcess"/>
    <dgm:cxn modelId="{53736B84-6E19-4E7A-A700-389225E83AE7}" type="presParOf" srcId="{F570A11A-89EE-4B81-8953-5C2D644E43DA}" destId="{B0E8B53E-B1E4-450D-BA0A-0AD45527D4DE}" srcOrd="1" destOrd="0" presId="urn:microsoft.com/office/officeart/2008/layout/AscendingPictureAccentProcess"/>
    <dgm:cxn modelId="{BC72BECB-F73E-466A-B659-6EEEA792DB94}" type="presParOf" srcId="{B0E8B53E-B1E4-450D-BA0A-0AD45527D4DE}" destId="{12F169C9-3A5F-4980-A9D7-FB54D835720B}"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73FCB-350B-48A8-A23B-C84D1E82AD69}" type="doc">
      <dgm:prSet loTypeId="urn:microsoft.com/office/officeart/2005/8/layout/vList3" loCatId="list" qsTypeId="urn:microsoft.com/office/officeart/2005/8/quickstyle/simple1" qsCatId="simple" csTypeId="urn:microsoft.com/office/officeart/2005/8/colors/accent1_2" csCatId="accent1" phldr="1"/>
      <dgm:spPr/>
    </dgm:pt>
    <dgm:pt modelId="{27754356-D88B-4305-B3D4-02E4DE2E1A01}">
      <dgm:prSet phldrT="[Text]" custT="1"/>
      <dgm:spPr/>
      <dgm:t>
        <a:bodyPr/>
        <a:lstStyle/>
        <a:p>
          <a:r>
            <a:rPr lang="en-US" sz="3200" dirty="0">
              <a:solidFill>
                <a:schemeClr val="accent2">
                  <a:lumMod val="50000"/>
                </a:schemeClr>
              </a:solidFill>
              <a:latin typeface="Algerian" panose="04020705040A02060702" pitchFamily="82" charset="0"/>
            </a:rPr>
            <a:t> </a:t>
          </a:r>
        </a:p>
      </dgm:t>
    </dgm:pt>
    <dgm:pt modelId="{E62B579D-302E-4E47-9B61-88F2E49C8262}" type="parTrans" cxnId="{3B8E785E-0354-42B6-AF1A-C46CE4039765}">
      <dgm:prSet/>
      <dgm:spPr/>
      <dgm:t>
        <a:bodyPr/>
        <a:lstStyle/>
        <a:p>
          <a:endParaRPr lang="en-US"/>
        </a:p>
      </dgm:t>
    </dgm:pt>
    <dgm:pt modelId="{60A0CDA6-918B-4F6A-BED8-B3022A5CCAC8}" type="sibTrans" cxnId="{3B8E785E-0354-42B6-AF1A-C46CE4039765}">
      <dgm:prSet/>
      <dgm:spPr/>
      <dgm:t>
        <a:bodyPr/>
        <a:lstStyle/>
        <a:p>
          <a:endParaRPr lang="en-US"/>
        </a:p>
      </dgm:t>
    </dgm:pt>
    <dgm:pt modelId="{A0E4A89A-F466-48D5-9992-BDFE7CDAFD6A}" type="pres">
      <dgm:prSet presAssocID="{2E473FCB-350B-48A8-A23B-C84D1E82AD69}" presName="linearFlow" presStyleCnt="0">
        <dgm:presLayoutVars>
          <dgm:dir/>
          <dgm:resizeHandles val="exact"/>
        </dgm:presLayoutVars>
      </dgm:prSet>
      <dgm:spPr/>
    </dgm:pt>
    <dgm:pt modelId="{B23A2CEA-D8B6-4733-9697-3FDC37B26C1D}" type="pres">
      <dgm:prSet presAssocID="{27754356-D88B-4305-B3D4-02E4DE2E1A01}" presName="composite" presStyleCnt="0"/>
      <dgm:spPr/>
    </dgm:pt>
    <dgm:pt modelId="{11D6D646-E138-4A01-9458-B1BC4C2A6D56}" type="pres">
      <dgm:prSet presAssocID="{27754356-D88B-4305-B3D4-02E4DE2E1A01}"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4D76617B-EA60-4A7A-9F56-087C07374135}" type="pres">
      <dgm:prSet presAssocID="{27754356-D88B-4305-B3D4-02E4DE2E1A01}" presName="txShp" presStyleLbl="node1" presStyleIdx="0" presStyleCnt="1">
        <dgm:presLayoutVars>
          <dgm:bulletEnabled val="1"/>
        </dgm:presLayoutVars>
      </dgm:prSet>
      <dgm:spPr/>
      <dgm:t>
        <a:bodyPr/>
        <a:lstStyle/>
        <a:p>
          <a:endParaRPr lang="en-US"/>
        </a:p>
      </dgm:t>
    </dgm:pt>
  </dgm:ptLst>
  <dgm:cxnLst>
    <dgm:cxn modelId="{3B8E785E-0354-42B6-AF1A-C46CE4039765}" srcId="{2E473FCB-350B-48A8-A23B-C84D1E82AD69}" destId="{27754356-D88B-4305-B3D4-02E4DE2E1A01}" srcOrd="0" destOrd="0" parTransId="{E62B579D-302E-4E47-9B61-88F2E49C8262}" sibTransId="{60A0CDA6-918B-4F6A-BED8-B3022A5CCAC8}"/>
    <dgm:cxn modelId="{0F999206-5DEF-4212-8A3A-A3F8C56A1EAA}" type="presOf" srcId="{27754356-D88B-4305-B3D4-02E4DE2E1A01}" destId="{4D76617B-EA60-4A7A-9F56-087C07374135}" srcOrd="0" destOrd="0" presId="urn:microsoft.com/office/officeart/2005/8/layout/vList3"/>
    <dgm:cxn modelId="{CF07173C-9309-4192-B872-2F690B038154}" type="presOf" srcId="{2E473FCB-350B-48A8-A23B-C84D1E82AD69}" destId="{A0E4A89A-F466-48D5-9992-BDFE7CDAFD6A}" srcOrd="0" destOrd="0" presId="urn:microsoft.com/office/officeart/2005/8/layout/vList3"/>
    <dgm:cxn modelId="{44353812-EC63-4445-A5B1-A8EDCD1C6FFA}" type="presParOf" srcId="{A0E4A89A-F466-48D5-9992-BDFE7CDAFD6A}" destId="{B23A2CEA-D8B6-4733-9697-3FDC37B26C1D}" srcOrd="0" destOrd="0" presId="urn:microsoft.com/office/officeart/2005/8/layout/vList3"/>
    <dgm:cxn modelId="{B286E7FA-AB45-4BAA-BF9B-E1F2D5DED8B0}" type="presParOf" srcId="{B23A2CEA-D8B6-4733-9697-3FDC37B26C1D}" destId="{11D6D646-E138-4A01-9458-B1BC4C2A6D56}" srcOrd="0" destOrd="0" presId="urn:microsoft.com/office/officeart/2005/8/layout/vList3"/>
    <dgm:cxn modelId="{664BEEE2-3A87-4D49-A866-F791A097C9AE}" type="presParOf" srcId="{B23A2CEA-D8B6-4733-9697-3FDC37B26C1D}" destId="{4D76617B-EA60-4A7A-9F56-087C0737413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1D2FE-0E25-4024-940B-A18252FB5927}">
      <dsp:nvSpPr>
        <dsp:cNvPr id="0" name=""/>
        <dsp:cNvSpPr/>
      </dsp:nvSpPr>
      <dsp:spPr>
        <a:xfrm>
          <a:off x="2928822" y="3405682"/>
          <a:ext cx="8764828" cy="2350617"/>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5222"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solidFill>
                <a:srgbClr val="002060"/>
              </a:solidFill>
            </a:rPr>
            <a:t>PROJECT NAME – ALLERGY DETECTOR</a:t>
          </a:r>
          <a:endParaRPr lang="en-US" sz="3200" b="1" kern="1200" dirty="0">
            <a:solidFill>
              <a:srgbClr val="002060"/>
            </a:solidFill>
          </a:endParaRPr>
        </a:p>
      </dsp:txBody>
      <dsp:txXfrm>
        <a:off x="3043570" y="3520430"/>
        <a:ext cx="8535332" cy="2121121"/>
      </dsp:txXfrm>
    </dsp:sp>
    <dsp:sp modelId="{12F169C9-3A5F-4980-A9D7-FB54D835720B}">
      <dsp:nvSpPr>
        <dsp:cNvPr id="0" name=""/>
        <dsp:cNvSpPr/>
      </dsp:nvSpPr>
      <dsp:spPr>
        <a:xfrm>
          <a:off x="498347" y="1101699"/>
          <a:ext cx="4063593" cy="40642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6617B-EA60-4A7A-9F56-087C07374135}">
      <dsp:nvSpPr>
        <dsp:cNvPr id="0" name=""/>
        <dsp:cNvSpPr/>
      </dsp:nvSpPr>
      <dsp:spPr>
        <a:xfrm rot="10800000">
          <a:off x="3063240" y="1386839"/>
          <a:ext cx="8107680" cy="40843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1072" tIns="121920" rIns="227584" bIns="121920" numCol="1" spcCol="1270" anchor="ctr" anchorCtr="0">
          <a:noAutofit/>
        </a:bodyPr>
        <a:lstStyle/>
        <a:p>
          <a:pPr lvl="0" algn="ctr" defTabSz="1422400">
            <a:lnSpc>
              <a:spcPct val="90000"/>
            </a:lnSpc>
            <a:spcBef>
              <a:spcPct val="0"/>
            </a:spcBef>
            <a:spcAft>
              <a:spcPct val="35000"/>
            </a:spcAft>
          </a:pPr>
          <a:r>
            <a:rPr lang="en-US" sz="3200" kern="1200" dirty="0">
              <a:solidFill>
                <a:schemeClr val="accent2">
                  <a:lumMod val="50000"/>
                </a:schemeClr>
              </a:solidFill>
              <a:latin typeface="Algerian" panose="04020705040A02060702" pitchFamily="82" charset="0"/>
            </a:rPr>
            <a:t> </a:t>
          </a:r>
        </a:p>
      </dsp:txBody>
      <dsp:txXfrm rot="10800000">
        <a:off x="4084320" y="1386839"/>
        <a:ext cx="7086600" cy="4084320"/>
      </dsp:txXfrm>
    </dsp:sp>
    <dsp:sp modelId="{11D6D646-E138-4A01-9458-B1BC4C2A6D56}">
      <dsp:nvSpPr>
        <dsp:cNvPr id="0" name=""/>
        <dsp:cNvSpPr/>
      </dsp:nvSpPr>
      <dsp:spPr>
        <a:xfrm>
          <a:off x="1021079" y="1386839"/>
          <a:ext cx="4084320" cy="408432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132106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384083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52429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426699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166218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244993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260232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36847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358882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155673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8E260-06C6-4BCD-9CF3-C5B79E02D342}" type="datetimeFigureOut">
              <a:rPr lang="en-IN" smtClean="0"/>
              <a:t>18-03-2021</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7E5338-C044-4B3D-8C2C-5EAFE916C885}" type="slidenum">
              <a:rPr lang="en-IN" smtClean="0"/>
              <a:t>‹#›</a:t>
            </a:fld>
            <a:endParaRPr lang="en-IN" dirty="0"/>
          </a:p>
        </p:txBody>
      </p:sp>
    </p:spTree>
    <p:extLst>
      <p:ext uri="{BB962C8B-B14F-4D97-AF65-F5344CB8AC3E}">
        <p14:creationId xmlns:p14="http://schemas.microsoft.com/office/powerpoint/2010/main" val="190644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8E260-06C6-4BCD-9CF3-C5B79E02D342}" type="datetimeFigureOut">
              <a:rPr lang="en-IN" smtClean="0"/>
              <a:t>18-03-2021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E5338-C044-4B3D-8C2C-5EAFE916C885}" type="slidenum">
              <a:rPr lang="en-IN" smtClean="0"/>
              <a:t>‹#›</a:t>
            </a:fld>
            <a:endParaRPr lang="en-IN" dirty="0"/>
          </a:p>
        </p:txBody>
      </p:sp>
    </p:spTree>
    <p:extLst>
      <p:ext uri="{BB962C8B-B14F-4D97-AF65-F5344CB8AC3E}">
        <p14:creationId xmlns:p14="http://schemas.microsoft.com/office/powerpoint/2010/main" val="3822351784"/>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73273844"/>
              </p:ext>
            </p:extLst>
          </p:nvPr>
        </p:nvGraphicFramePr>
        <p:xfrm>
          <a:off x="0" y="27296"/>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885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2013" y="232013"/>
            <a:ext cx="2756848" cy="63735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8"/>
          <p:cNvSpPr/>
          <p:nvPr/>
        </p:nvSpPr>
        <p:spPr>
          <a:xfrm>
            <a:off x="2988860" y="232013"/>
            <a:ext cx="2852382" cy="637350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Rectangle 9"/>
          <p:cNvSpPr/>
          <p:nvPr/>
        </p:nvSpPr>
        <p:spPr>
          <a:xfrm>
            <a:off x="5841242" y="232013"/>
            <a:ext cx="3084394" cy="637350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Rectangle 10"/>
          <p:cNvSpPr/>
          <p:nvPr/>
        </p:nvSpPr>
        <p:spPr>
          <a:xfrm>
            <a:off x="8925636" y="232013"/>
            <a:ext cx="3016155" cy="63735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Flowchart: Data 11"/>
          <p:cNvSpPr/>
          <p:nvPr/>
        </p:nvSpPr>
        <p:spPr>
          <a:xfrm rot="19469984">
            <a:off x="2511928" y="2052944"/>
            <a:ext cx="2120631" cy="3290493"/>
          </a:xfrm>
          <a:prstGeom prst="flowChartInputOutput">
            <a:avLst/>
          </a:prstGeom>
          <a:noFill/>
          <a:ln w="28575"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3" name="TextBox 12"/>
          <p:cNvSpPr txBox="1"/>
          <p:nvPr/>
        </p:nvSpPr>
        <p:spPr>
          <a:xfrm>
            <a:off x="3575713" y="2593075"/>
            <a:ext cx="6127845" cy="1200329"/>
          </a:xfrm>
          <a:prstGeom prst="rect">
            <a:avLst/>
          </a:prstGeom>
          <a:noFill/>
        </p:spPr>
        <p:txBody>
          <a:bodyPr wrap="square" rtlCol="0">
            <a:spAutoFit/>
          </a:bodyPr>
          <a:lstStyle/>
          <a:p>
            <a:r>
              <a:rPr lang="en-US" sz="7200" b="1" dirty="0" smtClean="0">
                <a:solidFill>
                  <a:srgbClr val="002060"/>
                </a:solidFill>
              </a:rPr>
              <a:t>THANK YOU</a:t>
            </a:r>
            <a:endParaRPr lang="en-US" sz="7200" b="1" dirty="0">
              <a:solidFill>
                <a:srgbClr val="002060"/>
              </a:solidFill>
            </a:endParaRPr>
          </a:p>
        </p:txBody>
      </p:sp>
    </p:spTree>
    <p:extLst>
      <p:ext uri="{BB962C8B-B14F-4D97-AF65-F5344CB8AC3E}">
        <p14:creationId xmlns:p14="http://schemas.microsoft.com/office/powerpoint/2010/main" val="2450885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C3057C-F099-452C-AD42-2AAFB25F60D5}"/>
              </a:ext>
            </a:extLst>
          </p:cNvPr>
          <p:cNvPicPr>
            <a:picLocks noGrp="1" noChangeAspect="1"/>
          </p:cNvPicPr>
          <p:nvPr>
            <p:ph idx="1"/>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54745" y="27296"/>
            <a:ext cx="13146745" cy="68580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04918D2-2175-475B-BAAD-F43B5C0F878A}"/>
              </a:ext>
            </a:extLst>
          </p:cNvPr>
          <p:cNvSpPr txBox="1"/>
          <p:nvPr/>
        </p:nvSpPr>
        <p:spPr>
          <a:xfrm>
            <a:off x="-641444" y="920621"/>
            <a:ext cx="7983940" cy="5016758"/>
          </a:xfrm>
          <a:prstGeom prst="rect">
            <a:avLst/>
          </a:prstGeom>
          <a:noFill/>
        </p:spPr>
        <p:txBody>
          <a:bodyPr wrap="square" rtlCol="0">
            <a:spAutoFit/>
          </a:bodyPr>
          <a:lstStyle/>
          <a:p>
            <a:pPr algn="ctr"/>
            <a:endParaRPr lang="en-US" sz="3200" b="1" spc="50" dirty="0" smtClean="0">
              <a:ln w="0"/>
              <a:solidFill>
                <a:srgbClr val="FFCC00"/>
              </a:solidFill>
              <a:effectLst>
                <a:innerShdw blurRad="63500" dist="50800" dir="13500000">
                  <a:srgbClr val="000000">
                    <a:alpha val="50000"/>
                  </a:srgbClr>
                </a:innerShdw>
              </a:effectLst>
              <a:latin typeface="+mj-lt"/>
            </a:endParaRPr>
          </a:p>
          <a:p>
            <a:pPr algn="ctr"/>
            <a:endParaRPr lang="en-US" sz="3200" b="1" spc="50" dirty="0">
              <a:ln w="0"/>
              <a:solidFill>
                <a:srgbClr val="FFCC00"/>
              </a:solidFill>
              <a:effectLst>
                <a:innerShdw blurRad="63500" dist="50800" dir="13500000">
                  <a:srgbClr val="000000">
                    <a:alpha val="50000"/>
                  </a:srgbClr>
                </a:innerShdw>
              </a:effectLst>
              <a:latin typeface="+mj-lt"/>
            </a:endParaRPr>
          </a:p>
          <a:p>
            <a:pPr algn="ctr"/>
            <a:r>
              <a:rPr lang="en-US" sz="3200" b="1" spc="50" dirty="0" smtClean="0">
                <a:ln w="0"/>
                <a:solidFill>
                  <a:srgbClr val="FFCC00"/>
                </a:solidFill>
                <a:effectLst>
                  <a:innerShdw blurRad="63500" dist="50800" dir="13500000">
                    <a:srgbClr val="000000">
                      <a:alpha val="50000"/>
                    </a:srgbClr>
                  </a:innerShdw>
                </a:effectLst>
                <a:latin typeface="+mj-lt"/>
              </a:rPr>
              <a:t>Team </a:t>
            </a:r>
            <a:r>
              <a:rPr lang="en-US" sz="3200" b="1" spc="50" dirty="0" smtClean="0">
                <a:ln w="0"/>
                <a:solidFill>
                  <a:srgbClr val="FFCC00"/>
                </a:solidFill>
                <a:effectLst>
                  <a:innerShdw blurRad="63500" dist="50800" dir="13500000">
                    <a:srgbClr val="000000">
                      <a:alpha val="50000"/>
                    </a:srgbClr>
                  </a:innerShdw>
                </a:effectLst>
                <a:latin typeface="+mj-lt"/>
              </a:rPr>
              <a:t>Name - Editox</a:t>
            </a:r>
            <a:endParaRPr lang="en-US" sz="3200" b="1" spc="50" dirty="0">
              <a:ln w="0"/>
              <a:solidFill>
                <a:srgbClr val="FFCC00"/>
              </a:solidFill>
              <a:effectLst>
                <a:innerShdw blurRad="63500" dist="50800" dir="13500000">
                  <a:srgbClr val="000000">
                    <a:alpha val="50000"/>
                  </a:srgbClr>
                </a:innerShdw>
              </a:effectLst>
              <a:latin typeface="+mj-lt"/>
            </a:endParaRPr>
          </a:p>
          <a:p>
            <a:pPr algn="ctr"/>
            <a:endParaRPr lang="en-US" sz="3200" b="1" spc="50" dirty="0" smtClean="0">
              <a:ln w="0"/>
              <a:solidFill>
                <a:srgbClr val="FFCC00"/>
              </a:solidFill>
              <a:effectLst>
                <a:innerShdw blurRad="63500" dist="50800" dir="13500000">
                  <a:srgbClr val="000000">
                    <a:alpha val="50000"/>
                  </a:srgbClr>
                </a:innerShdw>
              </a:effectLst>
              <a:latin typeface="+mj-lt"/>
            </a:endParaRPr>
          </a:p>
          <a:p>
            <a:pPr algn="ctr"/>
            <a:r>
              <a:rPr lang="en-US" sz="3200" b="1" spc="50" dirty="0" smtClean="0">
                <a:ln w="0"/>
                <a:solidFill>
                  <a:srgbClr val="FFCC00"/>
                </a:solidFill>
                <a:effectLst>
                  <a:innerShdw blurRad="63500" dist="50800" dir="13500000">
                    <a:srgbClr val="000000">
                      <a:alpha val="50000"/>
                    </a:srgbClr>
                  </a:innerShdw>
                </a:effectLst>
                <a:latin typeface="+mj-lt"/>
              </a:rPr>
              <a:t>Team </a:t>
            </a:r>
            <a:r>
              <a:rPr lang="en-US" sz="3200" b="1" spc="50" dirty="0" smtClean="0">
                <a:ln w="0"/>
                <a:solidFill>
                  <a:srgbClr val="FFCC00"/>
                </a:solidFill>
                <a:effectLst>
                  <a:innerShdw blurRad="63500" dist="50800" dir="13500000">
                    <a:srgbClr val="000000">
                      <a:alpha val="50000"/>
                    </a:srgbClr>
                  </a:innerShdw>
                </a:effectLst>
                <a:latin typeface="+mj-lt"/>
              </a:rPr>
              <a:t>Members,</a:t>
            </a:r>
          </a:p>
          <a:p>
            <a:pPr algn="ctr"/>
            <a:r>
              <a:rPr lang="en-US" sz="3200" b="1" spc="50" dirty="0" smtClean="0">
                <a:ln w="0"/>
                <a:solidFill>
                  <a:srgbClr val="FFCC00"/>
                </a:solidFill>
                <a:effectLst>
                  <a:innerShdw blurRad="63500" dist="50800" dir="13500000">
                    <a:srgbClr val="000000">
                      <a:alpha val="50000"/>
                    </a:srgbClr>
                  </a:innerShdw>
                </a:effectLst>
                <a:latin typeface="+mj-lt"/>
              </a:rPr>
              <a:t>Sangita </a:t>
            </a:r>
            <a:r>
              <a:rPr lang="en-US" sz="3200" b="1" spc="50" dirty="0" smtClean="0">
                <a:ln w="0"/>
                <a:solidFill>
                  <a:srgbClr val="FFCC00"/>
                </a:solidFill>
                <a:effectLst>
                  <a:innerShdw blurRad="63500" dist="50800" dir="13500000">
                    <a:srgbClr val="000000">
                      <a:alpha val="50000"/>
                    </a:srgbClr>
                  </a:innerShdw>
                </a:effectLst>
                <a:latin typeface="+mj-lt"/>
              </a:rPr>
              <a:t>Mondal (Leader)</a:t>
            </a:r>
          </a:p>
          <a:p>
            <a:pPr algn="ctr"/>
            <a:r>
              <a:rPr lang="en-US" sz="3200" b="1" spc="50" dirty="0" smtClean="0">
                <a:ln w="0"/>
                <a:solidFill>
                  <a:srgbClr val="FFCC00"/>
                </a:solidFill>
                <a:effectLst>
                  <a:innerShdw blurRad="63500" dist="50800" dir="13500000">
                    <a:srgbClr val="000000">
                      <a:alpha val="50000"/>
                    </a:srgbClr>
                  </a:innerShdw>
                </a:effectLst>
                <a:latin typeface="+mj-lt"/>
              </a:rPr>
              <a:t>Amrita Bhattacharjee</a:t>
            </a:r>
            <a:endParaRPr lang="en-US" sz="3200" b="1" spc="50" dirty="0">
              <a:ln w="0"/>
              <a:solidFill>
                <a:srgbClr val="FFCC00"/>
              </a:solidFill>
              <a:effectLst>
                <a:innerShdw blurRad="63500" dist="50800" dir="13500000">
                  <a:srgbClr val="000000">
                    <a:alpha val="50000"/>
                  </a:srgbClr>
                </a:innerShdw>
              </a:effectLst>
              <a:latin typeface="+mj-lt"/>
            </a:endParaRPr>
          </a:p>
          <a:p>
            <a:pPr algn="ctr"/>
            <a:r>
              <a:rPr lang="en-US" sz="3200" b="1" spc="50" dirty="0" smtClean="0">
                <a:ln w="0"/>
                <a:solidFill>
                  <a:srgbClr val="FFCC00"/>
                </a:solidFill>
                <a:effectLst>
                  <a:innerShdw blurRad="63500" dist="50800" dir="13500000">
                    <a:srgbClr val="000000">
                      <a:alpha val="50000"/>
                    </a:srgbClr>
                  </a:innerShdw>
                </a:effectLst>
                <a:latin typeface="+mj-lt"/>
              </a:rPr>
              <a:t>Sohini Sarkar</a:t>
            </a:r>
          </a:p>
          <a:p>
            <a:pPr algn="ctr"/>
            <a:endParaRPr lang="en-US" sz="3200" b="1" spc="50" dirty="0">
              <a:ln w="0"/>
              <a:solidFill>
                <a:srgbClr val="FFCC00"/>
              </a:solidFill>
              <a:effectLst>
                <a:innerShdw blurRad="63500" dist="50800" dir="13500000">
                  <a:srgbClr val="000000">
                    <a:alpha val="50000"/>
                  </a:srgbClr>
                </a:innerShdw>
              </a:effectLst>
              <a:latin typeface="+mj-lt"/>
            </a:endParaRPr>
          </a:p>
          <a:p>
            <a:pPr algn="ctr"/>
            <a:endParaRPr lang="en-US" sz="3200" b="1" spc="50" dirty="0">
              <a:ln w="0"/>
              <a:solidFill>
                <a:srgbClr val="FFC0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5104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hqprint">
            <a:clrChange>
              <a:clrFrom>
                <a:srgbClr val="AD7869"/>
              </a:clrFrom>
              <a:clrTo>
                <a:srgbClr val="AD7869">
                  <a:alpha val="0"/>
                </a:srgbClr>
              </a:clrTo>
            </a:clrChange>
            <a:extLst>
              <a:ext uri="{BEBA8EAE-BF5A-486C-A8C5-ECC9F3942E4B}">
                <a14:imgProps xmlns:a14="http://schemas.microsoft.com/office/drawing/2010/main">
                  <a14:imgLayer r:embed="rId3">
                    <a14:imgEffect>
                      <a14:saturation sat="33000"/>
                    </a14:imgEffect>
                    <a14:imgEffect>
                      <a14:brightnessContrast bright="-21000" contrast="-56000"/>
                    </a14:imgEffect>
                  </a14:imgLayer>
                </a14:imgProps>
              </a:ext>
              <a:ext uri="{28A0092B-C50C-407E-A947-70E740481C1C}">
                <a14:useLocalDpi xmlns:a14="http://schemas.microsoft.com/office/drawing/2010/main" val="0"/>
              </a:ext>
            </a:extLst>
          </a:blip>
          <a:srcRect b="8945"/>
          <a:stretch/>
        </p:blipFill>
        <p:spPr>
          <a:xfrm>
            <a:off x="-1" y="-1"/>
            <a:ext cx="4026091" cy="335734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19000" contrast="-14000"/>
                    </a14:imgEffect>
                  </a14:imgLayer>
                </a14:imgProps>
              </a:ext>
              <a:ext uri="{28A0092B-C50C-407E-A947-70E740481C1C}">
                <a14:useLocalDpi xmlns:a14="http://schemas.microsoft.com/office/drawing/2010/main" val="0"/>
              </a:ext>
            </a:extLst>
          </a:blip>
          <a:stretch>
            <a:fillRect/>
          </a:stretch>
        </p:blipFill>
        <p:spPr>
          <a:xfrm>
            <a:off x="4026091" y="0"/>
            <a:ext cx="4547406" cy="335734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cstate="hqprint">
            <a:extLst>
              <a:ext uri="{BEBA8EAE-BF5A-486C-A8C5-ECC9F3942E4B}">
                <a14:imgProps xmlns:a14="http://schemas.microsoft.com/office/drawing/2010/main">
                  <a14:imgLayer r:embed="rId7">
                    <a14:imgEffect>
                      <a14:brightnessContrast bright="-63000" contrast="-58000"/>
                    </a14:imgEffect>
                  </a14:imgLayer>
                </a14:imgProps>
              </a:ext>
              <a:ext uri="{28A0092B-C50C-407E-A947-70E740481C1C}">
                <a14:useLocalDpi xmlns:a14="http://schemas.microsoft.com/office/drawing/2010/main" val="0"/>
              </a:ext>
            </a:extLst>
          </a:blip>
          <a:stretch>
            <a:fillRect/>
          </a:stretch>
        </p:blipFill>
        <p:spPr>
          <a:xfrm>
            <a:off x="0" y="3220872"/>
            <a:ext cx="4026091" cy="363712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8">
            <a:extLst>
              <a:ext uri="{BEBA8EAE-BF5A-486C-A8C5-ECC9F3942E4B}">
                <a14:imgProps xmlns:a14="http://schemas.microsoft.com/office/drawing/2010/main">
                  <a14:imgLayer r:embed="rId9">
                    <a14:imgEffect>
                      <a14:brightnessContrast bright="-52000" contrast="-54000"/>
                    </a14:imgEffect>
                  </a14:imgLayer>
                </a14:imgProps>
              </a:ext>
              <a:ext uri="{28A0092B-C50C-407E-A947-70E740481C1C}">
                <a14:useLocalDpi xmlns:a14="http://schemas.microsoft.com/office/drawing/2010/main" val="0"/>
              </a:ext>
            </a:extLst>
          </a:blip>
          <a:stretch>
            <a:fillRect/>
          </a:stretch>
        </p:blipFill>
        <p:spPr>
          <a:xfrm>
            <a:off x="3859616" y="3220872"/>
            <a:ext cx="4547406" cy="363712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10" cstate="print">
            <a:extLst>
              <a:ext uri="{BEBA8EAE-BF5A-486C-A8C5-ECC9F3942E4B}">
                <a14:imgProps xmlns:a14="http://schemas.microsoft.com/office/drawing/2010/main">
                  <a14:imgLayer r:embed="rId11">
                    <a14:imgEffect>
                      <a14:saturation sat="66000"/>
                    </a14:imgEffect>
                    <a14:imgEffect>
                      <a14:brightnessContrast bright="-36000" contrast="-29000"/>
                    </a14:imgEffect>
                  </a14:imgLayer>
                </a14:imgProps>
              </a:ext>
              <a:ext uri="{28A0092B-C50C-407E-A947-70E740481C1C}">
                <a14:useLocalDpi xmlns:a14="http://schemas.microsoft.com/office/drawing/2010/main" val="0"/>
              </a:ext>
            </a:extLst>
          </a:blip>
          <a:stretch>
            <a:fillRect/>
          </a:stretch>
        </p:blipFill>
        <p:spPr>
          <a:xfrm>
            <a:off x="8297839" y="0"/>
            <a:ext cx="3845965" cy="335734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12">
            <a:extLst>
              <a:ext uri="{BEBA8EAE-BF5A-486C-A8C5-ECC9F3942E4B}">
                <a14:imgProps xmlns:a14="http://schemas.microsoft.com/office/drawing/2010/main">
                  <a14:imgLayer r:embed="rId13">
                    <a14:imgEffect>
                      <a14:brightnessContrast bright="-20000" contrast="-73000"/>
                    </a14:imgEffect>
                  </a14:imgLayer>
                </a14:imgProps>
              </a:ext>
              <a:ext uri="{28A0092B-C50C-407E-A947-70E740481C1C}">
                <a14:useLocalDpi xmlns:a14="http://schemas.microsoft.com/office/drawing/2010/main" val="0"/>
              </a:ext>
            </a:extLst>
          </a:blip>
          <a:srcRect b="6631"/>
          <a:stretch/>
        </p:blipFill>
        <p:spPr>
          <a:xfrm>
            <a:off x="8297839" y="3220872"/>
            <a:ext cx="3845965" cy="3637127"/>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22722" y="424983"/>
            <a:ext cx="4449171" cy="584775"/>
          </a:xfrm>
          <a:prstGeom prst="rect">
            <a:avLst/>
          </a:prstGeom>
          <a:noFill/>
        </p:spPr>
        <p:txBody>
          <a:bodyPr wrap="square" lIns="91440" tIns="45720" rIns="91440" bIns="45720">
            <a:spAutoFit/>
          </a:bodyPr>
          <a:lstStyle/>
          <a:p>
            <a:pPr algn="ctr"/>
            <a:r>
              <a:rPr lang="en-US" sz="3200" b="1" dirty="0">
                <a:ln w="0"/>
                <a:solidFill>
                  <a:srgbClr val="FFC000"/>
                </a:solidFill>
                <a:effectLst>
                  <a:outerShdw blurRad="38100" dist="19050" dir="2700000" algn="tl" rotWithShape="0">
                    <a:schemeClr val="dk1">
                      <a:alpha val="40000"/>
                    </a:schemeClr>
                  </a:outerShdw>
                </a:effectLst>
                <a:latin typeface="Algerian" panose="04020705040A02060702" pitchFamily="82" charset="0"/>
              </a:rPr>
              <a:t>Introduction</a:t>
            </a:r>
            <a:r>
              <a:rPr lang="en-US" sz="2000" dirty="0">
                <a:ln w="0"/>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32616" y="1143380"/>
            <a:ext cx="10498138" cy="5632311"/>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Allergy is a type of condition in which our immune system abnormally reacts.</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This project mainly includes 6 different types of allergies: food allergy, skin </a:t>
            </a:r>
          </a:p>
          <a:p>
            <a:pPr algn="just"/>
            <a:r>
              <a:rPr lang="en-US" sz="2400" b="1" dirty="0">
                <a:ln w="0"/>
                <a:solidFill>
                  <a:schemeClr val="bg1"/>
                </a:solidFill>
                <a:effectLst>
                  <a:outerShdw blurRad="38100" dist="19050" dir="2700000" algn="tl" rotWithShape="0">
                    <a:schemeClr val="dk1">
                      <a:alpha val="40000"/>
                    </a:schemeClr>
                  </a:outerShdw>
                </a:effectLst>
              </a:rPr>
              <a:t>allergy, asthma allergy, dust allergy, allergic rhinitis, contact dermatitis.</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Immune system produces substances that are known as antibodies. When </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anyone has any kind of allergies, immune system produces antibodies and </a:t>
            </a:r>
          </a:p>
          <a:p>
            <a:pPr algn="just"/>
            <a:r>
              <a:rPr lang="en-US" sz="2400" b="1" dirty="0">
                <a:ln w="0"/>
                <a:solidFill>
                  <a:schemeClr val="bg1"/>
                </a:solidFill>
                <a:effectLst>
                  <a:outerShdw blurRad="38100" dist="19050" dir="2700000" algn="tl" rotWithShape="0">
                    <a:schemeClr val="dk1">
                      <a:alpha val="40000"/>
                    </a:schemeClr>
                  </a:outerShdw>
                </a:effectLst>
              </a:rPr>
              <a:t>these antibodies identify particular allergen.</a:t>
            </a:r>
          </a:p>
          <a:p>
            <a:pPr algn="just"/>
            <a:r>
              <a:rPr lang="en-US" sz="2400" b="1" dirty="0">
                <a:ln w="0"/>
                <a:solidFill>
                  <a:schemeClr val="bg1"/>
                </a:solidFill>
                <a:effectLst>
                  <a:outerShdw blurRad="38100" dist="19050" dir="2700000" algn="tl" rotWithShape="0">
                    <a:schemeClr val="dk1">
                      <a:alpha val="40000"/>
                    </a:schemeClr>
                  </a:outerShdw>
                </a:effectLst>
              </a:rPr>
              <a:t> The Following Types of Allergies are-</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Food Allergies</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Allergic Asthma</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Drug Allergy</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Dust Allergy</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Skin Allergy</a:t>
            </a:r>
          </a:p>
          <a:p>
            <a:pPr marL="342900" indent="-342900" algn="just">
              <a:buFont typeface="Arial" panose="020B0604020202020204" pitchFamily="34" charset="0"/>
              <a:buChar char="•"/>
            </a:pPr>
            <a:r>
              <a:rPr lang="en-US" sz="2400" b="1" dirty="0">
                <a:ln w="0"/>
                <a:solidFill>
                  <a:schemeClr val="bg1"/>
                </a:solidFill>
                <a:effectLst>
                  <a:outerShdw blurRad="38100" dist="19050" dir="2700000" algn="tl" rotWithShape="0">
                    <a:schemeClr val="dk1">
                      <a:alpha val="40000"/>
                    </a:schemeClr>
                  </a:outerShdw>
                </a:effectLst>
              </a:rPr>
              <a:t>Allergic Rhinities </a:t>
            </a:r>
          </a:p>
          <a:p>
            <a:pPr algn="just"/>
            <a:endParaRPr lang="en-US" sz="2400" b="1" dirty="0">
              <a:ln w="0"/>
              <a:solidFill>
                <a:schemeClr val="bg1"/>
              </a:solidFill>
              <a:effectLst>
                <a:outerShdw blurRad="38100" dist="19050" dir="2700000" algn="tl" rotWithShape="0">
                  <a:schemeClr val="dk1">
                    <a:alpha val="40000"/>
                  </a:schemeClr>
                </a:outerShdw>
              </a:effectLst>
            </a:endParaRPr>
          </a:p>
          <a:p>
            <a:pPr algn="ctr"/>
            <a:r>
              <a:rPr lang="en-US" sz="2400" b="1" dirty="0">
                <a:ln w="0"/>
                <a:solidFill>
                  <a:schemeClr val="bg1"/>
                </a:solidFill>
                <a:effectLst>
                  <a:outerShdw blurRad="38100" dist="19050" dir="2700000" algn="tl" rotWithShape="0">
                    <a:schemeClr val="dk1">
                      <a:alpha val="40000"/>
                    </a:schemeClr>
                  </a:outerShdw>
                </a:effectLst>
              </a:rPr>
              <a:t>           </a:t>
            </a:r>
            <a:endParaRPr lang="en-US" sz="2400"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99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8"/>
            <a:ext cx="12192000" cy="6858000"/>
          </a:xfrm>
          <a:prstGeom prst="rect">
            <a:avLst/>
          </a:prstGeom>
        </p:spPr>
      </p:pic>
      <p:sp>
        <p:nvSpPr>
          <p:cNvPr id="3" name="TextBox 2"/>
          <p:cNvSpPr txBox="1"/>
          <p:nvPr/>
        </p:nvSpPr>
        <p:spPr>
          <a:xfrm>
            <a:off x="136478" y="887104"/>
            <a:ext cx="10235821" cy="584775"/>
          </a:xfrm>
          <a:prstGeom prst="rect">
            <a:avLst/>
          </a:prstGeom>
          <a:noFill/>
        </p:spPr>
        <p:txBody>
          <a:bodyPr wrap="square" rtlCol="0">
            <a:spAutoFit/>
          </a:bodyPr>
          <a:lstStyle/>
          <a:p>
            <a:r>
              <a:rPr lang="en-US" sz="3200" b="1" dirty="0">
                <a:solidFill>
                  <a:srgbClr val="FFC000"/>
                </a:solidFill>
                <a:latin typeface="Algerian" panose="04020705040A02060702" pitchFamily="82" charset="0"/>
              </a:rPr>
              <a:t>               Objective of the Project </a:t>
            </a:r>
          </a:p>
        </p:txBody>
      </p:sp>
      <p:sp>
        <p:nvSpPr>
          <p:cNvPr id="4" name="TextBox 3"/>
          <p:cNvSpPr txBox="1"/>
          <p:nvPr/>
        </p:nvSpPr>
        <p:spPr>
          <a:xfrm>
            <a:off x="1064525" y="2388358"/>
            <a:ext cx="8407021" cy="3562066"/>
          </a:xfrm>
          <a:prstGeom prst="rect">
            <a:avLst/>
          </a:prstGeom>
          <a:noFill/>
        </p:spPr>
        <p:txBody>
          <a:bodyPr wrap="square" rtlCol="0">
            <a:spAutoFit/>
          </a:bodyPr>
          <a:lstStyle/>
          <a:p>
            <a:endParaRPr lang="en-US" dirty="0"/>
          </a:p>
        </p:txBody>
      </p:sp>
      <p:sp>
        <p:nvSpPr>
          <p:cNvPr id="5" name="Rectangle 4"/>
          <p:cNvSpPr/>
          <p:nvPr/>
        </p:nvSpPr>
        <p:spPr>
          <a:xfrm>
            <a:off x="477669" y="1839035"/>
            <a:ext cx="9580731" cy="3207225"/>
          </a:xfrm>
          <a:prstGeom prst="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just"/>
            <a:r>
              <a:rPr lang="en-US" sz="2400" b="1" dirty="0">
                <a:solidFill>
                  <a:schemeClr val="accent2">
                    <a:lumMod val="50000"/>
                  </a:schemeClr>
                </a:solidFill>
              </a:rPr>
              <a:t>Following are the objectives of this allergy detector:-</a:t>
            </a:r>
          </a:p>
          <a:p>
            <a:pPr algn="just"/>
            <a:endParaRPr lang="en-US" sz="2400" b="1" dirty="0">
              <a:solidFill>
                <a:schemeClr val="accent2">
                  <a:lumMod val="50000"/>
                </a:schemeClr>
              </a:solidFill>
            </a:endParaRPr>
          </a:p>
          <a:p>
            <a:pPr marL="342900" indent="-342900" algn="just">
              <a:buFont typeface="Arial" panose="020B0604020202020204" pitchFamily="34" charset="0"/>
              <a:buChar char="•"/>
            </a:pPr>
            <a:r>
              <a:rPr lang="en-US" sz="2400" b="1" dirty="0">
                <a:solidFill>
                  <a:schemeClr val="accent2">
                    <a:lumMod val="50000"/>
                  </a:schemeClr>
                </a:solidFill>
              </a:rPr>
              <a:t>It detects different types of allergies.</a:t>
            </a:r>
          </a:p>
          <a:p>
            <a:pPr marL="342900" indent="-342900" algn="just">
              <a:buFont typeface="Arial" panose="020B0604020202020204" pitchFamily="34" charset="0"/>
              <a:buChar char="•"/>
            </a:pPr>
            <a:r>
              <a:rPr lang="en-US" sz="2400" b="1" dirty="0">
                <a:solidFill>
                  <a:schemeClr val="accent2">
                    <a:lumMod val="50000"/>
                  </a:schemeClr>
                </a:solidFill>
              </a:rPr>
              <a:t>It can help to avoid deaths caused due to allergy (like asthma).</a:t>
            </a:r>
          </a:p>
          <a:p>
            <a:pPr marL="342900" indent="-342900" algn="just">
              <a:buFont typeface="Arial" panose="020B0604020202020204" pitchFamily="34" charset="0"/>
              <a:buChar char="•"/>
            </a:pPr>
            <a:r>
              <a:rPr lang="en-US" sz="2400" b="1" dirty="0">
                <a:solidFill>
                  <a:schemeClr val="accent2">
                    <a:lumMod val="50000"/>
                  </a:schemeClr>
                </a:solidFill>
              </a:rPr>
              <a:t>It provides contactless detection.</a:t>
            </a:r>
          </a:p>
          <a:p>
            <a:pPr marL="342900" indent="-342900" algn="just">
              <a:buFont typeface="Arial" panose="020B0604020202020204" pitchFamily="34" charset="0"/>
              <a:buChar char="•"/>
            </a:pPr>
            <a:r>
              <a:rPr lang="en-US" sz="2400" b="1" dirty="0">
                <a:solidFill>
                  <a:schemeClr val="accent2">
                    <a:lumMod val="50000"/>
                  </a:schemeClr>
                </a:solidFill>
              </a:rPr>
              <a:t>It provides user friendly interface for detecting allergies</a:t>
            </a:r>
          </a:p>
          <a:p>
            <a:pPr algn="just"/>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a:p>
            <a:pPr algn="ctr"/>
            <a:endParaRPr lang="en-US" sz="2400" dirty="0">
              <a:solidFill>
                <a:schemeClr val="accent2">
                  <a:lumMod val="50000"/>
                </a:schemeClr>
              </a:solidFill>
            </a:endParaRPr>
          </a:p>
        </p:txBody>
      </p:sp>
    </p:spTree>
    <p:extLst>
      <p:ext uri="{BB962C8B-B14F-4D97-AF65-F5344CB8AC3E}">
        <p14:creationId xmlns:p14="http://schemas.microsoft.com/office/powerpoint/2010/main" val="1200416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Effect>
                      <a14:saturation sat="66000"/>
                    </a14:imgEffect>
                    <a14:imgEffect>
                      <a14:brightnessContrast bright="-29000" contrast="-52000"/>
                    </a14:imgEffect>
                  </a14:imgLayer>
                </a14:imgProps>
              </a:ext>
              <a:ext uri="{28A0092B-C50C-407E-A947-70E740481C1C}">
                <a14:useLocalDpi xmlns:a14="http://schemas.microsoft.com/office/drawing/2010/main" val="0"/>
              </a:ext>
            </a:extLst>
          </a:blip>
          <a:stretch>
            <a:fillRect/>
          </a:stretch>
        </p:blipFill>
        <p:spPr>
          <a:xfrm>
            <a:off x="1" y="1"/>
            <a:ext cx="12191999" cy="6857999"/>
          </a:xfrm>
          <a:prstGeom prst="rect">
            <a:avLst/>
          </a:prstGeom>
          <a:solidFill>
            <a:schemeClr val="accent2">
              <a:lumMod val="60000"/>
              <a:lumOff val="40000"/>
            </a:schemeClr>
          </a:solidFill>
        </p:spPr>
      </p:pic>
      <p:sp>
        <p:nvSpPr>
          <p:cNvPr id="3" name="Rectangle 2"/>
          <p:cNvSpPr/>
          <p:nvPr/>
        </p:nvSpPr>
        <p:spPr>
          <a:xfrm>
            <a:off x="286604" y="313899"/>
            <a:ext cx="4572000" cy="707886"/>
          </a:xfrm>
          <a:prstGeom prst="rect">
            <a:avLst/>
          </a:prstGeom>
          <a:noFill/>
        </p:spPr>
        <p:txBody>
          <a:bodyPr wrap="square" lIns="91440" tIns="45720" rIns="91440" bIns="45720">
            <a:spAutoFit/>
          </a:bodyPr>
          <a:lstStyle/>
          <a:p>
            <a:pPr algn="ctr"/>
            <a:r>
              <a:rPr lang="en-US" sz="4000" b="1" spc="50" dirty="0">
                <a:ln w="0"/>
                <a:solidFill>
                  <a:schemeClr val="accent4"/>
                </a:solidFill>
                <a:effectLst>
                  <a:innerShdw blurRad="63500" dist="50800" dir="13500000">
                    <a:srgbClr val="000000">
                      <a:alpha val="50000"/>
                    </a:srgbClr>
                  </a:innerShdw>
                </a:effectLst>
                <a:latin typeface="Algerian" panose="04020705040A02060702" pitchFamily="82" charset="0"/>
              </a:rPr>
              <a:t>PROTOTYPE</a:t>
            </a:r>
            <a:endParaRPr lang="en-US" sz="4000" b="1" cap="none" spc="50" dirty="0">
              <a:ln w="0"/>
              <a:solidFill>
                <a:schemeClr val="accent4"/>
              </a:solidFill>
              <a:effectLst>
                <a:innerShdw blurRad="63500" dist="50800" dir="13500000">
                  <a:srgbClr val="000000">
                    <a:alpha val="50000"/>
                  </a:srgbClr>
                </a:innerShdw>
              </a:effectLst>
              <a:latin typeface="Algerian" panose="04020705040A02060702" pitchFamily="82" charset="0"/>
            </a:endParaRPr>
          </a:p>
        </p:txBody>
      </p:sp>
      <p:sp>
        <p:nvSpPr>
          <p:cNvPr id="5" name="Rectangle 4"/>
          <p:cNvSpPr/>
          <p:nvPr/>
        </p:nvSpPr>
        <p:spPr>
          <a:xfrm>
            <a:off x="5049673" y="1323833"/>
            <a:ext cx="2107682" cy="4094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Input</a:t>
            </a:r>
          </a:p>
        </p:txBody>
      </p:sp>
      <p:cxnSp>
        <p:nvCxnSpPr>
          <p:cNvPr id="7" name="Straight Arrow Connector 6"/>
          <p:cNvCxnSpPr/>
          <p:nvPr/>
        </p:nvCxnSpPr>
        <p:spPr>
          <a:xfrm>
            <a:off x="6188363" y="1733266"/>
            <a:ext cx="0" cy="464024"/>
          </a:xfrm>
          <a:prstGeom prst="straightConnector1">
            <a:avLst/>
          </a:prstGeom>
          <a:ln w="38100">
            <a:solidFill>
              <a:srgbClr val="FFFF00"/>
            </a:solidFill>
            <a:tailEnd type="triangle"/>
          </a:ln>
        </p:spPr>
        <p:style>
          <a:lnRef idx="3">
            <a:schemeClr val="accent4"/>
          </a:lnRef>
          <a:fillRef idx="0">
            <a:schemeClr val="accent4"/>
          </a:fillRef>
          <a:effectRef idx="2">
            <a:schemeClr val="accent4"/>
          </a:effectRef>
          <a:fontRef idx="minor">
            <a:schemeClr val="tx1"/>
          </a:fontRef>
        </p:style>
      </p:cxnSp>
      <p:sp>
        <p:nvSpPr>
          <p:cNvPr id="9" name="Rectangle 8"/>
          <p:cNvSpPr/>
          <p:nvPr/>
        </p:nvSpPr>
        <p:spPr>
          <a:xfrm>
            <a:off x="5172501" y="2197289"/>
            <a:ext cx="1801505" cy="4094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Monitor</a:t>
            </a:r>
          </a:p>
        </p:txBody>
      </p:sp>
      <p:cxnSp>
        <p:nvCxnSpPr>
          <p:cNvPr id="11" name="Straight Arrow Connector 10"/>
          <p:cNvCxnSpPr/>
          <p:nvPr/>
        </p:nvCxnSpPr>
        <p:spPr>
          <a:xfrm>
            <a:off x="6188363" y="2606722"/>
            <a:ext cx="0" cy="46402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4674494" y="3070745"/>
            <a:ext cx="3027737" cy="1173708"/>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Allergen Measurement</a:t>
            </a:r>
          </a:p>
        </p:txBody>
      </p:sp>
      <p:cxnSp>
        <p:nvCxnSpPr>
          <p:cNvPr id="15" name="Straight Connector 14"/>
          <p:cNvCxnSpPr>
            <a:stCxn id="13" idx="2"/>
          </p:cNvCxnSpPr>
          <p:nvPr/>
        </p:nvCxnSpPr>
        <p:spPr>
          <a:xfrm flipH="1">
            <a:off x="6188362" y="4244453"/>
            <a:ext cx="1" cy="27295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85146" y="4524092"/>
            <a:ext cx="4653887" cy="5103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985146" y="4517409"/>
            <a:ext cx="27295" cy="5049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39033" y="4546269"/>
            <a:ext cx="0" cy="47610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72604" y="5022376"/>
            <a:ext cx="2872853" cy="9416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Determination of Allergy</a:t>
            </a:r>
          </a:p>
        </p:txBody>
      </p:sp>
      <p:sp>
        <p:nvSpPr>
          <p:cNvPr id="26" name="Rectangle 25"/>
          <p:cNvSpPr/>
          <p:nvPr/>
        </p:nvSpPr>
        <p:spPr>
          <a:xfrm>
            <a:off x="7157355" y="5022376"/>
            <a:ext cx="2778215" cy="94169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No Allergy</a:t>
            </a:r>
          </a:p>
        </p:txBody>
      </p:sp>
      <p:sp>
        <p:nvSpPr>
          <p:cNvPr id="27" name="Rectangle 26"/>
          <p:cNvSpPr/>
          <p:nvPr/>
        </p:nvSpPr>
        <p:spPr>
          <a:xfrm rot="10800000" flipV="1">
            <a:off x="2674961" y="3871662"/>
            <a:ext cx="2183642" cy="461665"/>
          </a:xfrm>
          <a:prstGeom prst="rect">
            <a:avLst/>
          </a:prstGeom>
          <a:noFill/>
        </p:spPr>
        <p:txBody>
          <a:bodyPr wrap="square" lIns="91440" tIns="45720" rIns="91440" bIns="45720">
            <a:spAutoFit/>
          </a:bodyPr>
          <a:lstStyle/>
          <a:p>
            <a:pPr algn="ctr"/>
            <a:r>
              <a:rPr lang="en-US" sz="2400" b="1" dirty="0">
                <a:ln w="12700" cmpd="sng">
                  <a:solidFill>
                    <a:schemeClr val="accent4"/>
                  </a:solidFill>
                  <a:prstDash val="solid"/>
                </a:ln>
                <a:solidFill>
                  <a:srgbClr val="FFFF00"/>
                </a:solidFill>
                <a:latin typeface="+mj-lt"/>
              </a:rPr>
              <a:t>yes</a:t>
            </a:r>
          </a:p>
        </p:txBody>
      </p:sp>
      <p:sp>
        <p:nvSpPr>
          <p:cNvPr id="28" name="Rectangle 27"/>
          <p:cNvSpPr/>
          <p:nvPr/>
        </p:nvSpPr>
        <p:spPr>
          <a:xfrm flipH="1">
            <a:off x="8147711" y="3871661"/>
            <a:ext cx="1951631" cy="461665"/>
          </a:xfrm>
          <a:prstGeom prst="rect">
            <a:avLst/>
          </a:prstGeom>
          <a:noFill/>
        </p:spPr>
        <p:txBody>
          <a:bodyPr wrap="square" lIns="91440" tIns="45720" rIns="91440" bIns="45720">
            <a:spAutoFit/>
          </a:bodyPr>
          <a:lstStyle/>
          <a:p>
            <a:pPr algn="ctr"/>
            <a:r>
              <a:rPr lang="en-US" sz="2400" b="1" spc="50" dirty="0">
                <a:ln w="0"/>
                <a:solidFill>
                  <a:srgbClr val="FFC000"/>
                </a:solidFill>
                <a:effectLst>
                  <a:innerShdw blurRad="63500" dist="50800" dir="13500000">
                    <a:srgbClr val="000000">
                      <a:alpha val="50000"/>
                    </a:srgbClr>
                  </a:innerShdw>
                </a:effectLst>
              </a:rPr>
              <a:t>No</a:t>
            </a:r>
          </a:p>
        </p:txBody>
      </p:sp>
    </p:spTree>
    <p:extLst>
      <p:ext uri="{BB962C8B-B14F-4D97-AF65-F5344CB8AC3E}">
        <p14:creationId xmlns:p14="http://schemas.microsoft.com/office/powerpoint/2010/main" val="149130424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D480656-01EC-41DC-9EE1-7E78A9774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5584857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3B9208-1C44-424A-B745-D8D3918D9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3307"/>
            <a:ext cx="6119156" cy="4575598"/>
          </a:xfrm>
          <a:prstGeom prst="rect">
            <a:avLst/>
          </a:prstGeom>
        </p:spPr>
      </p:pic>
      <p:sp>
        <p:nvSpPr>
          <p:cNvPr id="6" name="TextBox 5">
            <a:extLst>
              <a:ext uri="{FF2B5EF4-FFF2-40B4-BE49-F238E27FC236}">
                <a16:creationId xmlns:a16="http://schemas.microsoft.com/office/drawing/2014/main" id="{9710871E-3FB1-45B2-9EAB-2D789B18FD98}"/>
              </a:ext>
            </a:extLst>
          </p:cNvPr>
          <p:cNvSpPr txBox="1"/>
          <p:nvPr/>
        </p:nvSpPr>
        <p:spPr>
          <a:xfrm>
            <a:off x="4552201" y="247431"/>
            <a:ext cx="2722657" cy="923330"/>
          </a:xfrm>
          <a:prstGeom prst="rect">
            <a:avLst/>
          </a:prstGeom>
          <a:noFill/>
        </p:spPr>
        <p:txBody>
          <a:bodyPr wrap="square" rtlCol="0">
            <a:spAutoFit/>
          </a:bodyPr>
          <a:lstStyle/>
          <a:p>
            <a:r>
              <a:rPr lang="en-IN" sz="5400" b="1" dirty="0">
                <a:latin typeface="Algerian" panose="04020705040A02060702" pitchFamily="82" charset="0"/>
              </a:rPr>
              <a:t>Output</a:t>
            </a:r>
          </a:p>
        </p:txBody>
      </p:sp>
      <p:pic>
        <p:nvPicPr>
          <p:cNvPr id="4" name="Picture 3">
            <a:extLst>
              <a:ext uri="{FF2B5EF4-FFF2-40B4-BE49-F238E27FC236}">
                <a16:creationId xmlns:a16="http://schemas.microsoft.com/office/drawing/2014/main" id="{FAEE3293-3CC9-4BF6-AE99-73596B029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73307"/>
            <a:ext cx="6119156" cy="4575598"/>
          </a:xfrm>
          <a:prstGeom prst="rect">
            <a:avLst/>
          </a:prstGeom>
        </p:spPr>
      </p:pic>
    </p:spTree>
    <p:extLst>
      <p:ext uri="{BB962C8B-B14F-4D97-AF65-F5344CB8AC3E}">
        <p14:creationId xmlns:p14="http://schemas.microsoft.com/office/powerpoint/2010/main" val="3525825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37000" contrast="-52000"/>
                    </a14:imgEffect>
                  </a14:imgLayer>
                </a14:imgProps>
              </a:ext>
              <a:ext uri="{28A0092B-C50C-407E-A947-70E740481C1C}">
                <a14:useLocalDpi xmlns:a14="http://schemas.microsoft.com/office/drawing/2010/main" val="0"/>
              </a:ext>
            </a:extLst>
          </a:blip>
          <a:stretch>
            <a:fillRect/>
          </a:stretch>
        </p:blipFill>
        <p:spPr>
          <a:xfrm>
            <a:off x="0" y="-52836"/>
            <a:ext cx="12192000" cy="6856244"/>
          </a:xfrm>
          <a:prstGeom prst="rect">
            <a:avLst/>
          </a:prstGeom>
        </p:spPr>
      </p:pic>
      <p:sp>
        <p:nvSpPr>
          <p:cNvPr id="3" name="TextBox 2"/>
          <p:cNvSpPr txBox="1"/>
          <p:nvPr/>
        </p:nvSpPr>
        <p:spPr>
          <a:xfrm>
            <a:off x="573206" y="518615"/>
            <a:ext cx="8420669" cy="646331"/>
          </a:xfrm>
          <a:prstGeom prst="rect">
            <a:avLst/>
          </a:prstGeom>
          <a:noFill/>
        </p:spPr>
        <p:txBody>
          <a:bodyPr wrap="square" rtlCol="0">
            <a:spAutoFit/>
          </a:bodyPr>
          <a:lstStyle/>
          <a:p>
            <a:r>
              <a:rPr lang="en-US" sz="3600" b="1" dirty="0">
                <a:solidFill>
                  <a:srgbClr val="FFC000"/>
                </a:solidFill>
                <a:latin typeface="Algerian" panose="04020705040A02060702" pitchFamily="82" charset="0"/>
              </a:rPr>
              <a:t>Societal Aspects</a:t>
            </a:r>
          </a:p>
        </p:txBody>
      </p:sp>
      <p:sp>
        <p:nvSpPr>
          <p:cNvPr id="4" name="TextBox 3"/>
          <p:cNvSpPr txBox="1"/>
          <p:nvPr/>
        </p:nvSpPr>
        <p:spPr>
          <a:xfrm>
            <a:off x="873457" y="1869743"/>
            <a:ext cx="10208525" cy="3416320"/>
          </a:xfrm>
          <a:prstGeom prst="rect">
            <a:avLst/>
          </a:prstGeom>
          <a:noFill/>
        </p:spPr>
        <p:txBody>
          <a:bodyPr wrap="square" rtlCol="0">
            <a:spAutoFit/>
          </a:bodyPr>
          <a:lstStyle/>
          <a:p>
            <a:pPr algn="just"/>
            <a:r>
              <a:rPr lang="en-US" sz="2400" b="1" dirty="0">
                <a:solidFill>
                  <a:schemeClr val="bg1"/>
                </a:solidFill>
              </a:rPr>
              <a:t>Under this pandemic situation it’s not always possible to us to go to any clinic for testing allergies after having any kind of allergic symptoms, this system can be used for the following causes:- </a:t>
            </a:r>
          </a:p>
          <a:p>
            <a:pPr algn="just"/>
            <a:endParaRPr lang="en-US" sz="2400" b="1" dirty="0">
              <a:solidFill>
                <a:schemeClr val="bg1"/>
              </a:solidFill>
            </a:endParaRPr>
          </a:p>
          <a:p>
            <a:pPr marL="285750" indent="-285750" algn="just">
              <a:buFont typeface="Arial" panose="020B0604020202020204" pitchFamily="34" charset="0"/>
              <a:buChar char="•"/>
            </a:pPr>
            <a:r>
              <a:rPr lang="en-US" sz="2400" b="1" dirty="0">
                <a:solidFill>
                  <a:schemeClr val="bg1"/>
                </a:solidFill>
              </a:rPr>
              <a:t>This system can be accessed anytime </a:t>
            </a:r>
          </a:p>
          <a:p>
            <a:pPr marL="285750" indent="-285750" algn="just">
              <a:buFont typeface="Arial" panose="020B0604020202020204" pitchFamily="34" charset="0"/>
              <a:buChar char="•"/>
            </a:pPr>
            <a:r>
              <a:rPr lang="en-US" sz="2400" b="1" dirty="0">
                <a:solidFill>
                  <a:schemeClr val="bg1"/>
                </a:solidFill>
              </a:rPr>
              <a:t>If this system is used, primarily no need to visit doctor </a:t>
            </a:r>
          </a:p>
          <a:p>
            <a:pPr marL="285750" indent="-285750" algn="just">
              <a:buFont typeface="Arial" panose="020B0604020202020204" pitchFamily="34" charset="0"/>
              <a:buChar char="•"/>
            </a:pPr>
            <a:r>
              <a:rPr lang="en-US" sz="2400" b="1" dirty="0">
                <a:solidFill>
                  <a:schemeClr val="bg1"/>
                </a:solidFill>
              </a:rPr>
              <a:t>Less expensive</a:t>
            </a:r>
          </a:p>
          <a:p>
            <a:pPr marL="285750" indent="-285750" algn="just">
              <a:buFont typeface="Arial" panose="020B0604020202020204" pitchFamily="34" charset="0"/>
              <a:buChar char="•"/>
            </a:pPr>
            <a:r>
              <a:rPr lang="en-US" sz="2400" b="1" dirty="0">
                <a:solidFill>
                  <a:schemeClr val="bg1"/>
                </a:solidFill>
              </a:rPr>
              <a:t>It takes less time.</a:t>
            </a:r>
          </a:p>
          <a:p>
            <a:pPr marL="285750" indent="-285750" algn="just">
              <a:buFont typeface="Arial" panose="020B0604020202020204" pitchFamily="34" charset="0"/>
              <a:buChar char="•"/>
            </a:pPr>
            <a:r>
              <a:rPr lang="en-US" sz="2400" b="1" dirty="0">
                <a:solidFill>
                  <a:schemeClr val="bg1"/>
                </a:solidFill>
              </a:rPr>
              <a:t>This system / project helps us to detect allergies from home itself.</a:t>
            </a:r>
          </a:p>
        </p:txBody>
      </p:sp>
    </p:spTree>
    <p:extLst>
      <p:ext uri="{BB962C8B-B14F-4D97-AF65-F5344CB8AC3E}">
        <p14:creationId xmlns:p14="http://schemas.microsoft.com/office/powerpoint/2010/main" val="1999945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05162484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rot="10800000" flipV="1">
            <a:off x="1828801" y="3290501"/>
            <a:ext cx="2811438" cy="646331"/>
          </a:xfrm>
          <a:prstGeom prst="rect">
            <a:avLst/>
          </a:prstGeom>
          <a:noFill/>
        </p:spPr>
        <p:txBody>
          <a:bodyPr wrap="square" rtlCol="0">
            <a:spAutoFit/>
          </a:bodyPr>
          <a:lstStyle/>
          <a:p>
            <a:r>
              <a:rPr lang="en-US" sz="3600" dirty="0">
                <a:latin typeface="Algerian" panose="04020705040A02060702" pitchFamily="82" charset="0"/>
              </a:rPr>
              <a:t>CONCLUSION</a:t>
            </a:r>
          </a:p>
        </p:txBody>
      </p:sp>
      <p:sp>
        <p:nvSpPr>
          <p:cNvPr id="8" name="TextBox 7"/>
          <p:cNvSpPr txBox="1"/>
          <p:nvPr/>
        </p:nvSpPr>
        <p:spPr>
          <a:xfrm>
            <a:off x="5254388" y="2129051"/>
            <a:ext cx="5786651"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solidFill>
                  <a:schemeClr val="accent2">
                    <a:lumMod val="50000"/>
                  </a:schemeClr>
                </a:solidFill>
              </a:rPr>
              <a:t>People suffer from many kind of allergies.</a:t>
            </a:r>
          </a:p>
          <a:p>
            <a:pPr marL="285750" indent="-285750" algn="just">
              <a:buFont typeface="Arial" panose="020B0604020202020204" pitchFamily="34" charset="0"/>
              <a:buChar char="•"/>
            </a:pPr>
            <a:r>
              <a:rPr lang="en-US" sz="2000" b="1" dirty="0">
                <a:solidFill>
                  <a:schemeClr val="accent2">
                    <a:lumMod val="50000"/>
                  </a:schemeClr>
                </a:solidFill>
              </a:rPr>
              <a:t>Sometimes they don't concern about the symptoms of allergies but it may effect their health. </a:t>
            </a:r>
          </a:p>
          <a:p>
            <a:pPr marL="285750" indent="-285750" algn="just">
              <a:buFont typeface="Arial" panose="020B0604020202020204" pitchFamily="34" charset="0"/>
              <a:buChar char="•"/>
            </a:pPr>
            <a:r>
              <a:rPr lang="en-US" sz="2000" b="1" dirty="0">
                <a:solidFill>
                  <a:schemeClr val="accent2">
                    <a:lumMod val="50000"/>
                  </a:schemeClr>
                </a:solidFill>
              </a:rPr>
              <a:t>This project helps to detect allergies (mainly 6) easily and protects our bodies from the major effect of allergies (mainly 6). This will help us in future to save from severe health problems by allergies (mainly 6).</a:t>
            </a:r>
          </a:p>
          <a:p>
            <a:pPr marL="285750" indent="-285750">
              <a:buFont typeface="Arial" panose="020B0604020202020204" pitchFamily="34" charset="0"/>
              <a:buChar char="•"/>
            </a:pPr>
            <a:endParaRPr lang="en-US" sz="2000" dirty="0">
              <a:solidFill>
                <a:srgbClr val="C00000"/>
              </a:solidFill>
            </a:endParaRPr>
          </a:p>
        </p:txBody>
      </p:sp>
    </p:spTree>
    <p:extLst>
      <p:ext uri="{BB962C8B-B14F-4D97-AF65-F5344CB8AC3E}">
        <p14:creationId xmlns:p14="http://schemas.microsoft.com/office/powerpoint/2010/main" val="245176911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321</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Allergy Detector</dc:title>
  <dc:creator>Abhirupa Roy</dc:creator>
  <cp:lastModifiedBy>HP</cp:lastModifiedBy>
  <cp:revision>75</cp:revision>
  <dcterms:created xsi:type="dcterms:W3CDTF">2021-01-05T14:21:38Z</dcterms:created>
  <dcterms:modified xsi:type="dcterms:W3CDTF">2021-03-18T18:33:23Z</dcterms:modified>
</cp:coreProperties>
</file>