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8785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566096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46560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513376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89535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88750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5061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4051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32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937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8007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3421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473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4578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2847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2821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pPr/>
              <a:t>‹#›</a:t>
            </a:fld>
            <a:endParaRPr lang="en-US"/>
          </a:p>
        </p:txBody>
      </p:sp>
      <p:pic>
        <p:nvPicPr>
          <p:cNvPr id="36" name="Picture 35"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407439728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publication/228797653_Keystroke_logging_keylogg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545016" y="1817077"/>
            <a:ext cx="4958092" cy="982336"/>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122986" cy="6858000"/>
          </a:xfrm>
          <a:prstGeom prst="rect">
            <a:avLst/>
          </a:prstGeom>
        </p:spPr>
      </p:pic>
      <p:sp>
        <p:nvSpPr>
          <p:cNvPr id="3" name="Rectangle 2"/>
          <p:cNvSpPr/>
          <p:nvPr/>
        </p:nvSpPr>
        <p:spPr>
          <a:xfrm>
            <a:off x="6717322" y="4431322"/>
            <a:ext cx="4044463" cy="1535723"/>
          </a:xfrm>
          <a:prstGeom prst="rect">
            <a:avLst/>
          </a:prstGeom>
        </p:spPr>
        <p:txBody>
          <a:bodyPr wrap="square">
            <a:spAutoFit/>
          </a:bodyPr>
          <a:lstStyle/>
          <a:p>
            <a:r>
              <a:rPr lang="en-US" b="1" dirty="0">
                <a:solidFill>
                  <a:schemeClr val="accent1"/>
                </a:solidFill>
              </a:rPr>
              <a:t>Presented By:</a:t>
            </a:r>
          </a:p>
          <a:p>
            <a:r>
              <a:rPr lang="en-US" b="1" dirty="0" err="1">
                <a:solidFill>
                  <a:schemeClr val="accent1"/>
                </a:solidFill>
              </a:rPr>
              <a:t>Shanmuga</a:t>
            </a:r>
            <a:r>
              <a:rPr lang="en-US" b="1" dirty="0">
                <a:solidFill>
                  <a:schemeClr val="accent1"/>
                </a:solidFill>
              </a:rPr>
              <a:t> </a:t>
            </a:r>
            <a:r>
              <a:rPr lang="en-US" b="1" dirty="0" err="1">
                <a:solidFill>
                  <a:schemeClr val="accent1"/>
                </a:solidFill>
              </a:rPr>
              <a:t>Priya</a:t>
            </a:r>
            <a:r>
              <a:rPr lang="en-US" b="1" dirty="0">
                <a:solidFill>
                  <a:schemeClr val="accent1"/>
                </a:solidFill>
              </a:rPr>
              <a:t> B</a:t>
            </a:r>
          </a:p>
          <a:p>
            <a:r>
              <a:rPr lang="en-US" b="1" dirty="0" err="1">
                <a:solidFill>
                  <a:schemeClr val="accent1"/>
                </a:solidFill>
              </a:rPr>
              <a:t>Btech</a:t>
            </a:r>
            <a:r>
              <a:rPr lang="en-US" b="1" dirty="0">
                <a:solidFill>
                  <a:schemeClr val="accent1"/>
                </a:solidFill>
              </a:rPr>
              <a:t> IT</a:t>
            </a:r>
          </a:p>
          <a:p>
            <a:r>
              <a:rPr lang="en-US" b="1" dirty="0" err="1">
                <a:solidFill>
                  <a:schemeClr val="accent1"/>
                </a:solidFill>
              </a:rPr>
              <a:t>Anjalai</a:t>
            </a:r>
            <a:r>
              <a:rPr lang="en-US" b="1" dirty="0">
                <a:solidFill>
                  <a:schemeClr val="accent1"/>
                </a:solidFill>
              </a:rPr>
              <a:t> </a:t>
            </a:r>
            <a:r>
              <a:rPr lang="en-US" b="1" dirty="0" err="1">
                <a:solidFill>
                  <a:schemeClr val="accent1"/>
                </a:solidFill>
              </a:rPr>
              <a:t>ammal</a:t>
            </a:r>
            <a:r>
              <a:rPr lang="en-US" b="1" dirty="0">
                <a:solidFill>
                  <a:schemeClr val="accent1"/>
                </a:solidFill>
              </a:rPr>
              <a:t> </a:t>
            </a:r>
            <a:r>
              <a:rPr lang="en-US" b="1" dirty="0" err="1">
                <a:solidFill>
                  <a:schemeClr val="accent1"/>
                </a:solidFill>
              </a:rPr>
              <a:t>mahalingam</a:t>
            </a:r>
            <a:r>
              <a:rPr lang="en-US" b="1" dirty="0">
                <a:solidFill>
                  <a:schemeClr val="accent1"/>
                </a:solidFil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133600" y="816622"/>
            <a:ext cx="8534400" cy="1507067"/>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3" name="Rectangle 2"/>
          <p:cNvSpPr/>
          <p:nvPr/>
        </p:nvSpPr>
        <p:spPr>
          <a:xfrm>
            <a:off x="733778" y="3105835"/>
            <a:ext cx="9934222"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95000"/>
                  </a:schemeClr>
                </a:solidFill>
                <a:hlinkClick r:id="rId2"/>
              </a:rPr>
              <a:t>https://www.researchgate.net/publication/228797653_Keystroke_logging_keylogging</a:t>
            </a: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https://www.researchgate.net/publication/309230926_Survey_of_Keylogger_Technologies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76516" y="1415846"/>
            <a:ext cx="9385269" cy="688257"/>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pic>
        <p:nvPicPr>
          <p:cNvPr id="4" name="Picture 3">
            <a:extLst>
              <a:ext uri="{FF2B5EF4-FFF2-40B4-BE49-F238E27FC236}">
                <a16:creationId xmlns:a16="http://schemas.microsoft.com/office/drawing/2014/main" id="{14C02EBC-3396-E938-7911-414860423740}"/>
              </a:ext>
            </a:extLst>
          </p:cNvPr>
          <p:cNvPicPr>
            <a:picLocks noChangeAspect="1"/>
          </p:cNvPicPr>
          <p:nvPr/>
        </p:nvPicPr>
        <p:blipFill>
          <a:blip r:embed="rId2"/>
          <a:stretch>
            <a:fillRect/>
          </a:stretch>
        </p:blipFill>
        <p:spPr>
          <a:xfrm>
            <a:off x="3350699" y="2658937"/>
            <a:ext cx="5490601" cy="3658287"/>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94337" y="574431"/>
            <a:ext cx="3282463" cy="1309600"/>
          </a:xfrm>
        </p:spPr>
        <p:txBody>
          <a:bodyPr/>
          <a:lstStyle/>
          <a:p>
            <a:r>
              <a:rPr lang="en-US" b="1" dirty="0">
                <a:solidFill>
                  <a:srgbClr val="C0000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chemeClr val="tx1">
                    <a:lumMod val="95000"/>
                  </a:schemeClr>
                </a:solidFill>
                <a:latin typeface="Arial"/>
                <a:ea typeface="+mn-lt"/>
                <a:cs typeface="Arial"/>
              </a:rPr>
              <a:t>  </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Problem Statement </a:t>
            </a:r>
            <a:r>
              <a:rPr lang="en-US" sz="2000" dirty="0">
                <a:solidFill>
                  <a:schemeClr val="tx1">
                    <a:lumMod val="95000"/>
                  </a:schemeClr>
                </a:solidFill>
                <a:latin typeface="Arial"/>
                <a:ea typeface="+mn-lt"/>
                <a:cs typeface="Arial"/>
              </a:rPr>
              <a:t>(Should not include solution)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Proposed System/Solution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Calibri"/>
              </a:rPr>
              <a:t>System </a:t>
            </a:r>
            <a:r>
              <a:rPr lang="en-US" sz="2000" b="1" dirty="0">
                <a:solidFill>
                  <a:schemeClr val="tx1">
                    <a:lumMod val="95000"/>
                  </a:schemeClr>
                </a:solidFill>
                <a:latin typeface="Arial"/>
                <a:ea typeface="+mn-lt"/>
                <a:cs typeface="+mn-lt"/>
              </a:rPr>
              <a:t>Development Approach </a:t>
            </a:r>
            <a:r>
              <a:rPr lang="en-US" sz="2000" dirty="0">
                <a:solidFill>
                  <a:schemeClr val="tx1">
                    <a:lumMod val="95000"/>
                  </a:schemeClr>
                </a:solidFill>
                <a:latin typeface="Arial"/>
                <a:ea typeface="+mn-lt"/>
                <a:cs typeface="+mn-lt"/>
              </a:rPr>
              <a:t>(Technology Used) </a:t>
            </a:r>
            <a:endParaRPr lang="en-US" dirty="0">
              <a:solidFill>
                <a:schemeClr val="tx1">
                  <a:lumMod val="95000"/>
                </a:schemeClr>
              </a:solidFill>
              <a:latin typeface="Arial"/>
              <a:ea typeface="+mn-lt"/>
              <a:cs typeface="+mn-lt"/>
            </a:endParaRPr>
          </a:p>
          <a:p>
            <a:pPr marL="305435" indent="-305435"/>
            <a:r>
              <a:rPr lang="en-US" sz="2000" b="1" dirty="0">
                <a:solidFill>
                  <a:schemeClr val="tx1">
                    <a:lumMod val="95000"/>
                  </a:schemeClr>
                </a:solidFill>
                <a:latin typeface="Arial"/>
                <a:ea typeface="+mn-lt"/>
                <a:cs typeface="+mn-lt"/>
              </a:rPr>
              <a:t>Algorithm &amp; Deployment  </a:t>
            </a:r>
            <a:endParaRPr lang="en-US" dirty="0">
              <a:solidFill>
                <a:schemeClr val="tx1">
                  <a:lumMod val="95000"/>
                </a:schemeClr>
              </a:solidFill>
              <a:latin typeface="Arial"/>
              <a:cs typeface="Calibri"/>
            </a:endParaRPr>
          </a:p>
          <a:p>
            <a:pPr marL="305435" indent="-305435"/>
            <a:r>
              <a:rPr lang="en-US" sz="2000" b="1" dirty="0">
                <a:solidFill>
                  <a:schemeClr val="tx1">
                    <a:lumMod val="95000"/>
                  </a:schemeClr>
                </a:solidFill>
                <a:latin typeface="Arial"/>
                <a:ea typeface="+mn-lt"/>
                <a:cs typeface="Arial"/>
              </a:rPr>
              <a:t>Result (Output Image)</a:t>
            </a:r>
          </a:p>
          <a:p>
            <a:pPr marL="305435" indent="-305435"/>
            <a:r>
              <a:rPr lang="en-US" sz="2000" b="1" dirty="0">
                <a:solidFill>
                  <a:schemeClr val="tx1">
                    <a:lumMod val="95000"/>
                  </a:schemeClr>
                </a:solidFill>
                <a:latin typeface="Arial"/>
                <a:ea typeface="+mn-lt"/>
                <a:cs typeface="Arial"/>
              </a:rPr>
              <a:t>Conclusion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Future Scope</a:t>
            </a:r>
          </a:p>
          <a:p>
            <a:pPr marL="305435" indent="-305435"/>
            <a:r>
              <a:rPr lang="en-US" sz="2000" b="1" dirty="0">
                <a:solidFill>
                  <a:schemeClr val="tx1">
                    <a:lumMod val="95000"/>
                  </a:schemeClr>
                </a:solidFill>
                <a:latin typeface="Arial"/>
                <a:ea typeface="+mn-lt"/>
                <a:cs typeface="Arial"/>
              </a:rPr>
              <a:t>References</a:t>
            </a:r>
            <a:endParaRPr lang="en-US" dirty="0">
              <a:solidFill>
                <a:schemeClr val="tx1">
                  <a:lumMod val="95000"/>
                </a:schemeClr>
              </a:solidFill>
              <a:latin typeface="Arial"/>
              <a:cs typeface="Arial"/>
            </a:endParaRPr>
          </a:p>
          <a:p>
            <a:pPr marL="305435" indent="-305435"/>
            <a:endParaRPr lang="en-US" dirty="0">
              <a:solidFill>
                <a:schemeClr val="tx1">
                  <a:lumMod val="95000"/>
                </a:schemeClr>
              </a:solidFill>
              <a:latin typeface="Arial"/>
              <a:cs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477" y="996462"/>
            <a:ext cx="4746718" cy="4911969"/>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781908" y="316523"/>
            <a:ext cx="7086748" cy="1467121"/>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180482"/>
            <a:ext cx="11029615" cy="4673324"/>
          </a:xfrm>
        </p:spPr>
        <p:txBody>
          <a:bodyPr/>
          <a:lstStyle/>
          <a:p>
            <a:pPr marL="0" indent="0">
              <a:buNone/>
            </a:pPr>
            <a:r>
              <a:rPr lang="en-US" sz="3200" dirty="0">
                <a:solidFill>
                  <a:schemeClr val="tx1">
                    <a:lumMod val="95000"/>
                  </a:schemeClr>
                </a:solidFill>
              </a:rPr>
              <a:t>         </a:t>
            </a:r>
            <a:r>
              <a:rPr lang="en-US" sz="2800" dirty="0">
                <a:solidFill>
                  <a:schemeClr val="tx1">
                    <a:lumMod val="95000"/>
                  </a:schemeClr>
                </a:solidFill>
                <a:latin typeface="Times New Roman" pitchFamily="18" charset="0"/>
                <a:cs typeface="Times New Roman" pitchFamily="18" charset="0"/>
              </a:rPr>
              <a:t>In today's digital age, where </a:t>
            </a:r>
            <a:r>
              <a:rPr lang="en-US" sz="2800" dirty="0" err="1">
                <a:solidFill>
                  <a:schemeClr val="tx1">
                    <a:lumMod val="95000"/>
                  </a:schemeClr>
                </a:solidFill>
                <a:latin typeface="Times New Roman" pitchFamily="18" charset="0"/>
                <a:cs typeface="Times New Roman" pitchFamily="18" charset="0"/>
              </a:rPr>
              <a:t>cybersecurity</a:t>
            </a:r>
            <a:r>
              <a:rPr lang="en-US" sz="2800" dirty="0">
                <a:solidFill>
                  <a:schemeClr val="tx1">
                    <a:lumMod val="95000"/>
                  </a:schemeClr>
                </a:solidFill>
                <a:latin typeface="Times New Roman" pitchFamily="18" charset="0"/>
                <a:cs typeface="Times New Roman" pitchFamily="18" charset="0"/>
              </a:rPr>
              <a:t> threats loom large, one of the significant concerns is the proliferation of </a:t>
            </a:r>
            <a:r>
              <a:rPr lang="en-US" sz="2800" dirty="0" err="1">
                <a:solidFill>
                  <a:schemeClr val="tx1">
                    <a:lumMod val="95000"/>
                  </a:schemeClr>
                </a:solidFill>
                <a:latin typeface="Times New Roman" pitchFamily="18" charset="0"/>
                <a:cs typeface="Times New Roman" pitchFamily="18" charset="0"/>
              </a:rPr>
              <a:t>keyloggers</a:t>
            </a:r>
            <a:r>
              <a:rPr lang="en-US" sz="2800" dirty="0">
                <a:solidFill>
                  <a:schemeClr val="tx1">
                    <a:lumMod val="95000"/>
                  </a:schemeClr>
                </a:solidFill>
                <a:latin typeface="Times New Roman" pitchFamily="18" charset="0"/>
                <a:cs typeface="Times New Roman" pitchFamily="18" charset="0"/>
              </a:rPr>
              <a:t>, stealthy software tools designed to monitor and record keystrokes on a user's computer without their knowledge. </a:t>
            </a:r>
          </a:p>
          <a:p>
            <a:pPr marL="0" indent="0">
              <a:buNone/>
            </a:pPr>
            <a:r>
              <a:rPr lang="en-US" sz="2800" dirty="0">
                <a:solidFill>
                  <a:schemeClr val="tx1">
                    <a:lumMod val="95000"/>
                  </a:schemeClr>
                </a:solidFill>
                <a:latin typeface="Times New Roman" pitchFamily="18" charset="0"/>
                <a:cs typeface="Times New Roman" pitchFamily="18" charset="0"/>
              </a:rPr>
              <a:t>         </a:t>
            </a:r>
            <a:r>
              <a:rPr lang="en-US" sz="2800" dirty="0" err="1">
                <a:solidFill>
                  <a:schemeClr val="tx1">
                    <a:lumMod val="95000"/>
                  </a:schemeClr>
                </a:solidFill>
                <a:latin typeface="Times New Roman" pitchFamily="18" charset="0"/>
                <a:cs typeface="Times New Roman" pitchFamily="18" charset="0"/>
              </a:rPr>
              <a:t>Keyloggers</a:t>
            </a:r>
            <a:r>
              <a:rPr lang="en-US" sz="2800" dirty="0">
                <a:solidFill>
                  <a:schemeClr val="tx1">
                    <a:lumMod val="95000"/>
                  </a:schemeClr>
                </a:solidFill>
                <a:latin typeface="Times New Roman" pitchFamily="18" charset="0"/>
                <a:cs typeface="Times New Roman"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800" dirty="0">
              <a:solidFill>
                <a:schemeClr val="tx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553497" y="157316"/>
            <a:ext cx="7600334" cy="786581"/>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rot="10800000" flipV="1">
            <a:off x="285135" y="1278194"/>
            <a:ext cx="11720052" cy="5230761"/>
          </a:xfrm>
        </p:spPr>
        <p:txBody>
          <a:bodyPr vert="horz" lIns="91440" tIns="45720" rIns="91440" bIns="45720" rtlCol="0" anchor="ctr">
            <a:noAutofit/>
          </a:bodyPr>
          <a:lstStyle/>
          <a:p>
            <a:pPr marL="305435" indent="-305435">
              <a:buNone/>
            </a:pPr>
            <a:r>
              <a:rPr lang="en-IN" sz="1200" b="1" dirty="0">
                <a:solidFill>
                  <a:schemeClr val="tx1">
                    <a:lumMod val="95000"/>
                  </a:schemeClr>
                </a:solidFill>
                <a:latin typeface="Calibri"/>
                <a:ea typeface="+mn-lt"/>
                <a:cs typeface="+mn-lt"/>
              </a:rPr>
              <a:t>        Data Collection:</a:t>
            </a:r>
            <a:endParaRPr lang="en-IN" sz="1200" b="1" dirty="0">
              <a:solidFill>
                <a:schemeClr val="tx1">
                  <a:lumMod val="95000"/>
                </a:schemeClr>
              </a:solidFill>
              <a:latin typeface="Calibri"/>
              <a:cs typeface="Calibri"/>
            </a:endParaRPr>
          </a:p>
          <a:p>
            <a:pPr marL="629920" lvl="1" indent="-305435"/>
            <a:r>
              <a:rPr lang="en-US" sz="1200" dirty="0">
                <a:solidFill>
                  <a:schemeClr val="tx1">
                    <a:lumMod val="95000"/>
                  </a:schemeClr>
                </a:solidFill>
              </a:rPr>
              <a:t>Collect a wide range of keystrokes from different keyboard layouts, languages, and typing habits.</a:t>
            </a:r>
          </a:p>
          <a:p>
            <a:pPr marL="629920" lvl="1" indent="-305435"/>
            <a:r>
              <a:rPr lang="en-US" sz="1200" dirty="0">
                <a:solidFill>
                  <a:schemeClr val="tx1">
                    <a:lumMod val="95000"/>
                  </a:schemeClr>
                </a:solidFill>
              </a:rPr>
              <a:t>To effectively train the machine learning model, this dataset should ideally comprise both typical typing activities and instances of </a:t>
            </a:r>
            <a:r>
              <a:rPr lang="en-US" sz="1200" dirty="0" err="1">
                <a:solidFill>
                  <a:schemeClr val="tx1">
                    <a:lumMod val="95000"/>
                  </a:schemeClr>
                </a:solidFill>
              </a:rPr>
              <a:t>keylogging</a:t>
            </a:r>
            <a:r>
              <a:rPr lang="en-US" sz="1200" dirty="0">
                <a:solidFill>
                  <a:schemeClr val="tx1">
                    <a:lumMod val="95000"/>
                  </a:schemeClr>
                </a:solidFill>
              </a:rPr>
              <a:t> activities.</a:t>
            </a:r>
          </a:p>
          <a:p>
            <a:pPr marL="629920" lvl="1" indent="-305435">
              <a:buNone/>
            </a:pPr>
            <a:r>
              <a:rPr lang="en-IN" sz="1200" b="1" dirty="0">
                <a:solidFill>
                  <a:schemeClr val="tx1">
                    <a:lumMod val="95000"/>
                  </a:schemeClr>
                </a:solidFill>
                <a:latin typeface="Calibri"/>
                <a:ea typeface="+mn-lt"/>
                <a:cs typeface="+mn-lt"/>
              </a:rPr>
              <a:t>Data Preparation:</a:t>
            </a:r>
            <a:endParaRPr lang="en-US" sz="1200" dirty="0">
              <a:solidFill>
                <a:schemeClr val="tx1">
                  <a:lumMod val="95000"/>
                </a:schemeClr>
              </a:solidFill>
            </a:endParaRPr>
          </a:p>
          <a:p>
            <a:pPr marL="629920" lvl="1" indent="-305435"/>
            <a:r>
              <a:rPr lang="en-US" sz="1200" dirty="0">
                <a:solidFill>
                  <a:schemeClr val="tx1">
                    <a:lumMod val="95000"/>
                  </a:schemeClr>
                </a:solidFill>
              </a:rPr>
              <a:t>Feature extraction: Take pertinent aspects, including key combinations, timings between keystrokes, and press durations, and extract them from the keystroke data.</a:t>
            </a:r>
          </a:p>
          <a:p>
            <a:pPr marL="629920" lvl="1" indent="-305435"/>
            <a:r>
              <a:rPr lang="en-US" sz="1200" dirty="0">
                <a:solidFill>
                  <a:schemeClr val="tx1">
                    <a:lumMod val="95000"/>
                  </a:schemeClr>
                </a:solidFill>
              </a:rPr>
              <a:t>Data cleaning: Purge the dataset of any noise or anomalies.</a:t>
            </a:r>
          </a:p>
          <a:p>
            <a:pPr marL="629920" lvl="1" indent="-305435"/>
            <a:r>
              <a:rPr lang="en-US" sz="1200" dirty="0">
                <a:solidFill>
                  <a:schemeClr val="tx1">
                    <a:lumMod val="95000"/>
                  </a:schemeClr>
                </a:solidFill>
              </a:rPr>
              <a:t>Data normalization: To guarantee consistency and enhance the performance of the model, normalize the features.</a:t>
            </a:r>
          </a:p>
          <a:p>
            <a:pPr marL="629920" lvl="1" indent="-305435">
              <a:buNone/>
            </a:pPr>
            <a:r>
              <a:rPr lang="en-IN" sz="1200" b="1" dirty="0">
                <a:solidFill>
                  <a:schemeClr val="tx1">
                    <a:lumMod val="95000"/>
                  </a:schemeClr>
                </a:solidFill>
                <a:latin typeface="Calibri"/>
                <a:ea typeface="+mn-lt"/>
                <a:cs typeface="+mn-lt"/>
              </a:rPr>
              <a:t>Machine Learning Algorithm:</a:t>
            </a:r>
            <a:endParaRPr lang="en-IN" sz="1200" b="1" dirty="0">
              <a:solidFill>
                <a:schemeClr val="tx1">
                  <a:lumMod val="95000"/>
                </a:schemeClr>
              </a:solidFill>
              <a:latin typeface="Calibri"/>
              <a:cs typeface="Calibri"/>
            </a:endParaRPr>
          </a:p>
          <a:p>
            <a:pPr marL="629920" lvl="1" indent="-305435"/>
            <a:r>
              <a:rPr lang="en-US" sz="1200" dirty="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a:t>
            </a:r>
            <a:r>
              <a:rPr lang="en-US" sz="1200" dirty="0" err="1">
                <a:solidFill>
                  <a:schemeClr val="tx1">
                    <a:lumMod val="95000"/>
                  </a:schemeClr>
                </a:solidFill>
              </a:rPr>
              <a:t>keylogging</a:t>
            </a:r>
            <a:r>
              <a:rPr lang="en-US" sz="1200" dirty="0">
                <a:solidFill>
                  <a:schemeClr val="tx1">
                    <a:lumMod val="95000"/>
                  </a:schemeClr>
                </a:solidFill>
              </a:rPr>
              <a:t> activity and regular typing.</a:t>
            </a:r>
            <a:endParaRPr lang="en-IN" sz="1200" b="1" dirty="0">
              <a:solidFill>
                <a:schemeClr val="tx1">
                  <a:lumMod val="95000"/>
                </a:schemeClr>
              </a:solidFill>
              <a:latin typeface="Calibri"/>
              <a:cs typeface="Calibri"/>
            </a:endParaRPr>
          </a:p>
          <a:p>
            <a:pPr marL="305435" indent="-305435">
              <a:buNone/>
            </a:pPr>
            <a:r>
              <a:rPr lang="en-IN" sz="1200" b="1" dirty="0">
                <a:solidFill>
                  <a:schemeClr val="tx1">
                    <a:lumMod val="95000"/>
                  </a:schemeClr>
                </a:solidFill>
                <a:latin typeface="Calibri"/>
                <a:ea typeface="+mn-lt"/>
                <a:cs typeface="+mn-lt"/>
              </a:rPr>
              <a:t>        Deployment:</a:t>
            </a:r>
            <a:endParaRPr lang="en-IN" sz="1200" b="1" dirty="0">
              <a:solidFill>
                <a:schemeClr val="tx1">
                  <a:lumMod val="95000"/>
                </a:schemeClr>
              </a:solidFill>
              <a:latin typeface="Calibri"/>
              <a:cs typeface="Calibri"/>
            </a:endParaRPr>
          </a:p>
          <a:p>
            <a:pPr marL="629920" lvl="1" indent="-305435"/>
            <a:r>
              <a:rPr lang="en-US" sz="1200" dirty="0">
                <a:solidFill>
                  <a:schemeClr val="tx1">
                    <a:lumMod val="95000"/>
                  </a:schemeClr>
                </a:solidFill>
              </a:rPr>
              <a:t>Incorporate the machine learning model that has been trained into a system or program that can track keystrokes in real-time and continually. Depending on the particular needs of the users or organizations, this application should either run as a standalone application or be integrated into the operating system.</a:t>
            </a:r>
          </a:p>
          <a:p>
            <a:pPr marL="629920" lvl="1" indent="-305435">
              <a:buNone/>
            </a:pPr>
            <a:r>
              <a:rPr lang="en-IN" sz="1200" b="1" dirty="0">
                <a:solidFill>
                  <a:schemeClr val="tx1">
                    <a:lumMod val="95000"/>
                  </a:schemeClr>
                </a:solidFill>
                <a:latin typeface="Calibri"/>
                <a:ea typeface="+mn-lt"/>
                <a:cs typeface="+mn-lt"/>
              </a:rPr>
              <a:t>Evaluation:</a:t>
            </a:r>
            <a:endParaRPr lang="en-IN" sz="1200" b="1" dirty="0">
              <a:solidFill>
                <a:schemeClr val="tx1">
                  <a:lumMod val="95000"/>
                </a:schemeClr>
              </a:solidFill>
              <a:latin typeface="Calibri"/>
              <a:cs typeface="Calibri"/>
            </a:endParaRPr>
          </a:p>
          <a:p>
            <a:pPr marL="629920" lvl="1" indent="-305435"/>
            <a:r>
              <a:rPr lang="en-US" sz="1200" dirty="0">
                <a:solidFill>
                  <a:schemeClr val="tx1">
                    <a:lumMod val="95000"/>
                  </a:schemeClr>
                </a:solidFill>
              </a:rPr>
              <a:t>The machine learning model should be integrated into a real-time tracking system, either as a standalone application or integrated into the operating system, depending on user needs.</a:t>
            </a:r>
          </a:p>
          <a:p>
            <a:pPr marL="629920" lvl="1" indent="-305435">
              <a:buNone/>
            </a:pPr>
            <a:r>
              <a:rPr lang="en-IN" sz="1200" b="1" dirty="0">
                <a:solidFill>
                  <a:schemeClr val="tx1">
                    <a:lumMod val="95000"/>
                  </a:schemeClr>
                </a:solidFill>
                <a:ea typeface="+mn-lt"/>
                <a:cs typeface="+mn-lt"/>
              </a:rPr>
              <a:t>Result:</a:t>
            </a:r>
          </a:p>
          <a:p>
            <a:pPr marL="629920" lvl="1" indent="-305435">
              <a:buNone/>
            </a:pPr>
            <a:r>
              <a:rPr lang="en-US" sz="1200" dirty="0">
                <a:solidFill>
                  <a:schemeClr val="tx1">
                    <a:lumMod val="95000"/>
                  </a:schemeClr>
                </a:solidFill>
              </a:rPr>
              <a:t>          The system effectively detects and neutralizes </a:t>
            </a:r>
            <a:r>
              <a:rPr lang="en-US" sz="1200" dirty="0" err="1">
                <a:solidFill>
                  <a:schemeClr val="tx1">
                    <a:lumMod val="95000"/>
                  </a:schemeClr>
                </a:solidFill>
              </a:rPr>
              <a:t>keylogging</a:t>
            </a:r>
            <a:r>
              <a:rPr lang="en-US" sz="1200" dirty="0">
                <a:solidFill>
                  <a:schemeClr val="tx1">
                    <a:lumMod val="95000"/>
                  </a:schemeClr>
                </a:solidFill>
              </a:rPr>
              <a:t> risks by recognizing suspicious keyboard patterns, and its performance can be enhanced through ongoing  monitoring and upgrades.</a:t>
            </a:r>
            <a:endParaRPr lang="en-IN" sz="1200" dirty="0">
              <a:solidFill>
                <a:schemeClr val="tx1">
                  <a:lumMod val="95000"/>
                </a:schemeClr>
              </a:solidFill>
            </a:endParaRPr>
          </a:p>
          <a:p>
            <a:pPr marL="0" indent="0">
              <a:buNone/>
            </a:pPr>
            <a:endParaRPr lang="en-IN" dirty="0">
              <a:solidFill>
                <a:schemeClr val="tx1">
                  <a:lumMod val="9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612490" y="662571"/>
            <a:ext cx="4808542" cy="605789"/>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84213" y="1592826"/>
            <a:ext cx="5736820" cy="4513006"/>
          </a:xfrm>
        </p:spPr>
        <p:txBody>
          <a:bodyPr/>
          <a:lstStyle/>
          <a:p>
            <a:pPr marL="0" indent="0">
              <a:buNone/>
            </a:pPr>
            <a:r>
              <a:rPr lang="en-US" sz="1800" b="1" dirty="0">
                <a:solidFill>
                  <a:schemeClr val="tx1">
                    <a:lumMod val="95000"/>
                  </a:schemeClr>
                </a:solidFill>
              </a:rPr>
              <a:t>In a system approach to addressing the threat of </a:t>
            </a:r>
            <a:r>
              <a:rPr lang="en-US" sz="1800" b="1" dirty="0" err="1">
                <a:solidFill>
                  <a:schemeClr val="tx1">
                    <a:lumMod val="95000"/>
                  </a:schemeClr>
                </a:solidFill>
              </a:rPr>
              <a:t>keyloggers</a:t>
            </a:r>
            <a:r>
              <a:rPr lang="en-US" sz="1800" b="1" dirty="0">
                <a:solidFill>
                  <a:schemeClr val="tx1">
                    <a:lumMod val="95000"/>
                  </a:schemeClr>
                </a:solidFill>
              </a:rPr>
              <a:t>, each component plays a crucial role in ensuring comprehensive protection against these malicious tools</a:t>
            </a:r>
            <a:r>
              <a:rPr lang="en-IN" sz="1800" b="1" dirty="0">
                <a:solidFill>
                  <a:schemeClr val="tx1">
                    <a:lumMod val="95000"/>
                  </a:schemeClr>
                </a:solidFill>
                <a:ea typeface="+mn-lt"/>
                <a:cs typeface="+mn-lt"/>
              </a:rPr>
              <a:t>. Here's a suggested structure for this section:</a:t>
            </a:r>
            <a:endParaRPr lang="en-US" b="1" dirty="0">
              <a:solidFill>
                <a:schemeClr val="tx1">
                  <a:lumMod val="95000"/>
                </a:schemeClr>
              </a:solidFill>
            </a:endParaRPr>
          </a:p>
          <a:p>
            <a:pPr marL="305435" indent="-305435"/>
            <a:r>
              <a:rPr lang="en-US" sz="1800" b="1" dirty="0">
                <a:solidFill>
                  <a:schemeClr val="tx1">
                    <a:lumMod val="95000"/>
                  </a:schemeClr>
                </a:solidFill>
              </a:rPr>
              <a:t>Endpoint Detection and Response (EDR) Systems</a:t>
            </a:r>
          </a:p>
          <a:p>
            <a:pPr marL="305435" indent="-305435"/>
            <a:r>
              <a:rPr lang="en-US" sz="1800" b="1" dirty="0">
                <a:solidFill>
                  <a:schemeClr val="tx1">
                    <a:lumMod val="95000"/>
                  </a:schemeClr>
                </a:solidFill>
              </a:rPr>
              <a:t>Behavioral Analytics</a:t>
            </a:r>
          </a:p>
          <a:p>
            <a:pPr marL="305435" indent="-305435"/>
            <a:r>
              <a:rPr lang="en-US" sz="1800" b="1" dirty="0">
                <a:solidFill>
                  <a:schemeClr val="tx1">
                    <a:lumMod val="95000"/>
                  </a:schemeClr>
                </a:solidFill>
              </a:rPr>
              <a:t>Encryption</a:t>
            </a:r>
          </a:p>
          <a:p>
            <a:pPr marL="305435" indent="-305435"/>
            <a:r>
              <a:rPr lang="en-US" sz="1800" b="1" dirty="0">
                <a:solidFill>
                  <a:schemeClr val="tx1">
                    <a:lumMod val="95000"/>
                  </a:schemeClr>
                </a:solidFill>
              </a:rPr>
              <a:t>Intrusion Detection Systems (IDS)</a:t>
            </a:r>
          </a:p>
          <a:p>
            <a:pPr marL="305435" indent="-305435">
              <a:buNone/>
            </a:pPr>
            <a:endParaRPr lang="en-IN" sz="1800" b="1" dirty="0">
              <a:solidFill>
                <a:schemeClr val="tx1">
                  <a:lumMod val="95000"/>
                </a:schemeClr>
              </a:solidFill>
            </a:endParaRPr>
          </a:p>
        </p:txBody>
      </p:sp>
      <p:pic>
        <p:nvPicPr>
          <p:cNvPr id="6" name="Picture 5">
            <a:extLst>
              <a:ext uri="{FF2B5EF4-FFF2-40B4-BE49-F238E27FC236}">
                <a16:creationId xmlns:a16="http://schemas.microsoft.com/office/drawing/2014/main" id="{F43ABCC6-9C4C-4E75-B983-C197064CFC0D}"/>
              </a:ext>
            </a:extLst>
          </p:cNvPr>
          <p:cNvPicPr>
            <a:picLocks noChangeAspect="1"/>
          </p:cNvPicPr>
          <p:nvPr/>
        </p:nvPicPr>
        <p:blipFill>
          <a:blip r:embed="rId2"/>
          <a:stretch>
            <a:fillRect/>
          </a:stretch>
        </p:blipFill>
        <p:spPr>
          <a:xfrm>
            <a:off x="7108723" y="1547009"/>
            <a:ext cx="4581832" cy="3634592"/>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779639" y="174977"/>
            <a:ext cx="7506706" cy="1507067"/>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914400" y="1569157"/>
            <a:ext cx="8665457" cy="4741334"/>
          </a:xfrm>
        </p:spPr>
        <p:txBody>
          <a:bodyPr>
            <a:normAutofit fontScale="92500" lnSpcReduction="10000"/>
          </a:bodyPr>
          <a:lstStyle/>
          <a:p>
            <a:pPr marL="305435" indent="-305435"/>
            <a:r>
              <a:rPr lang="en-IN" sz="1400" dirty="0">
                <a:solidFill>
                  <a:schemeClr val="tx1">
                    <a:lumMod val="95000"/>
                  </a:schemeClr>
                </a:solidFill>
                <a:ea typeface="+mn-lt"/>
                <a:cs typeface="+mn-lt"/>
              </a:rPr>
              <a:t>In the Algorithm section, describe the machine learning algorithm chosen for predicting bike counts. Here's an example structure for this section:</a:t>
            </a:r>
            <a:endParaRPr lang="en-IN" sz="1400" dirty="0">
              <a:solidFill>
                <a:schemeClr val="tx1">
                  <a:lumMod val="95000"/>
                </a:schemeClr>
              </a:solidFill>
            </a:endParaRPr>
          </a:p>
          <a:p>
            <a:pPr marL="305435" indent="-305435"/>
            <a:r>
              <a:rPr lang="en-IN" sz="1400" b="1" dirty="0">
                <a:solidFill>
                  <a:schemeClr val="tx1">
                    <a:lumMod val="95000"/>
                  </a:schemeClr>
                </a:solidFill>
                <a:ea typeface="+mn-lt"/>
                <a:cs typeface="+mn-lt"/>
              </a:rPr>
              <a:t>Algorithm Selection:</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Provide a brief overview of the </a:t>
            </a:r>
            <a:r>
              <a:rPr lang="en-US" dirty="0" err="1">
                <a:solidFill>
                  <a:schemeClr val="tx1">
                    <a:lumMod val="95000"/>
                  </a:schemeClr>
                </a:solidFill>
              </a:rPr>
              <a:t>Choosen</a:t>
            </a:r>
            <a:r>
              <a:rPr lang="en-US" dirty="0">
                <a:solidFill>
                  <a:schemeClr val="tx1">
                    <a:lumMod val="95000"/>
                  </a:schemeClr>
                </a:solidFill>
              </a:rPr>
              <a:t> appropriate machine learning algorithms such as logistic regression, random forest, or neural networks for </a:t>
            </a:r>
            <a:r>
              <a:rPr lang="en-US" dirty="0" err="1">
                <a:solidFill>
                  <a:schemeClr val="tx1">
                    <a:lumMod val="95000"/>
                  </a:schemeClr>
                </a:solidFill>
              </a:rPr>
              <a:t>keylogger</a:t>
            </a:r>
            <a:r>
              <a:rPr lang="en-US" dirty="0">
                <a:solidFill>
                  <a:schemeClr val="tx1">
                    <a:lumMod val="95000"/>
                  </a:schemeClr>
                </a:solidFill>
              </a:rPr>
              <a:t> detection based on factors like performance, scalability, and interpretability.</a:t>
            </a:r>
            <a:endParaRPr lang="en-IN" dirty="0">
              <a:solidFill>
                <a:schemeClr val="tx1">
                  <a:lumMod val="95000"/>
                </a:schemeClr>
              </a:solidFill>
            </a:endParaRPr>
          </a:p>
          <a:p>
            <a:pPr marL="305435" indent="-305435"/>
            <a:r>
              <a:rPr lang="en-IN" sz="1400" b="1" dirty="0">
                <a:solidFill>
                  <a:schemeClr val="tx1">
                    <a:lumMod val="95000"/>
                  </a:schemeClr>
                </a:solidFill>
                <a:ea typeface="+mn-lt"/>
                <a:cs typeface="+mn-lt"/>
              </a:rPr>
              <a:t>Data Input:</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Specify the input features used by the algorithm, </a:t>
            </a:r>
            <a:r>
              <a:rPr lang="en-US" dirty="0">
                <a:solidFill>
                  <a:schemeClr val="tx1">
                    <a:lumMod val="95000"/>
                  </a:schemeClr>
                </a:solidFill>
              </a:rPr>
              <a:t>including system logs, network traffic, user activity logs, and file system changes to capture potential indicators of </a:t>
            </a:r>
            <a:r>
              <a:rPr lang="en-US" dirty="0" err="1">
                <a:solidFill>
                  <a:schemeClr val="tx1">
                    <a:lumMod val="95000"/>
                  </a:schemeClr>
                </a:solidFill>
              </a:rPr>
              <a:t>keylogger</a:t>
            </a:r>
            <a:r>
              <a:rPr lang="en-US" dirty="0">
                <a:solidFill>
                  <a:schemeClr val="tx1">
                    <a:lumMod val="95000"/>
                  </a:schemeClr>
                </a:solidFill>
              </a:rPr>
              <a:t> activity.</a:t>
            </a:r>
            <a:endParaRPr lang="en-IN" dirty="0">
              <a:solidFill>
                <a:schemeClr val="tx1">
                  <a:lumMod val="95000"/>
                </a:schemeClr>
              </a:solidFill>
            </a:endParaRPr>
          </a:p>
          <a:p>
            <a:pPr marL="305435" indent="-305435"/>
            <a:r>
              <a:rPr lang="en-IN" sz="1400" b="1" dirty="0">
                <a:solidFill>
                  <a:schemeClr val="tx1">
                    <a:lumMod val="95000"/>
                  </a:schemeClr>
                </a:solidFill>
                <a:ea typeface="+mn-lt"/>
                <a:cs typeface="+mn-lt"/>
              </a:rPr>
              <a:t>Training Process:</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Explain how the algorithm is trained using historical data. </a:t>
            </a:r>
            <a:r>
              <a:rPr lang="en-US" dirty="0">
                <a:solidFill>
                  <a:schemeClr val="tx1">
                    <a:lumMod val="95000"/>
                  </a:schemeClr>
                </a:solidFill>
                <a:ea typeface="+mn-lt"/>
                <a:cs typeface="+mn-lt"/>
              </a:rPr>
              <a:t>Train the selected machine learning algorithm using labeled training data to learn patterns indicative of </a:t>
            </a:r>
            <a:r>
              <a:rPr lang="en-US" dirty="0" err="1">
                <a:solidFill>
                  <a:schemeClr val="tx1">
                    <a:lumMod val="95000"/>
                  </a:schemeClr>
                </a:solidFill>
                <a:ea typeface="+mn-lt"/>
                <a:cs typeface="+mn-lt"/>
              </a:rPr>
              <a:t>keylogger</a:t>
            </a:r>
            <a:r>
              <a:rPr lang="en-US" dirty="0">
                <a:solidFill>
                  <a:schemeClr val="tx1">
                    <a:lumMod val="95000"/>
                  </a:schemeClr>
                </a:solidFill>
                <a:ea typeface="+mn-lt"/>
                <a:cs typeface="+mn-lt"/>
              </a:rPr>
              <a:t> activity.</a:t>
            </a:r>
            <a:endParaRPr lang="en-IN" dirty="0">
              <a:solidFill>
                <a:schemeClr val="tx1">
                  <a:lumMod val="95000"/>
                </a:schemeClr>
              </a:solidFill>
            </a:endParaRPr>
          </a:p>
          <a:p>
            <a:pPr marL="305435" indent="-305435"/>
            <a:r>
              <a:rPr lang="en-IN" sz="1400" b="1" dirty="0">
                <a:solidFill>
                  <a:schemeClr val="tx1">
                    <a:lumMod val="95000"/>
                  </a:schemeClr>
                </a:solidFill>
                <a:ea typeface="+mn-lt"/>
                <a:cs typeface="+mn-lt"/>
              </a:rPr>
              <a:t>Prediction Process:</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Detail how the trained algorithm ,</a:t>
            </a:r>
            <a:r>
              <a:rPr lang="en-US" dirty="0">
                <a:solidFill>
                  <a:schemeClr val="tx1">
                    <a:lumMod val="95000"/>
                  </a:schemeClr>
                </a:solidFill>
                <a:ea typeface="+mn-lt"/>
                <a:cs typeface="+mn-lt"/>
              </a:rPr>
              <a:t>apply the trained model to new data instances to classify and identify potential </a:t>
            </a:r>
            <a:r>
              <a:rPr lang="en-US" dirty="0" err="1">
                <a:solidFill>
                  <a:schemeClr val="tx1">
                    <a:lumMod val="95000"/>
                  </a:schemeClr>
                </a:solidFill>
                <a:ea typeface="+mn-lt"/>
                <a:cs typeface="+mn-lt"/>
              </a:rPr>
              <a:t>keylogger</a:t>
            </a:r>
            <a:r>
              <a:rPr lang="en-US" dirty="0">
                <a:solidFill>
                  <a:schemeClr val="tx1">
                    <a:lumMod val="95000"/>
                  </a:schemeClr>
                </a:solidFill>
                <a:ea typeface="+mn-lt"/>
                <a:cs typeface="+mn-lt"/>
              </a:rPr>
              <a:t> activity.</a:t>
            </a:r>
            <a:endParaRPr lang="en-IN" dirty="0">
              <a:solidFill>
                <a:schemeClr val="tx1">
                  <a:lumMod val="95000"/>
                </a:schemeClr>
              </a:solidFill>
            </a:endParaRPr>
          </a:p>
          <a:p>
            <a:pPr marL="305435" indent="-305435"/>
            <a:endParaRPr lang="en-IN" dirty="0">
              <a:solidFill>
                <a:schemeClr val="tx1">
                  <a:lumMod val="9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46787" y="875071"/>
            <a:ext cx="7147646" cy="84084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170040" y="1715910"/>
            <a:ext cx="5515896" cy="3514851"/>
          </a:xfrm>
        </p:spPr>
        <p:txBody>
          <a:bodyPr>
            <a:normAutofit/>
          </a:bodyPr>
          <a:lstStyle/>
          <a:p>
            <a:pPr marL="0" indent="0">
              <a:buNone/>
            </a:pPr>
            <a:r>
              <a:rPr lang="en-IN" sz="2400" dirty="0">
                <a:solidFill>
                  <a:schemeClr val="tx1">
                    <a:lumMod val="95000"/>
                  </a:schemeClr>
                </a:solidFill>
                <a:ea typeface="+mn-lt"/>
                <a:cs typeface="+mn-lt"/>
              </a:rPr>
              <a:t>Present the results of the machine learning model in terms of its accuracy and effectiveness in </a:t>
            </a:r>
            <a:r>
              <a:rPr lang="en-US" sz="2400" dirty="0">
                <a:solidFill>
                  <a:schemeClr val="tx1">
                    <a:lumMod val="95000"/>
                  </a:schemeClr>
                </a:solidFill>
                <a:ea typeface="+mn-lt"/>
                <a:cs typeface="+mn-lt"/>
              </a:rPr>
              <a:t>classifying and identifying potential </a:t>
            </a:r>
            <a:r>
              <a:rPr lang="en-US" sz="2400" dirty="0" err="1">
                <a:solidFill>
                  <a:schemeClr val="tx1">
                    <a:lumMod val="95000"/>
                  </a:schemeClr>
                </a:solidFill>
                <a:ea typeface="+mn-lt"/>
                <a:cs typeface="+mn-lt"/>
              </a:rPr>
              <a:t>keylogger</a:t>
            </a:r>
            <a:r>
              <a:rPr lang="en-US" sz="2400" dirty="0">
                <a:solidFill>
                  <a:schemeClr val="tx1">
                    <a:lumMod val="95000"/>
                  </a:schemeClr>
                </a:solidFill>
                <a:ea typeface="+mn-lt"/>
                <a:cs typeface="+mn-lt"/>
              </a:rPr>
              <a:t> activity, demonstrating its effectiveness in detecting this type of threat.</a:t>
            </a:r>
            <a:r>
              <a:rPr lang="en-IN" sz="2400" dirty="0">
                <a:solidFill>
                  <a:schemeClr val="tx1">
                    <a:lumMod val="95000"/>
                  </a:schemeClr>
                </a:solidFill>
                <a:ea typeface="+mn-lt"/>
                <a:cs typeface="+mn-lt"/>
              </a:rPr>
              <a:t>t the model's performance.</a:t>
            </a:r>
            <a:endParaRPr lang="en-IN" sz="2400" dirty="0">
              <a:solidFill>
                <a:schemeClr val="tx1">
                  <a:lumMod val="95000"/>
                </a:schemeClr>
              </a:solidFill>
            </a:endParaRPr>
          </a:p>
        </p:txBody>
      </p:sp>
      <p:pic>
        <p:nvPicPr>
          <p:cNvPr id="6" name="Picture 5">
            <a:extLst>
              <a:ext uri="{FF2B5EF4-FFF2-40B4-BE49-F238E27FC236}">
                <a16:creationId xmlns:a16="http://schemas.microsoft.com/office/drawing/2014/main" id="{588A74FD-8135-F620-D136-D64D04BCC6CC}"/>
              </a:ext>
            </a:extLst>
          </p:cNvPr>
          <p:cNvPicPr>
            <a:picLocks noChangeAspect="1"/>
          </p:cNvPicPr>
          <p:nvPr/>
        </p:nvPicPr>
        <p:blipFill>
          <a:blip r:embed="rId2"/>
          <a:stretch>
            <a:fillRect/>
          </a:stretch>
        </p:blipFill>
        <p:spPr>
          <a:xfrm>
            <a:off x="6783579" y="0"/>
            <a:ext cx="5408421" cy="68580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622322" y="875071"/>
            <a:ext cx="7415667" cy="8295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84212" y="2163097"/>
            <a:ext cx="5952562" cy="4576370"/>
          </a:xfrm>
        </p:spPr>
        <p:txBody>
          <a:bodyPr>
            <a:normAutofit/>
          </a:bodyPr>
          <a:lstStyle/>
          <a:p>
            <a:pPr marL="305435" indent="-305435"/>
            <a:r>
              <a:rPr lang="en-US" sz="2000" dirty="0">
                <a:solidFill>
                  <a:schemeClr val="tx1">
                    <a:lumMod val="95000"/>
                  </a:schemeClr>
                </a:solidFill>
              </a:rPr>
              <a:t>In the digital age, </a:t>
            </a:r>
            <a:r>
              <a:rPr lang="en-US" sz="2000" dirty="0" err="1">
                <a:solidFill>
                  <a:schemeClr val="tx1">
                    <a:lumMod val="95000"/>
                  </a:schemeClr>
                </a:solidFill>
              </a:rPr>
              <a:t>keyloggers</a:t>
            </a:r>
            <a:r>
              <a:rPr lang="en-US" sz="2000" dirty="0">
                <a:solidFill>
                  <a:schemeClr val="tx1">
                    <a:lumMod val="95000"/>
                  </a:schemeClr>
                </a:solidFill>
              </a:rPr>
              <a:t> are a serious threat to the protection of sensitive data. In order to protect people and businesses from identity theft, financial loss, and privacy violations, effective countermeasures are crucial.</a:t>
            </a:r>
            <a:endParaRPr lang="en-IN" sz="2000" dirty="0">
              <a:solidFill>
                <a:schemeClr val="tx1">
                  <a:lumMod val="95000"/>
                </a:schemeClr>
              </a:solidFill>
            </a:endParaRPr>
          </a:p>
        </p:txBody>
      </p:sp>
      <p:pic>
        <p:nvPicPr>
          <p:cNvPr id="6" name="Picture 5">
            <a:extLst>
              <a:ext uri="{FF2B5EF4-FFF2-40B4-BE49-F238E27FC236}">
                <a16:creationId xmlns:a16="http://schemas.microsoft.com/office/drawing/2014/main" id="{6867CB5D-0E64-67A0-A77A-70FFECF248F7}"/>
              </a:ext>
            </a:extLst>
          </p:cNvPr>
          <p:cNvPicPr>
            <a:picLocks noChangeAspect="1"/>
          </p:cNvPicPr>
          <p:nvPr/>
        </p:nvPicPr>
        <p:blipFill>
          <a:blip r:embed="rId2"/>
          <a:stretch>
            <a:fillRect/>
          </a:stretch>
        </p:blipFill>
        <p:spPr>
          <a:xfrm>
            <a:off x="7197213" y="1"/>
            <a:ext cx="4994787" cy="6858000"/>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406012" y="1140542"/>
            <a:ext cx="9409472" cy="4876800"/>
          </a:xfrm>
        </p:spPr>
        <p:txBody>
          <a:bodyPr>
            <a:normAutofit/>
          </a:bodyPr>
          <a:lstStyle/>
          <a:p>
            <a:pPr marL="0" indent="0">
              <a:buNone/>
            </a:pPr>
            <a:endParaRPr lang="en-US" sz="2000" b="1" dirty="0">
              <a:solidFill>
                <a:schemeClr val="tx1">
                  <a:lumMod val="95000"/>
                </a:schemeClr>
              </a:solidFill>
            </a:endParaRPr>
          </a:p>
          <a:p>
            <a:pPr marL="305435" indent="-305435"/>
            <a:r>
              <a:rPr lang="en-US" b="1" dirty="0">
                <a:solidFill>
                  <a:schemeClr val="tx1">
                    <a:lumMod val="95000"/>
                  </a:schemeClr>
                </a:solidFill>
              </a:rPr>
              <a:t>Enhanced User Interface</a:t>
            </a:r>
          </a:p>
          <a:p>
            <a:pPr marL="0" indent="0">
              <a:buNone/>
            </a:pPr>
            <a:r>
              <a:rPr lang="en-US" b="1" dirty="0">
                <a:solidFill>
                  <a:schemeClr val="tx1">
                    <a:lumMod val="95000"/>
                  </a:schemeClr>
                </a:solidFill>
              </a:rPr>
              <a:t>            </a:t>
            </a:r>
            <a:r>
              <a:rPr lang="en-US" dirty="0">
                <a:solidFill>
                  <a:schemeClr val="tx1">
                    <a:lumMod val="95000"/>
                  </a:schemeClr>
                </a:solidFill>
              </a:rPr>
              <a:t>Implement a more intuitive and visually appealing user interface using </a:t>
            </a:r>
            <a:r>
              <a:rPr lang="en-US" dirty="0" err="1">
                <a:solidFill>
                  <a:schemeClr val="tx1">
                    <a:lumMod val="95000"/>
                  </a:schemeClr>
                </a:solidFill>
              </a:rPr>
              <a:t>Tkinter</a:t>
            </a:r>
            <a:r>
              <a:rPr lang="en-US" dirty="0">
                <a:solidFill>
                  <a:schemeClr val="tx1">
                    <a:lumMod val="95000"/>
                  </a:schemeClr>
                </a:solidFill>
              </a:rPr>
              <a:t> or other GUI frameworks.</a:t>
            </a:r>
            <a:endParaRPr lang="en-US" b="1" dirty="0">
              <a:solidFill>
                <a:schemeClr val="tx1">
                  <a:lumMod val="95000"/>
                </a:schemeClr>
              </a:solidFill>
            </a:endParaRPr>
          </a:p>
          <a:p>
            <a:pPr marL="305435" indent="-305435"/>
            <a:r>
              <a:rPr lang="en-US" b="1" dirty="0">
                <a:solidFill>
                  <a:schemeClr val="tx1">
                    <a:lumMod val="95000"/>
                  </a:schemeClr>
                </a:solidFill>
              </a:rPr>
              <a:t>Encryption:</a:t>
            </a:r>
          </a:p>
          <a:p>
            <a:pPr marL="0" indent="0">
              <a:buNone/>
            </a:pPr>
            <a:r>
              <a:rPr lang="en-US" b="1" dirty="0">
                <a:solidFill>
                  <a:schemeClr val="tx1">
                    <a:lumMod val="95000"/>
                  </a:schemeClr>
                </a:solidFill>
              </a:rPr>
              <a:t>              </a:t>
            </a:r>
            <a:r>
              <a:rPr lang="en-US" dirty="0">
                <a:solidFill>
                  <a:schemeClr val="tx1">
                    <a:lumMod val="95000"/>
                  </a:schemeClr>
                </a:solidFill>
              </a:rPr>
              <a:t>Enhance security by implementing encryption for the log files to protect sensitive data</a:t>
            </a:r>
            <a:endParaRPr lang="en-US" b="1" dirty="0">
              <a:solidFill>
                <a:schemeClr val="tx1">
                  <a:lumMod val="95000"/>
                </a:schemeClr>
              </a:solidFill>
            </a:endParaRPr>
          </a:p>
          <a:p>
            <a:pPr marL="305435" indent="-305435"/>
            <a:r>
              <a:rPr lang="en-US" b="1" dirty="0">
                <a:solidFill>
                  <a:schemeClr val="tx1">
                    <a:lumMod val="95000"/>
                  </a:schemeClr>
                </a:solidFill>
              </a:rPr>
              <a:t>Machine Learning Integration</a:t>
            </a:r>
          </a:p>
          <a:p>
            <a:pPr marL="0" indent="0">
              <a:buNone/>
            </a:pPr>
            <a:r>
              <a:rPr lang="en-US" b="1" dirty="0">
                <a:solidFill>
                  <a:schemeClr val="tx1">
                    <a:lumMod val="95000"/>
                  </a:schemeClr>
                </a:solidFill>
              </a:rPr>
              <a:t>         </a:t>
            </a:r>
            <a:r>
              <a:rPr lang="en-US" dirty="0">
                <a:solidFill>
                  <a:schemeClr val="tx1">
                    <a:lumMod val="95000"/>
                  </a:schemeClr>
                </a:solidFill>
              </a:rPr>
              <a:t>Integration with machine learning algorithms can improve the accuracy and predictive capabilities of the code.</a:t>
            </a:r>
            <a:endParaRPr lang="en-US" b="1" dirty="0">
              <a:solidFill>
                <a:schemeClr val="tx1">
                  <a:lumMod val="95000"/>
                </a:schemeClr>
              </a:solidFill>
            </a:endParaRPr>
          </a:p>
          <a:p>
            <a:pPr marL="305435" indent="-305435"/>
            <a:r>
              <a:rPr lang="en-US" b="1" dirty="0">
                <a:solidFill>
                  <a:schemeClr val="tx1">
                    <a:lumMod val="95000"/>
                  </a:schemeClr>
                </a:solidFill>
              </a:rPr>
              <a:t>Scalability</a:t>
            </a:r>
          </a:p>
          <a:p>
            <a:pPr marL="0" indent="0">
              <a:buNone/>
            </a:pPr>
            <a:r>
              <a:rPr lang="en-US" b="1" dirty="0">
                <a:solidFill>
                  <a:schemeClr val="tx1">
                    <a:lumMod val="95000"/>
                  </a:schemeClr>
                </a:solidFill>
              </a:rPr>
              <a:t>        T</a:t>
            </a:r>
            <a:r>
              <a:rPr lang="en-US" dirty="0">
                <a:solidFill>
                  <a:schemeClr val="tx1">
                    <a:lumMod val="95000"/>
                  </a:schemeClr>
                </a:solidFill>
              </a:rPr>
              <a:t>he code can be scaled to handle larger datasets by optimizing algorithms and implementing parallel processing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740309" y="255639"/>
            <a:ext cx="4208207" cy="611316"/>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microsoft.com/office/infopath/2007/PartnerControls"/>
    <ds:schemaRef ds:uri="c0fa2617-96bd-425d-8578-e93563fe37c5"/>
    <ds:schemaRef ds:uri="9162bd5b-4ed9-4da3-b376-05204580ba3f"/>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163</TotalTime>
  <Words>809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Century Gothic</vt:lpstr>
      <vt:lpstr>Times New Roman</vt:lpstr>
      <vt:lpstr>Wingdings 3</vt:lpstr>
      <vt:lpstr>Wisp</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 SHANMUGAPRIYA</cp:lastModifiedBy>
  <cp:revision>38</cp:revision>
  <dcterms:created xsi:type="dcterms:W3CDTF">2021-05-26T16:50:10Z</dcterms:created>
  <dcterms:modified xsi:type="dcterms:W3CDTF">2024-04-04T13:56:09Z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