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1" r:id="rId4"/>
    <p:sldId id="262" r:id="rId5"/>
    <p:sldId id="263" r:id="rId6"/>
    <p:sldId id="264" r:id="rId7"/>
    <p:sldId id="267" r:id="rId8"/>
    <p:sldId id="274" r:id="rId9"/>
    <p:sldId id="268" r:id="rId10"/>
    <p:sldId id="265" r:id="rId11"/>
    <p:sldId id="269" r:id="rId12"/>
    <p:sldId id="270" r:id="rId13"/>
    <p:sldId id="266" r:id="rId14"/>
    <p:sldId id="271"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ED514D-1965-9C21-0B7D-692F84A328FC}" v="39" dt="2022-01-27T08:46:35.077"/>
    <p1510:client id="{EDDFC7A5-5D8D-3A19-0E58-C6BC154F7671}" v="17" dt="2021-07-13T03:50:54.0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2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9/16/2023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extLst>
      <p:ext uri="{BB962C8B-B14F-4D97-AF65-F5344CB8AC3E}">
        <p14:creationId xmlns:p14="http://schemas.microsoft.com/office/powerpoint/2010/main" val="363786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BFAC73-2EB4-4433-8B75-732987DF0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3705A1EC-66A9-46F6-B75E-0946DC7D1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9/16/2023</a:t>
            </a:fld>
            <a:endParaRPr lang="en-US"/>
          </a:p>
        </p:txBody>
      </p:sp>
      <p:sp>
        <p:nvSpPr>
          <p:cNvPr id="5" name="Footer Placeholder 4">
            <a:extLst>
              <a:ext uri="{FF2B5EF4-FFF2-40B4-BE49-F238E27FC236}">
                <a16:creationId xmlns=""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B8F7FA-D94C-4559-8356-1D4E12FEC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C1F41C8E-C6B9-4C94-993A-512FF6165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9/16/2023</a:t>
            </a:fld>
            <a:endParaRPr lang="en-US"/>
          </a:p>
        </p:txBody>
      </p:sp>
      <p:sp>
        <p:nvSpPr>
          <p:cNvPr id="5" name="Footer Placeholder 4">
            <a:extLst>
              <a:ext uri="{FF2B5EF4-FFF2-40B4-BE49-F238E27FC236}">
                <a16:creationId xmlns=""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3B27044-4F52-406B-BB99-4D025B860D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48A8FD27-3341-45B5-8BDD-D3BAC03E3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9/16/2023</a:t>
            </a:fld>
            <a:endParaRPr lang="en-US"/>
          </a:p>
        </p:txBody>
      </p:sp>
      <p:sp>
        <p:nvSpPr>
          <p:cNvPr id="5" name="Footer Placeholder 4">
            <a:extLst>
              <a:ext uri="{FF2B5EF4-FFF2-40B4-BE49-F238E27FC236}">
                <a16:creationId xmlns=""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F4F043-829D-413A-A126-F72A83AB8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AC11FA6-E1F5-4C7F-8834-4CC71F540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9/16/2023</a:t>
            </a:fld>
            <a:endParaRPr lang="en-US"/>
          </a:p>
        </p:txBody>
      </p:sp>
      <p:sp>
        <p:nvSpPr>
          <p:cNvPr id="5" name="Footer Placeholder 4">
            <a:extLst>
              <a:ext uri="{FF2B5EF4-FFF2-40B4-BE49-F238E27FC236}">
                <a16:creationId xmlns=""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82D4AE-FBC8-4D4B-BCA1-313E268E6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28DD04D1-C632-4BFD-9D65-D64B798DE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9/16/2023</a:t>
            </a:fld>
            <a:endParaRPr lang="en-US"/>
          </a:p>
        </p:txBody>
      </p:sp>
      <p:sp>
        <p:nvSpPr>
          <p:cNvPr id="5" name="Footer Placeholder 4">
            <a:extLst>
              <a:ext uri="{FF2B5EF4-FFF2-40B4-BE49-F238E27FC236}">
                <a16:creationId xmlns=""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710899-D022-4EF1-80D4-9EF0B83D8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E2C7A3C-F4D2-40A7-A772-0FA98A7E1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AA48360C-9611-47F9-AA37-FC9DAAA5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9/16/2023</a:t>
            </a:fld>
            <a:endParaRPr lang="en-US"/>
          </a:p>
        </p:txBody>
      </p:sp>
      <p:sp>
        <p:nvSpPr>
          <p:cNvPr id="6" name="Footer Placeholder 5">
            <a:extLst>
              <a:ext uri="{FF2B5EF4-FFF2-40B4-BE49-F238E27FC236}">
                <a16:creationId xmlns=""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3D082E-CB32-4F17-9C6F-C3BEA0B24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38883727-4DBA-4B07-9D6E-909A77616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68F66788-45C7-445D-AC53-759DA524D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4EA720CB-BB39-4B06-ADE1-994BED006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E06B3F2-B751-4476-8C25-2EBC53EDF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9/16/2023</a:t>
            </a:fld>
            <a:endParaRPr lang="en-US"/>
          </a:p>
        </p:txBody>
      </p:sp>
      <p:sp>
        <p:nvSpPr>
          <p:cNvPr id="8" name="Footer Placeholder 7">
            <a:extLst>
              <a:ext uri="{FF2B5EF4-FFF2-40B4-BE49-F238E27FC236}">
                <a16:creationId xmlns=""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99FC1D-E4BD-41DB-B1CF-88AC86CB9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9/16/2023</a:t>
            </a:fld>
            <a:endParaRPr lang="en-US"/>
          </a:p>
        </p:txBody>
      </p:sp>
      <p:sp>
        <p:nvSpPr>
          <p:cNvPr id="4" name="Footer Placeholder 3">
            <a:extLst>
              <a:ext uri="{FF2B5EF4-FFF2-40B4-BE49-F238E27FC236}">
                <a16:creationId xmlns=""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9/16/2023</a:t>
            </a:fld>
            <a:endParaRPr lang="en-US"/>
          </a:p>
        </p:txBody>
      </p:sp>
      <p:sp>
        <p:nvSpPr>
          <p:cNvPr id="3" name="Footer Placeholder 2">
            <a:extLst>
              <a:ext uri="{FF2B5EF4-FFF2-40B4-BE49-F238E27FC236}">
                <a16:creationId xmlns=""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D01484-0CE9-4250-B1C7-F38C80971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183AA695-9520-40BE-9DEE-3D3B94B9D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1420E300-F1FA-4238-948D-02A64D6A0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9/16/2023</a:t>
            </a:fld>
            <a:endParaRPr lang="en-US"/>
          </a:p>
        </p:txBody>
      </p:sp>
      <p:sp>
        <p:nvSpPr>
          <p:cNvPr id="6" name="Footer Placeholder 5">
            <a:extLst>
              <a:ext uri="{FF2B5EF4-FFF2-40B4-BE49-F238E27FC236}">
                <a16:creationId xmlns=""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1DBF04-80E4-4932-9673-6C53D6FDE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8E52454F-6BA1-4287-8BC8-FD7E0FF07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C06AF170-4A8D-4D68-B455-C061F9FB4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9/16/2023</a:t>
            </a:fld>
            <a:endParaRPr lang="en-US"/>
          </a:p>
        </p:txBody>
      </p:sp>
      <p:sp>
        <p:nvSpPr>
          <p:cNvPr id="6" name="Footer Placeholder 5">
            <a:extLst>
              <a:ext uri="{FF2B5EF4-FFF2-40B4-BE49-F238E27FC236}">
                <a16:creationId xmlns=""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5DE186D-9302-4521-A1A1-C93D5FB0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C61F9401-1658-4BF4-A799-7D41BEE09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9/16/2023</a:t>
            </a:fld>
            <a:endParaRPr lang="en-US"/>
          </a:p>
        </p:txBody>
      </p:sp>
      <p:sp>
        <p:nvSpPr>
          <p:cNvPr id="5" name="Footer Placeholder 4">
            <a:extLst>
              <a:ext uri="{FF2B5EF4-FFF2-40B4-BE49-F238E27FC236}">
                <a16:creationId xmlns=""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914400"/>
            <a:ext cx="9144000" cy="2051538"/>
          </a:xfrm>
        </p:spPr>
        <p:txBody>
          <a:bodyPr>
            <a:normAutofit fontScale="90000"/>
          </a:bodyPr>
          <a:lstStyle/>
          <a:p>
            <a:r>
              <a:rPr lang="en-US" sz="2700" b="1" dirty="0" smtClean="0">
                <a:solidFill>
                  <a:schemeClr val="accent1"/>
                </a:solidFill>
                <a:latin typeface="Algerian" panose="04020705040A02060702" pitchFamily="82" charset="0"/>
                <a:cs typeface="Arial" panose="020B0604020202020204" pitchFamily="34" charset="0"/>
              </a:rPr>
              <a:t>TRACK1_APPLIED_CC_FOR_SOFTWARE_DEVELOPMENT</a:t>
            </a:r>
            <a:br>
              <a:rPr lang="en-US" sz="2700" b="1" dirty="0" smtClean="0">
                <a:solidFill>
                  <a:schemeClr val="accent1"/>
                </a:solidFill>
                <a:latin typeface="Algerian" panose="04020705040A02060702" pitchFamily="82" charset="0"/>
                <a:cs typeface="Arial" panose="020B0604020202020204" pitchFamily="34" charset="0"/>
              </a:rPr>
            </a:br>
            <a:r>
              <a:rPr lang="en-US" sz="4400" b="1" dirty="0" smtClean="0">
                <a:solidFill>
                  <a:schemeClr val="accent1"/>
                </a:solidFill>
                <a:latin typeface="Algerian" panose="04020705040A02060702" pitchFamily="82" charset="0"/>
                <a:cs typeface="Arial" panose="020B0604020202020204" pitchFamily="34" charset="0"/>
              </a:rPr>
              <a:t/>
            </a:r>
            <a:br>
              <a:rPr lang="en-US" sz="4400" b="1" dirty="0" smtClean="0">
                <a:solidFill>
                  <a:schemeClr val="accent1"/>
                </a:solidFill>
                <a:latin typeface="Algerian" panose="04020705040A02060702" pitchFamily="82" charset="0"/>
                <a:cs typeface="Arial" panose="020B0604020202020204" pitchFamily="34" charset="0"/>
              </a:rPr>
            </a:br>
            <a:r>
              <a:rPr lang="en-US" sz="4400" b="1" dirty="0" smtClean="0">
                <a:solidFill>
                  <a:schemeClr val="accent1"/>
                </a:solidFill>
                <a:latin typeface="Algerian" panose="04020705040A02060702" pitchFamily="82" charset="0"/>
                <a:cs typeface="Arial" panose="020B0604020202020204" pitchFamily="34" charset="0"/>
              </a:rPr>
              <a:t>Library management system</a:t>
            </a:r>
            <a:br>
              <a:rPr lang="en-US" sz="4400" b="1" dirty="0" smtClean="0">
                <a:solidFill>
                  <a:schemeClr val="accent1"/>
                </a:solidFill>
                <a:latin typeface="Algerian" panose="04020705040A02060702" pitchFamily="82" charset="0"/>
                <a:cs typeface="Arial" panose="020B0604020202020204" pitchFamily="34" charset="0"/>
              </a:rPr>
            </a:br>
            <a:r>
              <a:rPr lang="en-US" sz="4000" b="1" dirty="0" smtClean="0">
                <a:solidFill>
                  <a:srgbClr val="00B050"/>
                </a:solidFill>
                <a:latin typeface="Castellar" panose="020A0402060406010301" pitchFamily="18" charset="0"/>
                <a:cs typeface="Arial" panose="020B0604020202020204" pitchFamily="34" charset="0"/>
              </a:rPr>
              <a:t>(RUCE)</a:t>
            </a:r>
            <a:endParaRPr lang="en-US" sz="4000" b="1" dirty="0">
              <a:solidFill>
                <a:srgbClr val="00B050"/>
              </a:solidFill>
              <a:latin typeface="Castellar" panose="020A0402060406010301" pitchFamily="18" charset="0"/>
              <a:cs typeface="Arial" panose="020B0604020202020204" pitchFamily="34" charset="0"/>
            </a:endParaRPr>
          </a:p>
        </p:txBody>
      </p:sp>
      <p:sp>
        <p:nvSpPr>
          <p:cNvPr id="4" name="TextBox 3"/>
          <p:cNvSpPr txBox="1"/>
          <p:nvPr/>
        </p:nvSpPr>
        <p:spPr>
          <a:xfrm>
            <a:off x="1993502" y="3768680"/>
            <a:ext cx="9039066" cy="1631216"/>
          </a:xfrm>
          <a:prstGeom prst="rect">
            <a:avLst/>
          </a:prstGeom>
          <a:noFill/>
        </p:spPr>
        <p:txBody>
          <a:bodyPr wrap="square" rtlCol="0">
            <a:spAutoFit/>
          </a:bodyPr>
          <a:lstStyle/>
          <a:p>
            <a:r>
              <a:rPr lang="en-US" sz="2000" b="1" dirty="0">
                <a:solidFill>
                  <a:srgbClr val="FF0000"/>
                </a:solidFill>
                <a:latin typeface="Arial" pitchFamily="34" charset="0"/>
                <a:cs typeface="Arial" pitchFamily="34" charset="0"/>
              </a:rPr>
              <a:t>Presented By:</a:t>
            </a:r>
          </a:p>
          <a:p>
            <a:r>
              <a:rPr lang="en-US" sz="2000" b="1" dirty="0" smtClean="0">
                <a:solidFill>
                  <a:srgbClr val="FF0000"/>
                </a:solidFill>
                <a:latin typeface="Arial" pitchFamily="34" charset="0"/>
                <a:cs typeface="Arial" pitchFamily="34" charset="0"/>
              </a:rPr>
              <a:t>1.PRAKASH GARI CHAITHRA                                     -20RU1A0543</a:t>
            </a:r>
            <a:endParaRPr lang="en-US" sz="2000" b="1" dirty="0">
              <a:solidFill>
                <a:srgbClr val="FF0000"/>
              </a:solidFill>
              <a:latin typeface="Arial" pitchFamily="34" charset="0"/>
              <a:cs typeface="Arial" pitchFamily="34" charset="0"/>
            </a:endParaRPr>
          </a:p>
          <a:p>
            <a:r>
              <a:rPr lang="en-US" sz="2000" b="1" dirty="0">
                <a:solidFill>
                  <a:srgbClr val="FF0000"/>
                </a:solidFill>
                <a:latin typeface="Arial" pitchFamily="34" charset="0"/>
                <a:cs typeface="Arial" pitchFamily="34" charset="0"/>
              </a:rPr>
              <a:t>2. </a:t>
            </a:r>
            <a:r>
              <a:rPr lang="en-US" sz="2000" b="1" dirty="0" smtClean="0">
                <a:solidFill>
                  <a:srgbClr val="FF0000"/>
                </a:solidFill>
                <a:latin typeface="Arial" pitchFamily="34" charset="0"/>
                <a:cs typeface="Arial" pitchFamily="34" charset="0"/>
              </a:rPr>
              <a:t>RAMIREDDY GARI SAI KEERTHANA REDDY       -20RU1A0450</a:t>
            </a:r>
            <a:endParaRPr lang="en-US" sz="2000" b="1" dirty="0">
              <a:solidFill>
                <a:srgbClr val="FF0000"/>
              </a:solidFill>
              <a:latin typeface="Arial" pitchFamily="34" charset="0"/>
              <a:cs typeface="Arial" pitchFamily="34" charset="0"/>
            </a:endParaRPr>
          </a:p>
          <a:p>
            <a:r>
              <a:rPr lang="en-US" sz="2000" b="1" dirty="0" smtClean="0">
                <a:solidFill>
                  <a:srgbClr val="FF0000"/>
                </a:solidFill>
                <a:latin typeface="Arial" pitchFamily="34" charset="0"/>
                <a:cs typeface="Arial" pitchFamily="34" charset="0"/>
              </a:rPr>
              <a:t>3.YARAVA VENKATASUBBA REDDY                          -20RU1A0560</a:t>
            </a:r>
            <a:endParaRPr lang="en-US" sz="2000" b="1" dirty="0">
              <a:solidFill>
                <a:srgbClr val="FF0000"/>
              </a:solidFill>
              <a:latin typeface="Arial" pitchFamily="34" charset="0"/>
              <a:cs typeface="Arial" pitchFamily="34" charset="0"/>
            </a:endParaRPr>
          </a:p>
          <a:p>
            <a:endParaRPr lang="en-US" sz="2000" b="1" dirty="0">
              <a:solidFill>
                <a:srgbClr val="FF0000"/>
              </a:solidFill>
              <a:latin typeface="Arial" pitchFamily="34" charset="0"/>
              <a:cs typeface="Arial" pitchFamily="34" charset="0"/>
            </a:endParaRPr>
          </a:p>
        </p:txBody>
      </p:sp>
      <p:sp>
        <p:nvSpPr>
          <p:cNvPr id="5" name="TextBox 4"/>
          <p:cNvSpPr txBox="1"/>
          <p:nvPr/>
        </p:nvSpPr>
        <p:spPr>
          <a:xfrm>
            <a:off x="1993502" y="5399896"/>
            <a:ext cx="8259580" cy="1138773"/>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a:t>
            </a:r>
            <a:r>
              <a:rPr lang="en-US" sz="2000" b="1" dirty="0" smtClean="0">
                <a:solidFill>
                  <a:schemeClr val="accent1">
                    <a:lumMod val="75000"/>
                  </a:schemeClr>
                </a:solidFill>
                <a:latin typeface="Arial" pitchFamily="34" charset="0"/>
                <a:cs typeface="Arial" pitchFamily="34" charset="0"/>
              </a:rPr>
              <a:t>:</a:t>
            </a:r>
          </a:p>
          <a:p>
            <a:r>
              <a:rPr lang="en-US" sz="2400" dirty="0" smtClean="0">
                <a:solidFill>
                  <a:srgbClr val="C00000"/>
                </a:solidFill>
              </a:rPr>
              <a:t> </a:t>
            </a:r>
            <a:r>
              <a:rPr lang="en-US" sz="2400" dirty="0" err="1" smtClean="0">
                <a:solidFill>
                  <a:srgbClr val="C00000"/>
                </a:solidFill>
              </a:rPr>
              <a:t>Hrishikesh</a:t>
            </a:r>
            <a:r>
              <a:rPr lang="en-US" sz="2400" dirty="0" smtClean="0">
                <a:solidFill>
                  <a:srgbClr val="C00000"/>
                </a:solidFill>
              </a:rPr>
              <a:t> </a:t>
            </a:r>
            <a:r>
              <a:rPr lang="en-US" sz="2400" dirty="0" err="1" smtClean="0">
                <a:solidFill>
                  <a:srgbClr val="C00000"/>
                </a:solidFill>
              </a:rPr>
              <a:t>Mahure</a:t>
            </a:r>
            <a:endParaRPr lang="en-US" sz="2400" dirty="0" smtClean="0">
              <a:solidFill>
                <a:srgbClr val="C00000"/>
              </a:solidFill>
            </a:endParaRPr>
          </a:p>
          <a:p>
            <a:r>
              <a:rPr lang="en-US" sz="2400" b="1" dirty="0" err="1" smtClean="0">
                <a:solidFill>
                  <a:srgbClr val="C00000"/>
                </a:solidFill>
                <a:latin typeface="Arial" pitchFamily="34" charset="0"/>
                <a:cs typeface="Arial" pitchFamily="34" charset="0"/>
              </a:rPr>
              <a:t>Edunet</a:t>
            </a:r>
            <a:r>
              <a:rPr lang="en-US" sz="2400" b="1" smtClean="0">
                <a:solidFill>
                  <a:srgbClr val="C00000"/>
                </a:solidFill>
                <a:latin typeface="Arial" pitchFamily="34" charset="0"/>
                <a:cs typeface="Arial" pitchFamily="34" charset="0"/>
              </a:rPr>
              <a:t> foundation</a:t>
            </a:r>
            <a:endParaRPr lang="en-US" sz="2400" b="1" dirty="0">
              <a:solidFill>
                <a:srgbClr val="C00000"/>
              </a:solidFill>
              <a:latin typeface="Arial" pitchFamily="34" charset="0"/>
              <a:cs typeface="Arial" pitchFamily="34" charset="0"/>
            </a:endParaRP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System Deployment Approach</a:t>
            </a:r>
            <a:endParaRPr lang="en-US" sz="4400" dirty="0">
              <a:solidFill>
                <a:schemeClr val="accent1"/>
              </a:solidFill>
              <a:latin typeface="Calibri Light"/>
              <a:cs typeface="Calibri Light"/>
            </a:endParaRPr>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fontScale="77500" lnSpcReduction="20000"/>
          </a:bodyPr>
          <a:lstStyle/>
          <a:p>
            <a:pPr algn="l">
              <a:buFont typeface="Arial" pitchFamily="34" charset="0"/>
              <a:buChar char="•"/>
            </a:pPr>
            <a:r>
              <a:rPr lang="en-US" sz="2600" dirty="0">
                <a:latin typeface="Arial" panose="020B0604020202020204" pitchFamily="34" charset="0"/>
                <a:cs typeface="Arial" panose="020B0604020202020204" pitchFamily="34" charset="0"/>
              </a:rPr>
              <a:t>Deploying a Library Management System (LMS) requires careful planning and execution to ensure a smooth transition from the existing system to the new one</a:t>
            </a:r>
            <a:r>
              <a:rPr lang="en-US" sz="2600" dirty="0" smtClean="0">
                <a:latin typeface="Arial" panose="020B0604020202020204" pitchFamily="34" charset="0"/>
                <a:cs typeface="Arial" panose="020B0604020202020204" pitchFamily="34" charset="0"/>
              </a:rPr>
              <a:t>.</a:t>
            </a:r>
          </a:p>
          <a:p>
            <a:pPr algn="l"/>
            <a:r>
              <a:rPr lang="en-US" sz="2600" dirty="0" smtClean="0">
                <a:solidFill>
                  <a:srgbClr val="FF0000"/>
                </a:solidFill>
                <a:latin typeface="Arial" panose="020B0604020202020204" pitchFamily="34" charset="0"/>
                <a:cs typeface="Arial" panose="020B0604020202020204" pitchFamily="34" charset="0"/>
              </a:rPr>
              <a:t>1.Needs </a:t>
            </a:r>
            <a:r>
              <a:rPr lang="en-US" sz="2600" dirty="0">
                <a:solidFill>
                  <a:srgbClr val="FF0000"/>
                </a:solidFill>
                <a:latin typeface="Arial" panose="020B0604020202020204" pitchFamily="34" charset="0"/>
                <a:cs typeface="Arial" panose="020B0604020202020204" pitchFamily="34" charset="0"/>
              </a:rPr>
              <a:t>Assessment</a:t>
            </a:r>
            <a:r>
              <a:rPr lang="en-US" sz="2600" dirty="0" smtClean="0">
                <a:solidFill>
                  <a:srgbClr val="FF0000"/>
                </a:solidFill>
                <a:latin typeface="Arial" panose="020B0604020202020204" pitchFamily="34" charset="0"/>
                <a:cs typeface="Arial" panose="020B0604020202020204" pitchFamily="34" charset="0"/>
              </a:rPr>
              <a:t>:</a:t>
            </a:r>
          </a:p>
          <a:p>
            <a:pPr algn="l"/>
            <a:r>
              <a:rPr lang="en-US" sz="2600" dirty="0" smtClean="0">
                <a:latin typeface="Arial" panose="020B0604020202020204" pitchFamily="34" charset="0"/>
                <a:cs typeface="Arial" panose="020B0604020202020204" pitchFamily="34" charset="0"/>
              </a:rPr>
              <a:t>       Begin </a:t>
            </a:r>
            <a:r>
              <a:rPr lang="en-US" sz="2600" dirty="0">
                <a:latin typeface="Arial" panose="020B0604020202020204" pitchFamily="34" charset="0"/>
                <a:cs typeface="Arial" panose="020B0604020202020204" pitchFamily="34" charset="0"/>
              </a:rPr>
              <a:t>by conducting a thorough needs assessment to understand the specific requirements and constraints of the library, including the size of the collection, the number of users, and existing </a:t>
            </a:r>
            <a:r>
              <a:rPr lang="en-US" sz="2600" dirty="0" smtClean="0">
                <a:latin typeface="Arial" panose="020B0604020202020204" pitchFamily="34" charset="0"/>
                <a:cs typeface="Arial" panose="020B0604020202020204" pitchFamily="34" charset="0"/>
              </a:rPr>
              <a:t>workflows.</a:t>
            </a:r>
          </a:p>
          <a:p>
            <a:pPr algn="l"/>
            <a:r>
              <a:rPr lang="en-US" sz="2600" dirty="0" smtClean="0">
                <a:solidFill>
                  <a:srgbClr val="FF0000"/>
                </a:solidFill>
                <a:latin typeface="Arial" panose="020B0604020202020204" pitchFamily="34" charset="0"/>
                <a:cs typeface="Arial" panose="020B0604020202020204" pitchFamily="34" charset="0"/>
              </a:rPr>
              <a:t>2</a:t>
            </a:r>
            <a:r>
              <a:rPr lang="en-US" sz="2600" dirty="0">
                <a:solidFill>
                  <a:srgbClr val="FF0000"/>
                </a:solidFill>
                <a:latin typeface="Arial" panose="020B0604020202020204" pitchFamily="34" charset="0"/>
                <a:cs typeface="Arial" panose="020B0604020202020204" pitchFamily="34" charset="0"/>
              </a:rPr>
              <a:t>. System Selection</a:t>
            </a:r>
            <a:r>
              <a:rPr lang="en-US" sz="2600" dirty="0" smtClean="0">
                <a:solidFill>
                  <a:srgbClr val="FF0000"/>
                </a:solidFill>
                <a:latin typeface="Arial" panose="020B0604020202020204" pitchFamily="34" charset="0"/>
                <a:cs typeface="Arial" panose="020B0604020202020204" pitchFamily="34" charset="0"/>
              </a:rPr>
              <a:t>:</a:t>
            </a:r>
          </a:p>
          <a:p>
            <a:pPr algn="l"/>
            <a:r>
              <a:rPr lang="en-US" sz="2600" dirty="0">
                <a:latin typeface="Arial" panose="020B0604020202020204" pitchFamily="34" charset="0"/>
                <a:cs typeface="Arial" panose="020B0604020202020204" pitchFamily="34" charset="0"/>
              </a:rPr>
              <a:t> </a:t>
            </a:r>
            <a:r>
              <a:rPr lang="en-US" sz="2600" dirty="0" smtClean="0">
                <a:latin typeface="Arial" panose="020B0604020202020204" pitchFamily="34" charset="0"/>
                <a:cs typeface="Arial" panose="020B0604020202020204" pitchFamily="34" charset="0"/>
              </a:rPr>
              <a:t>     </a:t>
            </a:r>
            <a:r>
              <a:rPr lang="en-US" sz="2600" dirty="0">
                <a:latin typeface="Arial" panose="020B0604020202020204" pitchFamily="34" charset="0"/>
                <a:cs typeface="Arial" panose="020B0604020202020204" pitchFamily="34" charset="0"/>
              </a:rPr>
              <a:t>Choose a suitable LMS software or develop a custom solution based on the library's needs and </a:t>
            </a:r>
            <a:r>
              <a:rPr lang="en-US" sz="2600" dirty="0" smtClean="0">
                <a:latin typeface="Arial" panose="020B0604020202020204" pitchFamily="34" charset="0"/>
                <a:cs typeface="Arial" panose="020B0604020202020204" pitchFamily="34" charset="0"/>
              </a:rPr>
              <a:t>budget.</a:t>
            </a:r>
          </a:p>
          <a:p>
            <a:pPr algn="l"/>
            <a:r>
              <a:rPr lang="en-US" sz="2600" dirty="0" smtClean="0">
                <a:solidFill>
                  <a:srgbClr val="FF0000"/>
                </a:solidFill>
                <a:latin typeface="Arial" panose="020B0604020202020204" pitchFamily="34" charset="0"/>
                <a:cs typeface="Arial" panose="020B0604020202020204" pitchFamily="34" charset="0"/>
              </a:rPr>
              <a:t>3</a:t>
            </a:r>
            <a:r>
              <a:rPr lang="en-US" sz="2600" dirty="0">
                <a:solidFill>
                  <a:srgbClr val="FF0000"/>
                </a:solidFill>
                <a:latin typeface="Arial" panose="020B0604020202020204" pitchFamily="34" charset="0"/>
                <a:cs typeface="Arial" panose="020B0604020202020204" pitchFamily="34" charset="0"/>
              </a:rPr>
              <a:t>. Pilot Testing</a:t>
            </a:r>
            <a:r>
              <a:rPr lang="en-US" sz="2600" dirty="0" smtClean="0">
                <a:solidFill>
                  <a:srgbClr val="FF0000"/>
                </a:solidFill>
                <a:latin typeface="Arial" panose="020B0604020202020204" pitchFamily="34" charset="0"/>
                <a:cs typeface="Arial" panose="020B0604020202020204" pitchFamily="34" charset="0"/>
              </a:rPr>
              <a:t>:</a:t>
            </a:r>
          </a:p>
          <a:p>
            <a:pPr algn="l"/>
            <a:r>
              <a:rPr lang="en-US" sz="2600" dirty="0">
                <a:latin typeface="Arial" panose="020B0604020202020204" pitchFamily="34" charset="0"/>
                <a:cs typeface="Arial" panose="020B0604020202020204" pitchFamily="34" charset="0"/>
              </a:rPr>
              <a:t> </a:t>
            </a:r>
            <a:r>
              <a:rPr lang="en-US" sz="2600" dirty="0" smtClean="0">
                <a:latin typeface="Arial" panose="020B0604020202020204" pitchFamily="34" charset="0"/>
                <a:cs typeface="Arial" panose="020B0604020202020204" pitchFamily="34" charset="0"/>
              </a:rPr>
              <a:t>      </a:t>
            </a:r>
            <a:r>
              <a:rPr lang="en-US" sz="2600" dirty="0">
                <a:latin typeface="Arial" panose="020B0604020202020204" pitchFamily="34" charset="0"/>
                <a:cs typeface="Arial" panose="020B0604020202020204" pitchFamily="34" charset="0"/>
              </a:rPr>
              <a:t>Before full-scale deployment, conduct a pilot test of the LMS with a small group of library staff. This allows for identifying and addressing any issues or refinements needed in the </a:t>
            </a:r>
            <a:r>
              <a:rPr lang="en-US" sz="2600" dirty="0" smtClean="0">
                <a:latin typeface="Arial" panose="020B0604020202020204" pitchFamily="34" charset="0"/>
                <a:cs typeface="Arial" panose="020B0604020202020204" pitchFamily="34" charset="0"/>
              </a:rPr>
              <a:t>system.</a:t>
            </a:r>
          </a:p>
          <a:p>
            <a:pPr algn="l"/>
            <a:r>
              <a:rPr lang="en-US" sz="2600" dirty="0" smtClean="0">
                <a:solidFill>
                  <a:srgbClr val="FF0000"/>
                </a:solidFill>
                <a:latin typeface="Arial" panose="020B0604020202020204" pitchFamily="34" charset="0"/>
                <a:cs typeface="Arial" panose="020B0604020202020204" pitchFamily="34" charset="0"/>
              </a:rPr>
              <a:t>4</a:t>
            </a:r>
            <a:r>
              <a:rPr lang="en-US" sz="2600" dirty="0">
                <a:solidFill>
                  <a:srgbClr val="FF0000"/>
                </a:solidFill>
                <a:latin typeface="Arial" panose="020B0604020202020204" pitchFamily="34" charset="0"/>
                <a:cs typeface="Arial" panose="020B0604020202020204" pitchFamily="34" charset="0"/>
              </a:rPr>
              <a:t>. Data Migration</a:t>
            </a:r>
            <a:r>
              <a:rPr lang="en-US" sz="2600" dirty="0" smtClean="0">
                <a:solidFill>
                  <a:srgbClr val="FF0000"/>
                </a:solidFill>
                <a:latin typeface="Arial" panose="020B0604020202020204" pitchFamily="34" charset="0"/>
                <a:cs typeface="Arial" panose="020B0604020202020204" pitchFamily="34" charset="0"/>
              </a:rPr>
              <a:t>:</a:t>
            </a:r>
          </a:p>
          <a:p>
            <a:pPr algn="l"/>
            <a:r>
              <a:rPr lang="en-US" sz="2600" dirty="0">
                <a:latin typeface="Arial" panose="020B0604020202020204" pitchFamily="34" charset="0"/>
                <a:cs typeface="Arial" panose="020B0604020202020204" pitchFamily="34" charset="0"/>
              </a:rPr>
              <a:t> </a:t>
            </a:r>
            <a:r>
              <a:rPr lang="en-US" sz="2600" dirty="0" smtClean="0">
                <a:latin typeface="Arial" panose="020B0604020202020204" pitchFamily="34" charset="0"/>
                <a:cs typeface="Arial" panose="020B0604020202020204" pitchFamily="34" charset="0"/>
              </a:rPr>
              <a:t>         </a:t>
            </a:r>
            <a:r>
              <a:rPr lang="en-US" sz="2600" dirty="0">
                <a:latin typeface="Arial" panose="020B0604020202020204" pitchFamily="34" charset="0"/>
                <a:cs typeface="Arial" panose="020B0604020202020204" pitchFamily="34" charset="0"/>
              </a:rPr>
              <a:t>Transfer existing catalog records, user data, and other relevant information from the old system to the new LMS. Ensure data accuracy and integrity during migration.</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34670"/>
            <a:ext cx="10515600" cy="5032375"/>
          </a:xfrm>
        </p:spPr>
        <p:txBody>
          <a:bodyPr>
            <a:normAutofit fontScale="70000" lnSpcReduction="20000"/>
          </a:bodyPr>
          <a:lstStyle/>
          <a:p>
            <a:pPr marL="0" indent="0">
              <a:buNone/>
            </a:pPr>
            <a:r>
              <a:rPr lang="en-US" dirty="0">
                <a:solidFill>
                  <a:srgbClr val="FF0000"/>
                </a:solidFill>
              </a:rPr>
              <a:t>5. Customization and </a:t>
            </a:r>
            <a:r>
              <a:rPr lang="en-US" dirty="0" smtClean="0">
                <a:solidFill>
                  <a:srgbClr val="FF0000"/>
                </a:solidFill>
              </a:rPr>
              <a:t>Configuration:</a:t>
            </a:r>
          </a:p>
          <a:p>
            <a:pPr marL="0" indent="0">
              <a:buNone/>
            </a:pPr>
            <a:r>
              <a:rPr lang="en-US" dirty="0"/>
              <a:t> </a:t>
            </a:r>
            <a:r>
              <a:rPr lang="en-US" dirty="0" smtClean="0"/>
              <a:t>        Customize </a:t>
            </a:r>
            <a:r>
              <a:rPr lang="en-US" dirty="0"/>
              <a:t>and configure the LMS to match the library's specific requirements. This includes setting up cataloging rules, circulation policies, user roles, and other system parameters</a:t>
            </a:r>
            <a:r>
              <a:rPr lang="en-US" dirty="0" smtClean="0"/>
              <a:t>.</a:t>
            </a:r>
          </a:p>
          <a:p>
            <a:pPr marL="0" indent="0">
              <a:buNone/>
            </a:pPr>
            <a:r>
              <a:rPr lang="en-US" dirty="0" smtClean="0">
                <a:solidFill>
                  <a:srgbClr val="FF0000"/>
                </a:solidFill>
              </a:rPr>
              <a:t>6</a:t>
            </a:r>
            <a:r>
              <a:rPr lang="en-US" dirty="0">
                <a:solidFill>
                  <a:srgbClr val="FF0000"/>
                </a:solidFill>
              </a:rPr>
              <a:t>. Training</a:t>
            </a:r>
            <a:r>
              <a:rPr lang="en-US" dirty="0" smtClean="0">
                <a:solidFill>
                  <a:srgbClr val="FF0000"/>
                </a:solidFill>
              </a:rPr>
              <a:t>:</a:t>
            </a:r>
          </a:p>
          <a:p>
            <a:pPr marL="0" indent="0">
              <a:buNone/>
            </a:pPr>
            <a:r>
              <a:rPr lang="en-US" dirty="0" smtClean="0"/>
              <a:t>           </a:t>
            </a:r>
            <a:r>
              <a:rPr lang="en-US" dirty="0"/>
              <a:t>Provide comprehensive training to library staff on how to use the new LMS. This should cover all aspects of the system, from cataloging to circulation to reporting</a:t>
            </a:r>
            <a:r>
              <a:rPr lang="en-US" dirty="0" smtClean="0"/>
              <a:t>.</a:t>
            </a:r>
          </a:p>
          <a:p>
            <a:pPr marL="0" indent="0">
              <a:buNone/>
            </a:pPr>
            <a:r>
              <a:rPr lang="en-US" dirty="0" smtClean="0">
                <a:solidFill>
                  <a:srgbClr val="FF0000"/>
                </a:solidFill>
              </a:rPr>
              <a:t>7</a:t>
            </a:r>
            <a:r>
              <a:rPr lang="en-US" dirty="0">
                <a:solidFill>
                  <a:srgbClr val="FF0000"/>
                </a:solidFill>
              </a:rPr>
              <a:t>. User </a:t>
            </a:r>
            <a:r>
              <a:rPr lang="en-US" dirty="0" smtClean="0">
                <a:solidFill>
                  <a:srgbClr val="FF0000"/>
                </a:solidFill>
              </a:rPr>
              <a:t>Communication:</a:t>
            </a:r>
          </a:p>
          <a:p>
            <a:pPr marL="0" indent="0">
              <a:buNone/>
            </a:pPr>
            <a:r>
              <a:rPr lang="en-US" dirty="0"/>
              <a:t> </a:t>
            </a:r>
            <a:r>
              <a:rPr lang="en-US" dirty="0" smtClean="0"/>
              <a:t>      Inform </a:t>
            </a:r>
            <a:r>
              <a:rPr lang="en-US" dirty="0"/>
              <a:t>library patrons about the upcoming changes and the benefits of the new system. Provide guidance on accessing the online catalog, self-service options, and any changes in library services</a:t>
            </a:r>
            <a:r>
              <a:rPr lang="en-US" dirty="0" smtClean="0"/>
              <a:t>.</a:t>
            </a:r>
          </a:p>
          <a:p>
            <a:pPr marL="0" indent="0">
              <a:buNone/>
            </a:pPr>
            <a:r>
              <a:rPr lang="en-US" dirty="0" smtClean="0">
                <a:solidFill>
                  <a:srgbClr val="FF0000"/>
                </a:solidFill>
              </a:rPr>
              <a:t>8</a:t>
            </a:r>
            <a:r>
              <a:rPr lang="en-US" dirty="0">
                <a:solidFill>
                  <a:srgbClr val="FF0000"/>
                </a:solidFill>
              </a:rPr>
              <a:t>. Parallel Run</a:t>
            </a:r>
            <a:r>
              <a:rPr lang="en-US" dirty="0" smtClean="0">
                <a:solidFill>
                  <a:srgbClr val="FF0000"/>
                </a:solidFill>
              </a:rPr>
              <a:t>:</a:t>
            </a:r>
          </a:p>
          <a:p>
            <a:pPr marL="0" indent="0">
              <a:buNone/>
            </a:pPr>
            <a:r>
              <a:rPr lang="en-US" dirty="0" smtClean="0"/>
              <a:t>        </a:t>
            </a:r>
            <a:r>
              <a:rPr lang="en-US" dirty="0"/>
              <a:t>Run the old and new systems in parallel for a period, allowing staff to get accustomed to the new system while ensuring that operations continue </a:t>
            </a:r>
            <a:r>
              <a:rPr lang="en-US" dirty="0" smtClean="0"/>
              <a:t>smoothly.</a:t>
            </a:r>
            <a:endParaRPr lang="en-US" dirty="0"/>
          </a:p>
          <a:p>
            <a:pPr marL="0" indent="0">
              <a:buNone/>
            </a:pPr>
            <a:r>
              <a:rPr lang="en-US" dirty="0" smtClean="0"/>
              <a:t> </a:t>
            </a:r>
            <a:r>
              <a:rPr lang="en-US" dirty="0" smtClean="0">
                <a:solidFill>
                  <a:srgbClr val="FF0000"/>
                </a:solidFill>
              </a:rPr>
              <a:t>9. </a:t>
            </a:r>
            <a:r>
              <a:rPr lang="en-US" dirty="0">
                <a:solidFill>
                  <a:srgbClr val="FF0000"/>
                </a:solidFill>
              </a:rPr>
              <a:t>Data Verification</a:t>
            </a:r>
            <a:r>
              <a:rPr lang="en-US" dirty="0" smtClean="0">
                <a:solidFill>
                  <a:srgbClr val="FF0000"/>
                </a:solidFill>
              </a:rPr>
              <a:t>:</a:t>
            </a:r>
          </a:p>
          <a:p>
            <a:pPr marL="0" indent="0">
              <a:buNone/>
            </a:pPr>
            <a:r>
              <a:rPr lang="en-US" dirty="0" smtClean="0"/>
              <a:t>           Periodically </a:t>
            </a:r>
            <a:r>
              <a:rPr lang="en-US" dirty="0"/>
              <a:t>verify data accuracy and system performance during the parallel run. Address any issues promptly.</a:t>
            </a:r>
            <a:endParaRPr lang="en-IN" dirty="0"/>
          </a:p>
        </p:txBody>
      </p:sp>
      <p:sp>
        <p:nvSpPr>
          <p:cNvPr id="4" name="Footer Placeholder 3"/>
          <p:cNvSpPr>
            <a:spLocks noGrp="1"/>
          </p:cNvSpPr>
          <p:nvPr>
            <p:ph type="ftr" sz="quarter" idx="11"/>
          </p:nvPr>
        </p:nvSpPr>
        <p:spPr/>
        <p:txBody>
          <a:bodyPr/>
          <a:lstStyle/>
          <a:p>
            <a:r>
              <a:rPr lang="en-US" smtClean="0"/>
              <a:t>© Edunet Foundation. All rights reserved.</a:t>
            </a:r>
            <a:endParaRPr lang="en-US"/>
          </a:p>
        </p:txBody>
      </p:sp>
    </p:spTree>
    <p:extLst>
      <p:ext uri="{BB962C8B-B14F-4D97-AF65-F5344CB8AC3E}">
        <p14:creationId xmlns:p14="http://schemas.microsoft.com/office/powerpoint/2010/main" val="26410027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2338" y="1069729"/>
            <a:ext cx="4900247" cy="4826979"/>
          </a:xfrm>
        </p:spPr>
      </p:pic>
      <p:sp>
        <p:nvSpPr>
          <p:cNvPr id="4" name="Footer Placeholder 3"/>
          <p:cNvSpPr>
            <a:spLocks noGrp="1"/>
          </p:cNvSpPr>
          <p:nvPr>
            <p:ph type="ftr" sz="quarter" idx="11"/>
          </p:nvPr>
        </p:nvSpPr>
        <p:spPr/>
        <p:txBody>
          <a:bodyPr/>
          <a:lstStyle/>
          <a:p>
            <a:r>
              <a:rPr lang="en-US" smtClean="0"/>
              <a:t>© Edunet Foundation. All rights reserved.</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1058" y="1069730"/>
            <a:ext cx="4762500" cy="4955932"/>
          </a:xfrm>
          <a:prstGeom prst="rect">
            <a:avLst/>
          </a:prstGeom>
        </p:spPr>
      </p:pic>
    </p:spTree>
    <p:extLst>
      <p:ext uri="{BB962C8B-B14F-4D97-AF65-F5344CB8AC3E}">
        <p14:creationId xmlns:p14="http://schemas.microsoft.com/office/powerpoint/2010/main" val="30026328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fontScale="70000" lnSpcReduction="20000"/>
          </a:bodyPr>
          <a:lstStyle/>
          <a:p>
            <a:pPr algn="l"/>
            <a:r>
              <a:rPr lang="en-US" sz="2600" dirty="0" smtClean="0">
                <a:solidFill>
                  <a:srgbClr val="FF0000"/>
                </a:solidFill>
                <a:latin typeface="Arial" panose="020B0604020202020204" pitchFamily="34" charset="0"/>
                <a:cs typeface="Arial" panose="020B0604020202020204" pitchFamily="34" charset="0"/>
              </a:rPr>
              <a:t>         Deployment </a:t>
            </a:r>
            <a:r>
              <a:rPr lang="en-US" sz="2600" dirty="0">
                <a:solidFill>
                  <a:srgbClr val="FF0000"/>
                </a:solidFill>
                <a:latin typeface="Arial" panose="020B0604020202020204" pitchFamily="34" charset="0"/>
                <a:cs typeface="Arial" panose="020B0604020202020204" pitchFamily="34" charset="0"/>
              </a:rPr>
              <a:t>of the Library Management </a:t>
            </a:r>
            <a:r>
              <a:rPr lang="en-US" sz="2600" dirty="0" smtClean="0">
                <a:solidFill>
                  <a:srgbClr val="FF0000"/>
                </a:solidFill>
                <a:latin typeface="Arial" panose="020B0604020202020204" pitchFamily="34" charset="0"/>
                <a:cs typeface="Arial" panose="020B0604020202020204" pitchFamily="34" charset="0"/>
              </a:rPr>
              <a:t>System:</a:t>
            </a:r>
          </a:p>
          <a:p>
            <a:pPr algn="l"/>
            <a:r>
              <a:rPr lang="en-US" sz="2600" dirty="0" smtClean="0">
                <a:solidFill>
                  <a:srgbClr val="FF0000"/>
                </a:solidFill>
                <a:latin typeface="Arial" panose="020B0604020202020204" pitchFamily="34" charset="0"/>
                <a:cs typeface="Arial" panose="020B0604020202020204" pitchFamily="34" charset="0"/>
              </a:rPr>
              <a:t>1</a:t>
            </a:r>
            <a:r>
              <a:rPr lang="en-US" sz="2600" dirty="0">
                <a:solidFill>
                  <a:srgbClr val="FF0000"/>
                </a:solidFill>
                <a:latin typeface="Arial" panose="020B0604020202020204" pitchFamily="34" charset="0"/>
                <a:cs typeface="Arial" panose="020B0604020202020204" pitchFamily="34" charset="0"/>
              </a:rPr>
              <a:t>. </a:t>
            </a:r>
            <a:r>
              <a:rPr lang="en-US" sz="2600" dirty="0" smtClean="0">
                <a:solidFill>
                  <a:srgbClr val="FF0000"/>
                </a:solidFill>
                <a:latin typeface="Arial" panose="020B0604020202020204" pitchFamily="34" charset="0"/>
                <a:cs typeface="Arial" panose="020B0604020202020204" pitchFamily="34" charset="0"/>
              </a:rPr>
              <a:t>Planning:</a:t>
            </a:r>
          </a:p>
          <a:p>
            <a:pPr algn="l"/>
            <a:r>
              <a:rPr lang="en-US" sz="2600" dirty="0" smtClean="0">
                <a:latin typeface="Arial" panose="020B0604020202020204" pitchFamily="34" charset="0"/>
                <a:cs typeface="Arial" panose="020B0604020202020204" pitchFamily="34" charset="0"/>
              </a:rPr>
              <a:t>             Define </a:t>
            </a:r>
            <a:r>
              <a:rPr lang="en-US" sz="2600" dirty="0">
                <a:latin typeface="Arial" panose="020B0604020202020204" pitchFamily="34" charset="0"/>
                <a:cs typeface="Arial" panose="020B0604020202020204" pitchFamily="34" charset="0"/>
              </a:rPr>
              <a:t>a deployment plan that outlines the timeline, roles and responsibilities, and potential risks</a:t>
            </a:r>
            <a:r>
              <a:rPr lang="en-US" sz="2600" dirty="0" smtClean="0">
                <a:latin typeface="Arial" panose="020B0604020202020204" pitchFamily="34" charset="0"/>
                <a:cs typeface="Arial" panose="020B0604020202020204" pitchFamily="34" charset="0"/>
              </a:rPr>
              <a:t>.</a:t>
            </a:r>
          </a:p>
          <a:p>
            <a:pPr algn="l"/>
            <a:r>
              <a:rPr lang="en-US" sz="2600" dirty="0" smtClean="0">
                <a:solidFill>
                  <a:srgbClr val="FF0000"/>
                </a:solidFill>
                <a:latin typeface="Arial" panose="020B0604020202020204" pitchFamily="34" charset="0"/>
                <a:cs typeface="Arial" panose="020B0604020202020204" pitchFamily="34" charset="0"/>
              </a:rPr>
              <a:t>2</a:t>
            </a:r>
            <a:r>
              <a:rPr lang="en-US" sz="2600" dirty="0">
                <a:solidFill>
                  <a:srgbClr val="FF0000"/>
                </a:solidFill>
                <a:latin typeface="Arial" panose="020B0604020202020204" pitchFamily="34" charset="0"/>
                <a:cs typeface="Arial" panose="020B0604020202020204" pitchFamily="34" charset="0"/>
              </a:rPr>
              <a:t>. </a:t>
            </a:r>
            <a:r>
              <a:rPr lang="en-US" sz="2600" dirty="0" smtClean="0">
                <a:solidFill>
                  <a:srgbClr val="FF0000"/>
                </a:solidFill>
                <a:latin typeface="Arial" panose="020B0604020202020204" pitchFamily="34" charset="0"/>
                <a:cs typeface="Arial" panose="020B0604020202020204" pitchFamily="34" charset="0"/>
              </a:rPr>
              <a:t>Pilot Deployment: </a:t>
            </a:r>
          </a:p>
          <a:p>
            <a:pPr algn="l"/>
            <a:r>
              <a:rPr lang="en-US" sz="2600" dirty="0" smtClean="0">
                <a:latin typeface="Arial" panose="020B0604020202020204" pitchFamily="34" charset="0"/>
                <a:cs typeface="Arial" panose="020B0604020202020204" pitchFamily="34" charset="0"/>
              </a:rPr>
              <a:t>                Deploy </a:t>
            </a:r>
            <a:r>
              <a:rPr lang="en-US" sz="2600" dirty="0">
                <a:latin typeface="Arial" panose="020B0604020202020204" pitchFamily="34" charset="0"/>
                <a:cs typeface="Arial" panose="020B0604020202020204" pitchFamily="34" charset="0"/>
              </a:rPr>
              <a:t>the LMS on a small scale to test its functionality and performance in a real-world setting.   - Gather feedback from library staff and patrons during this phase</a:t>
            </a:r>
            <a:r>
              <a:rPr lang="en-US" sz="2600" dirty="0" smtClean="0">
                <a:latin typeface="Arial" panose="020B0604020202020204" pitchFamily="34" charset="0"/>
                <a:cs typeface="Arial" panose="020B0604020202020204" pitchFamily="34" charset="0"/>
              </a:rPr>
              <a:t>.</a:t>
            </a:r>
          </a:p>
          <a:p>
            <a:pPr algn="l"/>
            <a:r>
              <a:rPr lang="en-US" sz="2600" dirty="0" smtClean="0">
                <a:solidFill>
                  <a:srgbClr val="FF0000"/>
                </a:solidFill>
                <a:latin typeface="Arial" panose="020B0604020202020204" pitchFamily="34" charset="0"/>
                <a:cs typeface="Arial" panose="020B0604020202020204" pitchFamily="34" charset="0"/>
              </a:rPr>
              <a:t>3</a:t>
            </a:r>
            <a:r>
              <a:rPr lang="en-US" sz="2600" dirty="0">
                <a:solidFill>
                  <a:srgbClr val="FF0000"/>
                </a:solidFill>
                <a:latin typeface="Arial" panose="020B0604020202020204" pitchFamily="34" charset="0"/>
                <a:cs typeface="Arial" panose="020B0604020202020204" pitchFamily="34" charset="0"/>
              </a:rPr>
              <a:t>. </a:t>
            </a:r>
            <a:r>
              <a:rPr lang="en-US" sz="2600" dirty="0" smtClean="0">
                <a:solidFill>
                  <a:srgbClr val="FF0000"/>
                </a:solidFill>
                <a:latin typeface="Arial" panose="020B0604020202020204" pitchFamily="34" charset="0"/>
                <a:cs typeface="Arial" panose="020B0604020202020204" pitchFamily="34" charset="0"/>
              </a:rPr>
              <a:t>Data </a:t>
            </a:r>
            <a:r>
              <a:rPr lang="en-US" sz="2600" dirty="0">
                <a:solidFill>
                  <a:srgbClr val="FF0000"/>
                </a:solidFill>
                <a:latin typeface="Arial" panose="020B0604020202020204" pitchFamily="34" charset="0"/>
                <a:cs typeface="Arial" panose="020B0604020202020204" pitchFamily="34" charset="0"/>
              </a:rPr>
              <a:t>Migration</a:t>
            </a:r>
            <a:r>
              <a:rPr lang="en-US" sz="2600" dirty="0" smtClean="0">
                <a:solidFill>
                  <a:srgbClr val="FF0000"/>
                </a:solidFill>
                <a:latin typeface="Arial" panose="020B0604020202020204" pitchFamily="34" charset="0"/>
                <a:cs typeface="Arial" panose="020B0604020202020204" pitchFamily="34" charset="0"/>
              </a:rPr>
              <a:t>:   </a:t>
            </a:r>
          </a:p>
          <a:p>
            <a:pPr algn="l"/>
            <a:r>
              <a:rPr lang="en-US" sz="2600" dirty="0" smtClean="0">
                <a:latin typeface="Arial" panose="020B0604020202020204" pitchFamily="34" charset="0"/>
                <a:cs typeface="Arial" panose="020B0604020202020204" pitchFamily="34" charset="0"/>
              </a:rPr>
              <a:t>             Perform </a:t>
            </a:r>
            <a:r>
              <a:rPr lang="en-US" sz="2600" dirty="0">
                <a:latin typeface="Arial" panose="020B0604020202020204" pitchFamily="34" charset="0"/>
                <a:cs typeface="Arial" panose="020B0604020202020204" pitchFamily="34" charset="0"/>
              </a:rPr>
              <a:t>the final data migration from the old system to the new LMS, ensuring data </a:t>
            </a:r>
            <a:r>
              <a:rPr lang="en-US" sz="2600" dirty="0" smtClean="0">
                <a:latin typeface="Arial" panose="020B0604020202020204" pitchFamily="34" charset="0"/>
                <a:cs typeface="Arial" panose="020B0604020202020204" pitchFamily="34" charset="0"/>
              </a:rPr>
              <a:t>accuracy</a:t>
            </a:r>
          </a:p>
          <a:p>
            <a:pPr algn="l"/>
            <a:r>
              <a:rPr lang="en-US" sz="2600" dirty="0" smtClean="0">
                <a:solidFill>
                  <a:srgbClr val="FF0000"/>
                </a:solidFill>
                <a:latin typeface="Arial" panose="020B0604020202020204" pitchFamily="34" charset="0"/>
                <a:cs typeface="Arial" panose="020B0604020202020204" pitchFamily="34" charset="0"/>
              </a:rPr>
              <a:t>4</a:t>
            </a:r>
            <a:r>
              <a:rPr lang="en-US" sz="2600" dirty="0">
                <a:solidFill>
                  <a:srgbClr val="FF0000"/>
                </a:solidFill>
                <a:latin typeface="Arial" panose="020B0604020202020204" pitchFamily="34" charset="0"/>
                <a:cs typeface="Arial" panose="020B0604020202020204" pitchFamily="34" charset="0"/>
              </a:rPr>
              <a:t>. </a:t>
            </a:r>
            <a:r>
              <a:rPr lang="en-US" sz="2600" dirty="0" smtClean="0">
                <a:solidFill>
                  <a:srgbClr val="FF0000"/>
                </a:solidFill>
                <a:latin typeface="Arial" panose="020B0604020202020204" pitchFamily="34" charset="0"/>
                <a:cs typeface="Arial" panose="020B0604020202020204" pitchFamily="34" charset="0"/>
              </a:rPr>
              <a:t>Full Deployment:</a:t>
            </a:r>
          </a:p>
          <a:p>
            <a:pPr algn="l"/>
            <a:r>
              <a:rPr lang="en-US" sz="2600" dirty="0" smtClean="0">
                <a:latin typeface="Arial" panose="020B0604020202020204" pitchFamily="34" charset="0"/>
                <a:cs typeface="Arial" panose="020B0604020202020204" pitchFamily="34" charset="0"/>
              </a:rPr>
              <a:t>             Roll </a:t>
            </a:r>
            <a:r>
              <a:rPr lang="en-US" sz="2600" dirty="0">
                <a:latin typeface="Arial" panose="020B0604020202020204" pitchFamily="34" charset="0"/>
                <a:cs typeface="Arial" panose="020B0604020202020204" pitchFamily="34" charset="0"/>
              </a:rPr>
              <a:t>out the LMS to all library branches or locations.   - Configure access permissions and user roles as needed</a:t>
            </a:r>
            <a:r>
              <a:rPr lang="en-US" sz="2600" dirty="0" smtClean="0">
                <a:latin typeface="Arial" panose="020B0604020202020204" pitchFamily="34" charset="0"/>
                <a:cs typeface="Arial" panose="020B0604020202020204" pitchFamily="34" charset="0"/>
              </a:rPr>
              <a:t>.</a:t>
            </a:r>
          </a:p>
          <a:p>
            <a:pPr algn="l"/>
            <a:r>
              <a:rPr lang="en-US" sz="2600" dirty="0" smtClean="0">
                <a:solidFill>
                  <a:srgbClr val="FF0000"/>
                </a:solidFill>
                <a:latin typeface="Arial" panose="020B0604020202020204" pitchFamily="34" charset="0"/>
                <a:cs typeface="Arial" panose="020B0604020202020204" pitchFamily="34" charset="0"/>
              </a:rPr>
              <a:t>5</a:t>
            </a:r>
            <a:r>
              <a:rPr lang="en-US" sz="2600" dirty="0">
                <a:solidFill>
                  <a:srgbClr val="FF0000"/>
                </a:solidFill>
                <a:latin typeface="Arial" panose="020B0604020202020204" pitchFamily="34" charset="0"/>
                <a:cs typeface="Arial" panose="020B0604020202020204" pitchFamily="34" charset="0"/>
              </a:rPr>
              <a:t>. </a:t>
            </a:r>
            <a:r>
              <a:rPr lang="en-US" sz="2600" dirty="0" smtClean="0">
                <a:solidFill>
                  <a:srgbClr val="FF0000"/>
                </a:solidFill>
                <a:latin typeface="Arial" panose="020B0604020202020204" pitchFamily="34" charset="0"/>
                <a:cs typeface="Arial" panose="020B0604020202020204" pitchFamily="34" charset="0"/>
              </a:rPr>
              <a:t>User </a:t>
            </a:r>
            <a:r>
              <a:rPr lang="en-US" sz="2600" dirty="0">
                <a:solidFill>
                  <a:srgbClr val="FF0000"/>
                </a:solidFill>
                <a:latin typeface="Arial" panose="020B0604020202020204" pitchFamily="34" charset="0"/>
                <a:cs typeface="Arial" panose="020B0604020202020204" pitchFamily="34" charset="0"/>
              </a:rPr>
              <a:t>Training and </a:t>
            </a:r>
            <a:r>
              <a:rPr lang="en-US" sz="2600" dirty="0" smtClean="0">
                <a:solidFill>
                  <a:srgbClr val="FF0000"/>
                </a:solidFill>
                <a:latin typeface="Arial" panose="020B0604020202020204" pitchFamily="34" charset="0"/>
                <a:cs typeface="Arial" panose="020B0604020202020204" pitchFamily="34" charset="0"/>
              </a:rPr>
              <a:t>Support:</a:t>
            </a:r>
          </a:p>
          <a:p>
            <a:pPr algn="l"/>
            <a:r>
              <a:rPr lang="en-US" sz="2600" dirty="0" smtClean="0">
                <a:latin typeface="Arial" panose="020B0604020202020204" pitchFamily="34" charset="0"/>
                <a:cs typeface="Arial" panose="020B0604020202020204" pitchFamily="34" charset="0"/>
              </a:rPr>
              <a:t>             Provide </a:t>
            </a:r>
            <a:r>
              <a:rPr lang="en-US" sz="2600" dirty="0">
                <a:latin typeface="Arial" panose="020B0604020202020204" pitchFamily="34" charset="0"/>
                <a:cs typeface="Arial" panose="020B0604020202020204" pitchFamily="34" charset="0"/>
              </a:rPr>
              <a:t>training to all library staff on using the LMS.   - Offer ongoing user support to address questions </a:t>
            </a:r>
            <a:r>
              <a:rPr lang="en-US" sz="2600" dirty="0" smtClean="0">
                <a:latin typeface="Arial" panose="020B0604020202020204" pitchFamily="34" charset="0"/>
                <a:cs typeface="Arial" panose="020B0604020202020204" pitchFamily="34" charset="0"/>
              </a:rPr>
              <a:t>and Issues</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8908" y="972282"/>
            <a:ext cx="10515600" cy="5384068"/>
          </a:xfrm>
        </p:spPr>
        <p:txBody>
          <a:bodyPr>
            <a:normAutofit fontScale="70000" lnSpcReduction="20000"/>
          </a:bodyPr>
          <a:lstStyle/>
          <a:p>
            <a:pPr marL="0" indent="0">
              <a:buNone/>
            </a:pPr>
            <a:r>
              <a:rPr lang="en-US" dirty="0" smtClean="0">
                <a:solidFill>
                  <a:srgbClr val="FF0000"/>
                </a:solidFill>
                <a:latin typeface="Arial" panose="020B0604020202020204" pitchFamily="34" charset="0"/>
                <a:cs typeface="Arial" panose="020B0604020202020204" pitchFamily="34" charset="0"/>
              </a:rPr>
              <a:t>6</a:t>
            </a:r>
            <a:r>
              <a:rPr lang="en-US" dirty="0">
                <a:solidFill>
                  <a:srgbClr val="FF0000"/>
                </a:solidFill>
                <a:latin typeface="Arial" panose="020B0604020202020204" pitchFamily="34" charset="0"/>
                <a:cs typeface="Arial" panose="020B0604020202020204" pitchFamily="34" charset="0"/>
              </a:rPr>
              <a:t>. </a:t>
            </a:r>
            <a:r>
              <a:rPr lang="en-US" dirty="0" smtClean="0">
                <a:solidFill>
                  <a:srgbClr val="FF0000"/>
                </a:solidFill>
                <a:latin typeface="Arial" panose="020B0604020202020204" pitchFamily="34" charset="0"/>
                <a:cs typeface="Arial" panose="020B0604020202020204" pitchFamily="34" charset="0"/>
              </a:rPr>
              <a:t>Monitoring </a:t>
            </a:r>
            <a:r>
              <a:rPr lang="en-US" dirty="0">
                <a:solidFill>
                  <a:srgbClr val="FF0000"/>
                </a:solidFill>
                <a:latin typeface="Arial" panose="020B0604020202020204" pitchFamily="34" charset="0"/>
                <a:cs typeface="Arial" panose="020B0604020202020204" pitchFamily="34" charset="0"/>
              </a:rPr>
              <a:t>and </a:t>
            </a:r>
            <a:r>
              <a:rPr lang="en-US" dirty="0" smtClean="0">
                <a:solidFill>
                  <a:srgbClr val="FF0000"/>
                </a:solidFill>
                <a:latin typeface="Arial" panose="020B0604020202020204" pitchFamily="34" charset="0"/>
                <a:cs typeface="Arial" panose="020B0604020202020204" pitchFamily="34" charset="0"/>
              </a:rPr>
              <a:t>Maintenance:</a:t>
            </a:r>
          </a:p>
          <a:p>
            <a:pPr marL="0" indent="0">
              <a:buNone/>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Continuously </a:t>
            </a:r>
            <a:r>
              <a:rPr lang="en-US" dirty="0">
                <a:latin typeface="Arial" panose="020B0604020202020204" pitchFamily="34" charset="0"/>
                <a:cs typeface="Arial" panose="020B0604020202020204" pitchFamily="34" charset="0"/>
              </a:rPr>
              <a:t>monitor </a:t>
            </a:r>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LMS </a:t>
            </a:r>
            <a:r>
              <a:rPr lang="en-US" dirty="0" err="1" smtClean="0">
                <a:latin typeface="Arial" panose="020B0604020202020204" pitchFamily="34" charset="0"/>
                <a:cs typeface="Arial" panose="020B0604020202020204" pitchFamily="34" charset="0"/>
              </a:rPr>
              <a:t>forperformance</a:t>
            </a:r>
            <a:r>
              <a:rPr lang="en-US" dirty="0">
                <a:latin typeface="Arial" panose="020B0604020202020204" pitchFamily="34" charset="0"/>
                <a:cs typeface="Arial" panose="020B0604020202020204" pitchFamily="34" charset="0"/>
              </a:rPr>
              <a:t>, security, and data integrity.   </a:t>
            </a:r>
            <a:endParaRPr lang="en-US" dirty="0" smtClean="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Implement </a:t>
            </a:r>
            <a:r>
              <a:rPr lang="en-US" dirty="0">
                <a:latin typeface="Arial" panose="020B0604020202020204" pitchFamily="34" charset="0"/>
                <a:cs typeface="Arial" panose="020B0604020202020204" pitchFamily="34" charset="0"/>
              </a:rPr>
              <a:t>regular maintenance and </a:t>
            </a:r>
            <a:r>
              <a:rPr lang="en-US" dirty="0" smtClean="0">
                <a:latin typeface="Arial" panose="020B0604020202020204" pitchFamily="34" charset="0"/>
                <a:cs typeface="Arial" panose="020B0604020202020204" pitchFamily="34" charset="0"/>
              </a:rPr>
              <a:t>updates to </a:t>
            </a:r>
            <a:r>
              <a:rPr lang="en-US" dirty="0">
                <a:latin typeface="Arial" panose="020B0604020202020204" pitchFamily="34" charset="0"/>
                <a:cs typeface="Arial" panose="020B0604020202020204" pitchFamily="34" charset="0"/>
              </a:rPr>
              <a:t>address software improvements and </a:t>
            </a:r>
            <a:endParaRPr lang="en-US" dirty="0" smtClean="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security </a:t>
            </a:r>
            <a:r>
              <a:rPr lang="en-US" dirty="0">
                <a:latin typeface="Arial" panose="020B0604020202020204" pitchFamily="34" charset="0"/>
                <a:cs typeface="Arial" panose="020B0604020202020204" pitchFamily="34" charset="0"/>
              </a:rPr>
              <a:t>patches</a:t>
            </a:r>
            <a:r>
              <a:rPr lang="en-US" dirty="0" smtClean="0">
                <a:latin typeface="Arial" panose="020B0604020202020204" pitchFamily="34" charset="0"/>
                <a:cs typeface="Arial" panose="020B0604020202020204" pitchFamily="34" charset="0"/>
              </a:rPr>
              <a:t>.</a:t>
            </a:r>
          </a:p>
          <a:p>
            <a:pPr marL="0" indent="0">
              <a:buNone/>
            </a:pPr>
            <a:r>
              <a:rPr lang="en-US" dirty="0" smtClean="0">
                <a:solidFill>
                  <a:srgbClr val="FF0000"/>
                </a:solidFill>
                <a:latin typeface="Arial" panose="020B0604020202020204" pitchFamily="34" charset="0"/>
                <a:cs typeface="Arial" panose="020B0604020202020204" pitchFamily="34" charset="0"/>
              </a:rPr>
              <a:t>7</a:t>
            </a:r>
            <a:r>
              <a:rPr lang="en-US" dirty="0">
                <a:solidFill>
                  <a:srgbClr val="FF0000"/>
                </a:solidFill>
                <a:latin typeface="Arial" panose="020B0604020202020204" pitchFamily="34" charset="0"/>
                <a:cs typeface="Arial" panose="020B0604020202020204" pitchFamily="34" charset="0"/>
              </a:rPr>
              <a:t>. </a:t>
            </a:r>
            <a:r>
              <a:rPr lang="en-US" dirty="0" smtClean="0">
                <a:solidFill>
                  <a:srgbClr val="FF0000"/>
                </a:solidFill>
                <a:latin typeface="Arial" panose="020B0604020202020204" pitchFamily="34" charset="0"/>
                <a:cs typeface="Arial" panose="020B0604020202020204" pitchFamily="34" charset="0"/>
              </a:rPr>
              <a:t>Feedback </a:t>
            </a:r>
            <a:r>
              <a:rPr lang="en-US" dirty="0">
                <a:solidFill>
                  <a:srgbClr val="FF0000"/>
                </a:solidFill>
                <a:latin typeface="Arial" panose="020B0604020202020204" pitchFamily="34" charset="0"/>
                <a:cs typeface="Arial" panose="020B0604020202020204" pitchFamily="34" charset="0"/>
              </a:rPr>
              <a:t>and Improvements</a:t>
            </a:r>
            <a:r>
              <a:rPr lang="en-US" dirty="0" smtClean="0">
                <a:solidFill>
                  <a:srgbClr val="FF0000"/>
                </a:solidFill>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Collect </a:t>
            </a:r>
            <a:r>
              <a:rPr lang="en-US" dirty="0">
                <a:latin typeface="Arial" panose="020B0604020202020204" pitchFamily="34" charset="0"/>
                <a:cs typeface="Arial" panose="020B0604020202020204" pitchFamily="34" charset="0"/>
              </a:rPr>
              <a:t>feedback from library </a:t>
            </a:r>
            <a:r>
              <a:rPr lang="en-US" dirty="0" smtClean="0">
                <a:latin typeface="Arial" panose="020B0604020202020204" pitchFamily="34" charset="0"/>
                <a:cs typeface="Arial" panose="020B0604020202020204" pitchFamily="34" charset="0"/>
              </a:rPr>
              <a:t>staff</a:t>
            </a:r>
          </a:p>
          <a:p>
            <a:pPr marL="0" indent="0">
              <a:buNone/>
            </a:pP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and patrons regarding their experience with </a:t>
            </a:r>
            <a:endParaRPr lang="en-US" dirty="0" smtClean="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new system.   </a:t>
            </a:r>
          </a:p>
          <a:p>
            <a:pPr marL="0" indent="0">
              <a:buNone/>
            </a:pPr>
            <a:r>
              <a:rPr lang="en-US" dirty="0" smtClean="0">
                <a:latin typeface="Arial" panose="020B0604020202020204" pitchFamily="34" charset="0"/>
                <a:cs typeface="Arial" panose="020B0604020202020204" pitchFamily="34" charset="0"/>
              </a:rPr>
              <a:t>        Use </a:t>
            </a:r>
            <a:r>
              <a:rPr lang="en-US" dirty="0">
                <a:latin typeface="Arial" panose="020B0604020202020204" pitchFamily="34" charset="0"/>
                <a:cs typeface="Arial" panose="020B0604020202020204" pitchFamily="34" charset="0"/>
              </a:rPr>
              <a:t>feedback to make improvements and enhancements to the LMS</a:t>
            </a:r>
            <a:r>
              <a:rPr lang="en-US" dirty="0" smtClean="0">
                <a:latin typeface="Arial" panose="020B0604020202020204" pitchFamily="34" charset="0"/>
                <a:cs typeface="Arial" panose="020B0604020202020204" pitchFamily="34" charset="0"/>
              </a:rPr>
              <a:t>.</a:t>
            </a:r>
          </a:p>
          <a:p>
            <a:pPr marL="0" indent="0">
              <a:buNone/>
            </a:pPr>
            <a:r>
              <a:rPr lang="en-US" dirty="0" smtClean="0">
                <a:solidFill>
                  <a:srgbClr val="FF0000"/>
                </a:solidFill>
                <a:latin typeface="Arial" panose="020B0604020202020204" pitchFamily="34" charset="0"/>
                <a:cs typeface="Arial" panose="020B0604020202020204" pitchFamily="34" charset="0"/>
              </a:rPr>
              <a:t>8</a:t>
            </a:r>
            <a:r>
              <a:rPr lang="en-US" dirty="0">
                <a:solidFill>
                  <a:srgbClr val="FF0000"/>
                </a:solidFill>
                <a:latin typeface="Arial" panose="020B0604020202020204" pitchFamily="34" charset="0"/>
                <a:cs typeface="Arial" panose="020B0604020202020204" pitchFamily="34" charset="0"/>
              </a:rPr>
              <a:t>. </a:t>
            </a:r>
            <a:r>
              <a:rPr lang="en-US" dirty="0" smtClean="0">
                <a:solidFill>
                  <a:srgbClr val="FF0000"/>
                </a:solidFill>
                <a:latin typeface="Arial" panose="020B0604020202020204" pitchFamily="34" charset="0"/>
                <a:cs typeface="Arial" panose="020B0604020202020204" pitchFamily="34" charset="0"/>
              </a:rPr>
              <a:t>Scalability </a:t>
            </a:r>
            <a:r>
              <a:rPr lang="en-US" dirty="0">
                <a:solidFill>
                  <a:srgbClr val="FF0000"/>
                </a:solidFill>
                <a:latin typeface="Arial" panose="020B0604020202020204" pitchFamily="34" charset="0"/>
                <a:cs typeface="Arial" panose="020B0604020202020204" pitchFamily="34" charset="0"/>
              </a:rPr>
              <a:t>and Future Planning</a:t>
            </a:r>
            <a:r>
              <a:rPr lang="en-US" dirty="0" smtClean="0">
                <a:solidFill>
                  <a:srgbClr val="FF0000"/>
                </a:solidFill>
                <a:latin typeface="Arial" panose="020B0604020202020204" pitchFamily="34" charset="0"/>
                <a:cs typeface="Arial" panose="020B0604020202020204" pitchFamily="34" charset="0"/>
              </a:rPr>
              <a:t>:</a:t>
            </a:r>
          </a:p>
          <a:p>
            <a:pPr marL="0" indent="0">
              <a:buNone/>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Plan for the scalability of the LMS to accommodate future growth in the library's collection and user base.   </a:t>
            </a:r>
            <a:endParaRPr lang="en-US" dirty="0" smtClean="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Consider future technology trends and </a:t>
            </a:r>
            <a:r>
              <a:rPr lang="en-US" dirty="0" err="1">
                <a:latin typeface="Arial" panose="020B0604020202020204" pitchFamily="34" charset="0"/>
                <a:cs typeface="Arial" panose="020B0604020202020204" pitchFamily="34" charset="0"/>
              </a:rPr>
              <a:t>advancements.The</a:t>
            </a:r>
            <a:r>
              <a:rPr lang="en-US" dirty="0">
                <a:latin typeface="Arial" panose="020B0604020202020204" pitchFamily="34" charset="0"/>
                <a:cs typeface="Arial" panose="020B0604020202020204" pitchFamily="34" charset="0"/>
              </a:rPr>
              <a:t> deployment of an LMS is a complex process that requires careful planning, testing, and ongoing support to ensure its success. By following a systematic algorithm and deploying the system with diligence, libraries can effectively modernize their operations and improve user services.</a:t>
            </a:r>
          </a:p>
          <a:p>
            <a:endParaRPr lang="en-IN" dirty="0"/>
          </a:p>
        </p:txBody>
      </p:sp>
      <p:sp>
        <p:nvSpPr>
          <p:cNvPr id="4" name="Footer Placeholder 3"/>
          <p:cNvSpPr>
            <a:spLocks noGrp="1"/>
          </p:cNvSpPr>
          <p:nvPr>
            <p:ph type="ftr" sz="quarter" idx="11"/>
          </p:nvPr>
        </p:nvSpPr>
        <p:spPr/>
        <p:txBody>
          <a:bodyPr/>
          <a:lstStyle/>
          <a:p>
            <a:r>
              <a:rPr lang="en-US" smtClean="0"/>
              <a:t>© Edunet Foundation. All rights reserved.</a:t>
            </a:r>
            <a:endParaRPr lang="en-US"/>
          </a:p>
        </p:txBody>
      </p:sp>
    </p:spTree>
    <p:extLst>
      <p:ext uri="{BB962C8B-B14F-4D97-AF65-F5344CB8AC3E}">
        <p14:creationId xmlns:p14="http://schemas.microsoft.com/office/powerpoint/2010/main" val="5252266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5379"/>
            <a:ext cx="10515600" cy="5196498"/>
          </a:xfrm>
        </p:spPr>
        <p:txBody>
          <a:bodyPr>
            <a:normAutofit fontScale="92500"/>
          </a:bodyPr>
          <a:lstStyle/>
          <a:p>
            <a:pPr marL="0" indent="0">
              <a:buNone/>
            </a:pPr>
            <a:r>
              <a:rPr lang="en-US" dirty="0" smtClean="0"/>
              <a:t>          </a:t>
            </a:r>
          </a:p>
          <a:p>
            <a:pPr marL="0" indent="0">
              <a:buNone/>
            </a:pPr>
            <a:r>
              <a:rPr lang="en-US" dirty="0" smtClean="0">
                <a:solidFill>
                  <a:srgbClr val="7030A0"/>
                </a:solidFill>
              </a:rPr>
              <a:t>                                 </a:t>
            </a:r>
            <a:r>
              <a:rPr lang="en-US" sz="3600" dirty="0" smtClean="0">
                <a:solidFill>
                  <a:srgbClr val="7030A0"/>
                </a:solidFill>
                <a:latin typeface="Algerian" panose="04020705040A02060702" pitchFamily="82" charset="0"/>
              </a:rPr>
              <a:t>&lt;!</a:t>
            </a:r>
            <a:r>
              <a:rPr lang="en-US" sz="3600" dirty="0" err="1" smtClean="0">
                <a:solidFill>
                  <a:srgbClr val="7030A0"/>
                </a:solidFill>
                <a:latin typeface="Algerian" panose="04020705040A02060702" pitchFamily="82" charset="0"/>
              </a:rPr>
              <a:t>docutype</a:t>
            </a:r>
            <a:r>
              <a:rPr lang="en-US" sz="3600" dirty="0" smtClean="0">
                <a:solidFill>
                  <a:srgbClr val="7030A0"/>
                </a:solidFill>
                <a:latin typeface="Algerian" panose="04020705040A02060702" pitchFamily="82" charset="0"/>
              </a:rPr>
              <a:t> html&gt;</a:t>
            </a:r>
          </a:p>
          <a:p>
            <a:pPr marL="0" indent="0">
              <a:buNone/>
            </a:pPr>
            <a:r>
              <a:rPr lang="en-US" sz="3600" dirty="0">
                <a:solidFill>
                  <a:srgbClr val="7030A0"/>
                </a:solidFill>
                <a:latin typeface="Algerian" panose="04020705040A02060702" pitchFamily="82" charset="0"/>
              </a:rPr>
              <a:t> </a:t>
            </a:r>
            <a:r>
              <a:rPr lang="en-US" sz="3600" dirty="0" smtClean="0">
                <a:solidFill>
                  <a:srgbClr val="7030A0"/>
                </a:solidFill>
                <a:latin typeface="Algerian" panose="04020705040A02060702" pitchFamily="82" charset="0"/>
              </a:rPr>
              <a:t>                                           &lt;HTML&gt;</a:t>
            </a:r>
          </a:p>
          <a:p>
            <a:pPr marL="0" indent="0">
              <a:buNone/>
            </a:pPr>
            <a:r>
              <a:rPr lang="en-US" sz="3600" dirty="0" smtClean="0">
                <a:solidFill>
                  <a:srgbClr val="7030A0"/>
                </a:solidFill>
                <a:latin typeface="Algerian" panose="04020705040A02060702" pitchFamily="82" charset="0"/>
              </a:rPr>
              <a:t>                                               &lt;body&gt;</a:t>
            </a:r>
          </a:p>
          <a:p>
            <a:pPr marL="0" indent="0">
              <a:buNone/>
            </a:pPr>
            <a:r>
              <a:rPr lang="en-US" sz="3600" dirty="0" smtClean="0">
                <a:solidFill>
                  <a:srgbClr val="7030A0"/>
                </a:solidFill>
                <a:latin typeface="Algerian" panose="04020705040A02060702" pitchFamily="82" charset="0"/>
              </a:rPr>
              <a:t>                                               &lt;h1&gt;THANK YOU..!&lt;/h1&gt;</a:t>
            </a:r>
          </a:p>
          <a:p>
            <a:pPr marL="0" indent="0">
              <a:buNone/>
            </a:pPr>
            <a:r>
              <a:rPr lang="en-US" sz="3600" dirty="0" smtClean="0">
                <a:solidFill>
                  <a:srgbClr val="7030A0"/>
                </a:solidFill>
                <a:latin typeface="Algerian" panose="04020705040A02060702" pitchFamily="82" charset="0"/>
              </a:rPr>
              <a:t>                                                         &lt;/body&gt;</a:t>
            </a:r>
          </a:p>
          <a:p>
            <a:pPr marL="0" indent="0">
              <a:buNone/>
            </a:pPr>
            <a:r>
              <a:rPr lang="en-US" sz="3600" dirty="0" smtClean="0">
                <a:solidFill>
                  <a:srgbClr val="7030A0"/>
                </a:solidFill>
                <a:latin typeface="Algerian" panose="04020705040A02060702" pitchFamily="82" charset="0"/>
              </a:rPr>
              <a:t>                                                              &lt;/html&gt;</a:t>
            </a:r>
          </a:p>
          <a:p>
            <a:pPr marL="0" indent="0">
              <a:buNone/>
            </a:pPr>
            <a:endParaRPr lang="en-US" sz="3600" dirty="0" smtClean="0">
              <a:solidFill>
                <a:srgbClr val="7030A0"/>
              </a:solidFill>
              <a:latin typeface="Algerian" panose="04020705040A02060702" pitchFamily="82" charset="0"/>
            </a:endParaRPr>
          </a:p>
          <a:p>
            <a:pPr marL="0" indent="0">
              <a:buNone/>
            </a:pPr>
            <a:r>
              <a:rPr lang="en-US" sz="3600" dirty="0">
                <a:latin typeface="Algerian" panose="04020705040A02060702" pitchFamily="82" charset="0"/>
              </a:rPr>
              <a:t> </a:t>
            </a:r>
            <a:r>
              <a:rPr lang="en-US" sz="3600" dirty="0" smtClean="0">
                <a:latin typeface="Algerian" panose="04020705040A02060702" pitchFamily="82" charset="0"/>
              </a:rPr>
              <a:t>  </a:t>
            </a:r>
            <a:endParaRPr lang="en-IN" sz="3600" dirty="0">
              <a:latin typeface="Algerian" panose="04020705040A02060702" pitchFamily="82" charset="0"/>
            </a:endParaRPr>
          </a:p>
        </p:txBody>
      </p:sp>
      <p:sp>
        <p:nvSpPr>
          <p:cNvPr id="4" name="Footer Placeholder 3"/>
          <p:cNvSpPr>
            <a:spLocks noGrp="1"/>
          </p:cNvSpPr>
          <p:nvPr>
            <p:ph type="ftr" sz="quarter" idx="11"/>
          </p:nvPr>
        </p:nvSpPr>
        <p:spPr/>
        <p:txBody>
          <a:bodyPr/>
          <a:lstStyle/>
          <a:p>
            <a:r>
              <a:rPr lang="en-US" smtClean="0"/>
              <a:t>© Edunet Foundation. All rights reserved.</a:t>
            </a:r>
            <a:endParaRPr lang="en-US"/>
          </a:p>
        </p:txBody>
      </p:sp>
    </p:spTree>
    <p:extLst>
      <p:ext uri="{BB962C8B-B14F-4D97-AF65-F5344CB8AC3E}">
        <p14:creationId xmlns:p14="http://schemas.microsoft.com/office/powerpoint/2010/main" val="24583172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r>
              <a:rPr lang="en-US" sz="2000" b="1" dirty="0">
                <a:latin typeface="Arial"/>
                <a:ea typeface="+mn-lt"/>
                <a:cs typeface="Arial"/>
              </a:rPr>
              <a:t>Abstract     </a:t>
            </a: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Aims , Objective &amp; Proposed System/Solution</a:t>
            </a:r>
            <a:endParaRPr lang="en-US" dirty="0">
              <a:latin typeface="Arial"/>
              <a:cs typeface="Arial"/>
            </a:endParaRPr>
          </a:p>
          <a:p>
            <a:r>
              <a:rPr lang="en-US" sz="2000" b="1" dirty="0">
                <a:latin typeface="Arial"/>
                <a:ea typeface="+mn-lt"/>
                <a:cs typeface="Arial"/>
              </a:rPr>
              <a:t>System Design </a:t>
            </a:r>
            <a:endParaRPr lang="en-US" sz="2000" b="1" dirty="0">
              <a:latin typeface="Arial"/>
              <a:cs typeface="Arial"/>
            </a:endParaRPr>
          </a:p>
          <a:p>
            <a:r>
              <a:rPr lang="en-US" sz="2000" b="1" dirty="0">
                <a:latin typeface="Arial"/>
                <a:ea typeface="+mn-lt"/>
                <a:cs typeface="+mn-lt"/>
              </a:rPr>
              <a:t>System Development Approach(Technology Used)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References</a:t>
            </a:r>
            <a:endParaRPr lang="en-US" dirty="0">
              <a:latin typeface="Arial"/>
              <a:cs typeface="Arial"/>
            </a:endParaRPr>
          </a:p>
          <a:p>
            <a:r>
              <a:rPr lang="en-US" sz="2000" b="1" dirty="0">
                <a:latin typeface="Arial"/>
                <a:ea typeface="+mn-lt"/>
                <a:cs typeface="Arial"/>
              </a:rPr>
              <a:t>Future Scope</a:t>
            </a:r>
            <a:endParaRPr lang="en-US" dirty="0">
              <a:latin typeface="Arial"/>
              <a:cs typeface="Arial"/>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1961" y="1324708"/>
            <a:ext cx="4288028" cy="4722002"/>
          </a:xfrm>
          <a:prstGeom prst="rect">
            <a:avLst/>
          </a:prstGeom>
        </p:spPr>
      </p:pic>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Abstract</a:t>
            </a:r>
            <a:endParaRPr lang="en-US" sz="4400" dirty="0"/>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r>
              <a:rPr lang="en-US" sz="2600" dirty="0">
                <a:latin typeface="Arial" panose="020B0604020202020204" pitchFamily="34" charset="0"/>
                <a:cs typeface="Arial" panose="020B0604020202020204" pitchFamily="34" charset="0"/>
              </a:rPr>
              <a:t>This PowerPoint presentation delves into the world of modern library management, highlighting the transformative impact of digital technology on traditional library systems. The abstract covers key topics such as cataloging, circulation, and user engagement. We explore how libraries have evolved from repositories of physical books to dynamic information hubs, adapting to meet the changing needs of patrons in the digital era. With a focus on automation, data analytics, and user-centric services, this presentation offers insights into the tools and strategies that empower libraries to thrive in today's information-rich </a:t>
            </a:r>
            <a:r>
              <a:rPr lang="en-US" sz="2600" dirty="0" err="1">
                <a:latin typeface="Arial" panose="020B0604020202020204" pitchFamily="34" charset="0"/>
                <a:cs typeface="Arial" panose="020B0604020202020204" pitchFamily="34" charset="0"/>
              </a:rPr>
              <a:t>environment.Feel</a:t>
            </a:r>
            <a:r>
              <a:rPr lang="en-US" sz="2600" dirty="0">
                <a:latin typeface="Arial" panose="020B0604020202020204" pitchFamily="34" charset="0"/>
                <a:cs typeface="Arial" panose="020B0604020202020204" pitchFamily="34" charset="0"/>
              </a:rPr>
              <a:t> free to expand upon this abstract in your presentation as needed.</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r>
              <a:rPr lang="en-US" sz="2600" dirty="0" smtClean="0">
                <a:latin typeface="Arial" panose="020B0604020202020204" pitchFamily="34" charset="0"/>
                <a:cs typeface="Arial" panose="020B0604020202020204" pitchFamily="34" charset="0"/>
              </a:rPr>
              <a:t>“Libraries </a:t>
            </a:r>
            <a:r>
              <a:rPr lang="en-US" sz="2600" dirty="0">
                <a:latin typeface="Arial" panose="020B0604020202020204" pitchFamily="34" charset="0"/>
                <a:cs typeface="Arial" panose="020B0604020202020204" pitchFamily="34" charset="0"/>
              </a:rPr>
              <a:t>face a pressing challenge in adapting to the digital age, as traditional cataloging and circulation systems struggle to meet the evolving needs of patrons. With the exponential growth of digital resources and changing user expectations, there is a critical need to address issues such as inefficient information retrieval, underutilization of digital collections, and a potential decline in patron engagement. This problem statement aims to explore these challenges in-depth, identify their underlying causes, and propose innovative solutions to enhance library management in the digital era."</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fontScale="92500" lnSpcReduction="20000"/>
          </a:bodyPr>
          <a:lstStyle/>
          <a:p>
            <a:pPr algn="l">
              <a:buFont typeface="Arial" pitchFamily="34" charset="0"/>
              <a:buChar char="•"/>
            </a:pPr>
            <a:r>
              <a:rPr lang="en-US" sz="2600" dirty="0" smtClean="0">
                <a:solidFill>
                  <a:srgbClr val="FF0000"/>
                </a:solidFill>
                <a:latin typeface="Arial" panose="020B0604020202020204" pitchFamily="34" charset="0"/>
                <a:cs typeface="Arial" panose="020B0604020202020204" pitchFamily="34" charset="0"/>
              </a:rPr>
              <a:t>Proposed </a:t>
            </a:r>
            <a:r>
              <a:rPr lang="en-US" sz="2600" dirty="0">
                <a:solidFill>
                  <a:srgbClr val="FF0000"/>
                </a:solidFill>
                <a:latin typeface="Arial" panose="020B0604020202020204" pitchFamily="34" charset="0"/>
                <a:cs typeface="Arial" panose="020B0604020202020204" pitchFamily="34" charset="0"/>
              </a:rPr>
              <a:t>System</a:t>
            </a:r>
            <a:r>
              <a:rPr lang="en-US" sz="2600" dirty="0" smtClean="0">
                <a:latin typeface="Arial" panose="020B0604020202020204" pitchFamily="34" charset="0"/>
                <a:cs typeface="Arial" panose="020B0604020202020204" pitchFamily="34" charset="0"/>
              </a:rPr>
              <a:t>:</a:t>
            </a:r>
          </a:p>
          <a:p>
            <a:pPr algn="l">
              <a:buFont typeface="Arial" pitchFamily="34" charset="0"/>
              <a:buChar char="•"/>
            </a:pPr>
            <a:r>
              <a:rPr lang="en-US" sz="2600" dirty="0" smtClean="0">
                <a:latin typeface="Arial" panose="020B0604020202020204" pitchFamily="34" charset="0"/>
                <a:cs typeface="Arial" panose="020B0604020202020204" pitchFamily="34" charset="0"/>
              </a:rPr>
              <a:t> </a:t>
            </a:r>
            <a:r>
              <a:rPr lang="en-US" sz="2600" dirty="0">
                <a:latin typeface="Arial" panose="020B0604020202020204" pitchFamily="34" charset="0"/>
                <a:cs typeface="Arial" panose="020B0604020202020204" pitchFamily="34" charset="0"/>
              </a:rPr>
              <a:t>Modernized Library Management System (</a:t>
            </a:r>
            <a:r>
              <a:rPr lang="en-US" sz="2600" dirty="0" smtClean="0">
                <a:latin typeface="Arial" panose="020B0604020202020204" pitchFamily="34" charset="0"/>
                <a:cs typeface="Arial" panose="020B0604020202020204" pitchFamily="34" charset="0"/>
              </a:rPr>
              <a:t>MLMS)</a:t>
            </a:r>
          </a:p>
          <a:p>
            <a:pPr algn="l">
              <a:buFont typeface="Arial" pitchFamily="34" charset="0"/>
              <a:buChar char="•"/>
            </a:pPr>
            <a:r>
              <a:rPr lang="en-US" sz="2600" dirty="0" smtClean="0">
                <a:latin typeface="Arial" panose="020B0604020202020204" pitchFamily="34" charset="0"/>
                <a:cs typeface="Arial" panose="020B0604020202020204" pitchFamily="34" charset="0"/>
              </a:rPr>
              <a:t>The </a:t>
            </a:r>
            <a:r>
              <a:rPr lang="en-US" sz="2600" dirty="0">
                <a:latin typeface="Arial" panose="020B0604020202020204" pitchFamily="34" charset="0"/>
                <a:cs typeface="Arial" panose="020B0604020202020204" pitchFamily="34" charset="0"/>
              </a:rPr>
              <a:t>Modernized Library Management System (MLMS) is a comprehensive software solution designed to transform the library's operations and user services. It addresses the challenges of inefficiency, inaccuracy, limited accessibility, and resource allocation difficulties encountered in the existing manual system</a:t>
            </a:r>
            <a:r>
              <a:rPr lang="en-US" sz="2600" dirty="0" smtClean="0">
                <a:latin typeface="Arial" panose="020B0604020202020204" pitchFamily="34" charset="0"/>
                <a:cs typeface="Arial" panose="020B0604020202020204" pitchFamily="34" charset="0"/>
              </a:rPr>
              <a:t>.</a:t>
            </a:r>
          </a:p>
          <a:p>
            <a:pPr algn="l"/>
            <a:r>
              <a:rPr lang="en-US" sz="2600" dirty="0">
                <a:latin typeface="Arial" panose="020B0604020202020204" pitchFamily="34" charset="0"/>
                <a:cs typeface="Arial" panose="020B0604020202020204" pitchFamily="34" charset="0"/>
              </a:rPr>
              <a:t>1. User-Centric </a:t>
            </a:r>
            <a:r>
              <a:rPr lang="en-US" sz="2600" dirty="0" smtClean="0">
                <a:latin typeface="Arial" panose="020B0604020202020204" pitchFamily="34" charset="0"/>
                <a:cs typeface="Arial" panose="020B0604020202020204" pitchFamily="34" charset="0"/>
              </a:rPr>
              <a:t>Services</a:t>
            </a:r>
          </a:p>
          <a:p>
            <a:pPr algn="l"/>
            <a:r>
              <a:rPr lang="en-US" sz="2600" dirty="0">
                <a:latin typeface="Arial" panose="020B0604020202020204" pitchFamily="34" charset="0"/>
                <a:cs typeface="Arial" panose="020B0604020202020204" pitchFamily="34" charset="0"/>
              </a:rPr>
              <a:t>2. Digital Catalog </a:t>
            </a:r>
            <a:r>
              <a:rPr lang="en-US" sz="2600" dirty="0" smtClean="0">
                <a:latin typeface="Arial" panose="020B0604020202020204" pitchFamily="34" charset="0"/>
                <a:cs typeface="Arial" panose="020B0604020202020204" pitchFamily="34" charset="0"/>
              </a:rPr>
              <a:t>Enhancement</a:t>
            </a:r>
          </a:p>
          <a:p>
            <a:pPr algn="l"/>
            <a:r>
              <a:rPr lang="en-US" sz="2600" dirty="0">
                <a:latin typeface="Arial" panose="020B0604020202020204" pitchFamily="34" charset="0"/>
                <a:cs typeface="Arial" panose="020B0604020202020204" pitchFamily="34" charset="0"/>
              </a:rPr>
              <a:t>3. Automation and </a:t>
            </a:r>
            <a:r>
              <a:rPr lang="en-US" sz="2600" dirty="0" smtClean="0">
                <a:latin typeface="Arial" panose="020B0604020202020204" pitchFamily="34" charset="0"/>
                <a:cs typeface="Arial" panose="020B0604020202020204" pitchFamily="34" charset="0"/>
              </a:rPr>
              <a:t>AI</a:t>
            </a:r>
          </a:p>
          <a:p>
            <a:pPr algn="l"/>
            <a:r>
              <a:rPr lang="en-US" sz="2600" dirty="0">
                <a:latin typeface="Arial" panose="020B0604020202020204" pitchFamily="34" charset="0"/>
                <a:cs typeface="Arial" panose="020B0604020202020204" pitchFamily="34" charset="0"/>
              </a:rPr>
              <a:t>4. </a:t>
            </a:r>
            <a:r>
              <a:rPr lang="en-US" sz="2600" dirty="0" err="1">
                <a:latin typeface="Arial" panose="020B0604020202020204" pitchFamily="34" charset="0"/>
                <a:cs typeface="Arial" panose="020B0604020202020204" pitchFamily="34" charset="0"/>
              </a:rPr>
              <a:t>Traning</a:t>
            </a:r>
            <a:r>
              <a:rPr lang="en-US" sz="2600" dirty="0">
                <a:latin typeface="Arial" panose="020B0604020202020204" pitchFamily="34" charset="0"/>
                <a:cs typeface="Arial" panose="020B0604020202020204" pitchFamily="34" charset="0"/>
              </a:rPr>
              <a:t> and </a:t>
            </a:r>
            <a:r>
              <a:rPr lang="en-US" sz="2600" dirty="0" smtClean="0">
                <a:latin typeface="Arial" panose="020B0604020202020204" pitchFamily="34" charset="0"/>
                <a:cs typeface="Arial" panose="020B0604020202020204" pitchFamily="34" charset="0"/>
              </a:rPr>
              <a:t>Education</a:t>
            </a:r>
          </a:p>
          <a:p>
            <a:pPr algn="l"/>
            <a:r>
              <a:rPr lang="en-US" sz="2600" dirty="0">
                <a:latin typeface="Arial" panose="020B0604020202020204" pitchFamily="34" charset="0"/>
                <a:cs typeface="Arial" panose="020B0604020202020204" pitchFamily="34" charset="0"/>
              </a:rPr>
              <a:t>5. Security Measures</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System Architecture</a:t>
            </a:r>
            <a:endParaRPr lang="en-US" sz="4400" dirty="0"/>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fontScale="62500" lnSpcReduction="20000"/>
          </a:bodyPr>
          <a:lstStyle/>
          <a:p>
            <a:pPr algn="l">
              <a:buFont typeface="Arial" pitchFamily="34" charset="0"/>
              <a:buChar char="•"/>
            </a:pPr>
            <a:r>
              <a:rPr lang="en-US" sz="2600" dirty="0">
                <a:latin typeface="Arial" panose="020B0604020202020204" pitchFamily="34" charset="0"/>
                <a:cs typeface="Arial" panose="020B0604020202020204" pitchFamily="34" charset="0"/>
              </a:rPr>
              <a:t>The system architecture of a Library Management System (LMS) outlines how different components and modules interact to deliver the desired functionality. Here's a simplified overview of the system architecture for an LMS</a:t>
            </a:r>
            <a:r>
              <a:rPr lang="en-US" sz="2600" dirty="0" smtClean="0">
                <a:latin typeface="Arial" panose="020B0604020202020204" pitchFamily="34" charset="0"/>
                <a:cs typeface="Arial" panose="020B0604020202020204" pitchFamily="34" charset="0"/>
              </a:rPr>
              <a:t>:</a:t>
            </a:r>
          </a:p>
          <a:p>
            <a:pPr marL="514350" indent="-514350" algn="l">
              <a:buAutoNum type="arabicPeriod"/>
            </a:pPr>
            <a:r>
              <a:rPr lang="en-US" sz="2600" dirty="0" smtClean="0">
                <a:solidFill>
                  <a:srgbClr val="FF0000"/>
                </a:solidFill>
                <a:latin typeface="Arial" panose="020B0604020202020204" pitchFamily="34" charset="0"/>
                <a:cs typeface="Arial" panose="020B0604020202020204" pitchFamily="34" charset="0"/>
              </a:rPr>
              <a:t>Presentation </a:t>
            </a:r>
            <a:r>
              <a:rPr lang="en-US" sz="2600" dirty="0">
                <a:solidFill>
                  <a:srgbClr val="FF0000"/>
                </a:solidFill>
                <a:latin typeface="Arial" panose="020B0604020202020204" pitchFamily="34" charset="0"/>
                <a:cs typeface="Arial" panose="020B0604020202020204" pitchFamily="34" charset="0"/>
              </a:rPr>
              <a:t>Layer</a:t>
            </a:r>
            <a:r>
              <a:rPr lang="en-US" sz="2600" dirty="0" smtClean="0">
                <a:solidFill>
                  <a:srgbClr val="FF0000"/>
                </a:solidFill>
                <a:latin typeface="Arial" panose="020B0604020202020204" pitchFamily="34" charset="0"/>
                <a:cs typeface="Arial" panose="020B0604020202020204" pitchFamily="34" charset="0"/>
              </a:rPr>
              <a:t>:   </a:t>
            </a:r>
            <a:endParaRPr lang="en-US" sz="2600" dirty="0" smtClean="0">
              <a:latin typeface="Arial" panose="020B0604020202020204" pitchFamily="34" charset="0"/>
              <a:cs typeface="Arial" panose="020B0604020202020204" pitchFamily="34" charset="0"/>
            </a:endParaRPr>
          </a:p>
          <a:p>
            <a:pPr algn="l"/>
            <a:r>
              <a:rPr lang="en-US" sz="2600" dirty="0">
                <a:latin typeface="Arial" panose="020B0604020202020204" pitchFamily="34" charset="0"/>
                <a:cs typeface="Arial" panose="020B0604020202020204" pitchFamily="34" charset="0"/>
              </a:rPr>
              <a:t> </a:t>
            </a:r>
            <a:r>
              <a:rPr lang="en-US" sz="2600" dirty="0" smtClean="0">
                <a:latin typeface="Arial" panose="020B0604020202020204" pitchFamily="34" charset="0"/>
                <a:cs typeface="Arial" panose="020B0604020202020204" pitchFamily="34" charset="0"/>
              </a:rPr>
              <a:t>         </a:t>
            </a:r>
            <a:r>
              <a:rPr lang="en-US" sz="2600" dirty="0" smtClean="0">
                <a:solidFill>
                  <a:srgbClr val="00B050"/>
                </a:solidFill>
                <a:latin typeface="Arial" panose="020B0604020202020204" pitchFamily="34" charset="0"/>
                <a:cs typeface="Arial" panose="020B0604020202020204" pitchFamily="34" charset="0"/>
              </a:rPr>
              <a:t>User </a:t>
            </a:r>
            <a:r>
              <a:rPr lang="en-US" sz="2600" dirty="0">
                <a:solidFill>
                  <a:srgbClr val="00B050"/>
                </a:solidFill>
                <a:latin typeface="Arial" panose="020B0604020202020204" pitchFamily="34" charset="0"/>
                <a:cs typeface="Arial" panose="020B0604020202020204" pitchFamily="34" charset="0"/>
              </a:rPr>
              <a:t>Interface (UI</a:t>
            </a:r>
            <a:r>
              <a:rPr lang="en-US" sz="2600" dirty="0" smtClean="0">
                <a:solidFill>
                  <a:srgbClr val="00B050"/>
                </a:solidFill>
                <a:latin typeface="Arial" panose="020B0604020202020204" pitchFamily="34" charset="0"/>
                <a:cs typeface="Arial" panose="020B0604020202020204" pitchFamily="34" charset="0"/>
              </a:rPr>
              <a:t>):</a:t>
            </a:r>
            <a:r>
              <a:rPr lang="en-US" sz="2600" dirty="0" smtClean="0">
                <a:latin typeface="Arial" panose="020B0604020202020204" pitchFamily="34" charset="0"/>
                <a:cs typeface="Arial" panose="020B0604020202020204" pitchFamily="34" charset="0"/>
              </a:rPr>
              <a:t>This </a:t>
            </a:r>
            <a:r>
              <a:rPr lang="en-US" sz="2600" dirty="0">
                <a:latin typeface="Arial" panose="020B0604020202020204" pitchFamily="34" charset="0"/>
                <a:cs typeface="Arial" panose="020B0604020202020204" pitchFamily="34" charset="0"/>
              </a:rPr>
              <a:t>is the front-end interface that library staff and patrons interact with. It includes web-based interfaces, mobile apps, and any other user-facing components</a:t>
            </a:r>
            <a:r>
              <a:rPr lang="en-US" sz="2600" dirty="0" smtClean="0">
                <a:latin typeface="Arial" panose="020B0604020202020204" pitchFamily="34" charset="0"/>
                <a:cs typeface="Arial" panose="020B0604020202020204" pitchFamily="34" charset="0"/>
              </a:rPr>
              <a:t>.</a:t>
            </a:r>
          </a:p>
          <a:p>
            <a:pPr algn="l"/>
            <a:r>
              <a:rPr lang="en-US" sz="2600" dirty="0" smtClean="0">
                <a:solidFill>
                  <a:srgbClr val="FF0000"/>
                </a:solidFill>
                <a:latin typeface="Arial" panose="020B0604020202020204" pitchFamily="34" charset="0"/>
                <a:cs typeface="Arial" panose="020B0604020202020204" pitchFamily="34" charset="0"/>
              </a:rPr>
              <a:t>2</a:t>
            </a:r>
            <a:r>
              <a:rPr lang="en-US" sz="2600" dirty="0">
                <a:solidFill>
                  <a:srgbClr val="FF0000"/>
                </a:solidFill>
                <a:latin typeface="Arial" panose="020B0604020202020204" pitchFamily="34" charset="0"/>
                <a:cs typeface="Arial" panose="020B0604020202020204" pitchFamily="34" charset="0"/>
              </a:rPr>
              <a:t>. Application Layer</a:t>
            </a:r>
            <a:r>
              <a:rPr lang="en-US" sz="2600" dirty="0" smtClean="0">
                <a:solidFill>
                  <a:srgbClr val="FF0000"/>
                </a:solidFill>
                <a:latin typeface="Arial" panose="020B0604020202020204" pitchFamily="34" charset="0"/>
                <a:cs typeface="Arial" panose="020B0604020202020204" pitchFamily="34" charset="0"/>
              </a:rPr>
              <a:t>:   </a:t>
            </a:r>
            <a:endParaRPr lang="en-US" sz="2600" dirty="0">
              <a:latin typeface="Arial" panose="020B0604020202020204" pitchFamily="34" charset="0"/>
              <a:cs typeface="Arial" panose="020B0604020202020204" pitchFamily="34" charset="0"/>
            </a:endParaRPr>
          </a:p>
          <a:p>
            <a:pPr algn="l"/>
            <a:r>
              <a:rPr lang="en-US" sz="2600" dirty="0" smtClean="0">
                <a:latin typeface="Arial" panose="020B0604020202020204" pitchFamily="34" charset="0"/>
                <a:cs typeface="Arial" panose="020B0604020202020204" pitchFamily="34" charset="0"/>
              </a:rPr>
              <a:t>       </a:t>
            </a:r>
            <a:r>
              <a:rPr lang="en-US" sz="2600" dirty="0" smtClean="0">
                <a:solidFill>
                  <a:srgbClr val="00B050"/>
                </a:solidFill>
                <a:latin typeface="Arial" panose="020B0604020202020204" pitchFamily="34" charset="0"/>
                <a:cs typeface="Arial" panose="020B0604020202020204" pitchFamily="34" charset="0"/>
              </a:rPr>
              <a:t>Web </a:t>
            </a:r>
            <a:r>
              <a:rPr lang="en-US" sz="2600" dirty="0">
                <a:solidFill>
                  <a:srgbClr val="00B050"/>
                </a:solidFill>
                <a:latin typeface="Arial" panose="020B0604020202020204" pitchFamily="34" charset="0"/>
                <a:cs typeface="Arial" panose="020B0604020202020204" pitchFamily="34" charset="0"/>
              </a:rPr>
              <a:t>Server</a:t>
            </a:r>
            <a:r>
              <a:rPr lang="en-US" sz="2600" dirty="0" smtClean="0">
                <a:solidFill>
                  <a:srgbClr val="00B050"/>
                </a:solidFill>
                <a:latin typeface="Arial" panose="020B0604020202020204" pitchFamily="34" charset="0"/>
                <a:cs typeface="Arial" panose="020B0604020202020204" pitchFamily="34" charset="0"/>
              </a:rPr>
              <a:t>: </a:t>
            </a:r>
            <a:r>
              <a:rPr lang="en-US" sz="2600" dirty="0">
                <a:latin typeface="Arial" panose="020B0604020202020204" pitchFamily="34" charset="0"/>
                <a:cs typeface="Arial" panose="020B0604020202020204" pitchFamily="34" charset="0"/>
              </a:rPr>
              <a:t>A web server handles user requests from the presentation layer and routes them to the appropriate application components.   - *Application Logic:* This layer contains the core functionalities of the LMS, including cataloging, circulation, user account management, and reporting. It processes user requests and communicates with the data layer</a:t>
            </a:r>
            <a:r>
              <a:rPr lang="en-US" sz="2600" dirty="0" smtClean="0">
                <a:latin typeface="Arial" panose="020B0604020202020204" pitchFamily="34" charset="0"/>
                <a:cs typeface="Arial" panose="020B0604020202020204" pitchFamily="34" charset="0"/>
              </a:rPr>
              <a:t>.</a:t>
            </a:r>
          </a:p>
          <a:p>
            <a:pPr algn="l"/>
            <a:r>
              <a:rPr lang="en-US" sz="2600" dirty="0" smtClean="0">
                <a:solidFill>
                  <a:srgbClr val="FF0000"/>
                </a:solidFill>
                <a:latin typeface="Arial" panose="020B0604020202020204" pitchFamily="34" charset="0"/>
                <a:cs typeface="Arial" panose="020B0604020202020204" pitchFamily="34" charset="0"/>
              </a:rPr>
              <a:t>3</a:t>
            </a:r>
            <a:r>
              <a:rPr lang="en-US" sz="2600" dirty="0">
                <a:solidFill>
                  <a:srgbClr val="FF0000"/>
                </a:solidFill>
                <a:latin typeface="Arial" panose="020B0604020202020204" pitchFamily="34" charset="0"/>
                <a:cs typeface="Arial" panose="020B0604020202020204" pitchFamily="34" charset="0"/>
              </a:rPr>
              <a:t>. Data Layer</a:t>
            </a:r>
            <a:r>
              <a:rPr lang="en-US" sz="2600" dirty="0" smtClean="0">
                <a:solidFill>
                  <a:srgbClr val="FF0000"/>
                </a:solidFill>
                <a:latin typeface="Arial" panose="020B0604020202020204" pitchFamily="34" charset="0"/>
                <a:cs typeface="Arial" panose="020B0604020202020204" pitchFamily="34" charset="0"/>
              </a:rPr>
              <a:t>:   </a:t>
            </a:r>
            <a:endParaRPr lang="en-US" sz="2600" dirty="0" smtClean="0">
              <a:latin typeface="Arial" panose="020B0604020202020204" pitchFamily="34" charset="0"/>
              <a:cs typeface="Arial" panose="020B0604020202020204" pitchFamily="34" charset="0"/>
            </a:endParaRPr>
          </a:p>
          <a:p>
            <a:pPr algn="l"/>
            <a:r>
              <a:rPr lang="en-US" sz="2600" dirty="0" smtClean="0">
                <a:latin typeface="Arial" panose="020B0604020202020204" pitchFamily="34" charset="0"/>
                <a:cs typeface="Arial" panose="020B0604020202020204" pitchFamily="34" charset="0"/>
              </a:rPr>
              <a:t>        </a:t>
            </a:r>
            <a:r>
              <a:rPr lang="en-US" sz="2600" dirty="0" smtClean="0">
                <a:solidFill>
                  <a:srgbClr val="00B050"/>
                </a:solidFill>
                <a:latin typeface="Arial" panose="020B0604020202020204" pitchFamily="34" charset="0"/>
                <a:cs typeface="Arial" panose="020B0604020202020204" pitchFamily="34" charset="0"/>
              </a:rPr>
              <a:t>Database: </a:t>
            </a:r>
            <a:r>
              <a:rPr lang="en-US" sz="2600" dirty="0">
                <a:latin typeface="Arial" panose="020B0604020202020204" pitchFamily="34" charset="0"/>
                <a:cs typeface="Arial" panose="020B0604020202020204" pitchFamily="34" charset="0"/>
              </a:rPr>
              <a:t>The database stores all library-related data, such as book records, user accounts, circulation history, and catalog information. It is typically a relational database management system (e.g., MySQL, </a:t>
            </a:r>
            <a:r>
              <a:rPr lang="en-US" sz="2600" dirty="0" err="1">
                <a:latin typeface="Arial" panose="020B0604020202020204" pitchFamily="34" charset="0"/>
                <a:cs typeface="Arial" panose="020B0604020202020204" pitchFamily="34" charset="0"/>
              </a:rPr>
              <a:t>PostgreSQL</a:t>
            </a:r>
            <a:r>
              <a:rPr lang="en-US" sz="2600" dirty="0" smtClean="0">
                <a:latin typeface="Arial" panose="020B0604020202020204" pitchFamily="34" charset="0"/>
                <a:cs typeface="Arial" panose="020B0604020202020204" pitchFamily="34" charset="0"/>
              </a:rPr>
              <a:t>).</a:t>
            </a:r>
          </a:p>
          <a:p>
            <a:pPr algn="l"/>
            <a:r>
              <a:rPr lang="en-US" sz="2600" dirty="0" smtClean="0">
                <a:solidFill>
                  <a:srgbClr val="FF0000"/>
                </a:solidFill>
                <a:latin typeface="Arial" panose="020B0604020202020204" pitchFamily="34" charset="0"/>
                <a:cs typeface="Arial" panose="020B0604020202020204" pitchFamily="34" charset="0"/>
              </a:rPr>
              <a:t>4</a:t>
            </a:r>
            <a:r>
              <a:rPr lang="en-US" sz="2600" dirty="0">
                <a:solidFill>
                  <a:srgbClr val="FF0000"/>
                </a:solidFill>
                <a:latin typeface="Arial" panose="020B0604020202020204" pitchFamily="34" charset="0"/>
                <a:cs typeface="Arial" panose="020B0604020202020204" pitchFamily="34" charset="0"/>
              </a:rPr>
              <a:t>. Integration Layer</a:t>
            </a:r>
            <a:r>
              <a:rPr lang="en-US" sz="2600" dirty="0" smtClean="0">
                <a:latin typeface="Arial" panose="020B0604020202020204" pitchFamily="34" charset="0"/>
                <a:cs typeface="Arial" panose="020B0604020202020204" pitchFamily="34" charset="0"/>
              </a:rPr>
              <a:t>:   </a:t>
            </a:r>
          </a:p>
          <a:p>
            <a:pPr algn="l"/>
            <a:r>
              <a:rPr lang="en-US" sz="2600" dirty="0">
                <a:latin typeface="Arial" panose="020B0604020202020204" pitchFamily="34" charset="0"/>
                <a:cs typeface="Arial" panose="020B0604020202020204" pitchFamily="34" charset="0"/>
              </a:rPr>
              <a:t> </a:t>
            </a:r>
            <a:r>
              <a:rPr lang="en-US" sz="2600" dirty="0" smtClean="0">
                <a:latin typeface="Arial" panose="020B0604020202020204" pitchFamily="34" charset="0"/>
                <a:cs typeface="Arial" panose="020B0604020202020204" pitchFamily="34" charset="0"/>
              </a:rPr>
              <a:t>      </a:t>
            </a:r>
            <a:r>
              <a:rPr lang="en-US" sz="2600" dirty="0" smtClean="0">
                <a:solidFill>
                  <a:srgbClr val="00B050"/>
                </a:solidFill>
                <a:latin typeface="Arial" panose="020B0604020202020204" pitchFamily="34" charset="0"/>
                <a:cs typeface="Arial" panose="020B0604020202020204" pitchFamily="34" charset="0"/>
              </a:rPr>
              <a:t>Third-Party Integrations: </a:t>
            </a:r>
            <a:r>
              <a:rPr lang="en-US" sz="2600" dirty="0" smtClean="0">
                <a:latin typeface="Arial" panose="020B0604020202020204" pitchFamily="34" charset="0"/>
                <a:cs typeface="Arial" panose="020B0604020202020204" pitchFamily="34" charset="0"/>
              </a:rPr>
              <a:t>Libraries </a:t>
            </a:r>
            <a:r>
              <a:rPr lang="en-US" sz="2600" dirty="0">
                <a:latin typeface="Arial" panose="020B0604020202020204" pitchFamily="34" charset="0"/>
                <a:cs typeface="Arial" panose="020B0604020202020204" pitchFamily="34" charset="0"/>
              </a:rPr>
              <a:t>often integrate with external systems for services like online cataloging databases, </a:t>
            </a:r>
            <a:r>
              <a:rPr lang="en-US" sz="2600" dirty="0" smtClean="0">
                <a:latin typeface="Arial" panose="020B0604020202020204" pitchFamily="34" charset="0"/>
                <a:cs typeface="Arial" panose="020B0604020202020204" pitchFamily="34" charset="0"/>
              </a:rPr>
              <a:t>                                                      E-BOOK  providers</a:t>
            </a:r>
            <a:r>
              <a:rPr lang="en-US" sz="2600" dirty="0">
                <a:latin typeface="Arial" panose="020B0604020202020204" pitchFamily="34" charset="0"/>
                <a:cs typeface="Arial" panose="020B0604020202020204" pitchFamily="34" charset="0"/>
              </a:rPr>
              <a:t>, or authentication services (e.g., LDAP or </a:t>
            </a:r>
            <a:r>
              <a:rPr lang="en-US" sz="2600" dirty="0" err="1">
                <a:latin typeface="Arial" panose="020B0604020202020204" pitchFamily="34" charset="0"/>
                <a:cs typeface="Arial" panose="020B0604020202020204" pitchFamily="34" charset="0"/>
              </a:rPr>
              <a:t>OAuth</a:t>
            </a:r>
            <a:r>
              <a:rPr lang="en-US" sz="2600" dirty="0">
                <a:latin typeface="Arial" panose="020B0604020202020204" pitchFamily="34" charset="0"/>
                <a:cs typeface="Arial" panose="020B0604020202020204" pitchFamily="34" charset="0"/>
              </a:rPr>
              <a:t>) for user logins.</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88987"/>
            <a:ext cx="10515600" cy="5567363"/>
          </a:xfrm>
        </p:spPr>
        <p:txBody>
          <a:bodyPr>
            <a:normAutofit fontScale="77500" lnSpcReduction="20000"/>
          </a:bodyPr>
          <a:lstStyle/>
          <a:p>
            <a:pPr marL="0" indent="0">
              <a:buNone/>
            </a:pPr>
            <a:r>
              <a:rPr lang="en-US" dirty="0">
                <a:solidFill>
                  <a:srgbClr val="FF0000"/>
                </a:solidFill>
              </a:rPr>
              <a:t>5. Security Layer</a:t>
            </a:r>
            <a:r>
              <a:rPr lang="en-US" dirty="0" smtClean="0">
                <a:solidFill>
                  <a:srgbClr val="FF0000"/>
                </a:solidFill>
              </a:rPr>
              <a:t>:</a:t>
            </a:r>
          </a:p>
          <a:p>
            <a:pPr marL="0" indent="0">
              <a:buNone/>
            </a:pPr>
            <a:r>
              <a:rPr lang="en-US" dirty="0"/>
              <a:t> </a:t>
            </a:r>
            <a:r>
              <a:rPr lang="en-US" dirty="0" smtClean="0"/>
              <a:t>        </a:t>
            </a:r>
            <a:r>
              <a:rPr lang="en-US" dirty="0" smtClean="0">
                <a:solidFill>
                  <a:srgbClr val="00B050"/>
                </a:solidFill>
              </a:rPr>
              <a:t>Authentication:</a:t>
            </a:r>
            <a:r>
              <a:rPr lang="en-US" dirty="0" smtClean="0"/>
              <a:t> </a:t>
            </a:r>
            <a:r>
              <a:rPr lang="en-US" dirty="0"/>
              <a:t>This layer ensures that only authorized users have access to the system by verifying their credentials (username and password) or using other authentication methods like single sign-on (SSO).   </a:t>
            </a:r>
          </a:p>
          <a:p>
            <a:pPr marL="0" indent="0">
              <a:buNone/>
            </a:pPr>
            <a:r>
              <a:rPr lang="en-US" dirty="0" smtClean="0">
                <a:solidFill>
                  <a:srgbClr val="00B050"/>
                </a:solidFill>
              </a:rPr>
              <a:t>        Authorization</a:t>
            </a:r>
            <a:r>
              <a:rPr lang="en-US" dirty="0" smtClean="0"/>
              <a:t>: </a:t>
            </a:r>
            <a:r>
              <a:rPr lang="en-US" dirty="0"/>
              <a:t>Determines what actions users are allowed to perform within the LMS based on their roles and permissions</a:t>
            </a:r>
            <a:r>
              <a:rPr lang="en-US" dirty="0" smtClean="0"/>
              <a:t>.</a:t>
            </a:r>
          </a:p>
          <a:p>
            <a:pPr marL="0" indent="0">
              <a:buNone/>
            </a:pPr>
            <a:r>
              <a:rPr lang="en-US" dirty="0" smtClean="0">
                <a:solidFill>
                  <a:srgbClr val="FF0000"/>
                </a:solidFill>
              </a:rPr>
              <a:t>6</a:t>
            </a:r>
            <a:r>
              <a:rPr lang="en-US" dirty="0">
                <a:solidFill>
                  <a:srgbClr val="FF0000"/>
                </a:solidFill>
              </a:rPr>
              <a:t>. Communication Layer</a:t>
            </a:r>
            <a:r>
              <a:rPr lang="en-US" dirty="0" smtClean="0">
                <a:solidFill>
                  <a:srgbClr val="FF0000"/>
                </a:solidFill>
              </a:rPr>
              <a:t>:</a:t>
            </a:r>
          </a:p>
          <a:p>
            <a:pPr marL="0" indent="0">
              <a:buNone/>
            </a:pPr>
            <a:r>
              <a:rPr lang="en-US" dirty="0" smtClean="0">
                <a:solidFill>
                  <a:srgbClr val="00B050"/>
                </a:solidFill>
              </a:rPr>
              <a:t>        APIs </a:t>
            </a:r>
            <a:r>
              <a:rPr lang="en-US" dirty="0">
                <a:solidFill>
                  <a:srgbClr val="00B050"/>
                </a:solidFill>
              </a:rPr>
              <a:t>(Application Programming Interfaces</a:t>
            </a:r>
            <a:r>
              <a:rPr lang="en-US" dirty="0" smtClean="0">
                <a:solidFill>
                  <a:srgbClr val="00B050"/>
                </a:solidFill>
              </a:rPr>
              <a:t>): </a:t>
            </a:r>
            <a:r>
              <a:rPr lang="en-US" dirty="0" smtClean="0"/>
              <a:t>APIs </a:t>
            </a:r>
            <a:r>
              <a:rPr lang="en-US" dirty="0"/>
              <a:t>enable communication between different system components, such as the web server, application logic, and third-party integrations</a:t>
            </a:r>
            <a:r>
              <a:rPr lang="en-US" dirty="0" smtClean="0"/>
              <a:t>.</a:t>
            </a:r>
          </a:p>
          <a:p>
            <a:pPr marL="0" indent="0">
              <a:buNone/>
            </a:pPr>
            <a:r>
              <a:rPr lang="en-US" dirty="0" smtClean="0">
                <a:solidFill>
                  <a:srgbClr val="FF0000"/>
                </a:solidFill>
              </a:rPr>
              <a:t>7</a:t>
            </a:r>
            <a:r>
              <a:rPr lang="en-US" dirty="0">
                <a:solidFill>
                  <a:srgbClr val="FF0000"/>
                </a:solidFill>
              </a:rPr>
              <a:t>. Data Storage and Management Layer</a:t>
            </a:r>
            <a:r>
              <a:rPr lang="en-US" dirty="0" smtClean="0">
                <a:solidFill>
                  <a:srgbClr val="FF0000"/>
                </a:solidFill>
              </a:rPr>
              <a:t>:</a:t>
            </a:r>
          </a:p>
          <a:p>
            <a:pPr marL="0" indent="0">
              <a:buNone/>
            </a:pPr>
            <a:r>
              <a:rPr lang="en-US" dirty="0" smtClean="0"/>
              <a:t>        </a:t>
            </a:r>
            <a:r>
              <a:rPr lang="en-US" dirty="0" smtClean="0">
                <a:solidFill>
                  <a:srgbClr val="00B050"/>
                </a:solidFill>
              </a:rPr>
              <a:t>Storage: </a:t>
            </a:r>
            <a:r>
              <a:rPr lang="en-US" dirty="0"/>
              <a:t>This layer manages the storage and retrieval of data from the database. It includes data caching mechanisms to optimize system performance.   </a:t>
            </a:r>
            <a:endParaRPr lang="en-US" dirty="0" smtClean="0"/>
          </a:p>
          <a:p>
            <a:pPr marL="0" indent="0">
              <a:buNone/>
            </a:pPr>
            <a:r>
              <a:rPr lang="en-US" dirty="0" smtClean="0"/>
              <a:t>        </a:t>
            </a:r>
            <a:r>
              <a:rPr lang="en-US" dirty="0" smtClean="0">
                <a:solidFill>
                  <a:srgbClr val="00B050"/>
                </a:solidFill>
              </a:rPr>
              <a:t>Data </a:t>
            </a:r>
            <a:r>
              <a:rPr lang="en-US" dirty="0">
                <a:solidFill>
                  <a:srgbClr val="00B050"/>
                </a:solidFill>
              </a:rPr>
              <a:t>Access</a:t>
            </a:r>
            <a:r>
              <a:rPr lang="en-US" dirty="0" smtClean="0">
                <a:solidFill>
                  <a:srgbClr val="00B050"/>
                </a:solidFill>
              </a:rPr>
              <a:t>: </a:t>
            </a:r>
            <a:r>
              <a:rPr lang="en-US" dirty="0"/>
              <a:t>Responsible for executing database queries and transactions</a:t>
            </a:r>
            <a:r>
              <a:rPr lang="en-US" dirty="0" smtClean="0"/>
              <a:t>.</a:t>
            </a:r>
          </a:p>
          <a:p>
            <a:pPr marL="0" indent="0">
              <a:buNone/>
            </a:pPr>
            <a:r>
              <a:rPr lang="en-US" dirty="0" smtClean="0">
                <a:solidFill>
                  <a:srgbClr val="FF0000"/>
                </a:solidFill>
              </a:rPr>
              <a:t>8</a:t>
            </a:r>
            <a:r>
              <a:rPr lang="en-US" dirty="0">
                <a:solidFill>
                  <a:srgbClr val="FF0000"/>
                </a:solidFill>
              </a:rPr>
              <a:t>. Reporting and Analytics</a:t>
            </a:r>
            <a:r>
              <a:rPr lang="en-US" dirty="0" smtClean="0">
                <a:solidFill>
                  <a:srgbClr val="FF0000"/>
                </a:solidFill>
              </a:rPr>
              <a:t>:</a:t>
            </a:r>
          </a:p>
          <a:p>
            <a:pPr marL="0" indent="0">
              <a:buNone/>
            </a:pPr>
            <a:r>
              <a:rPr lang="en-US" dirty="0" smtClean="0"/>
              <a:t>       </a:t>
            </a:r>
            <a:r>
              <a:rPr lang="en-US" dirty="0" smtClean="0">
                <a:solidFill>
                  <a:srgbClr val="00B050"/>
                </a:solidFill>
              </a:rPr>
              <a:t>Reporting </a:t>
            </a:r>
            <a:r>
              <a:rPr lang="en-US" dirty="0">
                <a:solidFill>
                  <a:srgbClr val="00B050"/>
                </a:solidFill>
              </a:rPr>
              <a:t>Engine</a:t>
            </a:r>
            <a:r>
              <a:rPr lang="en-US" dirty="0" smtClean="0">
                <a:solidFill>
                  <a:srgbClr val="00B050"/>
                </a:solidFill>
              </a:rPr>
              <a:t>: </a:t>
            </a:r>
            <a:r>
              <a:rPr lang="en-US" dirty="0"/>
              <a:t>This module generates reports and analytics based on the data stored in the database. It may use reporting tools or custom-built reporting functionalities.</a:t>
            </a:r>
            <a:endParaRPr lang="en-IN" dirty="0"/>
          </a:p>
        </p:txBody>
      </p:sp>
      <p:sp>
        <p:nvSpPr>
          <p:cNvPr id="4" name="Footer Placeholder 3"/>
          <p:cNvSpPr>
            <a:spLocks noGrp="1"/>
          </p:cNvSpPr>
          <p:nvPr>
            <p:ph type="ftr" sz="quarter" idx="11"/>
          </p:nvPr>
        </p:nvSpPr>
        <p:spPr/>
        <p:txBody>
          <a:bodyPr/>
          <a:lstStyle/>
          <a:p>
            <a:r>
              <a:rPr lang="en-US" smtClean="0"/>
              <a:t>© Edunet Foundation. All rights reserved.</a:t>
            </a:r>
            <a:endParaRPr lang="en-US"/>
          </a:p>
        </p:txBody>
      </p:sp>
    </p:spTree>
    <p:extLst>
      <p:ext uri="{BB962C8B-B14F-4D97-AF65-F5344CB8AC3E}">
        <p14:creationId xmlns:p14="http://schemas.microsoft.com/office/powerpoint/2010/main" val="16373414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0942" y="1046162"/>
            <a:ext cx="5047223" cy="5310188"/>
          </a:xfrm>
        </p:spPr>
      </p:pic>
      <p:sp>
        <p:nvSpPr>
          <p:cNvPr id="4" name="Footer Placeholder 3"/>
          <p:cNvSpPr>
            <a:spLocks noGrp="1"/>
          </p:cNvSpPr>
          <p:nvPr>
            <p:ph type="ftr" sz="quarter" idx="11"/>
          </p:nvPr>
        </p:nvSpPr>
        <p:spPr/>
        <p:txBody>
          <a:bodyPr/>
          <a:lstStyle/>
          <a:p>
            <a:r>
              <a:rPr lang="en-US" smtClean="0"/>
              <a:t>© Edunet Foundation. All rights reserved.</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2761" y="1284776"/>
            <a:ext cx="6172200" cy="3819525"/>
          </a:xfrm>
          <a:prstGeom prst="rect">
            <a:avLst/>
          </a:prstGeom>
        </p:spPr>
      </p:pic>
    </p:spTree>
    <p:extLst>
      <p:ext uri="{BB962C8B-B14F-4D97-AF65-F5344CB8AC3E}">
        <p14:creationId xmlns:p14="http://schemas.microsoft.com/office/powerpoint/2010/main" val="3026483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008" y="1030288"/>
            <a:ext cx="5715000" cy="3810000"/>
          </a:xfrm>
        </p:spPr>
      </p:pic>
      <p:sp>
        <p:nvSpPr>
          <p:cNvPr id="4" name="Footer Placeholder 3"/>
          <p:cNvSpPr>
            <a:spLocks noGrp="1"/>
          </p:cNvSpPr>
          <p:nvPr>
            <p:ph type="ftr" sz="quarter" idx="11"/>
          </p:nvPr>
        </p:nvSpPr>
        <p:spPr/>
        <p:txBody>
          <a:bodyPr/>
          <a:lstStyle/>
          <a:p>
            <a:r>
              <a:rPr lang="en-US" smtClean="0"/>
              <a:t>© Edunet Foundation. All rights reserved.</a:t>
            </a: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47691" y="1030289"/>
            <a:ext cx="5603632" cy="3810000"/>
          </a:xfrm>
          <a:prstGeom prst="rect">
            <a:avLst/>
          </a:prstGeom>
        </p:spPr>
      </p:pic>
    </p:spTree>
    <p:extLst>
      <p:ext uri="{BB962C8B-B14F-4D97-AF65-F5344CB8AC3E}">
        <p14:creationId xmlns:p14="http://schemas.microsoft.com/office/powerpoint/2010/main" val="8043492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TotalTime>
  <Words>1504</Words>
  <Application>Microsoft Office PowerPoint</Application>
  <PresentationFormat>Widescreen</PresentationFormat>
  <Paragraphs>119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Algerian</vt:lpstr>
      <vt:lpstr>Arial</vt:lpstr>
      <vt:lpstr>Calibri</vt:lpstr>
      <vt:lpstr>Calibri Light</vt:lpstr>
      <vt:lpstr>Castellar</vt:lpstr>
      <vt:lpstr>Office Theme</vt:lpstr>
      <vt:lpstr>TRACK1_APPLIED_CC_FOR_SOFTWARE_DEVELOPMENT  Library management system (RUCE)</vt:lpstr>
      <vt:lpstr>OUTLINE</vt:lpstr>
      <vt:lpstr>Abstract</vt:lpstr>
      <vt:lpstr>Problem Statement</vt:lpstr>
      <vt:lpstr>Proposed Solution</vt:lpstr>
      <vt:lpstr>System Architecture</vt:lpstr>
      <vt:lpstr>PowerPoint Presentation</vt:lpstr>
      <vt:lpstr>PowerPoint Presentation</vt:lpstr>
      <vt:lpstr>PowerPoint Presentation</vt:lpstr>
      <vt:lpstr>System Deployment Approach</vt:lpstr>
      <vt:lpstr>PowerPoint Presentation</vt:lpstr>
      <vt:lpstr>PowerPoint Presentation</vt:lpstr>
      <vt:lpstr>Algorithm &amp; Deployment</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Microsoft account</cp:lastModifiedBy>
  <cp:revision>58</cp:revision>
  <dcterms:created xsi:type="dcterms:W3CDTF">2021-04-26T07:43:48Z</dcterms:created>
  <dcterms:modified xsi:type="dcterms:W3CDTF">2023-09-16T06:49:43Z</dcterms:modified>
</cp:coreProperties>
</file>