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9c82a99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9c82a99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9c82a99a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9c82a99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f59b535b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f59b535b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9c82a99a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9c82a99a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978550"/>
            <a:ext cx="5967900" cy="79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Sales Prediction Model Selection</a:t>
            </a:r>
            <a:endParaRPr/>
          </a:p>
        </p:txBody>
      </p:sp>
      <p:sp>
        <p:nvSpPr>
          <p:cNvPr id="55" name="Google Shape;55;p13"/>
          <p:cNvSpPr txBox="1"/>
          <p:nvPr>
            <p:ph idx="1" type="subTitle"/>
          </p:nvPr>
        </p:nvSpPr>
        <p:spPr>
          <a:xfrm>
            <a:off x="311700" y="4624450"/>
            <a:ext cx="1987500" cy="3222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2100"/>
              <a:t>January</a:t>
            </a:r>
            <a:r>
              <a:rPr lang="en" sz="2100"/>
              <a:t> 2022</a:t>
            </a:r>
            <a:endParaRPr sz="2100"/>
          </a:p>
        </p:txBody>
      </p:sp>
      <p:sp>
        <p:nvSpPr>
          <p:cNvPr id="56" name="Google Shape;56;p13"/>
          <p:cNvSpPr txBox="1"/>
          <p:nvPr>
            <p:ph idx="1" type="subTitle"/>
          </p:nvPr>
        </p:nvSpPr>
        <p:spPr>
          <a:xfrm>
            <a:off x="385425" y="2771150"/>
            <a:ext cx="1987500" cy="3222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2100"/>
              <a:t>A Data Science Approach</a:t>
            </a:r>
            <a:endParaRPr sz="2100"/>
          </a:p>
        </p:txBody>
      </p:sp>
      <p:sp>
        <p:nvSpPr>
          <p:cNvPr id="57" name="Google Shape;57;p13"/>
          <p:cNvSpPr txBox="1"/>
          <p:nvPr>
            <p:ph idx="1" type="subTitle"/>
          </p:nvPr>
        </p:nvSpPr>
        <p:spPr>
          <a:xfrm>
            <a:off x="6604675" y="4624450"/>
            <a:ext cx="1987500" cy="3222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2100"/>
              <a:t>Produced by George Lee</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an effort to predict sales for products in our store outlets, two machine learning models were analyzed to determine which model would best project future sales based on available data on the products and outlets. Machine learning models will analyze features data to create a model to predict future sales which will be measured for degree of accuracy.</a:t>
            </a:r>
            <a:endParaRPr/>
          </a:p>
          <a:p>
            <a:pPr indent="0" lvl="0" marL="0" rtl="0" algn="l">
              <a:spcBef>
                <a:spcPts val="1200"/>
              </a:spcBef>
              <a:spcAft>
                <a:spcPts val="0"/>
              </a:spcAft>
              <a:buNone/>
            </a:pPr>
            <a:r>
              <a:rPr lang="en"/>
              <a:t>A brief overview of the approach and model vetting criteria:</a:t>
            </a:r>
            <a:endParaRPr/>
          </a:p>
          <a:p>
            <a:pPr indent="-325755" lvl="0" marL="457200" rtl="0" algn="l">
              <a:spcBef>
                <a:spcPts val="1200"/>
              </a:spcBef>
              <a:spcAft>
                <a:spcPts val="0"/>
              </a:spcAft>
              <a:buSzPct val="100000"/>
              <a:buChar char="●"/>
            </a:pPr>
            <a:r>
              <a:rPr lang="en"/>
              <a:t>Features and sales data is segmented in to model training and model testing data groups.</a:t>
            </a:r>
            <a:endParaRPr/>
          </a:p>
          <a:p>
            <a:pPr indent="-325755" lvl="0" marL="457200" rtl="0" algn="l">
              <a:spcBef>
                <a:spcPts val="0"/>
              </a:spcBef>
              <a:spcAft>
                <a:spcPts val="0"/>
              </a:spcAft>
              <a:buSzPct val="100000"/>
              <a:buChar char="●"/>
            </a:pPr>
            <a:r>
              <a:rPr lang="en"/>
              <a:t>Model built on training data then deployed against testing data to identify the error between actual and model predictions.</a:t>
            </a:r>
            <a:endParaRPr/>
          </a:p>
          <a:p>
            <a:pPr indent="-325755" lvl="0" marL="457200" rtl="0" algn="l">
              <a:spcBef>
                <a:spcPts val="0"/>
              </a:spcBef>
              <a:spcAft>
                <a:spcPts val="0"/>
              </a:spcAft>
              <a:buSzPct val="100000"/>
              <a:buChar char="●"/>
            </a:pPr>
            <a:r>
              <a:rPr lang="en"/>
              <a:t>Model Vetting Methods:</a:t>
            </a:r>
            <a:endParaRPr/>
          </a:p>
          <a:p>
            <a:pPr indent="-304165" lvl="1" marL="914400" rtl="0" algn="l">
              <a:spcBef>
                <a:spcPts val="0"/>
              </a:spcBef>
              <a:spcAft>
                <a:spcPts val="0"/>
              </a:spcAft>
              <a:buSzPct val="100000"/>
              <a:buChar char="○"/>
            </a:pPr>
            <a:r>
              <a:rPr lang="en"/>
              <a:t>Coefficient of Determination R</a:t>
            </a:r>
            <a:r>
              <a:rPr baseline="30000" lang="en"/>
              <a:t>2</a:t>
            </a:r>
            <a:r>
              <a:rPr lang="en"/>
              <a:t> measures the percentage of variation between predicted and actual sales that can be explained by the features in our model.</a:t>
            </a:r>
            <a:endParaRPr/>
          </a:p>
          <a:p>
            <a:pPr indent="-304165" lvl="1" marL="914400" rtl="0" algn="l">
              <a:spcBef>
                <a:spcPts val="0"/>
              </a:spcBef>
              <a:spcAft>
                <a:spcPts val="0"/>
              </a:spcAft>
              <a:buSzPct val="100000"/>
              <a:buChar char="○"/>
            </a:pPr>
            <a:r>
              <a:rPr lang="en"/>
              <a:t>Root Mean Square Error measures the average variance between predicted and actual sales.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1256130"/>
            <a:ext cx="3445800" cy="2813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Linear Regression</a:t>
            </a:r>
            <a:endParaRPr/>
          </a:p>
          <a:p>
            <a:pPr indent="0" lvl="0" marL="0" rtl="0" algn="l">
              <a:spcBef>
                <a:spcPts val="1200"/>
              </a:spcBef>
              <a:spcAft>
                <a:spcPts val="0"/>
              </a:spcAft>
              <a:buNone/>
            </a:pPr>
            <a:r>
              <a:rPr lang="en" sz="1700"/>
              <a:t>Coefficient of Determination</a:t>
            </a:r>
            <a:endParaRPr sz="1700"/>
          </a:p>
          <a:p>
            <a:pPr indent="-336550" lvl="0" marL="457200" rtl="0" algn="l">
              <a:spcBef>
                <a:spcPts val="1200"/>
              </a:spcBef>
              <a:spcAft>
                <a:spcPts val="0"/>
              </a:spcAft>
              <a:buSzPts val="1700"/>
              <a:buChar char="●"/>
            </a:pPr>
            <a:r>
              <a:rPr lang="en" sz="1700"/>
              <a:t>Training R</a:t>
            </a:r>
            <a:r>
              <a:rPr baseline="30000" lang="en" sz="1700"/>
              <a:t>2</a:t>
            </a:r>
            <a:r>
              <a:rPr lang="en" sz="1700"/>
              <a:t>: 56.0%</a:t>
            </a:r>
            <a:endParaRPr sz="1700"/>
          </a:p>
          <a:p>
            <a:pPr indent="-336550" lvl="0" marL="457200" rtl="0" algn="l">
              <a:spcBef>
                <a:spcPts val="0"/>
              </a:spcBef>
              <a:spcAft>
                <a:spcPts val="0"/>
              </a:spcAft>
              <a:buSzPts val="1700"/>
              <a:buChar char="●"/>
            </a:pPr>
            <a:r>
              <a:rPr lang="en" sz="1700"/>
              <a:t>Testing R</a:t>
            </a:r>
            <a:r>
              <a:rPr baseline="30000" lang="en" sz="1700"/>
              <a:t>2</a:t>
            </a:r>
            <a:r>
              <a:rPr lang="en" sz="1700"/>
              <a:t>: 56.6%</a:t>
            </a:r>
            <a:endParaRPr sz="1700"/>
          </a:p>
          <a:p>
            <a:pPr indent="0" lvl="0" marL="0" rtl="0" algn="l">
              <a:spcBef>
                <a:spcPts val="1200"/>
              </a:spcBef>
              <a:spcAft>
                <a:spcPts val="0"/>
              </a:spcAft>
              <a:buNone/>
            </a:pPr>
            <a:r>
              <a:rPr lang="en" sz="1700"/>
              <a:t>Root Mean Square Error (RMSE)</a:t>
            </a:r>
            <a:endParaRPr sz="1700"/>
          </a:p>
          <a:p>
            <a:pPr indent="-336550" lvl="0" marL="457200" rtl="0" algn="l">
              <a:spcBef>
                <a:spcPts val="1200"/>
              </a:spcBef>
              <a:spcAft>
                <a:spcPts val="0"/>
              </a:spcAft>
              <a:buSzPts val="1700"/>
              <a:buChar char="●"/>
            </a:pPr>
            <a:r>
              <a:rPr lang="en" sz="1700"/>
              <a:t>Training RMSE: 1140.3</a:t>
            </a:r>
            <a:endParaRPr sz="1700"/>
          </a:p>
          <a:p>
            <a:pPr indent="-336550" lvl="0" marL="457200" rtl="0" algn="l">
              <a:spcBef>
                <a:spcPts val="0"/>
              </a:spcBef>
              <a:spcAft>
                <a:spcPts val="0"/>
              </a:spcAft>
              <a:buSzPts val="1700"/>
              <a:buChar char="●"/>
            </a:pPr>
            <a:r>
              <a:rPr lang="en" sz="1700"/>
              <a:t>Testing RMSE: 1094.7</a:t>
            </a:r>
            <a:endParaRPr sz="1700"/>
          </a:p>
        </p:txBody>
      </p:sp>
      <p:sp>
        <p:nvSpPr>
          <p:cNvPr id="69" name="Google Shape;69;p15"/>
          <p:cNvSpPr txBox="1"/>
          <p:nvPr>
            <p:ph idx="1" type="body"/>
          </p:nvPr>
        </p:nvSpPr>
        <p:spPr>
          <a:xfrm>
            <a:off x="4572000" y="1256130"/>
            <a:ext cx="3445800" cy="2813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Decision Tree</a:t>
            </a:r>
            <a:endParaRPr/>
          </a:p>
          <a:p>
            <a:pPr indent="0" lvl="0" marL="0" rtl="0" algn="l">
              <a:spcBef>
                <a:spcPts val="1200"/>
              </a:spcBef>
              <a:spcAft>
                <a:spcPts val="0"/>
              </a:spcAft>
              <a:buNone/>
            </a:pPr>
            <a:r>
              <a:rPr lang="en" sz="1700"/>
              <a:t>Coefficient of Determination</a:t>
            </a:r>
            <a:endParaRPr sz="1700"/>
          </a:p>
          <a:p>
            <a:pPr indent="-336550" lvl="0" marL="457200" rtl="0" algn="l">
              <a:spcBef>
                <a:spcPts val="1200"/>
              </a:spcBef>
              <a:spcAft>
                <a:spcPts val="0"/>
              </a:spcAft>
              <a:buSzPts val="1700"/>
              <a:buChar char="●"/>
            </a:pPr>
            <a:r>
              <a:rPr lang="en" sz="1700"/>
              <a:t>Training R</a:t>
            </a:r>
            <a:r>
              <a:rPr baseline="30000" lang="en" sz="1700"/>
              <a:t>2</a:t>
            </a:r>
            <a:r>
              <a:rPr lang="en" sz="1700"/>
              <a:t>: 100.0%</a:t>
            </a:r>
            <a:endParaRPr sz="1700"/>
          </a:p>
          <a:p>
            <a:pPr indent="-336550" lvl="0" marL="457200" rtl="0" algn="l">
              <a:spcBef>
                <a:spcPts val="0"/>
              </a:spcBef>
              <a:spcAft>
                <a:spcPts val="0"/>
              </a:spcAft>
              <a:buSzPts val="1700"/>
              <a:buChar char="●"/>
            </a:pPr>
            <a:r>
              <a:rPr lang="en" sz="1700"/>
              <a:t>Testing R</a:t>
            </a:r>
            <a:r>
              <a:rPr baseline="30000" lang="en" sz="1700"/>
              <a:t>2</a:t>
            </a:r>
            <a:r>
              <a:rPr lang="en" sz="1700"/>
              <a:t>: 13.6%</a:t>
            </a:r>
            <a:endParaRPr sz="1700"/>
          </a:p>
          <a:p>
            <a:pPr indent="0" lvl="0" marL="0" rtl="0" algn="l">
              <a:spcBef>
                <a:spcPts val="1200"/>
              </a:spcBef>
              <a:spcAft>
                <a:spcPts val="0"/>
              </a:spcAft>
              <a:buNone/>
            </a:pPr>
            <a:r>
              <a:rPr lang="en" sz="1700"/>
              <a:t>Root Mean Square Error (RMSE)</a:t>
            </a:r>
            <a:endParaRPr sz="1700"/>
          </a:p>
          <a:p>
            <a:pPr indent="-336550" lvl="0" marL="457200" rtl="0" algn="l">
              <a:spcBef>
                <a:spcPts val="1200"/>
              </a:spcBef>
              <a:spcAft>
                <a:spcPts val="0"/>
              </a:spcAft>
              <a:buSzPts val="1700"/>
              <a:buChar char="●"/>
            </a:pPr>
            <a:r>
              <a:rPr lang="en" sz="1700"/>
              <a:t>Training RMSE: 0.0</a:t>
            </a:r>
            <a:endParaRPr sz="1700"/>
          </a:p>
          <a:p>
            <a:pPr indent="-336550" lvl="0" marL="457200" rtl="0" algn="l">
              <a:spcBef>
                <a:spcPts val="0"/>
              </a:spcBef>
              <a:spcAft>
                <a:spcPts val="0"/>
              </a:spcAft>
              <a:buSzPts val="1700"/>
              <a:buChar char="●"/>
            </a:pPr>
            <a:r>
              <a:rPr lang="en" sz="1700"/>
              <a:t>Testing RMSE: 1543.5</a:t>
            </a:r>
            <a:endParaRPr sz="1700"/>
          </a:p>
        </p:txBody>
      </p:sp>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Prediction Performance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Visualizing Model Performance</a:t>
            </a:r>
            <a:endParaRPr/>
          </a:p>
        </p:txBody>
      </p:sp>
      <p:pic>
        <p:nvPicPr>
          <p:cNvPr id="76" name="Google Shape;76;p16"/>
          <p:cNvPicPr preferRelativeResize="0"/>
          <p:nvPr/>
        </p:nvPicPr>
        <p:blipFill>
          <a:blip r:embed="rId3">
            <a:alphaModFix/>
          </a:blip>
          <a:stretch>
            <a:fillRect/>
          </a:stretch>
        </p:blipFill>
        <p:spPr>
          <a:xfrm>
            <a:off x="348900" y="1641325"/>
            <a:ext cx="3445799" cy="3376628"/>
          </a:xfrm>
          <a:prstGeom prst="rect">
            <a:avLst/>
          </a:prstGeom>
          <a:noFill/>
          <a:ln>
            <a:noFill/>
          </a:ln>
        </p:spPr>
      </p:pic>
      <p:pic>
        <p:nvPicPr>
          <p:cNvPr id="77" name="Google Shape;77;p16"/>
          <p:cNvPicPr preferRelativeResize="0"/>
          <p:nvPr/>
        </p:nvPicPr>
        <p:blipFill>
          <a:blip r:embed="rId4">
            <a:alphaModFix/>
          </a:blip>
          <a:stretch>
            <a:fillRect/>
          </a:stretch>
        </p:blipFill>
        <p:spPr>
          <a:xfrm>
            <a:off x="4206021" y="1647412"/>
            <a:ext cx="3320580" cy="3364450"/>
          </a:xfrm>
          <a:prstGeom prst="rect">
            <a:avLst/>
          </a:prstGeom>
          <a:noFill/>
          <a:ln>
            <a:noFill/>
          </a:ln>
        </p:spPr>
      </p:pic>
      <p:sp>
        <p:nvSpPr>
          <p:cNvPr id="78" name="Google Shape;78;p16"/>
          <p:cNvSpPr txBox="1"/>
          <p:nvPr>
            <p:ph idx="1" type="body"/>
          </p:nvPr>
        </p:nvSpPr>
        <p:spPr>
          <a:xfrm>
            <a:off x="1183900" y="1128500"/>
            <a:ext cx="2057700" cy="52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Linear Regression</a:t>
            </a:r>
            <a:endParaRPr/>
          </a:p>
        </p:txBody>
      </p:sp>
      <p:sp>
        <p:nvSpPr>
          <p:cNvPr id="79" name="Google Shape;79;p16"/>
          <p:cNvSpPr txBox="1"/>
          <p:nvPr>
            <p:ph idx="1" type="body"/>
          </p:nvPr>
        </p:nvSpPr>
        <p:spPr>
          <a:xfrm>
            <a:off x="5300475" y="1128500"/>
            <a:ext cx="1625100" cy="52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Decision Tree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Regression Modeling</a:t>
            </a:r>
            <a:endParaRPr/>
          </a:p>
          <a:p>
            <a:pPr indent="-342900" lvl="0" marL="457200" rtl="0" algn="l">
              <a:spcBef>
                <a:spcPts val="1200"/>
              </a:spcBef>
              <a:spcAft>
                <a:spcPts val="0"/>
              </a:spcAft>
              <a:buSzPts val="1800"/>
              <a:buChar char="●"/>
            </a:pPr>
            <a:r>
              <a:rPr lang="en"/>
              <a:t>Consistent</a:t>
            </a:r>
            <a:endParaRPr/>
          </a:p>
          <a:p>
            <a:pPr indent="-342900" lvl="0" marL="457200" rtl="0" algn="l">
              <a:spcBef>
                <a:spcPts val="0"/>
              </a:spcBef>
              <a:spcAft>
                <a:spcPts val="0"/>
              </a:spcAft>
              <a:buSzPts val="1800"/>
              <a:buChar char="●"/>
            </a:pPr>
            <a:r>
              <a:rPr lang="en"/>
              <a:t>Can be more accurate</a:t>
            </a:r>
            <a:endParaRPr/>
          </a:p>
          <a:p>
            <a:pPr indent="0" lvl="0" marL="0" rtl="0" algn="l">
              <a:spcBef>
                <a:spcPts val="1200"/>
              </a:spcBef>
              <a:spcAft>
                <a:spcPts val="0"/>
              </a:spcAft>
              <a:buNone/>
            </a:pPr>
            <a:r>
              <a:rPr lang="en"/>
              <a:t>Decision Tree Modeling</a:t>
            </a:r>
            <a:endParaRPr/>
          </a:p>
          <a:p>
            <a:pPr indent="-342900" lvl="0" marL="457200" rtl="0" algn="l">
              <a:spcBef>
                <a:spcPts val="1200"/>
              </a:spcBef>
              <a:spcAft>
                <a:spcPts val="0"/>
              </a:spcAft>
              <a:buSzPts val="1800"/>
              <a:buChar char="●"/>
            </a:pPr>
            <a:r>
              <a:rPr lang="en"/>
              <a:t>High variance in performance</a:t>
            </a:r>
            <a:endParaRPr/>
          </a:p>
          <a:p>
            <a:pPr indent="-342900" lvl="0" marL="457200" rtl="0" algn="l">
              <a:spcBef>
                <a:spcPts val="0"/>
              </a:spcBef>
              <a:spcAft>
                <a:spcPts val="0"/>
              </a:spcAft>
              <a:buSzPts val="1800"/>
              <a:buChar char="●"/>
            </a:pPr>
            <a:r>
              <a:rPr lang="en"/>
              <a:t>Less accurate than linear regression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