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4"/>
    <p:sldMasterId id="2147483660" r:id="rId5"/>
    <p:sldMasterId id="2147483685" r:id="rId6"/>
    <p:sldMasterId id="2147483688" r:id="rId7"/>
    <p:sldMasterId id="2147483701" r:id="rId8"/>
  </p:sldMasterIdLst>
  <p:notesMasterIdLst>
    <p:notesMasterId r:id="rId26"/>
  </p:notesMasterIdLst>
  <p:handoutMasterIdLst>
    <p:handoutMasterId r:id="rId27"/>
  </p:handoutMasterIdLst>
  <p:sldIdLst>
    <p:sldId id="849" r:id="rId9"/>
    <p:sldId id="861" r:id="rId10"/>
    <p:sldId id="831" r:id="rId11"/>
    <p:sldId id="860" r:id="rId12"/>
    <p:sldId id="850" r:id="rId13"/>
    <p:sldId id="875" r:id="rId14"/>
    <p:sldId id="858" r:id="rId15"/>
    <p:sldId id="859" r:id="rId16"/>
    <p:sldId id="851" r:id="rId17"/>
    <p:sldId id="852" r:id="rId18"/>
    <p:sldId id="881" r:id="rId19"/>
    <p:sldId id="864" r:id="rId20"/>
    <p:sldId id="876" r:id="rId21"/>
    <p:sldId id="877" r:id="rId22"/>
    <p:sldId id="880" r:id="rId23"/>
    <p:sldId id="878" r:id="rId24"/>
    <p:sldId id="8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38507C"/>
    <a:srgbClr val="086072"/>
    <a:srgbClr val="336699"/>
    <a:srgbClr val="69115F"/>
    <a:srgbClr val="E96C1F"/>
    <a:srgbClr val="B6114D"/>
    <a:srgbClr val="2657E2"/>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31957-7612-4D3E-A446-7A7E3C5F1FE1}" v="26" dt="2024-02-19T16:13:00.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0065" autoAdjust="0"/>
  </p:normalViewPr>
  <p:slideViewPr>
    <p:cSldViewPr snapToGrid="0">
      <p:cViewPr varScale="1">
        <p:scale>
          <a:sx n="80" d="100"/>
          <a:sy n="80" d="100"/>
        </p:scale>
        <p:origin x="378" y="47"/>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336"/>
    </p:cViewPr>
  </p:sorterViewPr>
  <p:notesViewPr>
    <p:cSldViewPr snapToGrid="0">
      <p:cViewPr varScale="1">
        <p:scale>
          <a:sx n="52" d="100"/>
          <a:sy n="52" d="100"/>
        </p:scale>
        <p:origin x="18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7/25/2024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dirty="0"/>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25-07-2024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dirty="0"/>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2535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dirty="0"/>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dirty="0"/>
              <a:t>Presentation Name</a:t>
            </a:r>
          </a:p>
        </p:txBody>
      </p:sp>
    </p:spTree>
    <p:extLst>
      <p:ext uri="{BB962C8B-B14F-4D97-AF65-F5344CB8AC3E}">
        <p14:creationId xmlns:p14="http://schemas.microsoft.com/office/powerpoint/2010/main" val="791746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pPr/>
              <a:t>‹#›</a:t>
            </a:fld>
            <a:endParaRPr lang="en-US" dirty="0"/>
          </a:p>
        </p:txBody>
      </p:sp>
    </p:spTree>
    <p:extLst>
      <p:ext uri="{BB962C8B-B14F-4D97-AF65-F5344CB8AC3E}">
        <p14:creationId xmlns:p14="http://schemas.microsoft.com/office/powerpoint/2010/main" val="2806885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77296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44480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49693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69442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8261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385387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329991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39264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68496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5076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533876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850522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pPr lvl="0"/>
            <a:r>
              <a:rPr lang="en-US"/>
              <a:t>Click to edit Master text styles</a:t>
            </a: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4251073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635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62041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51280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9491384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031838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002664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080833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72988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89957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55781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86249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582206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70B5-2641-4048-A5B7-426327B0BA58}"/>
              </a:ext>
            </a:extLst>
          </p:cNvPr>
          <p:cNvSpPr>
            <a:spLocks noGrp="1"/>
          </p:cNvSpPr>
          <p:nvPr>
            <p:ph type="title"/>
          </p:nvPr>
        </p:nvSpPr>
        <p:spPr>
          <a:xfrm>
            <a:off x="838091" y="365084"/>
            <a:ext cx="10515819" cy="831928"/>
          </a:xfrm>
          <a:prstGeom prst="rect">
            <a:avLst/>
          </a:prstGeom>
        </p:spPr>
        <p:txBody>
          <a:bodyPr anchor="ctr"/>
          <a:lstStyle>
            <a:lvl1pPr>
              <a:defRPr sz="3599"/>
            </a:lvl1pPr>
          </a:lstStyle>
          <a:p>
            <a:r>
              <a:rPr lang="en-US"/>
              <a:t>Click to edit Master title style</a:t>
            </a:r>
          </a:p>
        </p:txBody>
      </p:sp>
    </p:spTree>
    <p:extLst>
      <p:ext uri="{BB962C8B-B14F-4D97-AF65-F5344CB8AC3E}">
        <p14:creationId xmlns:p14="http://schemas.microsoft.com/office/powerpoint/2010/main" val="4282590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329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2.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cxnSp>
        <p:nvCxnSpPr>
          <p:cNvPr id="10" name="Straight Connector 9"/>
          <p:cNvCxnSpPr/>
          <p:nvPr/>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
        <p:nvSpPr>
          <p:cNvPr id="12" name="Rectangle 11">
            <a:extLst>
              <a:ext uri="{FF2B5EF4-FFF2-40B4-BE49-F238E27FC236}">
                <a16:creationId xmlns:a16="http://schemas.microsoft.com/office/drawing/2014/main" id="{723A1E2C-F9E9-476C-A5F4-4A59EF6C5BFF}"/>
              </a:ext>
            </a:extLst>
          </p:cNvPr>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cxnSp>
        <p:nvCxnSpPr>
          <p:cNvPr id="13" name="Straight Connector 12">
            <a:extLst>
              <a:ext uri="{FF2B5EF4-FFF2-40B4-BE49-F238E27FC236}">
                <a16:creationId xmlns:a16="http://schemas.microsoft.com/office/drawing/2014/main" id="{DF098539-A9C5-4E0A-946B-5498FE4AB03F}"/>
              </a:ext>
            </a:extLst>
          </p:cNvPr>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4" name="Picture 13">
            <a:extLst>
              <a:ext uri="{FF2B5EF4-FFF2-40B4-BE49-F238E27FC236}">
                <a16:creationId xmlns:a16="http://schemas.microsoft.com/office/drawing/2014/main" id="{B9FF7B53-CEDA-4C55-9457-6E244D4B49B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51432786"/>
      </p:ext>
    </p:extLst>
  </p:cSld>
  <p:clrMap bg1="lt1" tx1="dk1" bg2="lt2" tx2="dk2" accent1="accent1" accent2="accent2" accent3="accent3" accent4="accent4" accent5="accent5" accent6="accent6" hlink="hlink" folHlink="folHlink"/>
  <p:sldLayoutIdLst>
    <p:sldLayoutId id="2147483686" r:id="rId1"/>
    <p:sldLayoutId id="2147483687" r:id="rId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378748780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169695910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Lst>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amritavishwavidyapeetham-my.sharepoint.com/:b:/g/personal/b_avadhani_cb_students_amrita_edu/ESmGNBClVBJBhXNPi7tZw4kBeYsi0W7NHeu1Ov-JY62RoA?e=XzvqkG" TargetMode="Externa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6FE1-BE3A-E444-EF9B-B6330AA8D529}"/>
              </a:ext>
            </a:extLst>
          </p:cNvPr>
          <p:cNvSpPr>
            <a:spLocks noGrp="1"/>
          </p:cNvSpPr>
          <p:nvPr>
            <p:ph type="ctrTitle"/>
          </p:nvPr>
        </p:nvSpPr>
        <p:spPr>
          <a:xfrm>
            <a:off x="108989" y="-219444"/>
            <a:ext cx="11974022" cy="859971"/>
          </a:xfrm>
        </p:spPr>
        <p:txBody>
          <a:bodyPr>
            <a:normAutofit/>
          </a:bodyPr>
          <a:lstStyle/>
          <a:p>
            <a:pPr>
              <a:lnSpc>
                <a:spcPct val="150000"/>
              </a:lnSpc>
            </a:pPr>
            <a:r>
              <a:rPr lang="en-US" sz="3600" b="1"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Exercise Pose Tracker</a:t>
            </a:r>
            <a:endParaRPr lang="en-IN" sz="3600" dirty="0">
              <a:solidFill>
                <a:srgbClr val="086072"/>
              </a:solidFill>
            </a:endParaRPr>
          </a:p>
        </p:txBody>
      </p:sp>
      <p:sp>
        <p:nvSpPr>
          <p:cNvPr id="6" name="TextBox 5">
            <a:extLst>
              <a:ext uri="{FF2B5EF4-FFF2-40B4-BE49-F238E27FC236}">
                <a16:creationId xmlns:a16="http://schemas.microsoft.com/office/drawing/2014/main" id="{A0ADCBB5-97EA-9306-294F-89D24E4A151A}"/>
              </a:ext>
            </a:extLst>
          </p:cNvPr>
          <p:cNvSpPr txBox="1"/>
          <p:nvPr/>
        </p:nvSpPr>
        <p:spPr>
          <a:xfrm>
            <a:off x="1752258" y="3388392"/>
            <a:ext cx="8970471" cy="579967"/>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400" b="1" u="none" strike="noStrike" kern="1200" cap="none" spc="0" normalizeH="0" baseline="0" noProof="0" dirty="0" err="1">
                <a:ln>
                  <a:noFill/>
                </a:ln>
                <a:solidFill>
                  <a:srgbClr val="B6114D"/>
                </a:solidFill>
                <a:effectLst/>
                <a:uLnTx/>
                <a:uFillTx/>
                <a:latin typeface="Times New Roman" panose="02020603050405020304" pitchFamily="18" charset="0"/>
                <a:ea typeface="+mn-ea"/>
                <a:cs typeface="Times New Roman" panose="02020603050405020304" pitchFamily="18" charset="0"/>
              </a:rPr>
              <a:t>Github</a:t>
            </a:r>
            <a:r>
              <a:rPr kumimoji="0" lang="en-US" sz="2400" b="1" u="none"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rPr>
              <a:t> URL:https://github.com/6302606344/Exercise-tracker- </a:t>
            </a:r>
          </a:p>
        </p:txBody>
      </p:sp>
      <p:sp>
        <p:nvSpPr>
          <p:cNvPr id="7" name="TextBox 6">
            <a:extLst>
              <a:ext uri="{FF2B5EF4-FFF2-40B4-BE49-F238E27FC236}">
                <a16:creationId xmlns:a16="http://schemas.microsoft.com/office/drawing/2014/main" id="{BFD5E892-66C9-8D76-B741-FD054205D0DD}"/>
              </a:ext>
            </a:extLst>
          </p:cNvPr>
          <p:cNvSpPr txBox="1"/>
          <p:nvPr/>
        </p:nvSpPr>
        <p:spPr>
          <a:xfrm>
            <a:off x="376015" y="3776194"/>
            <a:ext cx="11140930" cy="218521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b="1" dirty="0">
              <a:solidFill>
                <a:srgbClr val="086072"/>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strike="noStrike" kern="1200" cap="none" spc="0" normalizeH="0" baseline="0" noProof="0" dirty="0">
                <a:ln>
                  <a:noFill/>
                </a:ln>
                <a:solidFill>
                  <a:srgbClr val="086072"/>
                </a:solidFill>
                <a:effectLst/>
                <a:uLnTx/>
                <a:uFillTx/>
                <a:latin typeface="Times New Roman" panose="02020603050405020304" pitchFamily="18" charset="0"/>
                <a:ea typeface="+mn-ea"/>
                <a:cs typeface="Times New Roman" panose="02020603050405020304" pitchFamily="18" charset="0"/>
              </a:rPr>
              <a:t>Track your fitness journey by observing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86072"/>
                </a:solidFill>
                <a:latin typeface="Times New Roman" panose="02020603050405020304" pitchFamily="18" charset="0"/>
                <a:cs typeface="Times New Roman" panose="02020603050405020304" pitchFamily="18" charset="0"/>
              </a:rPr>
              <a:t>c</a:t>
            </a:r>
            <a:r>
              <a:rPr kumimoji="0" lang="en-US" sz="2400" b="1" strike="noStrike" kern="1200" cap="none" spc="0" normalizeH="0" baseline="0" noProof="0" dirty="0" err="1">
                <a:ln>
                  <a:noFill/>
                </a:ln>
                <a:solidFill>
                  <a:srgbClr val="086072"/>
                </a:solidFill>
                <a:effectLst/>
                <a:uLnTx/>
                <a:uFillTx/>
                <a:latin typeface="Times New Roman" panose="02020603050405020304" pitchFamily="18" charset="0"/>
                <a:ea typeface="+mn-ea"/>
                <a:cs typeface="Times New Roman" panose="02020603050405020304" pitchFamily="18" charset="0"/>
              </a:rPr>
              <a:t>ount</a:t>
            </a:r>
            <a:r>
              <a:rPr kumimoji="0" lang="en-US" sz="2400" b="1" strike="noStrike" kern="1200" cap="none" spc="0" normalizeH="0" baseline="0" noProof="0" dirty="0">
                <a:ln>
                  <a:noFill/>
                </a:ln>
                <a:solidFill>
                  <a:srgbClr val="086072"/>
                </a:solidFill>
                <a:effectLst/>
                <a:uLnTx/>
                <a:uFillTx/>
                <a:latin typeface="Times New Roman" panose="02020603050405020304" pitchFamily="18" charset="0"/>
                <a:ea typeface="+mn-ea"/>
                <a:cs typeface="Times New Roman" panose="02020603050405020304" pitchFamily="18" charset="0"/>
              </a:rPr>
              <a:t> and setting achievable goals.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1" strike="noStrike" kern="1200" cap="none" spc="0" normalizeH="0" baseline="0" noProof="0" dirty="0">
              <a:ln>
                <a:noFill/>
              </a:ln>
              <a:solidFill>
                <a:srgbClr val="086072"/>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rPr>
              <a:t>Professor: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strike="noStrike" kern="1200" cap="none" spc="0" normalizeH="0" baseline="0" noProof="0" dirty="0" err="1">
                <a:ln>
                  <a:noFill/>
                </a:ln>
                <a:solidFill>
                  <a:srgbClr val="B6114D"/>
                </a:solidFill>
                <a:effectLst/>
                <a:uLnTx/>
                <a:uFillTx/>
                <a:latin typeface="Times New Roman" panose="02020603050405020304" pitchFamily="18" charset="0"/>
                <a:ea typeface="+mn-ea"/>
                <a:cs typeface="Times New Roman" panose="02020603050405020304" pitchFamily="18" charset="0"/>
              </a:rPr>
              <a:t>Dr.T</a:t>
            </a:r>
            <a:r>
              <a:rPr kumimoji="0" lang="en-US" sz="2000" b="1"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rPr>
              <a:t> Senthil Kumar(CSE)</a:t>
            </a:r>
          </a:p>
        </p:txBody>
      </p:sp>
      <p:sp>
        <p:nvSpPr>
          <p:cNvPr id="3" name="TextBox 2">
            <a:extLst>
              <a:ext uri="{FF2B5EF4-FFF2-40B4-BE49-F238E27FC236}">
                <a16:creationId xmlns:a16="http://schemas.microsoft.com/office/drawing/2014/main" id="{F3D37333-7145-4224-B5D5-8A3FA2D72CB9}"/>
              </a:ext>
            </a:extLst>
          </p:cNvPr>
          <p:cNvSpPr txBox="1"/>
          <p:nvPr/>
        </p:nvSpPr>
        <p:spPr>
          <a:xfrm>
            <a:off x="746703" y="1116689"/>
            <a:ext cx="10698593" cy="2031325"/>
          </a:xfrm>
          <a:prstGeom prst="rect">
            <a:avLst/>
          </a:prstGeom>
          <a:noFill/>
        </p:spPr>
        <p:txBody>
          <a:bodyPr wrap="square" rtlCol="0">
            <a:spAutoFit/>
          </a:bodyPr>
          <a:lstStyle/>
          <a:p>
            <a:r>
              <a:rPr lang="en-US" dirty="0" err="1"/>
              <a:t>Chavali</a:t>
            </a:r>
            <a:r>
              <a:rPr lang="en-US" dirty="0"/>
              <a:t> Vallabha Makarand                                                                   K </a:t>
            </a:r>
            <a:r>
              <a:rPr lang="en-US" dirty="0" err="1"/>
              <a:t>Rishith</a:t>
            </a:r>
            <a:r>
              <a:rPr lang="en-US" dirty="0"/>
              <a:t> Pranav </a:t>
            </a:r>
          </a:p>
          <a:p>
            <a:r>
              <a:rPr lang="en-US" dirty="0"/>
              <a:t>CB.EN.U4CSE21215					          CB.EN.U4CSE21232</a:t>
            </a:r>
          </a:p>
          <a:p>
            <a:endParaRPr lang="en-US" dirty="0"/>
          </a:p>
          <a:p>
            <a:endParaRPr lang="en-US" dirty="0"/>
          </a:p>
          <a:p>
            <a:r>
              <a:rPr lang="en-US" dirty="0"/>
              <a:t>K Sri Sai Adarsh 					           Y G Ram Darshan Reddy </a:t>
            </a:r>
            <a:br>
              <a:rPr lang="en-US" dirty="0"/>
            </a:br>
            <a:r>
              <a:rPr lang="en-US" dirty="0"/>
              <a:t>CB.EN.U4CSE21233					           CB.EN.U4CSE21269</a:t>
            </a:r>
          </a:p>
          <a:p>
            <a:endParaRPr lang="en-US" dirty="0"/>
          </a:p>
        </p:txBody>
      </p:sp>
      <p:pic>
        <p:nvPicPr>
          <p:cNvPr id="10" name="Picture 9">
            <a:extLst>
              <a:ext uri="{FF2B5EF4-FFF2-40B4-BE49-F238E27FC236}">
                <a16:creationId xmlns:a16="http://schemas.microsoft.com/office/drawing/2014/main" id="{3FEA5650-2364-815B-320B-22A8139ED6F2}"/>
              </a:ext>
            </a:extLst>
          </p:cNvPr>
          <p:cNvPicPr>
            <a:picLocks noChangeAspect="1"/>
          </p:cNvPicPr>
          <p:nvPr/>
        </p:nvPicPr>
        <p:blipFill>
          <a:blip r:embed="rId3"/>
          <a:stretch>
            <a:fillRect/>
          </a:stretch>
        </p:blipFill>
        <p:spPr>
          <a:xfrm>
            <a:off x="9771210" y="907052"/>
            <a:ext cx="1745735" cy="1049954"/>
          </a:xfrm>
          <a:prstGeom prst="rect">
            <a:avLst/>
          </a:prstGeom>
        </p:spPr>
      </p:pic>
      <p:pic>
        <p:nvPicPr>
          <p:cNvPr id="12" name="Picture 11">
            <a:extLst>
              <a:ext uri="{FF2B5EF4-FFF2-40B4-BE49-F238E27FC236}">
                <a16:creationId xmlns:a16="http://schemas.microsoft.com/office/drawing/2014/main" id="{C71F4378-EB64-D168-3E13-033B23B5041C}"/>
              </a:ext>
            </a:extLst>
          </p:cNvPr>
          <p:cNvPicPr>
            <a:picLocks noChangeAspect="1"/>
          </p:cNvPicPr>
          <p:nvPr/>
        </p:nvPicPr>
        <p:blipFill>
          <a:blip r:embed="rId4"/>
          <a:stretch>
            <a:fillRect/>
          </a:stretch>
        </p:blipFill>
        <p:spPr>
          <a:xfrm>
            <a:off x="3912151" y="896592"/>
            <a:ext cx="1748068" cy="1071391"/>
          </a:xfrm>
          <a:prstGeom prst="rect">
            <a:avLst/>
          </a:prstGeom>
        </p:spPr>
      </p:pic>
      <p:pic>
        <p:nvPicPr>
          <p:cNvPr id="14" name="Picture 13">
            <a:extLst>
              <a:ext uri="{FF2B5EF4-FFF2-40B4-BE49-F238E27FC236}">
                <a16:creationId xmlns:a16="http://schemas.microsoft.com/office/drawing/2014/main" id="{61A572C0-62B6-50C0-1FC9-E8FCBE5C2625}"/>
              </a:ext>
            </a:extLst>
          </p:cNvPr>
          <p:cNvPicPr>
            <a:picLocks noChangeAspect="1"/>
          </p:cNvPicPr>
          <p:nvPr/>
        </p:nvPicPr>
        <p:blipFill>
          <a:blip r:embed="rId5"/>
          <a:stretch>
            <a:fillRect/>
          </a:stretch>
        </p:blipFill>
        <p:spPr>
          <a:xfrm>
            <a:off x="3912151" y="2225343"/>
            <a:ext cx="1745736" cy="1034114"/>
          </a:xfrm>
          <a:prstGeom prst="rect">
            <a:avLst/>
          </a:prstGeom>
        </p:spPr>
      </p:pic>
      <p:pic>
        <p:nvPicPr>
          <p:cNvPr id="16" name="Picture 15">
            <a:extLst>
              <a:ext uri="{FF2B5EF4-FFF2-40B4-BE49-F238E27FC236}">
                <a16:creationId xmlns:a16="http://schemas.microsoft.com/office/drawing/2014/main" id="{9A27581F-4177-51A2-B38A-0CF5380C1CD2}"/>
              </a:ext>
            </a:extLst>
          </p:cNvPr>
          <p:cNvPicPr>
            <a:picLocks noChangeAspect="1"/>
          </p:cNvPicPr>
          <p:nvPr/>
        </p:nvPicPr>
        <p:blipFill>
          <a:blip r:embed="rId6"/>
          <a:stretch>
            <a:fillRect/>
          </a:stretch>
        </p:blipFill>
        <p:spPr>
          <a:xfrm>
            <a:off x="9771210" y="2243071"/>
            <a:ext cx="1745735" cy="990932"/>
          </a:xfrm>
          <a:prstGeom prst="rect">
            <a:avLst/>
          </a:prstGeom>
        </p:spPr>
      </p:pic>
    </p:spTree>
    <p:extLst>
      <p:ext uri="{BB962C8B-B14F-4D97-AF65-F5344CB8AC3E}">
        <p14:creationId xmlns:p14="http://schemas.microsoft.com/office/powerpoint/2010/main" val="4001134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5958-B7C8-54C4-C244-C368325BB167}"/>
              </a:ext>
            </a:extLst>
          </p:cNvPr>
          <p:cNvSpPr>
            <a:spLocks noGrp="1"/>
          </p:cNvSpPr>
          <p:nvPr>
            <p:ph type="title"/>
          </p:nvPr>
        </p:nvSpPr>
        <p:spPr>
          <a:xfrm>
            <a:off x="838200" y="365127"/>
            <a:ext cx="10515600" cy="625473"/>
          </a:xfrm>
        </p:spPr>
        <p:txBody>
          <a:bodyPr>
            <a:normAutofit/>
          </a:bodyPr>
          <a:lstStyle/>
          <a:p>
            <a:r>
              <a:rPr lang="en-US" sz="3600" b="1" dirty="0">
                <a:solidFill>
                  <a:srgbClr val="CC0066"/>
                </a:solidFill>
                <a:latin typeface="Times New Roman" panose="02020603050405020304" pitchFamily="18" charset="0"/>
                <a:cs typeface="Times New Roman" panose="02020603050405020304" pitchFamily="18" charset="0"/>
              </a:rPr>
              <a:t>Dataset</a:t>
            </a:r>
            <a:endParaRPr lang="en-US" sz="3600" dirty="0"/>
          </a:p>
        </p:txBody>
      </p:sp>
      <p:pic>
        <p:nvPicPr>
          <p:cNvPr id="5" name="Picture 4">
            <a:extLst>
              <a:ext uri="{FF2B5EF4-FFF2-40B4-BE49-F238E27FC236}">
                <a16:creationId xmlns:a16="http://schemas.microsoft.com/office/drawing/2014/main" id="{69AE325D-3C0E-A859-96ED-2BAA78A7E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73" y="1110954"/>
            <a:ext cx="11023282" cy="4247260"/>
          </a:xfrm>
          <a:prstGeom prst="rect">
            <a:avLst/>
          </a:prstGeom>
        </p:spPr>
      </p:pic>
      <p:sp>
        <p:nvSpPr>
          <p:cNvPr id="6" name="TextBox 5">
            <a:extLst>
              <a:ext uri="{FF2B5EF4-FFF2-40B4-BE49-F238E27FC236}">
                <a16:creationId xmlns:a16="http://schemas.microsoft.com/office/drawing/2014/main" id="{43046831-82C5-3E73-3C78-9F3A92287540}"/>
              </a:ext>
            </a:extLst>
          </p:cNvPr>
          <p:cNvSpPr txBox="1"/>
          <p:nvPr/>
        </p:nvSpPr>
        <p:spPr>
          <a:xfrm>
            <a:off x="838200" y="922590"/>
            <a:ext cx="5905144" cy="376727"/>
          </a:xfrm>
          <a:prstGeom prst="rect">
            <a:avLst/>
          </a:prstGeom>
          <a:noFill/>
        </p:spPr>
        <p:txBody>
          <a:bodyPr wrap="square" rtlCol="0">
            <a:spAutoFit/>
          </a:bodyPr>
          <a:lstStyle/>
          <a:p>
            <a:r>
              <a:rPr lang="en-US" dirty="0"/>
              <a:t>Benchmark Dataset</a:t>
            </a:r>
            <a:endParaRPr lang="en-IN" dirty="0"/>
          </a:p>
        </p:txBody>
      </p:sp>
      <p:sp>
        <p:nvSpPr>
          <p:cNvPr id="7" name="TextBox 6">
            <a:extLst>
              <a:ext uri="{FF2B5EF4-FFF2-40B4-BE49-F238E27FC236}">
                <a16:creationId xmlns:a16="http://schemas.microsoft.com/office/drawing/2014/main" id="{FD6E0CE1-96AE-D44E-7CF0-AA2582948D2F}"/>
              </a:ext>
            </a:extLst>
          </p:cNvPr>
          <p:cNvSpPr txBox="1"/>
          <p:nvPr/>
        </p:nvSpPr>
        <p:spPr>
          <a:xfrm>
            <a:off x="940038" y="5478568"/>
            <a:ext cx="11365906" cy="646331"/>
          </a:xfrm>
          <a:prstGeom prst="rect">
            <a:avLst/>
          </a:prstGeom>
          <a:noFill/>
        </p:spPr>
        <p:txBody>
          <a:bodyPr wrap="square" rtlCol="0">
            <a:spAutoFit/>
          </a:bodyPr>
          <a:lstStyle/>
          <a:p>
            <a:r>
              <a:rPr lang="en-US" dirty="0"/>
              <a:t>Link: </a:t>
            </a:r>
          </a:p>
          <a:p>
            <a:r>
              <a:rPr lang="en-US" dirty="0"/>
              <a:t>https://www.kaggle.com/datasets/hasyimabdillah/workoutexercises-images?resource=download&amp;select=pull+up</a:t>
            </a:r>
            <a:endParaRPr lang="en-IN" dirty="0"/>
          </a:p>
        </p:txBody>
      </p:sp>
    </p:spTree>
    <p:extLst>
      <p:ext uri="{BB962C8B-B14F-4D97-AF65-F5344CB8AC3E}">
        <p14:creationId xmlns:p14="http://schemas.microsoft.com/office/powerpoint/2010/main" val="107215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0D47ED-1BFF-FAA9-2EA9-5A30F43A7B77}"/>
              </a:ext>
            </a:extLst>
          </p:cNvPr>
          <p:cNvSpPr txBox="1"/>
          <p:nvPr/>
        </p:nvSpPr>
        <p:spPr>
          <a:xfrm>
            <a:off x="264920" y="282011"/>
            <a:ext cx="1156245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Customized Dataset:</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99284BD-922B-317C-01D3-843698929845}"/>
              </a:ext>
            </a:extLst>
          </p:cNvPr>
          <p:cNvPicPr>
            <a:picLocks noChangeAspect="1"/>
          </p:cNvPicPr>
          <p:nvPr/>
        </p:nvPicPr>
        <p:blipFill>
          <a:blip r:embed="rId2"/>
          <a:stretch>
            <a:fillRect/>
          </a:stretch>
        </p:blipFill>
        <p:spPr>
          <a:xfrm>
            <a:off x="128187" y="928341"/>
            <a:ext cx="6001508" cy="5019531"/>
          </a:xfrm>
          <a:prstGeom prst="rect">
            <a:avLst/>
          </a:prstGeom>
        </p:spPr>
      </p:pic>
      <p:pic>
        <p:nvPicPr>
          <p:cNvPr id="8" name="Picture 7">
            <a:extLst>
              <a:ext uri="{FF2B5EF4-FFF2-40B4-BE49-F238E27FC236}">
                <a16:creationId xmlns:a16="http://schemas.microsoft.com/office/drawing/2014/main" id="{3DB1066A-3897-769A-DEB8-397884ABE2AC}"/>
              </a:ext>
            </a:extLst>
          </p:cNvPr>
          <p:cNvPicPr>
            <a:picLocks noChangeAspect="1"/>
          </p:cNvPicPr>
          <p:nvPr/>
        </p:nvPicPr>
        <p:blipFill>
          <a:blip r:embed="rId3"/>
          <a:stretch>
            <a:fillRect/>
          </a:stretch>
        </p:blipFill>
        <p:spPr>
          <a:xfrm>
            <a:off x="6209944" y="812821"/>
            <a:ext cx="5853869" cy="5019530"/>
          </a:xfrm>
          <a:prstGeom prst="rect">
            <a:avLst/>
          </a:prstGeom>
        </p:spPr>
      </p:pic>
    </p:spTree>
    <p:extLst>
      <p:ext uri="{BB962C8B-B14F-4D97-AF65-F5344CB8AC3E}">
        <p14:creationId xmlns:p14="http://schemas.microsoft.com/office/powerpoint/2010/main" val="357754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5A7D2-B11F-6F90-8A28-9738CD54E2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F14C8-9C05-E589-290B-5E4D485BF638}"/>
              </a:ext>
            </a:extLst>
          </p:cNvPr>
          <p:cNvSpPr>
            <a:spLocks noGrp="1"/>
          </p:cNvSpPr>
          <p:nvPr>
            <p:ph type="title"/>
          </p:nvPr>
        </p:nvSpPr>
        <p:spPr>
          <a:xfrm>
            <a:off x="838200" y="365127"/>
            <a:ext cx="10515600" cy="625473"/>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Analytical</a:t>
            </a:r>
            <a:r>
              <a:rPr lang="en-US" sz="3600" b="1" dirty="0">
                <a:solidFill>
                  <a:srgbClr val="CC0066"/>
                </a:solidFill>
                <a:latin typeface="Times New Roman" panose="02020603050405020304" pitchFamily="18" charset="0"/>
                <a:cs typeface="Times New Roman" panose="02020603050405020304" pitchFamily="18" charset="0"/>
              </a:rPr>
              <a:t> </a:t>
            </a:r>
            <a:r>
              <a:rPr lang="en-US" sz="3600" dirty="0">
                <a:solidFill>
                  <a:srgbClr val="FF0000"/>
                </a:solidFill>
                <a:latin typeface="Times New Roman" panose="02020603050405020304" pitchFamily="18" charset="0"/>
                <a:cs typeface="Times New Roman" panose="02020603050405020304" pitchFamily="18" charset="0"/>
              </a:rPr>
              <a:t>Questions:</a:t>
            </a:r>
            <a:endParaRPr lang="en-US" sz="3600" dirty="0">
              <a:solidFill>
                <a:srgbClr val="FF0000"/>
              </a:solidFill>
            </a:endParaRPr>
          </a:p>
        </p:txBody>
      </p:sp>
      <p:sp>
        <p:nvSpPr>
          <p:cNvPr id="3" name="Content Placeholder 2">
            <a:extLst>
              <a:ext uri="{FF2B5EF4-FFF2-40B4-BE49-F238E27FC236}">
                <a16:creationId xmlns:a16="http://schemas.microsoft.com/office/drawing/2014/main" id="{BBBB1CF8-1C89-772E-24FC-AB6BEDC4180F}"/>
              </a:ext>
            </a:extLst>
          </p:cNvPr>
          <p:cNvSpPr>
            <a:spLocks noGrp="1"/>
          </p:cNvSpPr>
          <p:nvPr>
            <p:ph idx="1"/>
          </p:nvPr>
        </p:nvSpPr>
        <p:spPr>
          <a:xfrm>
            <a:off x="838200" y="1065323"/>
            <a:ext cx="10515600" cy="4351338"/>
          </a:xfrm>
        </p:spPr>
        <p:txBody>
          <a:bodyPr>
            <a:normAutofit fontScale="70000" lnSpcReduction="20000"/>
          </a:bodyPr>
          <a:lstStyle/>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nSpc>
                <a:spcPct val="110000"/>
              </a:lnSpc>
              <a:buFont typeface="+mj-lt"/>
              <a:buAutoNum type="arabicPeriod"/>
            </a:pPr>
            <a:r>
              <a:rPr lang="en-US" sz="2600" dirty="0">
                <a:latin typeface="Times New Roman" panose="02020603050405020304" pitchFamily="18" charset="0"/>
                <a:cs typeface="Times New Roman" panose="02020603050405020304" pitchFamily="18" charset="0"/>
              </a:rPr>
              <a:t>How can the system adapt to individual patterns and preferences?(M)</a:t>
            </a:r>
          </a:p>
          <a:p>
            <a:pPr marL="342900" indent="-342900">
              <a:lnSpc>
                <a:spcPct val="110000"/>
              </a:lnSpc>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nSpc>
                <a:spcPct val="110000"/>
              </a:lnSpc>
              <a:buFont typeface="+mj-lt"/>
              <a:buAutoNum type="arabicPeriod"/>
            </a:pPr>
            <a:r>
              <a:rPr lang="en-US" sz="2600" dirty="0">
                <a:latin typeface="Times New Roman" panose="02020603050405020304" pitchFamily="18" charset="0"/>
                <a:cs typeface="Times New Roman" panose="02020603050405020304" pitchFamily="18" charset="0"/>
              </a:rPr>
              <a:t>How can the system handle changes in the background environment? (M)</a:t>
            </a:r>
          </a:p>
          <a:p>
            <a:pPr marL="342900" indent="-342900">
              <a:lnSpc>
                <a:spcPct val="110000"/>
              </a:lnSpc>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nSpc>
                <a:spcPct val="110000"/>
              </a:lnSpc>
              <a:buFont typeface="+mj-lt"/>
              <a:buAutoNum type="arabicPeriod"/>
            </a:pPr>
            <a:r>
              <a:rPr lang="en-US" sz="2600" dirty="0">
                <a:latin typeface="Times New Roman" panose="02020603050405020304" pitchFamily="18" charset="0"/>
                <a:cs typeface="Times New Roman" panose="02020603050405020304" pitchFamily="18" charset="0"/>
              </a:rPr>
              <a:t>How can the system keep track of exercise count?(S)</a:t>
            </a:r>
          </a:p>
          <a:p>
            <a:pPr marL="342900" indent="-342900">
              <a:lnSpc>
                <a:spcPct val="110000"/>
              </a:lnSpc>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nSpc>
                <a:spcPct val="110000"/>
              </a:lnSpc>
              <a:buFont typeface="+mj-lt"/>
              <a:buAutoNum type="arabicPeriod"/>
            </a:pPr>
            <a:r>
              <a:rPr lang="en-US" sz="2600" dirty="0">
                <a:latin typeface="Times New Roman" panose="02020603050405020304" pitchFamily="18" charset="0"/>
                <a:cs typeface="Times New Roman" panose="02020603050405020304" pitchFamily="18" charset="0"/>
              </a:rPr>
              <a:t>If many people are in the frame, who should be tracked?(D)</a:t>
            </a:r>
          </a:p>
          <a:p>
            <a:pPr marL="342900" indent="-342900">
              <a:lnSpc>
                <a:spcPct val="110000"/>
              </a:lnSpc>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nSpc>
                <a:spcPct val="110000"/>
              </a:lnSpc>
              <a:buFont typeface="+mj-lt"/>
              <a:buAutoNum type="arabicPeriod"/>
            </a:pPr>
            <a:r>
              <a:rPr lang="en-US" sz="2600" dirty="0">
                <a:latin typeface="Times New Roman" panose="02020603050405020304" pitchFamily="18" charset="0"/>
                <a:cs typeface="Times New Roman" panose="02020603050405020304" pitchFamily="18" charset="0"/>
              </a:rPr>
              <a:t>How can the system distinguish between different exercises?(S)</a:t>
            </a:r>
          </a:p>
          <a:p>
            <a:pPr marL="342900" indent="-342900">
              <a:lnSpc>
                <a:spcPct val="110000"/>
              </a:lnSpc>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nSpc>
                <a:spcPct val="110000"/>
              </a:lnSpc>
              <a:buFont typeface="+mj-lt"/>
              <a:buAutoNum type="arabicPeriod"/>
            </a:pPr>
            <a:r>
              <a:rPr lang="en-US" sz="2600" dirty="0">
                <a:latin typeface="Times New Roman" panose="02020603050405020304" pitchFamily="18" charset="0"/>
                <a:cs typeface="Times New Roman" panose="02020603050405020304" pitchFamily="18" charset="0"/>
              </a:rPr>
              <a:t>How can the system ensure the accuracy of pose detection across various body types and fitness levels?(D)</a:t>
            </a: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24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2A589E-5732-0103-E0FC-6B43E64C4610}"/>
              </a:ext>
            </a:extLst>
          </p:cNvPr>
          <p:cNvSpPr>
            <a:spLocks noGrp="1"/>
          </p:cNvSpPr>
          <p:nvPr>
            <p:ph type="title"/>
          </p:nvPr>
        </p:nvSpPr>
        <p:spPr>
          <a:xfrm>
            <a:off x="838200" y="365127"/>
            <a:ext cx="10515600" cy="625473"/>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Predictive</a:t>
            </a:r>
            <a:r>
              <a:rPr lang="en-US" sz="3600" b="1" dirty="0">
                <a:solidFill>
                  <a:srgbClr val="CC0066"/>
                </a:solidFill>
                <a:latin typeface="Times New Roman" panose="02020603050405020304" pitchFamily="18" charset="0"/>
                <a:cs typeface="Times New Roman" panose="02020603050405020304" pitchFamily="18" charset="0"/>
              </a:rPr>
              <a:t> </a:t>
            </a:r>
            <a:r>
              <a:rPr lang="en-US" sz="3600" dirty="0">
                <a:solidFill>
                  <a:srgbClr val="FF0000"/>
                </a:solidFill>
                <a:latin typeface="Times New Roman" panose="02020603050405020304" pitchFamily="18" charset="0"/>
                <a:cs typeface="Times New Roman" panose="02020603050405020304" pitchFamily="18" charset="0"/>
              </a:rPr>
              <a:t>Questions:</a:t>
            </a:r>
            <a:endParaRPr lang="en-US" sz="3600" dirty="0">
              <a:solidFill>
                <a:srgbClr val="FF0000"/>
              </a:solidFill>
            </a:endParaRPr>
          </a:p>
        </p:txBody>
      </p:sp>
      <p:sp>
        <p:nvSpPr>
          <p:cNvPr id="7" name="Rectangle 2">
            <a:extLst>
              <a:ext uri="{FF2B5EF4-FFF2-40B4-BE49-F238E27FC236}">
                <a16:creationId xmlns:a16="http://schemas.microsoft.com/office/drawing/2014/main" id="{A4F6C7F6-F135-1A4D-2310-3DB355E45D58}"/>
              </a:ext>
            </a:extLst>
          </p:cNvPr>
          <p:cNvSpPr>
            <a:spLocks noChangeArrowheads="1"/>
          </p:cNvSpPr>
          <p:nvPr/>
        </p:nvSpPr>
        <p:spPr bwMode="auto">
          <a:xfrm>
            <a:off x="838200" y="995779"/>
            <a:ext cx="959306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many sets of exercise can he/she do in a session?(S)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is the amount of stress he/she feels after a session?(S)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much time does it take for the person to feel comfortable with that exercise?(M)</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the system predict if the user is likely to maintain correct form throughout the exercise session?(M)</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the system predict when to provide corrective feedback during an exercise to prevent improper form?(D)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the system predict the user's progress over time based on previous sessions?(D)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47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5BD0D3-3C65-3384-48F3-12AA43D7A192}"/>
              </a:ext>
            </a:extLst>
          </p:cNvPr>
          <p:cNvSpPr txBox="1"/>
          <p:nvPr/>
        </p:nvSpPr>
        <p:spPr>
          <a:xfrm>
            <a:off x="333286" y="376015"/>
            <a:ext cx="11075350" cy="553998"/>
          </a:xfrm>
          <a:prstGeom prst="rect">
            <a:avLst/>
          </a:prstGeom>
          <a:noFill/>
        </p:spPr>
        <p:txBody>
          <a:bodyPr wrap="square" rtlCol="0">
            <a:spAutoFit/>
          </a:bodyPr>
          <a:lstStyle/>
          <a:p>
            <a:r>
              <a:rPr lang="en-US" sz="3000" b="1" dirty="0">
                <a:solidFill>
                  <a:srgbClr val="FF0000"/>
                </a:solidFill>
                <a:latin typeface="Times New Roman" panose="02020603050405020304" pitchFamily="18" charset="0"/>
                <a:cs typeface="Times New Roman" panose="02020603050405020304" pitchFamily="18" charset="0"/>
              </a:rPr>
              <a:t>Research Questions:</a:t>
            </a:r>
            <a:endParaRPr lang="en-IN" sz="3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420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7038AD-4BC6-7568-623D-110C6906C3E5}"/>
              </a:ext>
            </a:extLst>
          </p:cNvPr>
          <p:cNvSpPr>
            <a:spLocks noGrp="1"/>
          </p:cNvSpPr>
          <p:nvPr>
            <p:ph idx="1"/>
          </p:nvPr>
        </p:nvSpPr>
        <p:spPr>
          <a:xfrm>
            <a:off x="239994" y="219015"/>
            <a:ext cx="11741210" cy="5891227"/>
          </a:xfrm>
        </p:spPr>
        <p:txBody>
          <a:bodyPr>
            <a:normAutofit lnSpcReduction="10000"/>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Deep Learning with Computer Vision :</a:t>
            </a:r>
          </a:p>
          <a:p>
            <a:pPr>
              <a:lnSpc>
                <a:spcPct val="150000"/>
              </a:lnSpc>
            </a:pPr>
            <a:r>
              <a:rPr lang="en-US" sz="2000" dirty="0">
                <a:latin typeface="Times New Roman" panose="02020603050405020304" pitchFamily="18" charset="0"/>
                <a:cs typeface="Times New Roman" panose="02020603050405020304" pitchFamily="18" charset="0"/>
              </a:rPr>
              <a:t>CNN</a:t>
            </a:r>
          </a:p>
          <a:p>
            <a:pPr>
              <a:lnSpc>
                <a:spcPct val="150000"/>
              </a:lnSpc>
            </a:pPr>
            <a:r>
              <a:rPr lang="en-IN" sz="2000" dirty="0" err="1"/>
              <a:t>ResNet</a:t>
            </a:r>
            <a:endParaRPr lang="en-IN" sz="2000" dirty="0"/>
          </a:p>
          <a:p>
            <a:pPr>
              <a:lnSpc>
                <a:spcPct val="150000"/>
              </a:lnSpc>
            </a:pPr>
            <a:r>
              <a:rPr lang="en-IN" sz="2000" dirty="0" err="1"/>
              <a:t>EfficientNet</a:t>
            </a:r>
            <a:endParaRPr lang="en-IN" sz="2000" dirty="0"/>
          </a:p>
          <a:p>
            <a:pPr>
              <a:lnSpc>
                <a:spcPct val="150000"/>
              </a:lnSpc>
            </a:pPr>
            <a:r>
              <a:rPr lang="en-IN" sz="2000" dirty="0">
                <a:latin typeface="Times New Roman" panose="02020603050405020304" pitchFamily="18" charset="0"/>
                <a:cs typeface="Times New Roman" panose="02020603050405020304" pitchFamily="18" charset="0"/>
              </a:rPr>
              <a:t>RNN</a:t>
            </a:r>
          </a:p>
          <a:p>
            <a:pPr>
              <a:lnSpc>
                <a:spcPct val="150000"/>
              </a:lnSpc>
            </a:pPr>
            <a:r>
              <a:rPr lang="en-IN" sz="2000" dirty="0">
                <a:latin typeface="Times New Roman" panose="02020603050405020304" pitchFamily="18" charset="0"/>
                <a:cs typeface="Times New Roman" panose="02020603050405020304" pitchFamily="18" charset="0"/>
              </a:rPr>
              <a:t>LSTM</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1900" dirty="0">
                <a:latin typeface="Times New Roman" panose="02020603050405020304" pitchFamily="18" charset="0"/>
                <a:cs typeface="Times New Roman" panose="02020603050405020304" pitchFamily="18" charset="0"/>
              </a:rPr>
              <a:t>Convolutional Neural Networks (CNNs), such as </a:t>
            </a:r>
            <a:r>
              <a:rPr lang="en-US" sz="1900" dirty="0" err="1">
                <a:latin typeface="Times New Roman" panose="02020603050405020304" pitchFamily="18" charset="0"/>
                <a:cs typeface="Times New Roman" panose="02020603050405020304" pitchFamily="18" charset="0"/>
              </a:rPr>
              <a:t>ResNet</a:t>
            </a:r>
            <a:r>
              <a:rPr lang="en-US" sz="1900" dirty="0">
                <a:latin typeface="Times New Roman" panose="02020603050405020304" pitchFamily="18" charset="0"/>
                <a:cs typeface="Times New Roman" panose="02020603050405020304" pitchFamily="18" charset="0"/>
              </a:rPr>
              <a:t> and </a:t>
            </a:r>
            <a:r>
              <a:rPr lang="en-US" sz="1900" dirty="0" err="1">
                <a:latin typeface="Times New Roman" panose="02020603050405020304" pitchFamily="18" charset="0"/>
                <a:cs typeface="Times New Roman" panose="02020603050405020304" pitchFamily="18" charset="0"/>
              </a:rPr>
              <a:t>EfficientNet</a:t>
            </a:r>
            <a:r>
              <a:rPr lang="en-US" sz="1900" dirty="0">
                <a:latin typeface="Times New Roman" panose="02020603050405020304" pitchFamily="18" charset="0"/>
                <a:cs typeface="Times New Roman" panose="02020603050405020304" pitchFamily="18" charset="0"/>
              </a:rPr>
              <a:t>, are utilized to process and analyze visual input from cameras, enabling accurate recognition and classification of different exercises. These architectures ensure precise counting and tracking of movements. To handle temporal data and understand the sequence and timing of exercises, Recurrent Neural Networks (RNNs) and Long Short-Term Memory (LSTM) networks are employed. These models track the progression of exercise performance over time and predict user adjustments in form, facilitating dynamic and responsive feedback.</a:t>
            </a:r>
            <a:endParaRPr lang="en-IN" sz="19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285136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3CAD62-2FC4-94A8-F7A3-3A4FFB5CFD13}"/>
              </a:ext>
            </a:extLst>
          </p:cNvPr>
          <p:cNvSpPr>
            <a:spLocks noGrp="1"/>
          </p:cNvSpPr>
          <p:nvPr>
            <p:ph idx="1"/>
          </p:nvPr>
        </p:nvSpPr>
        <p:spPr>
          <a:xfrm>
            <a:off x="308360" y="287382"/>
            <a:ext cx="11510473" cy="5293022"/>
          </a:xfrm>
        </p:spPr>
        <p:txBody>
          <a:bodyPr>
            <a:noAutofit/>
          </a:bodyPr>
          <a:lstStyle/>
          <a:p>
            <a:pPr marL="0" indent="0">
              <a:buNone/>
            </a:pPr>
            <a:r>
              <a:rPr lang="en-IN" sz="3000" b="1" dirty="0">
                <a:solidFill>
                  <a:srgbClr val="FF0000"/>
                </a:solidFill>
                <a:latin typeface="Times New Roman" panose="02020603050405020304" pitchFamily="18" charset="0"/>
                <a:cs typeface="Times New Roman" panose="02020603050405020304" pitchFamily="18" charset="0"/>
              </a:rPr>
              <a:t>Research Papers:</a:t>
            </a:r>
          </a:p>
          <a:p>
            <a:pPr marL="342900" indent="-342900">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A Dataset and Evaluation Methodology for Template-based Tracking Algorithms   - Sebastian </a:t>
            </a:r>
            <a:r>
              <a:rPr lang="en-IN" sz="1800" dirty="0" err="1">
                <a:latin typeface="Times New Roman" panose="02020603050405020304" pitchFamily="18" charset="0"/>
                <a:cs typeface="Times New Roman" panose="02020603050405020304" pitchFamily="18" charset="0"/>
              </a:rPr>
              <a:t>Lieberknecht</a:t>
            </a:r>
            <a:r>
              <a:rPr lang="en-IN" sz="1800" dirty="0">
                <a:latin typeface="Times New Roman" panose="02020603050405020304" pitchFamily="18" charset="0"/>
                <a:cs typeface="Times New Roman" panose="02020603050405020304" pitchFamily="18" charset="0"/>
              </a:rPr>
              <a:t>, Selim </a:t>
            </a:r>
            <a:r>
              <a:rPr lang="en-IN" sz="1800" dirty="0" err="1">
                <a:latin typeface="Times New Roman" panose="02020603050405020304" pitchFamily="18" charset="0"/>
                <a:cs typeface="Times New Roman" panose="02020603050405020304" pitchFamily="18" charset="0"/>
              </a:rPr>
              <a:t>Benhimane</a:t>
            </a:r>
            <a:r>
              <a:rPr lang="en-IN" sz="1800" dirty="0">
                <a:latin typeface="Times New Roman" panose="02020603050405020304" pitchFamily="18" charset="0"/>
                <a:cs typeface="Times New Roman" panose="02020603050405020304" pitchFamily="18" charset="0"/>
              </a:rPr>
              <a:t>, Peter Meier, Nassir </a:t>
            </a:r>
            <a:r>
              <a:rPr lang="en-IN" sz="1800" dirty="0" err="1">
                <a:latin typeface="Times New Roman" panose="02020603050405020304" pitchFamily="18" charset="0"/>
                <a:cs typeface="Times New Roman" panose="02020603050405020304" pitchFamily="18" charset="0"/>
              </a:rPr>
              <a:t>Navab</a:t>
            </a:r>
            <a:endParaRPr lang="en-IN" sz="1800" dirty="0">
              <a:latin typeface="Times New Roman" panose="02020603050405020304" pitchFamily="18" charset="0"/>
              <a:cs typeface="Times New Roman" panose="02020603050405020304" pitchFamily="18" charset="0"/>
            </a:endParaRPr>
          </a:p>
          <a:p>
            <a:pPr marL="342900" indent="-342900">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Evaluation of Multiple Cues Head Pose Tracking Algorithms in Indoor Environments - </a:t>
            </a:r>
            <a:r>
              <a:rPr lang="en-IN" sz="1800" dirty="0" err="1">
                <a:latin typeface="Times New Roman" panose="02020603050405020304" pitchFamily="18" charset="0"/>
                <a:cs typeface="Times New Roman" panose="02020603050405020304" pitchFamily="18" charset="0"/>
              </a:rPr>
              <a:t>Sileye</a:t>
            </a:r>
            <a:r>
              <a:rPr lang="en-IN" sz="1800" dirty="0">
                <a:latin typeface="Times New Roman" panose="02020603050405020304" pitchFamily="18" charset="0"/>
                <a:cs typeface="Times New Roman" panose="02020603050405020304" pitchFamily="18" charset="0"/>
              </a:rPr>
              <a:t> O. Ba, Jean-Marc </a:t>
            </a:r>
            <a:r>
              <a:rPr lang="en-IN" sz="1800" dirty="0" err="1">
                <a:latin typeface="Times New Roman" panose="02020603050405020304" pitchFamily="18" charset="0"/>
                <a:cs typeface="Times New Roman" panose="02020603050405020304" pitchFamily="18" charset="0"/>
              </a:rPr>
              <a:t>Odobez</a:t>
            </a:r>
            <a:endParaRPr lang="en-IN" sz="1800" dirty="0">
              <a:latin typeface="Times New Roman" panose="02020603050405020304" pitchFamily="18" charset="0"/>
              <a:cs typeface="Times New Roman" panose="02020603050405020304" pitchFamily="18" charset="0"/>
            </a:endParaRPr>
          </a:p>
          <a:p>
            <a:pPr marL="342900" indent="-342900">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Real-Time Human Pose Tracking from Range Data   - Varun Ganapathi, Christian </a:t>
            </a:r>
            <a:r>
              <a:rPr lang="en-IN" sz="1800" dirty="0" err="1">
                <a:latin typeface="Times New Roman" panose="02020603050405020304" pitchFamily="18" charset="0"/>
                <a:cs typeface="Times New Roman" panose="02020603050405020304" pitchFamily="18" charset="0"/>
              </a:rPr>
              <a:t>Plagemann</a:t>
            </a:r>
            <a:r>
              <a:rPr lang="en-IN" sz="1800" dirty="0">
                <a:latin typeface="Times New Roman" panose="02020603050405020304" pitchFamily="18" charset="0"/>
                <a:cs typeface="Times New Roman" panose="02020603050405020304" pitchFamily="18" charset="0"/>
              </a:rPr>
              <a:t>, Daphne Koller, Sebastian </a:t>
            </a:r>
            <a:r>
              <a:rPr lang="en-IN" sz="1800" dirty="0" err="1">
                <a:latin typeface="Times New Roman" panose="02020603050405020304" pitchFamily="18" charset="0"/>
                <a:cs typeface="Times New Roman" panose="02020603050405020304" pitchFamily="18" charset="0"/>
              </a:rPr>
              <a:t>Thrun</a:t>
            </a:r>
            <a:endParaRPr lang="en-IN" sz="1800" dirty="0">
              <a:latin typeface="Times New Roman" panose="02020603050405020304" pitchFamily="18" charset="0"/>
              <a:cs typeface="Times New Roman" panose="02020603050405020304" pitchFamily="18" charset="0"/>
            </a:endParaRPr>
          </a:p>
          <a:p>
            <a:pPr marL="342900" indent="-342900">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Joint Albedo Estimation and Pose Tracking from Video  - Sima Taheri, Aswin C. </a:t>
            </a:r>
            <a:r>
              <a:rPr lang="en-IN" sz="1800" dirty="0" err="1">
                <a:latin typeface="Times New Roman" panose="02020603050405020304" pitchFamily="18" charset="0"/>
                <a:cs typeface="Times New Roman" panose="02020603050405020304" pitchFamily="18" charset="0"/>
              </a:rPr>
              <a:t>Sankaranarayanan</a:t>
            </a:r>
            <a:r>
              <a:rPr lang="en-IN" sz="1800" dirty="0">
                <a:latin typeface="Times New Roman" panose="02020603050405020304" pitchFamily="18" charset="0"/>
                <a:cs typeface="Times New Roman" panose="02020603050405020304" pitchFamily="18" charset="0"/>
              </a:rPr>
              <a:t>, Rama </a:t>
            </a:r>
            <a:r>
              <a:rPr lang="en-IN" sz="1800" dirty="0" err="1">
                <a:latin typeface="Times New Roman" panose="02020603050405020304" pitchFamily="18" charset="0"/>
                <a:cs typeface="Times New Roman" panose="02020603050405020304" pitchFamily="18" charset="0"/>
              </a:rPr>
              <a:t>Chellappa</a:t>
            </a:r>
            <a:endParaRPr lang="en-IN" sz="1800" dirty="0">
              <a:latin typeface="Times New Roman" panose="02020603050405020304" pitchFamily="18" charset="0"/>
              <a:cs typeface="Times New Roman" panose="02020603050405020304" pitchFamily="18" charset="0"/>
            </a:endParaRPr>
          </a:p>
          <a:p>
            <a:pPr marL="342900" indent="-342900">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Verification of Reliability and Validity of Motion Analysis Systems during Bilateral Squat using Human Pose Tracking Algorithm  - Megumi Ota, Hiroshige </a:t>
            </a:r>
            <a:r>
              <a:rPr lang="en-IN" sz="1800" dirty="0" err="1">
                <a:latin typeface="Times New Roman" panose="02020603050405020304" pitchFamily="18" charset="0"/>
                <a:cs typeface="Times New Roman" panose="02020603050405020304" pitchFamily="18" charset="0"/>
              </a:rPr>
              <a:t>Tateuchi</a:t>
            </a:r>
            <a:r>
              <a:rPr lang="en-IN" sz="1800" dirty="0">
                <a:latin typeface="Times New Roman" panose="02020603050405020304" pitchFamily="18" charset="0"/>
                <a:cs typeface="Times New Roman" panose="02020603050405020304" pitchFamily="18" charset="0"/>
              </a:rPr>
              <a:t>, Takaya Hashiguchi, </a:t>
            </a:r>
            <a:r>
              <a:rPr lang="en-IN" sz="1800" dirty="0" err="1">
                <a:latin typeface="Times New Roman" panose="02020603050405020304" pitchFamily="18" charset="0"/>
                <a:cs typeface="Times New Roman" panose="02020603050405020304" pitchFamily="18" charset="0"/>
              </a:rPr>
              <a:t>Takehiro</a:t>
            </a:r>
            <a:r>
              <a:rPr lang="en-IN" sz="1800" dirty="0">
                <a:latin typeface="Times New Roman" panose="02020603050405020304" pitchFamily="18" charset="0"/>
                <a:cs typeface="Times New Roman" panose="02020603050405020304" pitchFamily="18" charset="0"/>
              </a:rPr>
              <a:t> Kato, Yasuhiro Ogino, Momoko Yamagata, Noriaki Ichihashi</a:t>
            </a:r>
          </a:p>
        </p:txBody>
      </p:sp>
    </p:spTree>
    <p:extLst>
      <p:ext uri="{BB962C8B-B14F-4D97-AF65-F5344CB8AC3E}">
        <p14:creationId xmlns:p14="http://schemas.microsoft.com/office/powerpoint/2010/main" val="902630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6E45A-02A8-F4BC-B5EF-72BBBE2DC8AF}"/>
              </a:ext>
            </a:extLst>
          </p:cNvPr>
          <p:cNvSpPr>
            <a:spLocks noGrp="1"/>
          </p:cNvSpPr>
          <p:nvPr>
            <p:ph idx="1"/>
          </p:nvPr>
        </p:nvSpPr>
        <p:spPr>
          <a:xfrm>
            <a:off x="274178" y="270290"/>
            <a:ext cx="11707026" cy="5643400"/>
          </a:xfrm>
        </p:spPr>
        <p:txBody>
          <a:bodyPr>
            <a:normAutofit fontScale="92500" lnSpcReduction="10000"/>
          </a:bodyPr>
          <a:lstStyle/>
          <a:p>
            <a:pPr marL="0" indent="0">
              <a:buNone/>
            </a:pPr>
            <a:r>
              <a:rPr lang="en-US" sz="3200" b="1" dirty="0">
                <a:solidFill>
                  <a:srgbClr val="FF0000"/>
                </a:solidFill>
                <a:latin typeface="Times New Roman" panose="02020603050405020304" pitchFamily="18" charset="0"/>
                <a:cs typeface="Times New Roman" panose="02020603050405020304" pitchFamily="18" charset="0"/>
              </a:rPr>
              <a:t>Research Gaps:</a:t>
            </a:r>
          </a:p>
          <a:p>
            <a:pPr marL="342900" indent="-342900">
              <a:lnSpc>
                <a:spcPct val="150000"/>
              </a:lnSpc>
              <a:buAutoNum type="arabicPeriod"/>
            </a:pPr>
            <a:r>
              <a:rPr lang="en-US" sz="1800" dirty="0">
                <a:latin typeface="Times New Roman" panose="02020603050405020304" pitchFamily="18" charset="0"/>
                <a:cs typeface="Times New Roman" panose="02020603050405020304" pitchFamily="18" charset="0"/>
              </a:rPr>
              <a:t>Benchmark Datasets for Template-based Tracking:   - Lack of benchmark datasets for fair comparison of template-based tracking algorithms.   - Need for real scene image sequences with precise and accurate ground truth poses.</a:t>
            </a:r>
          </a:p>
          <a:p>
            <a:pPr marL="342900" indent="-342900">
              <a:lnSpc>
                <a:spcPct val="150000"/>
              </a:lnSpc>
              <a:buAutoNum type="arabicPeriod"/>
            </a:pPr>
            <a:r>
              <a:rPr lang="en-US" sz="1800" dirty="0">
                <a:latin typeface="Times New Roman" panose="02020603050405020304" pitchFamily="18" charset="0"/>
                <a:cs typeface="Times New Roman" panose="02020603050405020304" pitchFamily="18" charset="0"/>
              </a:rPr>
              <a:t>Comprehensive Evaluation Schemes:   - Absence of evaluation schemes that consider critical tracking parameters such as texture richness, camera motion, object scale, and lighting conditions.</a:t>
            </a:r>
          </a:p>
          <a:p>
            <a:pPr marL="342900" indent="-342900">
              <a:lnSpc>
                <a:spcPct val="150000"/>
              </a:lnSpc>
              <a:buAutoNum type="arabicPeriod"/>
            </a:pPr>
            <a:r>
              <a:rPr lang="en-US" sz="1800" dirty="0">
                <a:latin typeface="Times New Roman" panose="02020603050405020304" pitchFamily="18" charset="0"/>
                <a:cs typeface="Times New Roman" panose="02020603050405020304" pitchFamily="18" charset="0"/>
              </a:rPr>
              <a:t>Database for Head Pose Estimation:   - Requirement for extensive databases with annotated head poses for better training and evaluation.   - Enhancement needed in coupling tracking and head pose estimation algorithms.</a:t>
            </a:r>
          </a:p>
          <a:p>
            <a:pPr marL="342900" indent="-342900">
              <a:lnSpc>
                <a:spcPct val="150000"/>
              </a:lnSpc>
              <a:buAutoNum type="arabicPeriod"/>
            </a:pPr>
            <a:r>
              <a:rPr lang="en-US" sz="1800" dirty="0">
                <a:latin typeface="Times New Roman" panose="02020603050405020304" pitchFamily="18" charset="0"/>
                <a:cs typeface="Times New Roman" panose="02020603050405020304" pitchFamily="18" charset="0"/>
              </a:rPr>
              <a:t>Real-time Human Pose Tracking with Depth Data:   - Improvement needed in handling unusual human poses and enhancing computational efficiency.   - Extension of articulated ICP algorithms to effectively enforce constraints.</a:t>
            </a:r>
          </a:p>
          <a:p>
            <a:pPr marL="342900" indent="-342900">
              <a:lnSpc>
                <a:spcPct val="150000"/>
              </a:lnSpc>
              <a:buAutoNum type="arabicPeriod"/>
            </a:pPr>
            <a:r>
              <a:rPr lang="en-US" sz="1800" dirty="0">
                <a:latin typeface="Times New Roman" panose="02020603050405020304" pitchFamily="18" charset="0"/>
                <a:cs typeface="Times New Roman" panose="02020603050405020304" pitchFamily="18" charset="0"/>
              </a:rPr>
              <a:t>Joint Albedo Estimation and Pose Tracking:   - Challenges in single image-based albedo estimation due to shadows and non-Lambertian effects.   - Exploration of advanced filtering techniques for simultaneous pose tracking and albedo updating.</a:t>
            </a:r>
          </a:p>
          <a:p>
            <a:pPr marL="342900" indent="-342900">
              <a:lnSpc>
                <a:spcPct val="150000"/>
              </a:lnSpc>
              <a:buAutoNum type="arabicPeriod"/>
            </a:pPr>
            <a:r>
              <a:rPr lang="en-US" sz="1800" dirty="0">
                <a:latin typeface="Times New Roman" panose="02020603050405020304" pitchFamily="18" charset="0"/>
                <a:cs typeface="Times New Roman" panose="02020603050405020304" pitchFamily="18" charset="0"/>
              </a:rPr>
              <a:t>Reliability and Validity of Motion Analysis Systems:   - Need to confirm the test-retest reliability and validity of </a:t>
            </a:r>
            <a:r>
              <a:rPr lang="en-US" sz="1800" dirty="0" err="1">
                <a:latin typeface="Times New Roman" panose="02020603050405020304" pitchFamily="18" charset="0"/>
                <a:cs typeface="Times New Roman" panose="02020603050405020304" pitchFamily="18" charset="0"/>
              </a:rPr>
              <a:t>OpenPose</a:t>
            </a:r>
            <a:r>
              <a:rPr lang="en-US" sz="1800" dirty="0">
                <a:latin typeface="Times New Roman" panose="02020603050405020304" pitchFamily="18" charset="0"/>
                <a:cs typeface="Times New Roman" panose="02020603050405020304" pitchFamily="18" charset="0"/>
              </a:rPr>
              <a:t>-based motion analysis.   - Identification and correction of fixed and proportional biases for clinical utility.</a:t>
            </a:r>
          </a:p>
          <a:p>
            <a:pPr marL="0" indent="0">
              <a:buNone/>
            </a:pPr>
            <a:endParaRPr lang="en-US" b="1" dirty="0">
              <a:solidFill>
                <a:srgbClr val="FF0000"/>
              </a:solidFill>
            </a:endParaRPr>
          </a:p>
        </p:txBody>
      </p:sp>
    </p:spTree>
    <p:extLst>
      <p:ext uri="{BB962C8B-B14F-4D97-AF65-F5344CB8AC3E}">
        <p14:creationId xmlns:p14="http://schemas.microsoft.com/office/powerpoint/2010/main" val="415388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A14A-84D5-E8CC-72D7-88B748D69E64}"/>
              </a:ext>
            </a:extLst>
          </p:cNvPr>
          <p:cNvSpPr>
            <a:spLocks noGrp="1"/>
          </p:cNvSpPr>
          <p:nvPr>
            <p:ph type="title"/>
          </p:nvPr>
        </p:nvSpPr>
        <p:spPr>
          <a:xfrm>
            <a:off x="838200" y="365127"/>
            <a:ext cx="10515600" cy="712559"/>
          </a:xfrm>
        </p:spPr>
        <p:txBody>
          <a:bodyPr>
            <a:normAutofit/>
          </a:bodyPr>
          <a:lstStyle/>
          <a:p>
            <a:r>
              <a:rPr lang="en-US" sz="3600" b="1" dirty="0">
                <a:solidFill>
                  <a:srgbClr val="CC0066"/>
                </a:solidFill>
                <a:latin typeface="Times New Roman" panose="02020603050405020304" pitchFamily="18" charset="0"/>
                <a:cs typeface="Times New Roman" panose="02020603050405020304" pitchFamily="18" charset="0"/>
              </a:rPr>
              <a:t>General Guidelines for the sections of the paper</a:t>
            </a:r>
          </a:p>
        </p:txBody>
      </p:sp>
      <p:sp>
        <p:nvSpPr>
          <p:cNvPr id="3" name="Content Placeholder 2">
            <a:extLst>
              <a:ext uri="{FF2B5EF4-FFF2-40B4-BE49-F238E27FC236}">
                <a16:creationId xmlns:a16="http://schemas.microsoft.com/office/drawing/2014/main" id="{0172EAC9-A880-C5C1-A4A8-F5CC6A456DCC}"/>
              </a:ext>
            </a:extLst>
          </p:cNvPr>
          <p:cNvSpPr>
            <a:spLocks noGrp="1"/>
          </p:cNvSpPr>
          <p:nvPr>
            <p:ph idx="1"/>
          </p:nvPr>
        </p:nvSpPr>
        <p:spPr>
          <a:xfrm>
            <a:off x="930728" y="1113066"/>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Please find the PDF document in the below link. </a:t>
            </a:r>
          </a:p>
          <a:p>
            <a:r>
              <a:rPr lang="en-US" sz="2400" dirty="0">
                <a:latin typeface="Times New Roman" panose="02020603050405020304" pitchFamily="18" charset="0"/>
                <a:cs typeface="Times New Roman" panose="02020603050405020304" pitchFamily="18" charset="0"/>
                <a:hlinkClick r:id="rId2"/>
              </a:rPr>
              <a:t>General Guidelines for paper writing.pdf</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737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431A-28AB-DCF1-9F25-58808FC916A9}"/>
              </a:ext>
            </a:extLst>
          </p:cNvPr>
          <p:cNvSpPr>
            <a:spLocks noGrp="1"/>
          </p:cNvSpPr>
          <p:nvPr>
            <p:ph type="title"/>
          </p:nvPr>
        </p:nvSpPr>
        <p:spPr>
          <a:xfrm>
            <a:off x="595661" y="182564"/>
            <a:ext cx="10515600" cy="456628"/>
          </a:xfrm>
        </p:spPr>
        <p:txBody>
          <a:bodyPr>
            <a:noAutofit/>
          </a:bodyPr>
          <a:lstStyle/>
          <a:p>
            <a:r>
              <a:rPr lang="en-IN" sz="2600" b="1" dirty="0">
                <a:solidFill>
                  <a:srgbClr val="C0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F28071CB-6A6B-63B9-9B7E-59DAC86A4632}"/>
              </a:ext>
            </a:extLst>
          </p:cNvPr>
          <p:cNvSpPr>
            <a:spLocks noGrp="1"/>
          </p:cNvSpPr>
          <p:nvPr>
            <p:ph idx="1"/>
          </p:nvPr>
        </p:nvSpPr>
        <p:spPr>
          <a:xfrm>
            <a:off x="544285" y="799838"/>
            <a:ext cx="10881275" cy="5296162"/>
          </a:xfrm>
        </p:spPr>
        <p:txBody>
          <a:bodyPr>
            <a:noAutofit/>
          </a:bodyPr>
          <a:lstStyle/>
          <a:p>
            <a:pPr algn="just">
              <a:lnSpc>
                <a:spcPct val="150000"/>
              </a:lnSpc>
            </a:pPr>
            <a:r>
              <a:rPr lang="en-IN" sz="1800" b="1" dirty="0">
                <a:latin typeface="Times New Roman" panose="02020603050405020304" pitchFamily="18" charset="0"/>
                <a:cs typeface="Times New Roman" panose="02020603050405020304" pitchFamily="18" charset="0"/>
              </a:rPr>
              <a:t>Introduction</a:t>
            </a:r>
          </a:p>
          <a:p>
            <a:pPr algn="just">
              <a:lnSpc>
                <a:spcPct val="150000"/>
              </a:lnSpc>
            </a:pPr>
            <a:r>
              <a:rPr lang="en-IN" sz="1800" b="1" dirty="0">
                <a:latin typeface="Times New Roman" panose="02020603050405020304" pitchFamily="18" charset="0"/>
                <a:cs typeface="Times New Roman" panose="02020603050405020304" pitchFamily="18" charset="0"/>
              </a:rPr>
              <a:t>Literature survey</a:t>
            </a:r>
          </a:p>
          <a:p>
            <a:pPr algn="just">
              <a:lnSpc>
                <a:spcPct val="150000"/>
              </a:lnSpc>
            </a:pPr>
            <a:r>
              <a:rPr lang="en-IN" sz="1800" b="1" dirty="0">
                <a:latin typeface="Times New Roman" panose="02020603050405020304" pitchFamily="18" charset="0"/>
                <a:cs typeface="Times New Roman" panose="02020603050405020304" pitchFamily="18" charset="0"/>
              </a:rPr>
              <a:t>Challenges</a:t>
            </a:r>
          </a:p>
          <a:p>
            <a:pPr algn="just">
              <a:lnSpc>
                <a:spcPct val="150000"/>
              </a:lnSpc>
            </a:pPr>
            <a:r>
              <a:rPr lang="en-IN" sz="1800" b="1" dirty="0">
                <a:latin typeface="Times New Roman" panose="02020603050405020304" pitchFamily="18" charset="0"/>
                <a:cs typeface="Times New Roman" panose="02020603050405020304" pitchFamily="18" charset="0"/>
              </a:rPr>
              <a:t>Dataset description</a:t>
            </a:r>
          </a:p>
          <a:p>
            <a:pPr algn="just">
              <a:lnSpc>
                <a:spcPct val="150000"/>
              </a:lnSpc>
            </a:pPr>
            <a:r>
              <a:rPr lang="en-IN" sz="1800" b="1" dirty="0">
                <a:latin typeface="Times New Roman" panose="02020603050405020304" pitchFamily="18" charset="0"/>
                <a:cs typeface="Times New Roman" panose="02020603050405020304" pitchFamily="18" charset="0"/>
              </a:rPr>
              <a:t>Methodology</a:t>
            </a:r>
          </a:p>
          <a:p>
            <a:pPr lvl="1" algn="just">
              <a:lnSpc>
                <a:spcPct val="150000"/>
              </a:lnSpc>
            </a:pPr>
            <a:r>
              <a:rPr lang="en-IN" sz="1400" b="1" dirty="0">
                <a:latin typeface="Times New Roman" panose="02020603050405020304" pitchFamily="18" charset="0"/>
                <a:cs typeface="Times New Roman" panose="02020603050405020304" pitchFamily="18" charset="0"/>
              </a:rPr>
              <a:t>Data analysis</a:t>
            </a:r>
          </a:p>
          <a:p>
            <a:pPr lvl="1" algn="just">
              <a:lnSpc>
                <a:spcPct val="150000"/>
              </a:lnSpc>
            </a:pPr>
            <a:r>
              <a:rPr lang="en-IN" sz="1400" b="1" dirty="0">
                <a:latin typeface="Times New Roman" panose="02020603050405020304" pitchFamily="18" charset="0"/>
                <a:cs typeface="Times New Roman" panose="02020603050405020304" pitchFamily="18" charset="0"/>
              </a:rPr>
              <a:t>ML model</a:t>
            </a:r>
          </a:p>
          <a:p>
            <a:pPr lvl="1" algn="just">
              <a:lnSpc>
                <a:spcPct val="150000"/>
              </a:lnSpc>
            </a:pPr>
            <a:r>
              <a:rPr lang="en-IN" sz="1400" b="1" dirty="0">
                <a:latin typeface="Times New Roman" panose="02020603050405020304" pitchFamily="18" charset="0"/>
                <a:cs typeface="Times New Roman" panose="02020603050405020304" pitchFamily="18" charset="0"/>
              </a:rPr>
              <a:t>DL model</a:t>
            </a:r>
          </a:p>
          <a:p>
            <a:pPr lvl="1" algn="just">
              <a:lnSpc>
                <a:spcPct val="150000"/>
              </a:lnSpc>
            </a:pPr>
            <a:r>
              <a:rPr lang="en-IN" sz="1400" b="1" dirty="0">
                <a:latin typeface="Times New Roman" panose="02020603050405020304" pitchFamily="18" charset="0"/>
                <a:cs typeface="Times New Roman" panose="02020603050405020304" pitchFamily="18" charset="0"/>
              </a:rPr>
              <a:t>Explainable AI</a:t>
            </a:r>
          </a:p>
          <a:p>
            <a:pPr algn="just">
              <a:lnSpc>
                <a:spcPct val="150000"/>
              </a:lnSpc>
            </a:pPr>
            <a:r>
              <a:rPr lang="en-IN" sz="1800" b="1" dirty="0">
                <a:latin typeface="Times New Roman" panose="02020603050405020304" pitchFamily="18" charset="0"/>
                <a:cs typeface="Times New Roman" panose="02020603050405020304" pitchFamily="18" charset="0"/>
              </a:rPr>
              <a:t>Conclusion </a:t>
            </a:r>
          </a:p>
          <a:p>
            <a:pPr algn="just">
              <a:lnSpc>
                <a:spcPct val="150000"/>
              </a:lnSpc>
            </a:pPr>
            <a:r>
              <a:rPr lang="en-IN" sz="1800" b="1" dirty="0">
                <a:latin typeface="Times New Roman" panose="02020603050405020304" pitchFamily="18" charset="0"/>
                <a:cs typeface="Times New Roman" panose="02020603050405020304" pitchFamily="18" charset="0"/>
              </a:rPr>
              <a:t>Future Enhancement</a:t>
            </a:r>
          </a:p>
        </p:txBody>
      </p:sp>
    </p:spTree>
    <p:extLst>
      <p:ext uri="{BB962C8B-B14F-4D97-AF65-F5344CB8AC3E}">
        <p14:creationId xmlns:p14="http://schemas.microsoft.com/office/powerpoint/2010/main" val="156394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2DE-D677-FE01-C0E4-F0BB6B6592EF}"/>
              </a:ext>
            </a:extLst>
          </p:cNvPr>
          <p:cNvSpPr>
            <a:spLocks noGrp="1"/>
          </p:cNvSpPr>
          <p:nvPr>
            <p:ph type="title"/>
          </p:nvPr>
        </p:nvSpPr>
        <p:spPr>
          <a:xfrm>
            <a:off x="838200" y="365127"/>
            <a:ext cx="10515600" cy="625473"/>
          </a:xfrm>
        </p:spPr>
        <p:txBody>
          <a:bodyPr>
            <a:normAutofit fontScale="90000"/>
          </a:bodyPr>
          <a:lstStyle/>
          <a:p>
            <a:r>
              <a:rPr lang="en-US" b="1" dirty="0">
                <a:solidFill>
                  <a:srgbClr val="CC0066"/>
                </a:solidFill>
                <a:latin typeface="Times New Roman" panose="02020603050405020304" pitchFamily="18" charset="0"/>
                <a:cs typeface="Times New Roman" panose="02020603050405020304" pitchFamily="18" charset="0"/>
              </a:rPr>
              <a:t>Contributions</a:t>
            </a:r>
          </a:p>
        </p:txBody>
      </p:sp>
      <p:graphicFrame>
        <p:nvGraphicFramePr>
          <p:cNvPr id="5" name="Content Placeholder 4">
            <a:extLst>
              <a:ext uri="{FF2B5EF4-FFF2-40B4-BE49-F238E27FC236}">
                <a16:creationId xmlns:a16="http://schemas.microsoft.com/office/drawing/2014/main" id="{EDFCC67A-6EAA-A882-EC2C-332FA3F3C051}"/>
              </a:ext>
            </a:extLst>
          </p:cNvPr>
          <p:cNvGraphicFramePr>
            <a:graphicFrameLocks noGrp="1"/>
          </p:cNvGraphicFramePr>
          <p:nvPr>
            <p:ph idx="1"/>
            <p:extLst>
              <p:ext uri="{D42A27DB-BD31-4B8C-83A1-F6EECF244321}">
                <p14:modId xmlns:p14="http://schemas.microsoft.com/office/powerpoint/2010/main" val="1214019267"/>
              </p:ext>
            </p:extLst>
          </p:nvPr>
        </p:nvGraphicFramePr>
        <p:xfrm>
          <a:off x="838200" y="1460954"/>
          <a:ext cx="10515600" cy="28956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118981284"/>
                    </a:ext>
                  </a:extLst>
                </a:gridCol>
                <a:gridCol w="2155371">
                  <a:extLst>
                    <a:ext uri="{9D8B030D-6E8A-4147-A177-3AD203B41FA5}">
                      <a16:colId xmlns:a16="http://schemas.microsoft.com/office/drawing/2014/main" val="3362724327"/>
                    </a:ext>
                  </a:extLst>
                </a:gridCol>
                <a:gridCol w="2558143">
                  <a:extLst>
                    <a:ext uri="{9D8B030D-6E8A-4147-A177-3AD203B41FA5}">
                      <a16:colId xmlns:a16="http://schemas.microsoft.com/office/drawing/2014/main" val="3714134445"/>
                    </a:ext>
                  </a:extLst>
                </a:gridCol>
                <a:gridCol w="3173186">
                  <a:extLst>
                    <a:ext uri="{9D8B030D-6E8A-4147-A177-3AD203B41FA5}">
                      <a16:colId xmlns:a16="http://schemas.microsoft.com/office/drawing/2014/main" val="290440193"/>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Roll.No</a:t>
                      </a:r>
                    </a:p>
                  </a:txBody>
                  <a:tcPr/>
                </a:tc>
                <a:tc>
                  <a:txBody>
                    <a:bodyPr/>
                    <a:lstStyle/>
                    <a:p>
                      <a:pPr algn="ctr"/>
                      <a:r>
                        <a:rPr lang="en-US" sz="2000" dirty="0">
                          <a:latin typeface="Times New Roman" panose="02020603050405020304" pitchFamily="18" charset="0"/>
                          <a:cs typeface="Times New Roman" panose="02020603050405020304" pitchFamily="18" charset="0"/>
                        </a:rPr>
                        <a:t>Name</a:t>
                      </a:r>
                    </a:p>
                  </a:txBody>
                  <a:tcPr/>
                </a:tc>
                <a:tc>
                  <a:txBody>
                    <a:bodyPr/>
                    <a:lstStyle/>
                    <a:p>
                      <a:pPr algn="ctr"/>
                      <a:r>
                        <a:rPr lang="en-US" sz="2000" dirty="0">
                          <a:latin typeface="Times New Roman" panose="02020603050405020304" pitchFamily="18" charset="0"/>
                          <a:cs typeface="Times New Roman" panose="02020603050405020304" pitchFamily="18" charset="0"/>
                        </a:rPr>
                        <a:t>Contribution</a:t>
                      </a:r>
                    </a:p>
                  </a:txBody>
                  <a:tcPr/>
                </a:tc>
                <a:tc>
                  <a:txBody>
                    <a:bodyPr/>
                    <a:lstStyle/>
                    <a:p>
                      <a:pPr algn="ctr"/>
                      <a:r>
                        <a:rPr lang="en-US" sz="2000" dirty="0">
                          <a:latin typeface="Times New Roman" panose="02020603050405020304" pitchFamily="18" charset="0"/>
                          <a:cs typeface="Times New Roman" panose="02020603050405020304" pitchFamily="18" charset="0"/>
                        </a:rPr>
                        <a:t>Uniqueness in Contribution</a:t>
                      </a:r>
                    </a:p>
                  </a:txBody>
                  <a:tcPr/>
                </a:tc>
                <a:extLst>
                  <a:ext uri="{0D108BD9-81ED-4DB2-BD59-A6C34878D82A}">
                    <a16:rowId xmlns:a16="http://schemas.microsoft.com/office/drawing/2014/main" val="427488512"/>
                  </a:ext>
                </a:extLst>
              </a:tr>
              <a:tr h="370840">
                <a:tc>
                  <a:txBody>
                    <a:bodyPr/>
                    <a:lstStyle/>
                    <a:p>
                      <a:r>
                        <a:rPr lang="en-IN" sz="1800" b="0" i="0" kern="1200" dirty="0">
                          <a:solidFill>
                            <a:schemeClr val="dk1"/>
                          </a:solidFill>
                          <a:effectLst/>
                          <a:latin typeface="+mn-lt"/>
                          <a:ea typeface="+mn-ea"/>
                          <a:cs typeface="+mn-cs"/>
                        </a:rPr>
                        <a:t>CB.EN.U4CSE21215</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a:latin typeface="Times New Roman" panose="02020603050405020304" pitchFamily="18" charset="0"/>
                          <a:cs typeface="Times New Roman" panose="02020603050405020304" pitchFamily="18" charset="0"/>
                        </a:rPr>
                        <a:t>Chavali</a:t>
                      </a:r>
                      <a:r>
                        <a:rPr lang="en-US" sz="2000" dirty="0">
                          <a:latin typeface="Times New Roman" panose="02020603050405020304" pitchFamily="18" charset="0"/>
                          <a:cs typeface="Times New Roman" panose="02020603050405020304" pitchFamily="18" charset="0"/>
                        </a:rPr>
                        <a:t> Vallabha Makarand</a:t>
                      </a: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3802123"/>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CB.EN.U4CSE21232</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K </a:t>
                      </a:r>
                      <a:r>
                        <a:rPr lang="en-US" sz="2000" dirty="0" err="1">
                          <a:latin typeface="Times New Roman" panose="02020603050405020304" pitchFamily="18" charset="0"/>
                          <a:cs typeface="Times New Roman" panose="02020603050405020304" pitchFamily="18" charset="0"/>
                        </a:rPr>
                        <a:t>Rishith</a:t>
                      </a:r>
                      <a:r>
                        <a:rPr lang="en-US" sz="2000" dirty="0">
                          <a:latin typeface="Times New Roman" panose="02020603050405020304" pitchFamily="18" charset="0"/>
                          <a:cs typeface="Times New Roman" panose="02020603050405020304" pitchFamily="18" charset="0"/>
                        </a:rPr>
                        <a:t> Pranav</a:t>
                      </a: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65648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CB.EN.U4CSE21233</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K Sri Sai Adarsh</a:t>
                      </a: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96082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CB.EN.U4CSE21269</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 G Ram Darshan Reddy</a:t>
                      </a: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1926214"/>
                  </a:ext>
                </a:extLst>
              </a:tr>
            </a:tbl>
          </a:graphicData>
        </a:graphic>
      </p:graphicFrame>
    </p:spTree>
    <p:extLst>
      <p:ext uri="{BB962C8B-B14F-4D97-AF65-F5344CB8AC3E}">
        <p14:creationId xmlns:p14="http://schemas.microsoft.com/office/powerpoint/2010/main" val="10950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111095" y="170916"/>
            <a:ext cx="11861563" cy="5860279"/>
          </a:xfrm>
        </p:spPr>
        <p:txBody>
          <a:bodyPr>
            <a:normAutofit fontScale="92500" lnSpcReduction="20000"/>
          </a:bodyPr>
          <a:lstStyle/>
          <a:p>
            <a:pPr marL="0" indent="0">
              <a:buNone/>
            </a:pPr>
            <a:r>
              <a:rPr lang="en-US" sz="3200" b="1" dirty="0">
                <a:solidFill>
                  <a:srgbClr val="FF0000"/>
                </a:solidFill>
                <a:latin typeface="Times New Roman" panose="02020603050405020304" pitchFamily="18" charset="0"/>
                <a:cs typeface="Times New Roman" panose="02020603050405020304" pitchFamily="18" charset="0"/>
              </a:rPr>
              <a:t>Introduction</a:t>
            </a:r>
          </a:p>
          <a:p>
            <a:pPr>
              <a:lnSpc>
                <a:spcPct val="160000"/>
              </a:lnSpc>
            </a:pPr>
            <a:r>
              <a:rPr lang="en-US" sz="2000" dirty="0">
                <a:latin typeface="Times New Roman" panose="02020603050405020304" pitchFamily="18" charset="0"/>
                <a:cs typeface="Times New Roman" panose="02020603050405020304" pitchFamily="18" charset="0"/>
              </a:rPr>
              <a:t>The Exercise Pose Tracker is a cutting-edge fitness platform designed to revolutionize the way we approach workouts. </a:t>
            </a:r>
          </a:p>
          <a:p>
            <a:pPr>
              <a:lnSpc>
                <a:spcPct val="160000"/>
              </a:lnSpc>
            </a:pPr>
            <a:r>
              <a:rPr lang="en-US" sz="2000" dirty="0">
                <a:latin typeface="Times New Roman" panose="02020603050405020304" pitchFamily="18" charset="0"/>
                <a:cs typeface="Times New Roman" panose="02020603050405020304" pitchFamily="18" charset="0"/>
              </a:rPr>
              <a:t>Leveraging AI-driven real-time assessments, this system provides instant feedback to users, ensuring that each exercise is performed with precision and accuracy. </a:t>
            </a:r>
          </a:p>
          <a:p>
            <a:pPr>
              <a:lnSpc>
                <a:spcPct val="160000"/>
              </a:lnSpc>
            </a:pPr>
            <a:r>
              <a:rPr lang="en-US" sz="2000" dirty="0">
                <a:latin typeface="Times New Roman" panose="02020603050405020304" pitchFamily="18" charset="0"/>
                <a:cs typeface="Times New Roman" panose="02020603050405020304" pitchFamily="18" charset="0"/>
              </a:rPr>
              <a:t>By integrating gamification elements, it transforms routine exercises into engaging and motivating activities, encouraging users to surpass their fitness goals.</a:t>
            </a:r>
            <a:endParaRPr lang="en-US" sz="3000" b="1" dirty="0">
              <a:solidFill>
                <a:srgbClr val="FF0000"/>
              </a:solidFill>
              <a:latin typeface="Times New Roman" panose="02020603050405020304" pitchFamily="18" charset="0"/>
              <a:cs typeface="Times New Roman" panose="02020603050405020304" pitchFamily="18" charset="0"/>
            </a:endParaRPr>
          </a:p>
          <a:p>
            <a:pPr marL="0" indent="0">
              <a:buNone/>
            </a:pPr>
            <a:r>
              <a:rPr lang="en-US" sz="3200" b="1" dirty="0">
                <a:solidFill>
                  <a:srgbClr val="FF0000"/>
                </a:solidFill>
                <a:latin typeface="Times New Roman" panose="02020603050405020304" pitchFamily="18" charset="0"/>
                <a:cs typeface="Times New Roman" panose="02020603050405020304" pitchFamily="18" charset="0"/>
              </a:rPr>
              <a:t>Statistical Inference</a:t>
            </a:r>
          </a:p>
          <a:p>
            <a:pPr>
              <a:lnSpc>
                <a:spcPct val="150000"/>
              </a:lnSpc>
            </a:pPr>
            <a:r>
              <a:rPr lang="en-US" sz="2000" dirty="0">
                <a:latin typeface="Times New Roman" panose="02020603050405020304" pitchFamily="18" charset="0"/>
                <a:cs typeface="Times New Roman" panose="02020603050405020304" pitchFamily="18" charset="0"/>
              </a:rPr>
              <a:t>Recent studies indicate that improper exercise techniques can lead to a high incidence of injuries, with reports showing that up to 60% of gym-goers experience exercise-related injuries annually. </a:t>
            </a:r>
          </a:p>
          <a:p>
            <a:pPr>
              <a:lnSpc>
                <a:spcPct val="150000"/>
              </a:lnSpc>
            </a:pPr>
            <a:r>
              <a:rPr lang="en-US" sz="2000" dirty="0">
                <a:latin typeface="Times New Roman" panose="02020603050405020304" pitchFamily="18" charset="0"/>
                <a:cs typeface="Times New Roman" panose="02020603050405020304" pitchFamily="18" charset="0"/>
              </a:rPr>
              <a:t>Furthermore, accurate form and consistency in exercises are crucial for maximizing the effectiveness of workouts. </a:t>
            </a:r>
          </a:p>
          <a:p>
            <a:pPr>
              <a:lnSpc>
                <a:spcPct val="150000"/>
              </a:lnSpc>
            </a:pPr>
            <a:r>
              <a:rPr lang="en-US" sz="2000" dirty="0">
                <a:latin typeface="Times New Roman" panose="02020603050405020304" pitchFamily="18" charset="0"/>
                <a:cs typeface="Times New Roman" panose="02020603050405020304" pitchFamily="18" charset="0"/>
              </a:rPr>
              <a:t>The Exercise Pose Tracker addresses these issues by providing real-time corrections and feedback, which can potentially reduce the risk of injuries by 30-40% and improve overall workout efficiency by 20-25%.</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59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2CEA37-7F09-872A-05A4-2FA7B92AEB27}"/>
              </a:ext>
            </a:extLst>
          </p:cNvPr>
          <p:cNvSpPr txBox="1"/>
          <p:nvPr/>
        </p:nvSpPr>
        <p:spPr>
          <a:xfrm>
            <a:off x="179462" y="393107"/>
            <a:ext cx="11776104" cy="4093428"/>
          </a:xfrm>
          <a:prstGeom prst="rect">
            <a:avLst/>
          </a:prstGeom>
          <a:noFill/>
        </p:spPr>
        <p:txBody>
          <a:bodyPr wrap="square" rtlCol="0">
            <a:spAutoFit/>
          </a:bodyPr>
          <a:lstStyle/>
          <a:p>
            <a:pPr marL="0" indent="0">
              <a:buNone/>
            </a:pPr>
            <a:r>
              <a:rPr lang="en-US" sz="3200" b="1" dirty="0">
                <a:solidFill>
                  <a:srgbClr val="FF0000"/>
                </a:solidFill>
                <a:latin typeface="Times New Roman" panose="02020603050405020304" pitchFamily="18" charset="0"/>
                <a:cs typeface="Times New Roman" panose="02020603050405020304" pitchFamily="18" charset="0"/>
              </a:rPr>
              <a:t>Social Relevance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an era where health and fitness are paramount, the Exercise Pose Tracker plays a significant role in promoting a healthier lifestyle.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ensuring correct exercise techniques, it helps prevent injuries and fosters a safer workout environment.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friendly experience aspect keeps users motivated and engaged, which is particularly beneficial in combating sedentary lifestyles and encouraging regular physical activity.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not only enhances individual well-being but also contributes to broader public health goals by promoting active and healthy living habits.</a:t>
            </a:r>
          </a:p>
          <a:p>
            <a:endParaRPr lang="en-IN" dirty="0"/>
          </a:p>
        </p:txBody>
      </p:sp>
    </p:spTree>
    <p:extLst>
      <p:ext uri="{BB962C8B-B14F-4D97-AF65-F5344CB8AC3E}">
        <p14:creationId xmlns:p14="http://schemas.microsoft.com/office/powerpoint/2010/main" val="54770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8395351-2DB8-4AAC-AA04-31EA834CDADC}"/>
              </a:ext>
            </a:extLst>
          </p:cNvPr>
          <p:cNvSpPr txBox="1"/>
          <p:nvPr/>
        </p:nvSpPr>
        <p:spPr>
          <a:xfrm>
            <a:off x="213645" y="282011"/>
            <a:ext cx="11571005" cy="4770537"/>
          </a:xfrm>
          <a:prstGeom prst="rect">
            <a:avLst/>
          </a:prstGeom>
          <a:noFill/>
        </p:spPr>
        <p:txBody>
          <a:bodyPr wrap="square" rtlCol="0">
            <a:spAutoFit/>
          </a:bodyPr>
          <a:lstStyle/>
          <a:p>
            <a:r>
              <a:rPr lang="en-US" sz="2600" b="1" dirty="0">
                <a:solidFill>
                  <a:srgbClr val="FF0000"/>
                </a:solidFill>
                <a:latin typeface="Times New Roman" panose="02020603050405020304" pitchFamily="18" charset="0"/>
                <a:cs typeface="Times New Roman" panose="02020603050405020304" pitchFamily="18" charset="0"/>
              </a:rPr>
              <a:t>Proposed Architectures:</a:t>
            </a:r>
          </a:p>
          <a:p>
            <a:endParaRPr lang="en-US" sz="2600" b="1"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Proposed framework will utilize the following architectures for different tasks:</a:t>
            </a:r>
          </a:p>
          <a:p>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Architecture Name for Joint Detection: CNN - Convolutional Neural Networks (CNNs) are used for detecting joints in exercise poses.</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Architecture Name for Feature Extraction: </a:t>
            </a:r>
            <a:r>
              <a:rPr lang="en-US" dirty="0" err="1">
                <a:latin typeface="Times New Roman" panose="02020603050405020304" pitchFamily="18" charset="0"/>
                <a:cs typeface="Times New Roman" panose="02020603050405020304" pitchFamily="18" charset="0"/>
              </a:rPr>
              <a:t>RNNRecurrent</a:t>
            </a:r>
            <a:r>
              <a:rPr lang="en-US" dirty="0">
                <a:latin typeface="Times New Roman" panose="02020603050405020304" pitchFamily="18" charset="0"/>
                <a:cs typeface="Times New Roman" panose="02020603050405020304" pitchFamily="18" charset="0"/>
              </a:rPr>
              <a:t> Neural Networks (RNNs) are employed to extract sequential features from the detected joints, leveraging their ability to process temporal information.</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Architecture Name for Pose Classification: </a:t>
            </a:r>
            <a:r>
              <a:rPr lang="en-US" dirty="0" err="1">
                <a:latin typeface="Times New Roman" panose="02020603050405020304" pitchFamily="18" charset="0"/>
                <a:cs typeface="Times New Roman" panose="02020603050405020304" pitchFamily="18" charset="0"/>
              </a:rPr>
              <a:t>DenseNet</a:t>
            </a:r>
            <a:r>
              <a:rPr lang="en-US" dirty="0">
                <a:latin typeface="Times New Roman" panose="02020603050405020304" pitchFamily="18" charset="0"/>
                <a:cs typeface="Times New Roman" panose="02020603050405020304" pitchFamily="18" charset="0"/>
              </a:rPr>
              <a:t>   - Dense Convolutional Networks (</a:t>
            </a:r>
            <a:r>
              <a:rPr lang="en-US" dirty="0" err="1">
                <a:latin typeface="Times New Roman" panose="02020603050405020304" pitchFamily="18" charset="0"/>
                <a:cs typeface="Times New Roman" panose="02020603050405020304" pitchFamily="18" charset="0"/>
              </a:rPr>
              <a:t>DenseNet</a:t>
            </a:r>
            <a:r>
              <a:rPr lang="en-US" dirty="0">
                <a:latin typeface="Times New Roman" panose="02020603050405020304" pitchFamily="18" charset="0"/>
                <a:cs typeface="Times New Roman" panose="02020603050405020304" pitchFamily="18" charset="0"/>
              </a:rPr>
              <a:t>) are utilized for classifying the detected poses into specific exercise categories, benefiting from their dense connections for improved gradient flow and feature reuse.</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Architecture Name for Temporal Analysis: </a:t>
            </a:r>
            <a:r>
              <a:rPr lang="en-US" dirty="0" err="1">
                <a:latin typeface="Times New Roman" panose="02020603050405020304" pitchFamily="18" charset="0"/>
                <a:cs typeface="Times New Roman" panose="02020603050405020304" pitchFamily="18" charset="0"/>
              </a:rPr>
              <a:t>GoogLeNet</a:t>
            </a:r>
            <a:r>
              <a:rPr lang="en-US" dirty="0">
                <a:latin typeface="Times New Roman" panose="02020603050405020304" pitchFamily="18" charset="0"/>
                <a:cs typeface="Times New Roman" panose="02020603050405020304" pitchFamily="18" charset="0"/>
              </a:rPr>
              <a:t>/Inception  - </a:t>
            </a:r>
            <a:r>
              <a:rPr lang="en-US" dirty="0" err="1">
                <a:latin typeface="Times New Roman" panose="02020603050405020304" pitchFamily="18" charset="0"/>
                <a:cs typeface="Times New Roman" panose="02020603050405020304" pitchFamily="18" charset="0"/>
              </a:rPr>
              <a:t>GoogLeNet</a:t>
            </a:r>
            <a:r>
              <a:rPr lang="en-US" dirty="0">
                <a:latin typeface="Times New Roman" panose="02020603050405020304" pitchFamily="18" charset="0"/>
                <a:cs typeface="Times New Roman" panose="02020603050405020304" pitchFamily="18" charset="0"/>
              </a:rPr>
              <a:t>/Inception is used for analyzing the temporal dynamics of the exercise sequences, capturing the movement patterns over time with its inception modules.</a:t>
            </a:r>
          </a:p>
        </p:txBody>
      </p:sp>
    </p:spTree>
    <p:extLst>
      <p:ext uri="{BB962C8B-B14F-4D97-AF65-F5344CB8AC3E}">
        <p14:creationId xmlns:p14="http://schemas.microsoft.com/office/powerpoint/2010/main" val="95970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B60308-A898-714D-7DB3-54D822155CB6}"/>
              </a:ext>
            </a:extLst>
          </p:cNvPr>
          <p:cNvSpPr txBox="1"/>
          <p:nvPr/>
        </p:nvSpPr>
        <p:spPr>
          <a:xfrm>
            <a:off x="111095" y="196553"/>
            <a:ext cx="11969810" cy="5755422"/>
          </a:xfrm>
          <a:prstGeom prst="rect">
            <a:avLst/>
          </a:prstGeom>
          <a:noFill/>
        </p:spPr>
        <p:txBody>
          <a:bodyPr wrap="square" rtlCol="0">
            <a:spAutoFit/>
          </a:bodyPr>
          <a:lstStyle/>
          <a:p>
            <a:r>
              <a:rPr lang="en-US" sz="2600" b="1" dirty="0">
                <a:solidFill>
                  <a:srgbClr val="FF0000"/>
                </a:solidFill>
                <a:latin typeface="Times New Roman" panose="02020603050405020304" pitchFamily="18" charset="0"/>
                <a:cs typeface="Times New Roman" panose="02020603050405020304" pitchFamily="18" charset="0"/>
              </a:rPr>
              <a:t>Evaluation Metrics:</a:t>
            </a:r>
            <a:endParaRPr lang="en-US" sz="2600"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Precision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Recall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F1-score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Mean Squared Error (MSE)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Mean Absolute Error (MAE)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Area Under the ROC Curve (AUC-ROC)</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Confusion Matrix</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Specificity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Sensitivity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Intersection over Union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for localization tasks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Latency (for real-time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Computational Complexity (FLOPs)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Size (number of parameters)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comprehensive set of evaluation metrics ensures a thorough assessment of the models' performance across different aspects, from accuracy and error rates to computational efficiency and real-time applicability.</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3502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AA799E-8134-E6A0-A748-EDCDC59BF6B5}"/>
              </a:ext>
            </a:extLst>
          </p:cNvPr>
          <p:cNvSpPr txBox="1"/>
          <p:nvPr/>
        </p:nvSpPr>
        <p:spPr>
          <a:xfrm>
            <a:off x="135308" y="135791"/>
            <a:ext cx="11921383" cy="6309420"/>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Problem Statement :</a:t>
            </a:r>
          </a:p>
          <a:p>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Exercise Pose Detection Using Computer Vision And Deep Learning</a:t>
            </a: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Exercise Pose Tracker is a state-of-the-art fitness platform designed to revolutionize workout routines by leveraging computer vision and deep learning technologies.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innovative system provides real-time feedback on exercise performance, ensuring that each movement is executed with precision and accuracy.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detecting and analyzing exercise poses, it helps users maintain correct form, thereby reducing the risk of injury and enhancing the overall effectiveness of their workouts.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platform utilizes advanced computer vision algorithms to capture and interpret body movements, while deep learning models evaluate these movements against ideal exercise forms.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exercise is performed correctly, it is counted and rewarded through a gamification system that keeps users motivated and engaged.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Incorrect poses trigger immediate feedback, guiding users to adjust their form for optimal results.</a:t>
            </a:r>
          </a:p>
          <a:p>
            <a:endParaRPr lang="en-IN" dirty="0"/>
          </a:p>
        </p:txBody>
      </p:sp>
    </p:spTree>
    <p:extLst>
      <p:ext uri="{BB962C8B-B14F-4D97-AF65-F5344CB8AC3E}">
        <p14:creationId xmlns:p14="http://schemas.microsoft.com/office/powerpoint/2010/main" val="380381488"/>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6A51D3-70D6-4C59-A5F9-E965D4778D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8a120d-550d-410d-8e83-3a0debd8f61a"/>
    <ds:schemaRef ds:uri="b2fc7224-56e7-4a56-81e9-64380d6fd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4EAF80-A9B1-4397-8673-948369AFEFED}">
  <ds:schemaRefs>
    <ds:schemaRef ds:uri="http://schemas.microsoft.com/sharepoint/v3/contenttype/forms"/>
  </ds:schemaRefs>
</ds:datastoreItem>
</file>

<file path=customXml/itemProps3.xml><?xml version="1.0" encoding="utf-8"?>
<ds:datastoreItem xmlns:ds="http://schemas.openxmlformats.org/officeDocument/2006/customXml" ds:itemID="{CC86E6DA-5186-4C2D-B67F-DA1E8DD817FC}">
  <ds:schemaRefs>
    <ds:schemaRef ds:uri="http://purl.org/dc/dcmitype/"/>
    <ds:schemaRef ds:uri="http://purl.org/dc/terms/"/>
    <ds:schemaRef ds:uri="http://purl.org/dc/elements/1.1/"/>
    <ds:schemaRef ds:uri="288a120d-550d-410d-8e83-3a0debd8f61a"/>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b2fc7224-56e7-4a56-81e9-64380d6fda13"/>
  </ds:schemaRefs>
</ds:datastoreItem>
</file>

<file path=docProps/app.xml><?xml version="1.0" encoding="utf-8"?>
<Properties xmlns="http://schemas.openxmlformats.org/officeDocument/2006/extended-properties" xmlns:vt="http://schemas.openxmlformats.org/officeDocument/2006/docPropsVTypes">
  <Template/>
  <TotalTime>28468</TotalTime>
  <Words>1458</Words>
  <Application>Microsoft Office PowerPoint</Application>
  <PresentationFormat>Widescreen</PresentationFormat>
  <Paragraphs>144</Paragraphs>
  <Slides>17</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17</vt:i4>
      </vt:variant>
    </vt:vector>
  </HeadingPairs>
  <TitlesOfParts>
    <vt:vector size="28" baseType="lpstr">
      <vt:lpstr>Arial</vt:lpstr>
      <vt:lpstr>Avenir Next LT Pro</vt:lpstr>
      <vt:lpstr>Calibri</vt:lpstr>
      <vt:lpstr>Futura</vt:lpstr>
      <vt:lpstr>Garamond</vt:lpstr>
      <vt:lpstr>Times New Roman</vt:lpstr>
      <vt:lpstr>Presentation Cover page</vt:lpstr>
      <vt:lpstr>Presentation slides</vt:lpstr>
      <vt:lpstr>1_Presentation Cover page</vt:lpstr>
      <vt:lpstr>1_Presentation slides</vt:lpstr>
      <vt:lpstr>2_Presentation slides</vt:lpstr>
      <vt:lpstr>Exercise Pose Tracker</vt:lpstr>
      <vt:lpstr>General Guidelines for the sections of the paper</vt:lpstr>
      <vt:lpstr>Agenda</vt:lpstr>
      <vt:lpstr>Contributions</vt:lpstr>
      <vt:lpstr>PowerPoint Presentation</vt:lpstr>
      <vt:lpstr>PowerPoint Presentation</vt:lpstr>
      <vt:lpstr>PowerPoint Presentation</vt:lpstr>
      <vt:lpstr>PowerPoint Presentation</vt:lpstr>
      <vt:lpstr>PowerPoint Presentation</vt:lpstr>
      <vt:lpstr>Dataset</vt:lpstr>
      <vt:lpstr>PowerPoint Presentation</vt:lpstr>
      <vt:lpstr>Analytical Questions:</vt:lpstr>
      <vt:lpstr>Predictive Questions: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Darshan Reddy</cp:lastModifiedBy>
  <cp:revision>805</cp:revision>
  <dcterms:created xsi:type="dcterms:W3CDTF">2020-07-03T08:40:50Z</dcterms:created>
  <dcterms:modified xsi:type="dcterms:W3CDTF">2024-07-25T11:11:00Z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